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430" r:id="rId2"/>
    <p:sldId id="431" r:id="rId3"/>
    <p:sldId id="432" r:id="rId4"/>
    <p:sldId id="433" r:id="rId5"/>
    <p:sldId id="43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2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24" r:id="rId37"/>
    <p:sldId id="425" r:id="rId38"/>
  </p:sldIdLst>
  <p:sldSz cx="9144000" cy="6858000" type="screen4x3"/>
  <p:notesSz cx="7019925" cy="9305925"/>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8000"/>
    <a:srgbClr val="009999"/>
    <a:srgbClr val="FFC000"/>
    <a:srgbClr val="000000"/>
    <a:srgbClr val="FF0000"/>
    <a:srgbClr val="5F5F5F"/>
    <a:srgbClr val="FF9933"/>
    <a:srgbClr val="B8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56" autoAdjust="0"/>
  </p:normalViewPr>
  <p:slideViewPr>
    <p:cSldViewPr snapToGrid="0">
      <p:cViewPr varScale="1">
        <p:scale>
          <a:sx n="95" d="100"/>
          <a:sy n="95" d="100"/>
        </p:scale>
        <p:origin x="708"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926" y="-9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9AA7023A-269F-4D6A-8DA9-AA8320BF16E7}" type="datetimeFigureOut">
              <a:rPr lang="en-US" smtClean="0"/>
              <a:t>8/4/2017</a:t>
            </a:fld>
            <a:endParaRPr lang="en-US"/>
          </a:p>
        </p:txBody>
      </p:sp>
      <p:sp>
        <p:nvSpPr>
          <p:cNvPr id="4" name="Footer Placeholder 3"/>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4A53313A-1FB9-4942-8980-9C74DB52F35D}" type="slidenum">
              <a:rPr lang="en-US" smtClean="0"/>
              <a:t>‹#›</a:t>
            </a:fld>
            <a:endParaRPr lang="en-US"/>
          </a:p>
        </p:txBody>
      </p:sp>
    </p:spTree>
    <p:extLst>
      <p:ext uri="{BB962C8B-B14F-4D97-AF65-F5344CB8AC3E}">
        <p14:creationId xmlns:p14="http://schemas.microsoft.com/office/powerpoint/2010/main" val="2775558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1968" cy="465296"/>
          </a:xfrm>
          <a:prstGeom prst="rect">
            <a:avLst/>
          </a:prstGeom>
          <a:noFill/>
          <a:ln>
            <a:noFill/>
          </a:ln>
          <a:effectLst/>
          <a:extLst/>
        </p:spPr>
        <p:txBody>
          <a:bodyPr vert="horz" wrap="square" lIns="93287" tIns="46644" rIns="93287" bIns="46644"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5" name="Rectangle 3"/>
          <p:cNvSpPr>
            <a:spLocks noGrp="1" noChangeArrowheads="1"/>
          </p:cNvSpPr>
          <p:nvPr>
            <p:ph type="dt" idx="1"/>
          </p:nvPr>
        </p:nvSpPr>
        <p:spPr bwMode="auto">
          <a:xfrm>
            <a:off x="3976333" y="0"/>
            <a:ext cx="3041968" cy="465296"/>
          </a:xfrm>
          <a:prstGeom prst="rect">
            <a:avLst/>
          </a:prstGeom>
          <a:noFill/>
          <a:ln>
            <a:noFill/>
          </a:ln>
          <a:effectLst/>
          <a:extLst/>
        </p:spPr>
        <p:txBody>
          <a:bodyPr vert="horz" wrap="square" lIns="93287" tIns="46644" rIns="93287" bIns="46644"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38916"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993" y="4420315"/>
            <a:ext cx="5615940" cy="4187666"/>
          </a:xfrm>
          <a:prstGeom prst="rect">
            <a:avLst/>
          </a:prstGeom>
          <a:noFill/>
          <a:ln>
            <a:noFill/>
          </a:ln>
          <a:effectLst/>
          <a:extLst/>
        </p:spPr>
        <p:txBody>
          <a:bodyPr vert="horz" wrap="square" lIns="93287" tIns="46644" rIns="93287" bIns="46644"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839014"/>
            <a:ext cx="3041968" cy="465296"/>
          </a:xfrm>
          <a:prstGeom prst="rect">
            <a:avLst/>
          </a:prstGeom>
          <a:noFill/>
          <a:ln>
            <a:noFill/>
          </a:ln>
          <a:effectLst/>
          <a:extLst/>
        </p:spPr>
        <p:txBody>
          <a:bodyPr vert="horz" wrap="square" lIns="93287" tIns="46644" rIns="93287" bIns="46644"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9" name="Rectangle 7"/>
          <p:cNvSpPr>
            <a:spLocks noGrp="1" noChangeArrowheads="1"/>
          </p:cNvSpPr>
          <p:nvPr>
            <p:ph type="sldNum" sz="quarter" idx="5"/>
          </p:nvPr>
        </p:nvSpPr>
        <p:spPr bwMode="auto">
          <a:xfrm>
            <a:off x="3976333" y="8839014"/>
            <a:ext cx="3041968" cy="465296"/>
          </a:xfrm>
          <a:prstGeom prst="rect">
            <a:avLst/>
          </a:prstGeom>
          <a:noFill/>
          <a:ln>
            <a:noFill/>
          </a:ln>
          <a:effectLst/>
          <a:extLst/>
        </p:spPr>
        <p:txBody>
          <a:bodyPr vert="horz" wrap="square" lIns="93287" tIns="46644" rIns="93287" bIns="46644" numCol="1" anchor="b" anchorCtr="0" compatLnSpc="1">
            <a:prstTxWarp prst="textNoShape">
              <a:avLst/>
            </a:prstTxWarp>
          </a:bodyPr>
          <a:lstStyle>
            <a:lvl1pPr algn="r">
              <a:defRPr sz="1200">
                <a:latin typeface="Arial" charset="0"/>
                <a:cs typeface="+mn-cs"/>
              </a:defRPr>
            </a:lvl1pPr>
          </a:lstStyle>
          <a:p>
            <a:pPr>
              <a:defRPr/>
            </a:pPr>
            <a:fld id="{E7CC59FE-851C-449D-8527-D634CFBD61C9}" type="slidenum">
              <a:rPr lang="en-US" altLang="en-US"/>
              <a:pPr>
                <a:defRPr/>
              </a:pPr>
              <a:t>‹#›</a:t>
            </a:fld>
            <a:endParaRPr lang="en-US" altLang="en-US"/>
          </a:p>
        </p:txBody>
      </p:sp>
    </p:spTree>
    <p:extLst>
      <p:ext uri="{BB962C8B-B14F-4D97-AF65-F5344CB8AC3E}">
        <p14:creationId xmlns:p14="http://schemas.microsoft.com/office/powerpoint/2010/main" val="16581701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467DD96C-312C-42D9-B5BC-35E349AAB87A}" type="slidenum">
              <a:rPr lang="en-US" altLang="en-US" smtClean="0"/>
              <a:pPr>
                <a:defRPr/>
              </a:pPr>
              <a:t>1</a:t>
            </a:fld>
            <a:endParaRPr lang="en-US" alt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altLang="en-US" dirty="0" smtClean="0"/>
              <a:t>© 2015 by Timothy K. Lund</a:t>
            </a:r>
          </a:p>
        </p:txBody>
      </p:sp>
    </p:spTree>
    <p:extLst>
      <p:ext uri="{BB962C8B-B14F-4D97-AF65-F5344CB8AC3E}">
        <p14:creationId xmlns:p14="http://schemas.microsoft.com/office/powerpoint/2010/main" val="1484185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923303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269273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412892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898206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884500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26351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355472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671625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867298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392984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9E77A428-948B-459D-AB32-7833F5054985}" type="slidenum">
              <a:rPr lang="en-US" altLang="en-US" sz="1200">
                <a:cs typeface="+mn-cs"/>
              </a:rPr>
              <a:pPr algn="r">
                <a:defRPr/>
              </a:pPr>
              <a:t>2</a:t>
            </a:fld>
            <a:endParaRPr lang="en-US" altLang="en-US" sz="1200">
              <a:cs typeface="+mn-cs"/>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r>
              <a:rPr lang="en-US" altLang="en-US" smtClean="0"/>
              <a:t>© 2015 by Timothy K. Lund</a:t>
            </a:r>
          </a:p>
        </p:txBody>
      </p:sp>
    </p:spTree>
    <p:extLst>
      <p:ext uri="{BB962C8B-B14F-4D97-AF65-F5344CB8AC3E}">
        <p14:creationId xmlns:p14="http://schemas.microsoft.com/office/powerpoint/2010/main" val="17118098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285631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253257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255993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8296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2870956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6259231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9340681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27364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472340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137105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BB52867E-F497-4A7E-AB97-B8A1A477F124}" type="slidenum">
              <a:rPr lang="en-US" altLang="en-US" sz="1200">
                <a:cs typeface="+mn-cs"/>
              </a:rPr>
              <a:pPr algn="r">
                <a:defRPr/>
              </a:pPr>
              <a:t>3</a:t>
            </a:fld>
            <a:endParaRPr lang="en-US" altLang="en-US" sz="1200">
              <a:cs typeface="+mn-cs"/>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r>
              <a:rPr lang="en-US" altLang="en-US" smtClean="0"/>
              <a:t>© 2015 by Timothy K. Lund</a:t>
            </a:r>
          </a:p>
        </p:txBody>
      </p:sp>
    </p:spTree>
    <p:extLst>
      <p:ext uri="{BB962C8B-B14F-4D97-AF65-F5344CB8AC3E}">
        <p14:creationId xmlns:p14="http://schemas.microsoft.com/office/powerpoint/2010/main" val="18262752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0270583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0537455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0716544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309725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631357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22253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5936253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407857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6CEE82CE-F2C6-4A52-A24C-6FE68DAC8C5A}" type="slidenum">
              <a:rPr lang="en-US" altLang="en-US" sz="1200">
                <a:cs typeface="+mn-cs"/>
              </a:rPr>
              <a:pPr algn="r">
                <a:defRPr/>
              </a:pPr>
              <a:t>4</a:t>
            </a:fld>
            <a:endParaRPr lang="en-US" altLang="en-US" sz="1200">
              <a:cs typeface="+mn-cs"/>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r>
              <a:rPr lang="en-US" altLang="en-US" smtClean="0"/>
              <a:t>© 2015 by Timothy K. Lund</a:t>
            </a:r>
          </a:p>
        </p:txBody>
      </p:sp>
    </p:spTree>
    <p:extLst>
      <p:ext uri="{BB962C8B-B14F-4D97-AF65-F5344CB8AC3E}">
        <p14:creationId xmlns:p14="http://schemas.microsoft.com/office/powerpoint/2010/main" val="3214970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08E8DB99-B6A9-46C2-A55F-EA35231A7F19}" type="slidenum">
              <a:rPr lang="en-US" altLang="en-US" sz="1200">
                <a:cs typeface="+mn-cs"/>
              </a:rPr>
              <a:pPr algn="r">
                <a:defRPr/>
              </a:pPr>
              <a:t>5</a:t>
            </a:fld>
            <a:endParaRPr lang="en-US" altLang="en-US" sz="1200">
              <a:cs typeface="+mn-cs"/>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r>
              <a:rPr lang="en-US" altLang="en-US" smtClean="0"/>
              <a:t>© 2015 by Timothy K. Lund</a:t>
            </a:r>
          </a:p>
        </p:txBody>
      </p:sp>
    </p:spTree>
    <p:extLst>
      <p:ext uri="{BB962C8B-B14F-4D97-AF65-F5344CB8AC3E}">
        <p14:creationId xmlns:p14="http://schemas.microsoft.com/office/powerpoint/2010/main" val="1047540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164125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3880839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p:spPr>
        <p:txBody>
          <a:bodyPr/>
          <a:lstStyle/>
          <a:p>
            <a:r>
              <a:rPr lang="en-US"/>
              <a:t>© 2015 by Timothy K. Lund</a:t>
            </a:r>
          </a:p>
        </p:txBody>
      </p:sp>
    </p:spTree>
    <p:extLst>
      <p:ext uri="{BB962C8B-B14F-4D97-AF65-F5344CB8AC3E}">
        <p14:creationId xmlns:p14="http://schemas.microsoft.com/office/powerpoint/2010/main" val="1108947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p:spPr>
        <p:txBody>
          <a:bodyPr/>
          <a:lstStyle/>
          <a:p>
            <a:r>
              <a:rPr lang="en-US" dirty="0"/>
              <a:t>© 2015 by Timothy K. Lund</a:t>
            </a:r>
          </a:p>
        </p:txBody>
      </p:sp>
    </p:spTree>
    <p:extLst>
      <p:ext uri="{BB962C8B-B14F-4D97-AF65-F5344CB8AC3E}">
        <p14:creationId xmlns:p14="http://schemas.microsoft.com/office/powerpoint/2010/main" val="17012622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883FC7-A8D6-4371-BDCF-624AE47CDCF2}"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172485-9FBC-4618-AA40-B007BBF8A92C}"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9F7A9A3-96F3-4112-98EA-7012B88E8470}"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84A0CC-8783-4D0B-B4F4-3A3747053910}"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3543F3-1F8D-4229-A254-19F87E63D46C}"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06B44E-0269-4547-AE27-B98AD7220687}"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0D7FFF9-417B-4B6C-A443-26797C779D67}"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F936533-B683-4D6A-A3B5-D5C0991AA34D}"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53AD55B-A1F6-435D-8C13-413BD1C39F41}"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8A8666-EC31-4142-A7C5-D873FC9314ED}"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8401DCD-F247-402C-B16D-BDB3648BBDED}"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1737E270-84E9-436D-9062-09DB9ED300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sndAc>
      <p:stSnd>
        <p:snd r:embed="rId13" name="camera.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audio" Target="../media/audio7.wav"/><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audio" Target="../media/audio8.wav"/><Relationship Id="rId5" Type="http://schemas.openxmlformats.org/officeDocument/2006/relationships/audio" Target="../media/audio4.wav"/><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audio" Target="../media/audio3.wav"/><Relationship Id="rId4" Type="http://schemas.openxmlformats.org/officeDocument/2006/relationships/audio" Target="../media/audio2.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audio" Target="../media/audio6.wav"/><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audio" Target="../media/audio2.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audio" Target="../media/audio2.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audio" Target="../media/audio6.wav"/><Relationship Id="rId4" Type="http://schemas.openxmlformats.org/officeDocument/2006/relationships/audio" Target="../media/audio2.wav"/></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audio" Target="../media/audio9.wav"/><Relationship Id="rId4" Type="http://schemas.openxmlformats.org/officeDocument/2006/relationships/audio" Target="../media/audio2.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audio" Target="../media/audio4.wav"/><Relationship Id="rId4" Type="http://schemas.openxmlformats.org/officeDocument/2006/relationships/audio" Target="../media/audio2.wav"/></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audio" Target="../media/audio2.wav"/></Relationships>
</file>

<file path=ppt/slides/_rels/slide2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audio" Target="../media/audio1.wav"/><Relationship Id="rId7"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audio" Target="../media/audio2.wav"/></Relationships>
</file>

<file path=ppt/slides/_rels/slide2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audio" Target="../media/audio1.wav"/><Relationship Id="rId7"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audio" Target="../media/audio2.wav"/></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9.png"/><Relationship Id="rId4" Type="http://schemas.openxmlformats.org/officeDocument/2006/relationships/audio" Target="../media/audio2.wav"/></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audio" Target="../media/audio2.wav"/></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audio" Target="../media/audio2.wav"/></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audio" Target="../media/audio2.wav"/></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audio" Target="../media/audio2.wav"/></Relationships>
</file>

<file path=ppt/slides/_rels/slide3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audio" Target="../media/audio1.wav"/><Relationship Id="rId7" Type="http://schemas.openxmlformats.org/officeDocument/2006/relationships/image" Target="../media/image22.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audio" Target="../media/audio4.wav"/><Relationship Id="rId4" Type="http://schemas.openxmlformats.org/officeDocument/2006/relationships/audio" Target="../media/audio2.wav"/></Relationships>
</file>

<file path=ppt/slides/_rels/slide3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audio" Target="../media/audio1.wav"/><Relationship Id="rId7" Type="http://schemas.openxmlformats.org/officeDocument/2006/relationships/image" Target="../media/image24.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audio" Target="../media/audio2.wav"/></Relationships>
</file>

<file path=ppt/slides/_rels/slide37.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audio" Target="../media/audio1.wav"/><Relationship Id="rId7" Type="http://schemas.openxmlformats.org/officeDocument/2006/relationships/image" Target="../media/image24.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audio" Target="../media/audio3.wav"/><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audio" Target="../media/audio5.wav"/><Relationship Id="rId5" Type="http://schemas.openxmlformats.org/officeDocument/2006/relationships/audio" Target="../media/audio4.wav"/><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5518150"/>
          </a:xfrm>
          <a:prstGeom prst="rect">
            <a:avLst/>
          </a:prstGeom>
          <a:solidFill>
            <a:srgbClr val="EAEAEA"/>
          </a:solidFill>
          <a:ln w="9525">
            <a:noFill/>
            <a:miter lim="800000"/>
            <a:headEnd/>
            <a:tailEnd/>
          </a:ln>
        </p:spPr>
        <p:txBody>
          <a:bodyPr/>
          <a:lstStyle/>
          <a:p>
            <a:pPr marL="633413" indent="-633413"/>
            <a:r>
              <a:rPr lang="en-US" altLang="en-US" b="1" dirty="0">
                <a:solidFill>
                  <a:srgbClr val="7030A0"/>
                </a:solidFill>
              </a:rPr>
              <a:t>Topic 11.1 </a:t>
            </a:r>
            <a:r>
              <a:rPr lang="en-US" altLang="en-US" dirty="0">
                <a:solidFill>
                  <a:srgbClr val="7030A0"/>
                </a:solidFill>
              </a:rPr>
              <a:t>is an extension of Topics 5.1, 5.4, 8.1 and 10.2.</a:t>
            </a:r>
          </a:p>
          <a:p>
            <a:pPr marL="633413" indent="-633413"/>
            <a:r>
              <a:rPr lang="en-US" altLang="en-US" b="1" dirty="0">
                <a:solidFill>
                  <a:srgbClr val="000000"/>
                </a:solidFill>
              </a:rPr>
              <a:t>Essential idea:</a:t>
            </a:r>
            <a:r>
              <a:rPr lang="en-US" altLang="en-US" dirty="0">
                <a:solidFill>
                  <a:srgbClr val="000000"/>
                </a:solidFill>
              </a:rPr>
              <a:t> The majority of electricity generated throughout the world is generated by machines that were designed to operate using the principles of electromagnetic induction.</a:t>
            </a:r>
          </a:p>
          <a:p>
            <a:pPr marL="633413" indent="-633413"/>
            <a:r>
              <a:rPr lang="en-US" altLang="en-US" b="1" dirty="0">
                <a:solidFill>
                  <a:srgbClr val="000000"/>
                </a:solidFill>
              </a:rPr>
              <a:t>Nature of science:</a:t>
            </a:r>
            <a:r>
              <a:rPr lang="en-US" altLang="en-US" dirty="0">
                <a:solidFill>
                  <a:srgbClr val="000000"/>
                </a:solidFill>
              </a:rPr>
              <a:t> Experimentation: In 1831 Michael Faraday, using primitive equipment, observed a minute pulse of current in one coil of wire only when the current in a second coil of wire was switched on or off but nothing while a constant current was established. Faraday’s observation of these small transient currents led him to perform experiments that led to his law of electromagnetic induction. </a:t>
            </a:r>
          </a:p>
        </p:txBody>
      </p:sp>
      <p:sp>
        <p:nvSpPr>
          <p:cNvPr id="2051"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dirty="0" smtClean="0"/>
              <a:t>Topic 11: Electromagnetic induction - AHL</a:t>
            </a:r>
            <a:br>
              <a:rPr lang="en-US" altLang="en-US" sz="2800" b="1" dirty="0" smtClean="0"/>
            </a:br>
            <a:r>
              <a:rPr lang="en-US" altLang="en-US" sz="2800" dirty="0" smtClean="0">
                <a:solidFill>
                  <a:schemeClr val="tx1"/>
                </a:solidFill>
              </a:rPr>
              <a:t>11.1 – Electromagnetic induction</a:t>
            </a:r>
          </a:p>
        </p:txBody>
      </p:sp>
    </p:spTree>
    <p:extLst>
      <p:ext uri="{BB962C8B-B14F-4D97-AF65-F5344CB8AC3E}">
        <p14:creationId xmlns:p14="http://schemas.microsoft.com/office/powerpoint/2010/main" val="2913075160"/>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6500" name="Rectangle 4"/>
              <p:cNvSpPr>
                <a:spLocks noChangeArrowheads="1"/>
              </p:cNvSpPr>
              <p:nvPr/>
            </p:nvSpPr>
            <p:spPr bwMode="auto">
              <a:xfrm>
                <a:off x="674688" y="1763713"/>
                <a:ext cx="7764462" cy="5094287"/>
              </a:xfrm>
              <a:prstGeom prst="rect">
                <a:avLst/>
              </a:prstGeom>
              <a:solidFill>
                <a:srgbClr val="FFFFCC"/>
              </a:solidFill>
              <a:ln w="9525">
                <a:noFill/>
                <a:miter lim="800000"/>
                <a:headEnd/>
                <a:tailEnd/>
              </a:ln>
              <a:effectLst/>
            </p:spPr>
            <p:txBody>
              <a:bodyPr/>
              <a:lstStyle/>
              <a:p>
                <a:pPr eaLnBrk="0" hangingPunct="0">
                  <a:spcBef>
                    <a:spcPct val="20000"/>
                  </a:spcBef>
                </a:pPr>
                <a:r>
                  <a:rPr lang="en-US" dirty="0" smtClean="0">
                    <a:sym typeface="Symbol" pitchFamily="18" charset="2"/>
                  </a:rPr>
                  <a:t>EXAMPLE: Show that the </a:t>
                </a:r>
                <a:r>
                  <a:rPr lang="en-US" dirty="0" err="1">
                    <a:sym typeface="Symbol" pitchFamily="18" charset="2"/>
                  </a:rPr>
                  <a:t>emf</a:t>
                </a:r>
                <a:r>
                  <a:rPr lang="en-US" dirty="0">
                    <a:sym typeface="Symbol" pitchFamily="18" charset="2"/>
                  </a:rPr>
                  <a:t>  induced in a straight conductor of length </a:t>
                </a:r>
                <a:r>
                  <a:rPr lang="en-US" i="1" dirty="0">
                    <a:sym typeface="Symbol" pitchFamily="18" charset="2"/>
                  </a:rPr>
                  <a:t>ℓ </a:t>
                </a:r>
                <a:r>
                  <a:rPr lang="en-US" dirty="0">
                    <a:sym typeface="Symbol" pitchFamily="18" charset="2"/>
                  </a:rPr>
                  <a:t>moving at velocity </a:t>
                </a:r>
                <a:r>
                  <a:rPr lang="en-US" i="1" dirty="0">
                    <a:sym typeface="Symbol" pitchFamily="18" charset="2"/>
                  </a:rPr>
                  <a:t>v </a:t>
                </a:r>
                <a:r>
                  <a:rPr lang="en-US" dirty="0">
                    <a:sym typeface="Symbol" pitchFamily="18" charset="2"/>
                  </a:rPr>
                  <a:t>through a magnetic field of strength </a:t>
                </a:r>
                <a:r>
                  <a:rPr lang="en-US" i="1" dirty="0">
                    <a:sym typeface="Symbol" pitchFamily="18" charset="2"/>
                  </a:rPr>
                  <a:t>B</a:t>
                </a:r>
                <a:r>
                  <a:rPr lang="en-US" dirty="0">
                    <a:sym typeface="Symbol" pitchFamily="18" charset="2"/>
                  </a:rPr>
                  <a:t> is</a:t>
                </a:r>
              </a:p>
              <a:p>
                <a:pPr eaLnBrk="0" hangingPunct="0">
                  <a:spcBef>
                    <a:spcPct val="20000"/>
                  </a:spcBef>
                </a:pPr>
                <a:endParaRPr lang="en-US" dirty="0">
                  <a:sym typeface="Symbol" pitchFamily="18" charset="2"/>
                </a:endParaRPr>
              </a:p>
              <a:p>
                <a:pPr eaLnBrk="0" hangingPunct="0">
                  <a:spcBef>
                    <a:spcPct val="20000"/>
                  </a:spcBef>
                </a:pPr>
                <a:endParaRPr lang="en-US" dirty="0">
                  <a:sym typeface="Symbol" pitchFamily="18" charset="2"/>
                </a:endParaRPr>
              </a:p>
              <a:p>
                <a:pPr eaLnBrk="0" hangingPunct="0">
                  <a:spcBef>
                    <a:spcPct val="20000"/>
                  </a:spcBef>
                </a:pPr>
                <a:r>
                  <a:rPr lang="en-US" dirty="0">
                    <a:sym typeface="Symbol" pitchFamily="18" charset="2"/>
                  </a:rPr>
                  <a:t>SOLUTION: Note that since </a:t>
                </a:r>
                <a:r>
                  <a:rPr lang="en-US" b="1" dirty="0">
                    <a:sym typeface="Symbol" pitchFamily="18" charset="2"/>
                  </a:rPr>
                  <a:t>v</a:t>
                </a:r>
                <a:r>
                  <a:rPr lang="en-US" dirty="0">
                    <a:sym typeface="Symbol" pitchFamily="18" charset="2"/>
                  </a:rPr>
                  <a:t>  </a:t>
                </a:r>
                <a:r>
                  <a:rPr lang="en-US" b="1" dirty="0">
                    <a:sym typeface="Symbol" pitchFamily="18" charset="2"/>
                  </a:rPr>
                  <a:t>B</a:t>
                </a:r>
                <a:r>
                  <a:rPr lang="en-US" dirty="0">
                    <a:sym typeface="Symbol" pitchFamily="18" charset="2"/>
                  </a:rPr>
                  <a:t> then </a:t>
                </a:r>
                <a:r>
                  <a:rPr lang="en-US" i="1" dirty="0">
                    <a:sym typeface="Symbol" pitchFamily="18" charset="2"/>
                  </a:rPr>
                  <a:t></a:t>
                </a:r>
                <a:r>
                  <a:rPr lang="en-US" i="1" baseline="-25000" dirty="0">
                    <a:sym typeface="Symbol" pitchFamily="18" charset="2"/>
                  </a:rPr>
                  <a:t> </a:t>
                </a:r>
                <a:r>
                  <a:rPr lang="en-US" dirty="0">
                    <a:sym typeface="Symbol" pitchFamily="18" charset="2"/>
                  </a:rPr>
                  <a:t> = 90</a:t>
                </a:r>
                <a:r>
                  <a:rPr lang="en-US" dirty="0">
                    <a:cs typeface="Courier New" pitchFamily="49" charset="0"/>
                    <a:sym typeface="Symbol" pitchFamily="18" charset="2"/>
                  </a:rPr>
                  <a:t>º:</a:t>
                </a:r>
              </a:p>
              <a:p>
                <a:pPr eaLnBrk="0" hangingPunct="0">
                  <a:spcBef>
                    <a:spcPct val="20000"/>
                  </a:spcBef>
                  <a:buFont typeface="Symbol" pitchFamily="18" charset="2"/>
                  <a:buChar char="·"/>
                </a:pPr>
                <a:endParaRPr lang="en-US" dirty="0">
                  <a:sym typeface="Symbol" pitchFamily="18" charset="2"/>
                </a:endParaRPr>
              </a:p>
              <a:p>
                <a:pPr eaLnBrk="0" hangingPunct="0">
                  <a:spcBef>
                    <a:spcPct val="20000"/>
                  </a:spcBef>
                  <a:buFont typeface="Symbol" pitchFamily="18" charset="2"/>
                  <a:buChar char="·"/>
                </a:pPr>
                <a:r>
                  <a:rPr lang="en-US" dirty="0">
                    <a:sym typeface="Symbol" pitchFamily="18" charset="2"/>
                  </a:rPr>
                  <a:t>Recall that </a:t>
                </a:r>
                <a14:m>
                  <m:oMath xmlns:m="http://schemas.openxmlformats.org/officeDocument/2006/math">
                    <m:r>
                      <a:rPr lang="en-US" sz="1800" i="1" dirty="0" smtClean="0">
                        <a:latin typeface="Cambria Math" panose="02040503050406030204" pitchFamily="18" charset="0"/>
                        <a:sym typeface="Symbol" pitchFamily="18" charset="2"/>
                      </a:rPr>
                      <m:t>𝐸</m:t>
                    </m:r>
                    <m:r>
                      <a:rPr lang="en-US" sz="1800" i="1" dirty="0" smtClean="0">
                        <a:latin typeface="Cambria Math" panose="02040503050406030204" pitchFamily="18" charset="0"/>
                        <a:sym typeface="Symbol" pitchFamily="18" charset="2"/>
                      </a:rPr>
                      <m:t>=</m:t>
                    </m:r>
                    <m:f>
                      <m:fPr>
                        <m:ctrlPr>
                          <a:rPr lang="en-US" sz="1800" i="1" dirty="0" smtClean="0">
                            <a:latin typeface="Cambria Math" panose="02040503050406030204" pitchFamily="18" charset="0"/>
                            <a:sym typeface="Symbol" pitchFamily="18" charset="2"/>
                          </a:rPr>
                        </m:ctrlPr>
                      </m:fPr>
                      <m:num>
                        <m:r>
                          <a:rPr lang="en-US" sz="1800" i="1" dirty="0" smtClean="0">
                            <a:latin typeface="Cambria Math" panose="02040503050406030204" pitchFamily="18" charset="0"/>
                            <a:sym typeface="Symbol" pitchFamily="18" charset="2"/>
                          </a:rPr>
                          <m:t>𝑉</m:t>
                        </m:r>
                      </m:num>
                      <m:den>
                        <m:r>
                          <a:rPr lang="en-US" sz="1800" i="1" dirty="0" smtClean="0">
                            <a:latin typeface="Cambria Math" panose="02040503050406030204" pitchFamily="18" charset="0"/>
                            <a:sym typeface="Symbol" pitchFamily="18" charset="2"/>
                          </a:rPr>
                          <m:t>𝑥</m:t>
                        </m:r>
                      </m:den>
                    </m:f>
                    <m:r>
                      <a:rPr lang="en-US" sz="1800" i="1" dirty="0" smtClean="0">
                        <a:latin typeface="Cambria Math" panose="02040503050406030204" pitchFamily="18" charset="0"/>
                        <a:sym typeface="Symbol" pitchFamily="18" charset="2"/>
                      </a:rPr>
                      <m:t>=</m:t>
                    </m:r>
                    <m:f>
                      <m:fPr>
                        <m:ctrlPr>
                          <a:rPr lang="en-US" sz="1800" i="1" dirty="0" smtClean="0">
                            <a:latin typeface="Cambria Math" panose="02040503050406030204" pitchFamily="18" charset="0"/>
                            <a:sym typeface="Symbol" pitchFamily="18" charset="2"/>
                          </a:rPr>
                        </m:ctrlPr>
                      </m:fPr>
                      <m:num>
                        <m:r>
                          <a:rPr lang="en-US" sz="1800" i="1" dirty="0" smtClean="0">
                            <a:latin typeface="Cambria Math" panose="02040503050406030204" pitchFamily="18" charset="0"/>
                            <a:sym typeface="Symbol" pitchFamily="18" charset="2"/>
                          </a:rPr>
                          <m:t>𝑉</m:t>
                        </m:r>
                      </m:num>
                      <m:den>
                        <m:r>
                          <a:rPr lang="en-US" sz="1800" i="1" dirty="0" smtClean="0">
                            <a:latin typeface="Cambria Math" panose="02040503050406030204" pitchFamily="18" charset="0"/>
                            <a:sym typeface="Symbol" pitchFamily="18" charset="2"/>
                          </a:rPr>
                          <m:t>ℓ</m:t>
                        </m:r>
                      </m:den>
                    </m:f>
                    <m:r>
                      <a:rPr lang="en-US" sz="1800" i="1" dirty="0" smtClean="0">
                        <a:latin typeface="Cambria Math" panose="02040503050406030204" pitchFamily="18" charset="0"/>
                        <a:sym typeface="Symbol" pitchFamily="18" charset="2"/>
                      </a:rPr>
                      <m:t>  </m:t>
                    </m:r>
                  </m:oMath>
                </a14:m>
                <a:r>
                  <a:rPr lang="en-US" dirty="0">
                    <a:sym typeface="Symbol" pitchFamily="18" charset="2"/>
                  </a:rPr>
                  <a:t>and that </a:t>
                </a:r>
                <a14:m>
                  <m:oMath xmlns:m="http://schemas.openxmlformats.org/officeDocument/2006/math">
                    <m:r>
                      <a:rPr lang="en-US" i="1" dirty="0" smtClean="0">
                        <a:latin typeface="Cambria Math" panose="02040503050406030204" pitchFamily="18" charset="0"/>
                        <a:sym typeface="Symbol" pitchFamily="18" charset="2"/>
                      </a:rPr>
                      <m:t>𝐹</m:t>
                    </m:r>
                    <m:r>
                      <a:rPr lang="en-US" i="1" dirty="0" smtClean="0">
                        <a:latin typeface="Cambria Math" panose="02040503050406030204" pitchFamily="18" charset="0"/>
                        <a:sym typeface="Symbol" pitchFamily="18" charset="2"/>
                      </a:rPr>
                      <m:t>=</m:t>
                    </m:r>
                    <m:r>
                      <a:rPr lang="en-US" i="1" dirty="0" err="1">
                        <a:latin typeface="Cambria Math" panose="02040503050406030204" pitchFamily="18" charset="0"/>
                        <a:sym typeface="Symbol" pitchFamily="18" charset="2"/>
                      </a:rPr>
                      <m:t>𝑞𝐸</m:t>
                    </m:r>
                  </m:oMath>
                </a14:m>
                <a:r>
                  <a:rPr lang="en-US" dirty="0">
                    <a:sym typeface="Symbol" pitchFamily="18" charset="2"/>
                  </a:rPr>
                  <a:t>.</a:t>
                </a:r>
              </a:p>
              <a:p>
                <a:pPr eaLnBrk="0" hangingPunct="0">
                  <a:spcBef>
                    <a:spcPct val="20000"/>
                  </a:spcBef>
                  <a:buFont typeface="Symbol" pitchFamily="18" charset="2"/>
                  <a:buNone/>
                </a:pPr>
                <a:endParaRPr lang="en-US" dirty="0">
                  <a:sym typeface="Symbol" pitchFamily="18" charset="2"/>
                </a:endParaRPr>
              </a:p>
            </p:txBody>
          </p:sp>
        </mc:Choice>
        <mc:Fallback xmlns="">
          <p:sp>
            <p:nvSpPr>
              <p:cNvPr id="106500" name="Rectangle 4"/>
              <p:cNvSpPr>
                <a:spLocks noRot="1" noChangeAspect="1" noMove="1" noResize="1" noEditPoints="1" noAdjustHandles="1" noChangeArrowheads="1" noChangeShapeType="1" noTextEdit="1"/>
              </p:cNvSpPr>
              <p:nvPr/>
            </p:nvSpPr>
            <p:spPr bwMode="auto">
              <a:xfrm>
                <a:off x="674688" y="1763713"/>
                <a:ext cx="7764462" cy="5094287"/>
              </a:xfrm>
              <a:prstGeom prst="rect">
                <a:avLst/>
              </a:prstGeom>
              <a:blipFill>
                <a:blip r:embed="rId5"/>
                <a:stretch>
                  <a:fillRect l="-1257" t="-957"/>
                </a:stretch>
              </a:blipFill>
              <a:ln w="9525">
                <a:noFill/>
                <a:miter lim="800000"/>
                <a:headEnd/>
                <a:tailEnd/>
              </a:ln>
              <a:effectLst/>
            </p:spPr>
            <p:txBody>
              <a:bodyPr/>
              <a:lstStyle/>
              <a:p>
                <a:r>
                  <a:rPr lang="en-US">
                    <a:noFill/>
                  </a:rPr>
                  <a:t> </a:t>
                </a:r>
              </a:p>
            </p:txBody>
          </p:sp>
        </mc:Fallback>
      </mc:AlternateContent>
      <p:sp>
        <p:nvSpPr>
          <p:cNvPr id="106498" name="Rectangle 2"/>
          <p:cNvSpPr>
            <a:spLocks noChangeArrowheads="1"/>
          </p:cNvSpPr>
          <p:nvPr/>
        </p:nvSpPr>
        <p:spPr bwMode="auto">
          <a:xfrm>
            <a:off x="685800" y="1354138"/>
            <a:ext cx="7772400" cy="4397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 </a:t>
            </a:r>
            <a:r>
              <a:rPr lang="en-US" altLang="en-US">
                <a:solidFill>
                  <a:schemeClr val="accent2"/>
                </a:solidFill>
                <a:ea typeface="Calibri" pitchFamily="34" charset="0"/>
              </a:rPr>
              <a:t>– straight wire through B</a:t>
            </a:r>
            <a:endParaRPr lang="en-US" sz="2000">
              <a:solidFill>
                <a:srgbClr val="000000"/>
              </a:solidFill>
              <a:latin typeface="Courier New" pitchFamily="49" charset="0"/>
              <a:ea typeface="Calibri" pitchFamily="34" charset="0"/>
              <a:cs typeface="Times New Roman" pitchFamily="18" charset="0"/>
            </a:endParaRPr>
          </a:p>
        </p:txBody>
      </p:sp>
      <p:grpSp>
        <p:nvGrpSpPr>
          <p:cNvPr id="106514" name="Group 18"/>
          <p:cNvGrpSpPr>
            <a:grpSpLocks/>
          </p:cNvGrpSpPr>
          <p:nvPr/>
        </p:nvGrpSpPr>
        <p:grpSpPr bwMode="auto">
          <a:xfrm>
            <a:off x="817563" y="2936873"/>
            <a:ext cx="7464425" cy="861550"/>
            <a:chOff x="515" y="1890"/>
            <a:chExt cx="4702" cy="573"/>
          </a:xfrm>
        </p:grpSpPr>
        <p:sp>
          <p:nvSpPr>
            <p:cNvPr id="106502" name="Text Box 6"/>
            <p:cNvSpPr txBox="1">
              <a:spLocks noChangeArrowheads="1"/>
            </p:cNvSpPr>
            <p:nvPr/>
          </p:nvSpPr>
          <p:spPr bwMode="auto">
            <a:xfrm>
              <a:off x="3579" y="1905"/>
              <a:ext cx="1638" cy="51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induced emf in a straight wire</a:t>
              </a:r>
            </a:p>
          </p:txBody>
        </p:sp>
        <p:sp>
          <p:nvSpPr>
            <p:cNvPr id="106503" name="Rectangle 7"/>
            <p:cNvSpPr>
              <a:spLocks noChangeArrowheads="1"/>
            </p:cNvSpPr>
            <p:nvPr/>
          </p:nvSpPr>
          <p:spPr bwMode="auto">
            <a:xfrm>
              <a:off x="515" y="1907"/>
              <a:ext cx="4701" cy="516"/>
            </a:xfrm>
            <a:prstGeom prst="rect">
              <a:avLst/>
            </a:prstGeom>
            <a:noFill/>
            <a:ln w="12700">
              <a:solidFill>
                <a:schemeClr val="tx1"/>
              </a:solidFill>
              <a:miter lim="800000"/>
              <a:headEnd/>
              <a:tailEnd/>
            </a:ln>
            <a:effectLst/>
          </p:spPr>
          <p:txBody>
            <a:bodyPr wrap="none" anchor="ctr"/>
            <a:lstStyle/>
            <a:p>
              <a:endParaRPr lang="en-US"/>
            </a:p>
          </p:txBody>
        </p:sp>
        <p:sp>
          <p:nvSpPr>
            <p:cNvPr id="106504" name="Text Box 8"/>
            <p:cNvSpPr txBox="1">
              <a:spLocks noChangeArrowheads="1"/>
            </p:cNvSpPr>
            <p:nvPr/>
          </p:nvSpPr>
          <p:spPr bwMode="auto">
            <a:xfrm>
              <a:off x="655" y="1890"/>
              <a:ext cx="1964" cy="307"/>
            </a:xfrm>
            <a:prstGeom prst="rect">
              <a:avLst/>
            </a:prstGeom>
            <a:noFill/>
            <a:ln w="9525">
              <a:noFill/>
              <a:miter lim="800000"/>
              <a:headEnd/>
              <a:tailEnd/>
            </a:ln>
            <a:effectLst/>
          </p:spPr>
          <p:txBody>
            <a:bodyPr>
              <a:spAutoFit/>
            </a:bodyPr>
            <a:lstStyle/>
            <a:p>
              <a:pPr>
                <a:spcBef>
                  <a:spcPct val="50000"/>
                </a:spcBef>
              </a:pPr>
              <a:endParaRPr lang="en-US" i="1" dirty="0">
                <a:sym typeface="Symbol" pitchFamily="18" charset="2"/>
              </a:endParaRPr>
            </a:p>
          </p:txBody>
        </p:sp>
        <p:sp>
          <p:nvSpPr>
            <p:cNvPr id="106505" name="Text Box 9"/>
            <p:cNvSpPr txBox="1">
              <a:spLocks noChangeArrowheads="1"/>
            </p:cNvSpPr>
            <p:nvPr/>
          </p:nvSpPr>
          <p:spPr bwMode="auto">
            <a:xfrm>
              <a:off x="1183" y="2197"/>
              <a:ext cx="2464" cy="266"/>
            </a:xfrm>
            <a:prstGeom prst="rect">
              <a:avLst/>
            </a:prstGeom>
            <a:noFill/>
            <a:ln w="9525">
              <a:noFill/>
              <a:miter lim="800000"/>
              <a:headEnd/>
              <a:tailEnd/>
            </a:ln>
            <a:effectLst/>
          </p:spPr>
          <p:txBody>
            <a:bodyPr wrap="square">
              <a:spAutoFit/>
            </a:bodyPr>
            <a:lstStyle/>
            <a:p>
              <a:r>
                <a:rPr lang="en-US" sz="2000" dirty="0">
                  <a:solidFill>
                    <a:schemeClr val="hlink"/>
                  </a:solidFill>
                  <a:sym typeface="Symbol" pitchFamily="18" charset="2"/>
                </a:rPr>
                <a:t>where </a:t>
              </a:r>
              <a:r>
                <a:rPr lang="en-US" sz="2000" b="1" dirty="0">
                  <a:solidFill>
                    <a:schemeClr val="hlink"/>
                  </a:solidFill>
                  <a:sym typeface="Symbol" pitchFamily="18" charset="2"/>
                </a:rPr>
                <a:t>v</a:t>
              </a:r>
              <a:r>
                <a:rPr lang="en-US" sz="2000" dirty="0">
                  <a:solidFill>
                    <a:schemeClr val="hlink"/>
                  </a:solidFill>
                  <a:sym typeface="Symbol" pitchFamily="18" charset="2"/>
                </a:rPr>
                <a:t> and </a:t>
              </a:r>
              <a:r>
                <a:rPr lang="en-US" sz="2000" b="1" dirty="0">
                  <a:solidFill>
                    <a:schemeClr val="hlink"/>
                  </a:solidFill>
                  <a:sym typeface="Symbol" pitchFamily="18" charset="2"/>
                </a:rPr>
                <a:t>B </a:t>
              </a:r>
              <a:r>
                <a:rPr lang="en-US" sz="2000" dirty="0">
                  <a:solidFill>
                    <a:schemeClr val="hlink"/>
                  </a:solidFill>
                  <a:sym typeface="Symbol" pitchFamily="18" charset="2"/>
                </a:rPr>
                <a:t>are perpendicular</a:t>
              </a:r>
            </a:p>
          </p:txBody>
        </p:sp>
      </p:grpSp>
      <p:grpSp>
        <p:nvGrpSpPr>
          <p:cNvPr id="106506" name="Group 10"/>
          <p:cNvGrpSpPr>
            <a:grpSpLocks/>
          </p:cNvGrpSpPr>
          <p:nvPr/>
        </p:nvGrpSpPr>
        <p:grpSpPr bwMode="auto">
          <a:xfrm>
            <a:off x="4827588" y="4019550"/>
            <a:ext cx="157162" cy="109538"/>
            <a:chOff x="3471" y="3501"/>
            <a:chExt cx="99" cy="69"/>
          </a:xfrm>
        </p:grpSpPr>
        <p:sp>
          <p:nvSpPr>
            <p:cNvPr id="106507" name="Line 11"/>
            <p:cNvSpPr>
              <a:spLocks noChangeShapeType="1"/>
            </p:cNvSpPr>
            <p:nvPr/>
          </p:nvSpPr>
          <p:spPr bwMode="auto">
            <a:xfrm>
              <a:off x="3471" y="3570"/>
              <a:ext cx="99" cy="0"/>
            </a:xfrm>
            <a:prstGeom prst="line">
              <a:avLst/>
            </a:prstGeom>
            <a:noFill/>
            <a:ln w="19050">
              <a:solidFill>
                <a:schemeClr val="tx1"/>
              </a:solidFill>
              <a:round/>
              <a:headEnd/>
              <a:tailEnd/>
            </a:ln>
            <a:effectLst/>
          </p:spPr>
          <p:txBody>
            <a:bodyPr/>
            <a:lstStyle/>
            <a:p>
              <a:endParaRPr lang="en-US"/>
            </a:p>
          </p:txBody>
        </p:sp>
        <p:sp>
          <p:nvSpPr>
            <p:cNvPr id="106508" name="Line 12"/>
            <p:cNvSpPr>
              <a:spLocks noChangeShapeType="1"/>
            </p:cNvSpPr>
            <p:nvPr/>
          </p:nvSpPr>
          <p:spPr bwMode="auto">
            <a:xfrm flipV="1">
              <a:off x="3517" y="3501"/>
              <a:ext cx="0" cy="69"/>
            </a:xfrm>
            <a:prstGeom prst="line">
              <a:avLst/>
            </a:prstGeom>
            <a:noFill/>
            <a:ln w="19050">
              <a:solidFill>
                <a:schemeClr val="tx1"/>
              </a:solidFill>
              <a:round/>
              <a:headEnd/>
              <a:tailEnd/>
            </a:ln>
            <a:effectLst/>
          </p:spPr>
          <p:txBody>
            <a:bodyPr/>
            <a:lstStyle/>
            <a:p>
              <a:endParaRPr lang="en-US"/>
            </a:p>
          </p:txBody>
        </p:sp>
      </p:grpSp>
      <p:sp>
        <p:nvSpPr>
          <p:cNvPr id="10651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2" name="TextBox 1"/>
          <p:cNvSpPr txBox="1"/>
          <p:nvPr/>
        </p:nvSpPr>
        <p:spPr>
          <a:xfrm>
            <a:off x="6515100" y="5237958"/>
            <a:ext cx="1924049" cy="1569660"/>
          </a:xfrm>
          <a:prstGeom prst="rect">
            <a:avLst/>
          </a:prstGeom>
          <a:noFill/>
        </p:spPr>
        <p:txBody>
          <a:bodyPr wrap="square" rtlCol="0">
            <a:spAutoFit/>
          </a:bodyPr>
          <a:lstStyle/>
          <a:p>
            <a:r>
              <a:rPr lang="en-US" dirty="0" smtClean="0">
                <a:sym typeface="Symbol" pitchFamily="18" charset="2"/>
              </a:rPr>
              <a:t>**The </a:t>
            </a:r>
            <a:r>
              <a:rPr lang="en-US" dirty="0"/>
              <a:t>IBO expects you to derive this </a:t>
            </a:r>
            <a:r>
              <a:rPr lang="en-US" dirty="0" smtClean="0"/>
              <a:t>formula**</a:t>
            </a:r>
            <a:endParaRPr lang="en-US" dirty="0"/>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 calcmode="lin" valueType="num">
                                      <p:cBhvr additive="base">
                                        <p:cTn id="7" dur="5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6500">
                                            <p:txEl>
                                              <p:pRg st="0" end="0"/>
                                            </p:txEl>
                                          </p:spTgt>
                                        </p:tgtEl>
                                        <p:attrNameLst>
                                          <p:attrName>style.visibility</p:attrName>
                                        </p:attrNameLst>
                                      </p:cBhvr>
                                      <p:to>
                                        <p:strVal val="visible"/>
                                      </p:to>
                                    </p:set>
                                    <p:anim calcmode="lin" valueType="num">
                                      <p:cBhvr additive="base">
                                        <p:cTn id="13" dur="500" fill="hold"/>
                                        <p:tgtEl>
                                          <p:spTgt spid="10650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50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06514"/>
                                        </p:tgtEl>
                                        <p:attrNameLst>
                                          <p:attrName>style.visibility</p:attrName>
                                        </p:attrNameLst>
                                      </p:cBhvr>
                                      <p:to>
                                        <p:strVal val="visible"/>
                                      </p:to>
                                    </p:set>
                                    <p:anim calcmode="lin" valueType="num">
                                      <p:cBhvr>
                                        <p:cTn id="19" dur="500" fill="hold"/>
                                        <p:tgtEl>
                                          <p:spTgt spid="106514"/>
                                        </p:tgtEl>
                                        <p:attrNameLst>
                                          <p:attrName>ppt_w</p:attrName>
                                        </p:attrNameLst>
                                      </p:cBhvr>
                                      <p:tavLst>
                                        <p:tav tm="0">
                                          <p:val>
                                            <p:fltVal val="0"/>
                                          </p:val>
                                        </p:tav>
                                        <p:tav tm="100000">
                                          <p:val>
                                            <p:strVal val="#ppt_w"/>
                                          </p:val>
                                        </p:tav>
                                      </p:tavLst>
                                    </p:anim>
                                    <p:anim calcmode="lin" valueType="num">
                                      <p:cBhvr>
                                        <p:cTn id="20" dur="500" fill="hold"/>
                                        <p:tgtEl>
                                          <p:spTgt spid="106514"/>
                                        </p:tgtEl>
                                        <p:attrNameLst>
                                          <p:attrName>ppt_h</p:attrName>
                                        </p:attrNameLst>
                                      </p:cBhvr>
                                      <p:tavLst>
                                        <p:tav tm="0">
                                          <p:val>
                                            <p:fltVal val="0"/>
                                          </p:val>
                                        </p:tav>
                                        <p:tav tm="100000">
                                          <p:val>
                                            <p:strVal val="#ppt_h"/>
                                          </p:val>
                                        </p:tav>
                                      </p:tavLst>
                                    </p:anim>
                                    <p:animEffect transition="in" filter="fade">
                                      <p:cBhvr>
                                        <p:cTn id="21" dur="500"/>
                                        <p:tgtEl>
                                          <p:spTgt spid="106514"/>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06500">
                                            <p:txEl>
                                              <p:pRg st="3" end="3"/>
                                            </p:txEl>
                                          </p:spTgt>
                                        </p:tgtEl>
                                        <p:attrNameLst>
                                          <p:attrName>style.visibility</p:attrName>
                                        </p:attrNameLst>
                                      </p:cBhvr>
                                      <p:to>
                                        <p:strVal val="visible"/>
                                      </p:to>
                                    </p:set>
                                    <p:anim calcmode="lin" valueType="num">
                                      <p:cBhvr additive="base">
                                        <p:cTn id="26" dur="500" fill="hold"/>
                                        <p:tgtEl>
                                          <p:spTgt spid="106500">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0650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arrow.wav"/>
                                        </p:tgtEl>
                                      </p:cMediaNode>
                                    </p:audio>
                                  </p:subTnLst>
                                </p:cTn>
                              </p:par>
                              <p:par>
                                <p:cTn id="28" presetID="2" presetClass="entr" presetSubtype="4" fill="hold" nodeType="withEffect">
                                  <p:stCondLst>
                                    <p:cond delay="0"/>
                                  </p:stCondLst>
                                  <p:childTnLst>
                                    <p:set>
                                      <p:cBhvr>
                                        <p:cTn id="29" dur="1" fill="hold">
                                          <p:stCondLst>
                                            <p:cond delay="0"/>
                                          </p:stCondLst>
                                        </p:cTn>
                                        <p:tgtEl>
                                          <p:spTgt spid="106506"/>
                                        </p:tgtEl>
                                        <p:attrNameLst>
                                          <p:attrName>style.visibility</p:attrName>
                                        </p:attrNameLst>
                                      </p:cBhvr>
                                      <p:to>
                                        <p:strVal val="visible"/>
                                      </p:to>
                                    </p:set>
                                    <p:anim calcmode="lin" valueType="num">
                                      <p:cBhvr additive="base">
                                        <p:cTn id="30" dur="500" fill="hold"/>
                                        <p:tgtEl>
                                          <p:spTgt spid="106506"/>
                                        </p:tgtEl>
                                        <p:attrNameLst>
                                          <p:attrName>ppt_x</p:attrName>
                                        </p:attrNameLst>
                                      </p:cBhvr>
                                      <p:tavLst>
                                        <p:tav tm="0">
                                          <p:val>
                                            <p:strVal val="#ppt_x"/>
                                          </p:val>
                                        </p:tav>
                                        <p:tav tm="100000">
                                          <p:val>
                                            <p:strVal val="#ppt_x"/>
                                          </p:val>
                                        </p:tav>
                                      </p:tavLst>
                                    </p:anim>
                                    <p:anim calcmode="lin" valueType="num">
                                      <p:cBhvr additive="base">
                                        <p:cTn id="31" dur="500" fill="hold"/>
                                        <p:tgtEl>
                                          <p:spTgt spid="10650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06500">
                                            <p:txEl>
                                              <p:pRg st="5" end="5"/>
                                            </p:txEl>
                                          </p:spTgt>
                                        </p:tgtEl>
                                        <p:attrNameLst>
                                          <p:attrName>style.visibility</p:attrName>
                                        </p:attrNameLst>
                                      </p:cBhvr>
                                      <p:to>
                                        <p:strVal val="visible"/>
                                      </p:to>
                                    </p:set>
                                    <p:anim calcmode="lin" valueType="num">
                                      <p:cBhvr additive="base">
                                        <p:cTn id="36" dur="500" fill="hold"/>
                                        <p:tgtEl>
                                          <p:spTgt spid="106500">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0650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4" name="Rectangle 10"/>
          <p:cNvSpPr>
            <a:spLocks noChangeArrowheads="1"/>
          </p:cNvSpPr>
          <p:nvPr/>
        </p:nvSpPr>
        <p:spPr bwMode="auto">
          <a:xfrm>
            <a:off x="682625" y="4664075"/>
            <a:ext cx="7758113" cy="2193925"/>
          </a:xfrm>
          <a:prstGeom prst="rect">
            <a:avLst/>
          </a:prstGeom>
          <a:solidFill>
            <a:srgbClr val="FFCCCC"/>
          </a:solidFill>
          <a:ln w="9525">
            <a:noFill/>
            <a:miter lim="800000"/>
            <a:headEnd/>
            <a:tailEnd/>
          </a:ln>
          <a:effectLst/>
        </p:spPr>
        <p:txBody>
          <a:bodyPr/>
          <a:lstStyle/>
          <a:p>
            <a:pPr eaLnBrk="0" hangingPunct="0">
              <a:spcBef>
                <a:spcPct val="20000"/>
              </a:spcBef>
            </a:pPr>
            <a:r>
              <a:rPr lang="en-US" b="1" i="1" dirty="0"/>
              <a:t>FYI</a:t>
            </a:r>
          </a:p>
          <a:p>
            <a:pPr eaLnBrk="0" hangingPunct="0">
              <a:spcBef>
                <a:spcPct val="20000"/>
              </a:spcBef>
            </a:pPr>
            <a:r>
              <a:rPr lang="en-US" b="1" dirty="0">
                <a:sym typeface="Symbol" pitchFamily="18" charset="2"/>
              </a:rPr>
              <a:t></a:t>
            </a:r>
            <a:r>
              <a:rPr lang="en-US" dirty="0">
                <a:sym typeface="Symbol" pitchFamily="18" charset="2"/>
              </a:rPr>
              <a:t>Sometimes weaker magnetic field strength is measured in </a:t>
            </a:r>
            <a:r>
              <a:rPr lang="en-US" i="1" dirty="0">
                <a:sym typeface="Symbol" pitchFamily="18" charset="2"/>
              </a:rPr>
              <a:t>gauss</a:t>
            </a:r>
            <a:r>
              <a:rPr lang="en-US" dirty="0">
                <a:sym typeface="Symbol" pitchFamily="18" charset="2"/>
              </a:rPr>
              <a:t> instead of tesla. </a:t>
            </a:r>
          </a:p>
          <a:p>
            <a:pPr eaLnBrk="0" hangingPunct="0">
              <a:spcBef>
                <a:spcPct val="20000"/>
              </a:spcBef>
            </a:pPr>
            <a:r>
              <a:rPr lang="en-US" b="1" dirty="0">
                <a:sym typeface="Symbol" pitchFamily="18" charset="2"/>
              </a:rPr>
              <a:t></a:t>
            </a:r>
            <a:r>
              <a:rPr lang="en-US" dirty="0">
                <a:sym typeface="Symbol" pitchFamily="18" charset="2"/>
              </a:rPr>
              <a:t>The conversion is 1</a:t>
            </a:r>
            <a:r>
              <a:rPr lang="en-US" i="1" dirty="0">
                <a:sym typeface="Symbol" pitchFamily="18" charset="2"/>
              </a:rPr>
              <a:t> gauss</a:t>
            </a:r>
            <a:r>
              <a:rPr lang="en-US" dirty="0">
                <a:sym typeface="Symbol" pitchFamily="18" charset="2"/>
              </a:rPr>
              <a:t> = 10</a:t>
            </a:r>
            <a:r>
              <a:rPr lang="en-US" baseline="30000" dirty="0">
                <a:sym typeface="Symbol" pitchFamily="18" charset="2"/>
              </a:rPr>
              <a:t>-4</a:t>
            </a:r>
            <a:r>
              <a:rPr lang="en-US" dirty="0">
                <a:sym typeface="Symbol" pitchFamily="18" charset="2"/>
              </a:rPr>
              <a:t> </a:t>
            </a:r>
            <a:r>
              <a:rPr lang="en-US" i="1" dirty="0">
                <a:sym typeface="Symbol" pitchFamily="18" charset="2"/>
              </a:rPr>
              <a:t>tesla</a:t>
            </a:r>
            <a:r>
              <a:rPr lang="en-US" dirty="0">
                <a:sym typeface="Symbol" pitchFamily="18" charset="2"/>
              </a:rPr>
              <a:t>.</a:t>
            </a:r>
          </a:p>
          <a:p>
            <a:pPr eaLnBrk="0" hangingPunct="0">
              <a:spcBef>
                <a:spcPct val="20000"/>
              </a:spcBef>
            </a:pPr>
            <a:r>
              <a:rPr lang="en-US" b="1" dirty="0">
                <a:sym typeface="Symbol" pitchFamily="18" charset="2"/>
              </a:rPr>
              <a:t></a:t>
            </a:r>
            <a:r>
              <a:rPr lang="en-US" dirty="0">
                <a:sym typeface="Symbol" pitchFamily="18" charset="2"/>
              </a:rPr>
              <a:t>Thus the B in this example is </a:t>
            </a:r>
            <a:r>
              <a:rPr lang="en-US" i="1" dirty="0" smtClean="0">
                <a:sym typeface="Symbol" pitchFamily="18" charset="2"/>
              </a:rPr>
              <a:t>_____________</a:t>
            </a:r>
            <a:r>
              <a:rPr lang="en-US" dirty="0" smtClean="0">
                <a:sym typeface="Symbol" pitchFamily="18" charset="2"/>
              </a:rPr>
              <a:t>.</a:t>
            </a:r>
            <a:endParaRPr lang="en-US" dirty="0">
              <a:sym typeface="Symbol" pitchFamily="18" charset="2"/>
            </a:endParaRPr>
          </a:p>
        </p:txBody>
      </p:sp>
      <p:sp>
        <p:nvSpPr>
          <p:cNvPr id="108548" name="Rectangle 4"/>
          <p:cNvSpPr>
            <a:spLocks noChangeArrowheads="1"/>
          </p:cNvSpPr>
          <p:nvPr/>
        </p:nvSpPr>
        <p:spPr bwMode="auto">
          <a:xfrm>
            <a:off x="687388" y="1768475"/>
            <a:ext cx="7772400" cy="2914650"/>
          </a:xfrm>
          <a:prstGeom prst="rect">
            <a:avLst/>
          </a:prstGeom>
          <a:solidFill>
            <a:srgbClr val="CCFFCC"/>
          </a:solidFill>
          <a:ln w="9525">
            <a:noFill/>
            <a:miter lim="800000"/>
            <a:headEnd/>
            <a:tailEnd/>
          </a:ln>
          <a:effectLst/>
        </p:spPr>
        <p:txBody>
          <a:bodyPr/>
          <a:lstStyle/>
          <a:p>
            <a:pPr eaLnBrk="0" hangingPunct="0">
              <a:spcBef>
                <a:spcPct val="20000"/>
              </a:spcBef>
            </a:pPr>
            <a:r>
              <a:rPr lang="en-US" dirty="0">
                <a:sym typeface="Symbol" pitchFamily="18" charset="2"/>
              </a:rPr>
              <a:t>PRACTICE: </a:t>
            </a:r>
          </a:p>
          <a:p>
            <a:pPr eaLnBrk="0" hangingPunct="0">
              <a:spcBef>
                <a:spcPct val="20000"/>
              </a:spcBef>
            </a:pPr>
            <a:r>
              <a:rPr lang="en-US" dirty="0">
                <a:sym typeface="Symbol" pitchFamily="18" charset="2"/>
              </a:rPr>
              <a:t>The Boeing </a:t>
            </a:r>
            <a:r>
              <a:rPr lang="en-US" i="1" dirty="0">
                <a:sym typeface="Symbol" pitchFamily="18" charset="2"/>
              </a:rPr>
              <a:t>Dreamliner</a:t>
            </a:r>
            <a:r>
              <a:rPr lang="en-US" dirty="0">
                <a:sym typeface="Symbol" pitchFamily="18" charset="2"/>
              </a:rPr>
              <a:t>, having wingspan of 60 m, is flying through Earth’s magnetic field near </a:t>
            </a:r>
            <a:r>
              <a:rPr lang="en-US" dirty="0" err="1">
                <a:sym typeface="Symbol" pitchFamily="18" charset="2"/>
              </a:rPr>
              <a:t>Tuscon</a:t>
            </a:r>
            <a:r>
              <a:rPr lang="en-US" dirty="0">
                <a:sym typeface="Symbol" pitchFamily="18" charset="2"/>
              </a:rPr>
              <a:t> </a:t>
            </a:r>
            <a:r>
              <a:rPr lang="en-US" dirty="0" smtClean="0">
                <a:sym typeface="Symbol" pitchFamily="18" charset="2"/>
              </a:rPr>
              <a:t>         (</a:t>
            </a:r>
            <a:r>
              <a:rPr lang="en-US" i="1" dirty="0">
                <a:sym typeface="Symbol" pitchFamily="18" charset="2"/>
              </a:rPr>
              <a:t>B</a:t>
            </a:r>
            <a:r>
              <a:rPr lang="en-US" dirty="0">
                <a:sym typeface="Symbol" pitchFamily="18" charset="2"/>
              </a:rPr>
              <a:t> = 56 T) at 265 ms</a:t>
            </a:r>
            <a:r>
              <a:rPr lang="en-US" baseline="30000" dirty="0">
                <a:sym typeface="Symbol" pitchFamily="18" charset="2"/>
              </a:rPr>
              <a:t>-1</a:t>
            </a:r>
            <a:r>
              <a:rPr lang="en-US" dirty="0">
                <a:sym typeface="Symbol" pitchFamily="18" charset="2"/>
              </a:rPr>
              <a:t>. Treating the wing as a straight wire, find the induced </a:t>
            </a:r>
            <a:r>
              <a:rPr lang="en-US" dirty="0" err="1">
                <a:sym typeface="Symbol" pitchFamily="18" charset="2"/>
              </a:rPr>
              <a:t>emf</a:t>
            </a:r>
            <a:r>
              <a:rPr lang="en-US" dirty="0">
                <a:sym typeface="Symbol" pitchFamily="18" charset="2"/>
              </a:rPr>
              <a:t> from wingtip to wingtip.</a:t>
            </a:r>
          </a:p>
          <a:p>
            <a:pPr eaLnBrk="0" hangingPunct="0">
              <a:spcBef>
                <a:spcPct val="20000"/>
              </a:spcBef>
            </a:pPr>
            <a:r>
              <a:rPr lang="en-US" dirty="0">
                <a:sym typeface="Symbol" pitchFamily="18" charset="2"/>
              </a:rPr>
              <a:t>SOLUTION</a:t>
            </a:r>
            <a:r>
              <a:rPr lang="en-US" dirty="0" smtClean="0">
                <a:sym typeface="Symbol" pitchFamily="18" charset="2"/>
              </a:rPr>
              <a:t>:</a:t>
            </a:r>
            <a:endParaRPr lang="en-US" dirty="0">
              <a:sym typeface="Symbol" pitchFamily="18" charset="2"/>
            </a:endParaRPr>
          </a:p>
        </p:txBody>
      </p:sp>
      <p:sp>
        <p:nvSpPr>
          <p:cNvPr id="108566"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08567" name="Rectangle 23"/>
          <p:cNvSpPr>
            <a:spLocks noChangeArrowheads="1"/>
          </p:cNvSpPr>
          <p:nvPr/>
        </p:nvSpPr>
        <p:spPr bwMode="auto">
          <a:xfrm>
            <a:off x="685800" y="1354138"/>
            <a:ext cx="7772400" cy="4397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 </a:t>
            </a:r>
            <a:r>
              <a:rPr lang="en-US" altLang="en-US">
                <a:solidFill>
                  <a:schemeClr val="accent2"/>
                </a:solidFill>
                <a:ea typeface="Calibri" pitchFamily="34" charset="0"/>
              </a:rPr>
              <a:t>– straight wire through B</a:t>
            </a:r>
            <a:endParaRPr lang="en-US" sz="2000">
              <a:solidFill>
                <a:srgbClr val="000000"/>
              </a:solidFill>
              <a:latin typeface="Courier New" pitchFamily="49" charset="0"/>
              <a:ea typeface="Calibri" pitchFamily="34" charset="0"/>
              <a:cs typeface="Times New Roman" pitchFamily="18" charset="0"/>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8548">
                                            <p:txEl>
                                              <p:pRg st="0" end="0"/>
                                            </p:txEl>
                                          </p:spTgt>
                                        </p:tgtEl>
                                        <p:attrNameLst>
                                          <p:attrName>style.visibility</p:attrName>
                                        </p:attrNameLst>
                                      </p:cBhvr>
                                      <p:to>
                                        <p:strVal val="visible"/>
                                      </p:to>
                                    </p:set>
                                    <p:anim calcmode="lin" valueType="num">
                                      <p:cBhvr additive="base">
                                        <p:cTn id="7" dur="500" fill="hold"/>
                                        <p:tgtEl>
                                          <p:spTgt spid="1085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54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8548">
                                            <p:txEl>
                                              <p:pRg st="1" end="1"/>
                                            </p:txEl>
                                          </p:spTgt>
                                        </p:tgtEl>
                                        <p:attrNameLst>
                                          <p:attrName>style.visibility</p:attrName>
                                        </p:attrNameLst>
                                      </p:cBhvr>
                                      <p:to>
                                        <p:strVal val="visible"/>
                                      </p:to>
                                    </p:set>
                                    <p:anim calcmode="lin" valueType="num">
                                      <p:cBhvr additive="base">
                                        <p:cTn id="13" dur="500" fill="hold"/>
                                        <p:tgtEl>
                                          <p:spTgt spid="1085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854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8548">
                                            <p:txEl>
                                              <p:pRg st="2" end="2"/>
                                            </p:txEl>
                                          </p:spTgt>
                                        </p:tgtEl>
                                        <p:attrNameLst>
                                          <p:attrName>style.visibility</p:attrName>
                                        </p:attrNameLst>
                                      </p:cBhvr>
                                      <p:to>
                                        <p:strVal val="visible"/>
                                      </p:to>
                                    </p:set>
                                    <p:anim calcmode="lin" valueType="num">
                                      <p:cBhvr additive="base">
                                        <p:cTn id="19" dur="500" fill="hold"/>
                                        <p:tgtEl>
                                          <p:spTgt spid="1085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854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8554">
                                            <p:txEl>
                                              <p:pRg st="1" end="1"/>
                                            </p:txEl>
                                          </p:spTgt>
                                        </p:tgtEl>
                                        <p:attrNameLst>
                                          <p:attrName>style.visibility</p:attrName>
                                        </p:attrNameLst>
                                      </p:cBhvr>
                                      <p:to>
                                        <p:strVal val="visible"/>
                                      </p:to>
                                    </p:set>
                                    <p:anim calcmode="lin" valueType="num">
                                      <p:cBhvr additive="base">
                                        <p:cTn id="25" dur="500" fill="hold"/>
                                        <p:tgtEl>
                                          <p:spTgt spid="10855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855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8554">
                                            <p:txEl>
                                              <p:pRg st="2" end="2"/>
                                            </p:txEl>
                                          </p:spTgt>
                                        </p:tgtEl>
                                        <p:attrNameLst>
                                          <p:attrName>style.visibility</p:attrName>
                                        </p:attrNameLst>
                                      </p:cBhvr>
                                      <p:to>
                                        <p:strVal val="visible"/>
                                      </p:to>
                                    </p:set>
                                    <p:anim calcmode="lin" valueType="num">
                                      <p:cBhvr additive="base">
                                        <p:cTn id="31" dur="500" fill="hold"/>
                                        <p:tgtEl>
                                          <p:spTgt spid="10855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855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8554">
                                            <p:txEl>
                                              <p:pRg st="3" end="3"/>
                                            </p:txEl>
                                          </p:spTgt>
                                        </p:tgtEl>
                                        <p:attrNameLst>
                                          <p:attrName>style.visibility</p:attrName>
                                        </p:attrNameLst>
                                      </p:cBhvr>
                                      <p:to>
                                        <p:strVal val="visible"/>
                                      </p:to>
                                    </p:set>
                                    <p:anim calcmode="lin" valueType="num">
                                      <p:cBhvr additive="base">
                                        <p:cTn id="37" dur="500" fill="hold"/>
                                        <p:tgtEl>
                                          <p:spTgt spid="10855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855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a:t>
            </a:r>
            <a:r>
              <a:rPr lang="en-US" sz="2000">
                <a:solidFill>
                  <a:srgbClr val="000000"/>
                </a:solidFill>
                <a:latin typeface="Courier New" pitchFamily="49" charset="0"/>
                <a:cs typeface="Times New Roman" pitchFamily="18" charset="0"/>
              </a:rPr>
              <a:t>	</a:t>
            </a:r>
          </a:p>
          <a:p>
            <a:pPr eaLnBrk="0" hangingPunct="0">
              <a:spcBef>
                <a:spcPct val="20000"/>
              </a:spcBef>
            </a:pPr>
            <a:r>
              <a:rPr lang="en-US">
                <a:solidFill>
                  <a:srgbClr val="000000"/>
                </a:solidFill>
                <a:cs typeface="Times New Roman" pitchFamily="18" charset="0"/>
                <a:sym typeface="Symbol" pitchFamily="18" charset="2"/>
              </a:rPr>
              <a:t></a:t>
            </a:r>
            <a:r>
              <a:rPr lang="en-US">
                <a:solidFill>
                  <a:srgbClr val="000000"/>
                </a:solidFill>
                <a:cs typeface="Times New Roman" pitchFamily="18" charset="0"/>
              </a:rPr>
              <a:t>Consider the experiment where the plane of the loop is in the same plane as the moving magnetic field:</a:t>
            </a:r>
          </a:p>
          <a:p>
            <a:pPr eaLnBrk="0" hangingPunct="0">
              <a:spcBef>
                <a:spcPct val="20000"/>
              </a:spcBef>
            </a:pPr>
            <a:r>
              <a:rPr lang="en-US"/>
              <a:t>T or F:	</a:t>
            </a:r>
            <a:r>
              <a:rPr lang="en-US" i="1"/>
              <a:t>Because of the                                            orientation of the loop                                                       most of the magnetic                                                         field lines to NOT pass                                                   through the area of                                                             the loop</a:t>
            </a:r>
            <a:r>
              <a:rPr lang="en-US"/>
              <a:t>.</a:t>
            </a:r>
          </a:p>
          <a:p>
            <a:pPr eaLnBrk="0" hangingPunct="0">
              <a:spcBef>
                <a:spcPct val="20000"/>
              </a:spcBef>
            </a:pPr>
            <a:r>
              <a:rPr lang="en-US"/>
              <a:t>T or F:	</a:t>
            </a:r>
            <a:r>
              <a:rPr lang="en-US" i="1"/>
              <a:t>There is                                                                no current                                                                 generated in                                                                      this experiment</a:t>
            </a:r>
            <a:r>
              <a:rPr lang="en-US"/>
              <a:t>.</a:t>
            </a:r>
          </a:p>
        </p:txBody>
      </p:sp>
      <p:grpSp>
        <p:nvGrpSpPr>
          <p:cNvPr id="110596" name="Group 4"/>
          <p:cNvGrpSpPr>
            <a:grpSpLocks/>
          </p:cNvGrpSpPr>
          <p:nvPr/>
        </p:nvGrpSpPr>
        <p:grpSpPr bwMode="auto">
          <a:xfrm>
            <a:off x="5108575" y="2044700"/>
            <a:ext cx="4132263" cy="2895600"/>
            <a:chOff x="2059" y="1289"/>
            <a:chExt cx="2603" cy="1824"/>
          </a:xfrm>
        </p:grpSpPr>
        <p:grpSp>
          <p:nvGrpSpPr>
            <p:cNvPr id="110597" name="Group 5"/>
            <p:cNvGrpSpPr>
              <a:grpSpLocks/>
            </p:cNvGrpSpPr>
            <p:nvPr/>
          </p:nvGrpSpPr>
          <p:grpSpPr bwMode="auto">
            <a:xfrm>
              <a:off x="2894" y="1289"/>
              <a:ext cx="1768" cy="987"/>
              <a:chOff x="3525" y="1447"/>
              <a:chExt cx="1768" cy="987"/>
            </a:xfrm>
          </p:grpSpPr>
          <p:grpSp>
            <p:nvGrpSpPr>
              <p:cNvPr id="110598" name="Group 6"/>
              <p:cNvGrpSpPr>
                <a:grpSpLocks/>
              </p:cNvGrpSpPr>
              <p:nvPr/>
            </p:nvGrpSpPr>
            <p:grpSpPr bwMode="auto">
              <a:xfrm>
                <a:off x="4183" y="1447"/>
                <a:ext cx="1110" cy="603"/>
                <a:chOff x="3525" y="1831"/>
                <a:chExt cx="1110" cy="603"/>
              </a:xfrm>
            </p:grpSpPr>
            <p:sp>
              <p:nvSpPr>
                <p:cNvPr id="110599" name="Rectangle 7"/>
                <p:cNvSpPr>
                  <a:spLocks noChangeArrowheads="1"/>
                </p:cNvSpPr>
                <p:nvPr/>
              </p:nvSpPr>
              <p:spPr bwMode="auto">
                <a:xfrm>
                  <a:off x="3525" y="2228"/>
                  <a:ext cx="452" cy="20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0600" name="Freeform 8"/>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chemeClr val="accent1"/>
                </a:solidFill>
                <a:ln w="9525">
                  <a:solidFill>
                    <a:schemeClr val="tx1"/>
                  </a:solidFill>
                  <a:round/>
                  <a:headEnd/>
                  <a:tailEnd/>
                </a:ln>
                <a:effectLst/>
              </p:spPr>
              <p:txBody>
                <a:bodyPr/>
                <a:lstStyle/>
                <a:p>
                  <a:endParaRPr lang="en-US"/>
                </a:p>
              </p:txBody>
            </p:sp>
            <p:sp>
              <p:nvSpPr>
                <p:cNvPr id="110601" name="Freeform 9"/>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chemeClr val="accent1"/>
                </a:solidFill>
                <a:ln w="9525">
                  <a:solidFill>
                    <a:schemeClr val="tx1"/>
                  </a:solidFill>
                  <a:round/>
                  <a:headEnd/>
                  <a:tailEnd/>
                </a:ln>
                <a:effectLst/>
              </p:spPr>
              <p:txBody>
                <a:bodyPr/>
                <a:lstStyle/>
                <a:p>
                  <a:endParaRPr lang="en-US"/>
                </a:p>
              </p:txBody>
            </p:sp>
          </p:grpSp>
          <p:grpSp>
            <p:nvGrpSpPr>
              <p:cNvPr id="110602" name="Group 10"/>
              <p:cNvGrpSpPr>
                <a:grpSpLocks/>
              </p:cNvGrpSpPr>
              <p:nvPr/>
            </p:nvGrpSpPr>
            <p:grpSpPr bwMode="auto">
              <a:xfrm>
                <a:off x="3525" y="1831"/>
                <a:ext cx="1110" cy="603"/>
                <a:chOff x="3525" y="1831"/>
                <a:chExt cx="1110" cy="603"/>
              </a:xfrm>
            </p:grpSpPr>
            <p:sp>
              <p:nvSpPr>
                <p:cNvPr id="110603" name="Rectangle 11"/>
                <p:cNvSpPr>
                  <a:spLocks noChangeArrowheads="1"/>
                </p:cNvSpPr>
                <p:nvPr/>
              </p:nvSpPr>
              <p:spPr bwMode="auto">
                <a:xfrm>
                  <a:off x="3525" y="2228"/>
                  <a:ext cx="452" cy="206"/>
                </a:xfrm>
                <a:prstGeom prst="rect">
                  <a:avLst/>
                </a:prstGeom>
                <a:solidFill>
                  <a:srgbClr val="FF7C80"/>
                </a:solidFill>
                <a:ln w="9525">
                  <a:solidFill>
                    <a:schemeClr val="tx1"/>
                  </a:solidFill>
                  <a:miter lim="800000"/>
                  <a:headEnd/>
                  <a:tailEnd/>
                </a:ln>
                <a:effectLst/>
              </p:spPr>
              <p:txBody>
                <a:bodyPr wrap="none" anchor="ctr"/>
                <a:lstStyle/>
                <a:p>
                  <a:endParaRPr lang="en-US"/>
                </a:p>
              </p:txBody>
            </p:sp>
            <p:sp>
              <p:nvSpPr>
                <p:cNvPr id="110604" name="Freeform 12"/>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rgbClr val="FF7C80"/>
                </a:solidFill>
                <a:ln w="9525">
                  <a:solidFill>
                    <a:schemeClr val="tx1"/>
                  </a:solidFill>
                  <a:round/>
                  <a:headEnd/>
                  <a:tailEnd/>
                </a:ln>
                <a:effectLst/>
              </p:spPr>
              <p:txBody>
                <a:bodyPr/>
                <a:lstStyle/>
                <a:p>
                  <a:endParaRPr lang="en-US"/>
                </a:p>
              </p:txBody>
            </p:sp>
            <p:sp>
              <p:nvSpPr>
                <p:cNvPr id="110605" name="Freeform 13"/>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rgbClr val="FF7C80"/>
                </a:solidFill>
                <a:ln w="9525">
                  <a:solidFill>
                    <a:schemeClr val="tx1"/>
                  </a:solidFill>
                  <a:round/>
                  <a:headEnd/>
                  <a:tailEnd/>
                </a:ln>
                <a:effectLst/>
              </p:spPr>
              <p:txBody>
                <a:bodyPr/>
                <a:lstStyle/>
                <a:p>
                  <a:endParaRPr lang="en-US"/>
                </a:p>
              </p:txBody>
            </p:sp>
          </p:grpSp>
          <p:sp>
            <p:nvSpPr>
              <p:cNvPr id="110606" name="Freeform 14"/>
              <p:cNvSpPr>
                <a:spLocks/>
              </p:cNvSpPr>
              <p:nvPr/>
            </p:nvSpPr>
            <p:spPr bwMode="auto">
              <a:xfrm>
                <a:off x="3703" y="2030"/>
                <a:ext cx="487" cy="139"/>
              </a:xfrm>
              <a:custGeom>
                <a:avLst/>
                <a:gdLst/>
                <a:ahLst/>
                <a:cxnLst>
                  <a:cxn ang="0">
                    <a:pos x="0" y="172"/>
                  </a:cxn>
                  <a:cxn ang="0">
                    <a:pos x="274" y="0"/>
                  </a:cxn>
                  <a:cxn ang="0">
                    <a:pos x="329" y="165"/>
                  </a:cxn>
                  <a:cxn ang="0">
                    <a:pos x="603" y="7"/>
                  </a:cxn>
                </a:cxnLst>
                <a:rect l="0" t="0" r="r" b="b"/>
                <a:pathLst>
                  <a:path w="603" h="172">
                    <a:moveTo>
                      <a:pt x="0" y="172"/>
                    </a:moveTo>
                    <a:lnTo>
                      <a:pt x="274" y="0"/>
                    </a:lnTo>
                    <a:lnTo>
                      <a:pt x="329" y="165"/>
                    </a:lnTo>
                    <a:lnTo>
                      <a:pt x="603" y="7"/>
                    </a:lnTo>
                  </a:path>
                </a:pathLst>
              </a:custGeom>
              <a:noFill/>
              <a:ln w="38100" cmpd="sng">
                <a:solidFill>
                  <a:schemeClr val="tx2"/>
                </a:solidFill>
                <a:round/>
                <a:headEnd/>
                <a:tailEnd/>
              </a:ln>
              <a:effectLst/>
            </p:spPr>
            <p:txBody>
              <a:bodyPr/>
              <a:lstStyle/>
              <a:p>
                <a:endParaRPr lang="en-US"/>
              </a:p>
            </p:txBody>
          </p:sp>
          <p:sp>
            <p:nvSpPr>
              <p:cNvPr id="110607" name="Freeform 15"/>
              <p:cNvSpPr>
                <a:spLocks/>
              </p:cNvSpPr>
              <p:nvPr/>
            </p:nvSpPr>
            <p:spPr bwMode="auto">
              <a:xfrm>
                <a:off x="4662" y="1487"/>
                <a:ext cx="391" cy="181"/>
              </a:xfrm>
              <a:custGeom>
                <a:avLst/>
                <a:gdLst/>
                <a:ahLst/>
                <a:cxnLst>
                  <a:cxn ang="0">
                    <a:pos x="391" y="42"/>
                  </a:cxn>
                  <a:cxn ang="0">
                    <a:pos x="370" y="14"/>
                  </a:cxn>
                  <a:cxn ang="0">
                    <a:pos x="281" y="0"/>
                  </a:cxn>
                  <a:cxn ang="0">
                    <a:pos x="172" y="14"/>
                  </a:cxn>
                  <a:cxn ang="0">
                    <a:pos x="117" y="42"/>
                  </a:cxn>
                  <a:cxn ang="0">
                    <a:pos x="138" y="70"/>
                  </a:cxn>
                  <a:cxn ang="0">
                    <a:pos x="220" y="76"/>
                  </a:cxn>
                  <a:cxn ang="0">
                    <a:pos x="282" y="111"/>
                  </a:cxn>
                  <a:cxn ang="0">
                    <a:pos x="233" y="151"/>
                  </a:cxn>
                  <a:cxn ang="0">
                    <a:pos x="130" y="179"/>
                  </a:cxn>
                  <a:cxn ang="0">
                    <a:pos x="28" y="165"/>
                  </a:cxn>
                  <a:cxn ang="0">
                    <a:pos x="0" y="117"/>
                  </a:cxn>
                </a:cxnLst>
                <a:rect l="0" t="0" r="r" b="b"/>
                <a:pathLst>
                  <a:path w="391" h="181">
                    <a:moveTo>
                      <a:pt x="391" y="42"/>
                    </a:moveTo>
                    <a:cubicBezTo>
                      <a:pt x="387" y="37"/>
                      <a:pt x="388" y="21"/>
                      <a:pt x="370" y="14"/>
                    </a:cubicBezTo>
                    <a:cubicBezTo>
                      <a:pt x="352" y="7"/>
                      <a:pt x="314" y="0"/>
                      <a:pt x="281" y="0"/>
                    </a:cubicBezTo>
                    <a:cubicBezTo>
                      <a:pt x="248" y="0"/>
                      <a:pt x="199" y="7"/>
                      <a:pt x="172" y="14"/>
                    </a:cubicBezTo>
                    <a:cubicBezTo>
                      <a:pt x="145" y="21"/>
                      <a:pt x="123" y="33"/>
                      <a:pt x="117" y="42"/>
                    </a:cubicBezTo>
                    <a:cubicBezTo>
                      <a:pt x="111" y="51"/>
                      <a:pt x="121" y="64"/>
                      <a:pt x="138" y="70"/>
                    </a:cubicBezTo>
                    <a:cubicBezTo>
                      <a:pt x="155" y="76"/>
                      <a:pt x="196" y="69"/>
                      <a:pt x="220" y="76"/>
                    </a:cubicBezTo>
                    <a:cubicBezTo>
                      <a:pt x="244" y="83"/>
                      <a:pt x="280" y="99"/>
                      <a:pt x="282" y="111"/>
                    </a:cubicBezTo>
                    <a:cubicBezTo>
                      <a:pt x="284" y="123"/>
                      <a:pt x="258" y="140"/>
                      <a:pt x="233" y="151"/>
                    </a:cubicBezTo>
                    <a:cubicBezTo>
                      <a:pt x="208" y="162"/>
                      <a:pt x="164" y="177"/>
                      <a:pt x="130" y="179"/>
                    </a:cubicBezTo>
                    <a:cubicBezTo>
                      <a:pt x="96" y="181"/>
                      <a:pt x="50" y="175"/>
                      <a:pt x="28" y="165"/>
                    </a:cubicBezTo>
                    <a:cubicBezTo>
                      <a:pt x="6" y="155"/>
                      <a:pt x="3" y="136"/>
                      <a:pt x="0" y="117"/>
                    </a:cubicBezTo>
                  </a:path>
                </a:pathLst>
              </a:custGeom>
              <a:noFill/>
              <a:ln w="28575" cmpd="sng">
                <a:solidFill>
                  <a:schemeClr val="tx2"/>
                </a:solidFill>
                <a:round/>
                <a:headEnd/>
                <a:tailEnd/>
              </a:ln>
              <a:effectLst/>
            </p:spPr>
            <p:txBody>
              <a:bodyPr/>
              <a:lstStyle/>
              <a:p>
                <a:endParaRPr lang="en-US"/>
              </a:p>
            </p:txBody>
          </p:sp>
        </p:grpSp>
        <p:grpSp>
          <p:nvGrpSpPr>
            <p:cNvPr id="110608" name="Group 16"/>
            <p:cNvGrpSpPr>
              <a:grpSpLocks/>
            </p:cNvGrpSpPr>
            <p:nvPr/>
          </p:nvGrpSpPr>
          <p:grpSpPr bwMode="auto">
            <a:xfrm>
              <a:off x="2059" y="2086"/>
              <a:ext cx="1225" cy="1027"/>
              <a:chOff x="2059" y="2086"/>
              <a:chExt cx="1225" cy="1027"/>
            </a:xfrm>
          </p:grpSpPr>
          <p:sp>
            <p:nvSpPr>
              <p:cNvPr id="110609" name="Freeform 17"/>
              <p:cNvSpPr>
                <a:spLocks/>
              </p:cNvSpPr>
              <p:nvPr/>
            </p:nvSpPr>
            <p:spPr bwMode="auto">
              <a:xfrm rot="-346116">
                <a:off x="2253" y="2218"/>
                <a:ext cx="713" cy="775"/>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0" name="Freeform 18"/>
              <p:cNvSpPr>
                <a:spLocks/>
              </p:cNvSpPr>
              <p:nvPr/>
            </p:nvSpPr>
            <p:spPr bwMode="auto">
              <a:xfrm rot="-224057">
                <a:off x="2416" y="223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1" name="Freeform 19"/>
              <p:cNvSpPr>
                <a:spLocks/>
              </p:cNvSpPr>
              <p:nvPr/>
            </p:nvSpPr>
            <p:spPr bwMode="auto">
              <a:xfrm>
                <a:off x="2167" y="2149"/>
                <a:ext cx="759" cy="627"/>
              </a:xfrm>
              <a:custGeom>
                <a:avLst/>
                <a:gdLst/>
                <a:ahLst/>
                <a:cxnLst>
                  <a:cxn ang="0">
                    <a:pos x="759" y="0"/>
                  </a:cxn>
                  <a:cxn ang="0">
                    <a:pos x="314" y="273"/>
                  </a:cxn>
                  <a:cxn ang="0">
                    <a:pos x="0" y="627"/>
                  </a:cxn>
                </a:cxnLst>
                <a:rect l="0" t="0" r="r" b="b"/>
                <a:pathLst>
                  <a:path w="759" h="627">
                    <a:moveTo>
                      <a:pt x="759" y="0"/>
                    </a:moveTo>
                    <a:cubicBezTo>
                      <a:pt x="599" y="84"/>
                      <a:pt x="440" y="169"/>
                      <a:pt x="314" y="273"/>
                    </a:cubicBezTo>
                    <a:cubicBezTo>
                      <a:pt x="188" y="377"/>
                      <a:pt x="94" y="502"/>
                      <a:pt x="0" y="627"/>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2" name="Freeform 20"/>
              <p:cNvSpPr>
                <a:spLocks/>
              </p:cNvSpPr>
              <p:nvPr/>
            </p:nvSpPr>
            <p:spPr bwMode="auto">
              <a:xfrm>
                <a:off x="2059" y="2120"/>
                <a:ext cx="867" cy="331"/>
              </a:xfrm>
              <a:custGeom>
                <a:avLst/>
                <a:gdLst/>
                <a:ahLst/>
                <a:cxnLst>
                  <a:cxn ang="0">
                    <a:pos x="867" y="0"/>
                  </a:cxn>
                  <a:cxn ang="0">
                    <a:pos x="353" y="234"/>
                  </a:cxn>
                  <a:cxn ang="0">
                    <a:pos x="0" y="331"/>
                  </a:cxn>
                </a:cxnLst>
                <a:rect l="0" t="0" r="r" b="b"/>
                <a:pathLst>
                  <a:path w="867" h="331">
                    <a:moveTo>
                      <a:pt x="867" y="0"/>
                    </a:moveTo>
                    <a:cubicBezTo>
                      <a:pt x="682" y="89"/>
                      <a:pt x="497" y="179"/>
                      <a:pt x="353" y="234"/>
                    </a:cubicBezTo>
                    <a:cubicBezTo>
                      <a:pt x="209" y="289"/>
                      <a:pt x="104" y="310"/>
                      <a:pt x="0" y="331"/>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3" name="Freeform 21"/>
              <p:cNvSpPr>
                <a:spLocks/>
              </p:cNvSpPr>
              <p:nvPr/>
            </p:nvSpPr>
            <p:spPr bwMode="auto">
              <a:xfrm>
                <a:off x="2082" y="2087"/>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4" name="Freeform 22"/>
              <p:cNvSpPr>
                <a:spLocks/>
              </p:cNvSpPr>
              <p:nvPr/>
            </p:nvSpPr>
            <p:spPr bwMode="auto">
              <a:xfrm rot="-224057">
                <a:off x="2484" y="224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5" name="Freeform 23"/>
              <p:cNvSpPr>
                <a:spLocks/>
              </p:cNvSpPr>
              <p:nvPr/>
            </p:nvSpPr>
            <p:spPr bwMode="auto">
              <a:xfrm rot="-224057">
                <a:off x="2574" y="2255"/>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6" name="Freeform 24"/>
              <p:cNvSpPr>
                <a:spLocks/>
              </p:cNvSpPr>
              <p:nvPr/>
            </p:nvSpPr>
            <p:spPr bwMode="auto">
              <a:xfrm rot="-224057">
                <a:off x="2658"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7" name="Freeform 25"/>
              <p:cNvSpPr>
                <a:spLocks/>
              </p:cNvSpPr>
              <p:nvPr/>
            </p:nvSpPr>
            <p:spPr bwMode="auto">
              <a:xfrm rot="-224057">
                <a:off x="2742"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8" name="Freeform 26"/>
              <p:cNvSpPr>
                <a:spLocks/>
              </p:cNvSpPr>
              <p:nvPr/>
            </p:nvSpPr>
            <p:spPr bwMode="auto">
              <a:xfrm>
                <a:off x="2156"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19" name="Freeform 27"/>
              <p:cNvSpPr>
                <a:spLocks/>
              </p:cNvSpPr>
              <p:nvPr/>
            </p:nvSpPr>
            <p:spPr bwMode="auto">
              <a:xfrm>
                <a:off x="2252"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0" name="Freeform 28"/>
              <p:cNvSpPr>
                <a:spLocks/>
              </p:cNvSpPr>
              <p:nvPr/>
            </p:nvSpPr>
            <p:spPr bwMode="auto">
              <a:xfrm>
                <a:off x="2348"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1" name="Freeform 29"/>
              <p:cNvSpPr>
                <a:spLocks/>
              </p:cNvSpPr>
              <p:nvPr/>
            </p:nvSpPr>
            <p:spPr bwMode="auto">
              <a:xfrm>
                <a:off x="2432"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2" name="Freeform 30"/>
              <p:cNvSpPr>
                <a:spLocks/>
              </p:cNvSpPr>
              <p:nvPr/>
            </p:nvSpPr>
            <p:spPr bwMode="auto">
              <a:xfrm>
                <a:off x="2980" y="2207"/>
                <a:ext cx="276" cy="684"/>
              </a:xfrm>
              <a:custGeom>
                <a:avLst/>
                <a:gdLst/>
                <a:ahLst/>
                <a:cxnLst>
                  <a:cxn ang="0">
                    <a:pos x="276" y="0"/>
                  </a:cxn>
                  <a:cxn ang="0">
                    <a:pos x="139" y="80"/>
                  </a:cxn>
                  <a:cxn ang="0">
                    <a:pos x="59" y="171"/>
                  </a:cxn>
                  <a:cxn ang="0">
                    <a:pos x="2" y="382"/>
                  </a:cxn>
                  <a:cxn ang="0">
                    <a:pos x="48" y="684"/>
                  </a:cxn>
                </a:cxnLst>
                <a:rect l="0" t="0" r="r" b="b"/>
                <a:pathLst>
                  <a:path w="276" h="684">
                    <a:moveTo>
                      <a:pt x="276" y="0"/>
                    </a:moveTo>
                    <a:cubicBezTo>
                      <a:pt x="225" y="26"/>
                      <a:pt x="175" y="52"/>
                      <a:pt x="139" y="80"/>
                    </a:cubicBezTo>
                    <a:cubicBezTo>
                      <a:pt x="103" y="108"/>
                      <a:pt x="82" y="121"/>
                      <a:pt x="59" y="171"/>
                    </a:cubicBezTo>
                    <a:cubicBezTo>
                      <a:pt x="36" y="221"/>
                      <a:pt x="4" y="297"/>
                      <a:pt x="2" y="382"/>
                    </a:cubicBezTo>
                    <a:cubicBezTo>
                      <a:pt x="0" y="467"/>
                      <a:pt x="24" y="575"/>
                      <a:pt x="48" y="684"/>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3" name="Freeform 31"/>
              <p:cNvSpPr>
                <a:spLocks/>
              </p:cNvSpPr>
              <p:nvPr/>
            </p:nvSpPr>
            <p:spPr bwMode="auto">
              <a:xfrm>
                <a:off x="2851" y="2166"/>
                <a:ext cx="410" cy="743"/>
              </a:xfrm>
              <a:custGeom>
                <a:avLst/>
                <a:gdLst/>
                <a:ahLst/>
                <a:cxnLst>
                  <a:cxn ang="0">
                    <a:pos x="410" y="0"/>
                  </a:cxn>
                  <a:cxn ang="0">
                    <a:pos x="234" y="92"/>
                  </a:cxn>
                  <a:cxn ang="0">
                    <a:pos x="120" y="258"/>
                  </a:cxn>
                  <a:cxn ang="0">
                    <a:pos x="46" y="486"/>
                  </a:cxn>
                  <a:cxn ang="0">
                    <a:pos x="0" y="743"/>
                  </a:cxn>
                </a:cxnLst>
                <a:rect l="0" t="0" r="r" b="b"/>
                <a:pathLst>
                  <a:path w="410" h="743">
                    <a:moveTo>
                      <a:pt x="410" y="0"/>
                    </a:moveTo>
                    <a:cubicBezTo>
                      <a:pt x="381" y="15"/>
                      <a:pt x="282" y="49"/>
                      <a:pt x="234" y="92"/>
                    </a:cubicBezTo>
                    <a:cubicBezTo>
                      <a:pt x="186" y="135"/>
                      <a:pt x="151" y="192"/>
                      <a:pt x="120" y="258"/>
                    </a:cubicBezTo>
                    <a:cubicBezTo>
                      <a:pt x="89" y="324"/>
                      <a:pt x="66" y="405"/>
                      <a:pt x="46" y="486"/>
                    </a:cubicBezTo>
                    <a:cubicBezTo>
                      <a:pt x="26" y="567"/>
                      <a:pt x="10" y="690"/>
                      <a:pt x="0" y="743"/>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10624" name="Freeform 32"/>
              <p:cNvSpPr>
                <a:spLocks/>
              </p:cNvSpPr>
              <p:nvPr/>
            </p:nvSpPr>
            <p:spPr bwMode="auto">
              <a:xfrm>
                <a:off x="2589" y="2139"/>
                <a:ext cx="673" cy="724"/>
              </a:xfrm>
              <a:custGeom>
                <a:avLst/>
                <a:gdLst/>
                <a:ahLst/>
                <a:cxnLst>
                  <a:cxn ang="0">
                    <a:pos x="673" y="0"/>
                  </a:cxn>
                  <a:cxn ang="0">
                    <a:pos x="491" y="79"/>
                  </a:cxn>
                  <a:cxn ang="0">
                    <a:pos x="320" y="199"/>
                  </a:cxn>
                  <a:cxn ang="0">
                    <a:pos x="160" y="410"/>
                  </a:cxn>
                  <a:cxn ang="0">
                    <a:pos x="0" y="724"/>
                  </a:cxn>
                </a:cxnLst>
                <a:rect l="0" t="0" r="r" b="b"/>
                <a:pathLst>
                  <a:path w="673" h="724">
                    <a:moveTo>
                      <a:pt x="673" y="0"/>
                    </a:moveTo>
                    <a:cubicBezTo>
                      <a:pt x="643" y="13"/>
                      <a:pt x="550" y="46"/>
                      <a:pt x="491" y="79"/>
                    </a:cubicBezTo>
                    <a:cubicBezTo>
                      <a:pt x="432" y="112"/>
                      <a:pt x="375" y="144"/>
                      <a:pt x="320" y="199"/>
                    </a:cubicBezTo>
                    <a:cubicBezTo>
                      <a:pt x="265" y="254"/>
                      <a:pt x="213" y="323"/>
                      <a:pt x="160" y="410"/>
                    </a:cubicBezTo>
                    <a:cubicBezTo>
                      <a:pt x="107" y="497"/>
                      <a:pt x="33" y="659"/>
                      <a:pt x="0" y="724"/>
                    </a:cubicBezTo>
                  </a:path>
                </a:pathLst>
              </a:custGeom>
              <a:noFill/>
              <a:ln w="19050" cmpd="sng">
                <a:solidFill>
                  <a:srgbClr val="008000"/>
                </a:solidFill>
                <a:round/>
                <a:headEnd type="none" w="med" len="med"/>
                <a:tailEnd type="triangle" w="med" len="med"/>
              </a:ln>
              <a:effectLst/>
            </p:spPr>
            <p:txBody>
              <a:bodyPr/>
              <a:lstStyle/>
              <a:p>
                <a:endParaRPr lang="en-US"/>
              </a:p>
            </p:txBody>
          </p:sp>
        </p:grpSp>
      </p:grpSp>
      <p:grpSp>
        <p:nvGrpSpPr>
          <p:cNvPr id="110625" name="Group 33"/>
          <p:cNvGrpSpPr>
            <a:grpSpLocks/>
          </p:cNvGrpSpPr>
          <p:nvPr/>
        </p:nvGrpSpPr>
        <p:grpSpPr bwMode="auto">
          <a:xfrm>
            <a:off x="3054350" y="2497138"/>
            <a:ext cx="5408613" cy="4183062"/>
            <a:chOff x="2186" y="999"/>
            <a:chExt cx="3407" cy="2635"/>
          </a:xfrm>
        </p:grpSpPr>
        <p:sp>
          <p:nvSpPr>
            <p:cNvPr id="110626" name="Arc 34"/>
            <p:cNvSpPr>
              <a:spLocks/>
            </p:cNvSpPr>
            <p:nvPr/>
          </p:nvSpPr>
          <p:spPr bwMode="auto">
            <a:xfrm>
              <a:off x="2549" y="2104"/>
              <a:ext cx="577" cy="998"/>
            </a:xfrm>
            <a:custGeom>
              <a:avLst/>
              <a:gdLst>
                <a:gd name="G0" fmla="+- 21600 0 0"/>
                <a:gd name="G1" fmla="+- 21600 0 0"/>
                <a:gd name="G2" fmla="+- 21600 0 0"/>
                <a:gd name="T0" fmla="*/ 16254 w 43200"/>
                <a:gd name="T1" fmla="*/ 42528 h 42528"/>
                <a:gd name="T2" fmla="*/ 37311 w 43200"/>
                <a:gd name="T3" fmla="*/ 36423 h 42528"/>
                <a:gd name="T4" fmla="*/ 21600 w 43200"/>
                <a:gd name="T5" fmla="*/ 21600 h 42528"/>
              </a:gdLst>
              <a:ahLst/>
              <a:cxnLst>
                <a:cxn ang="0">
                  <a:pos x="T0" y="T1"/>
                </a:cxn>
                <a:cxn ang="0">
                  <a:pos x="T2" y="T3"/>
                </a:cxn>
                <a:cxn ang="0">
                  <a:pos x="T4" y="T5"/>
                </a:cxn>
              </a:cxnLst>
              <a:rect l="0" t="0" r="r" b="b"/>
              <a:pathLst>
                <a:path w="43200" h="42528" fill="none" extrusionOk="0">
                  <a:moveTo>
                    <a:pt x="16254" y="42527"/>
                  </a:moveTo>
                  <a:cubicBezTo>
                    <a:pt x="6690" y="40085"/>
                    <a:pt x="0" y="31470"/>
                    <a:pt x="0" y="21600"/>
                  </a:cubicBezTo>
                  <a:cubicBezTo>
                    <a:pt x="0" y="9670"/>
                    <a:pt x="9670" y="0"/>
                    <a:pt x="21600" y="0"/>
                  </a:cubicBezTo>
                  <a:cubicBezTo>
                    <a:pt x="33529" y="0"/>
                    <a:pt x="43200" y="9670"/>
                    <a:pt x="43200" y="21600"/>
                  </a:cubicBezTo>
                  <a:cubicBezTo>
                    <a:pt x="43200" y="27111"/>
                    <a:pt x="41093" y="32414"/>
                    <a:pt x="37311" y="36423"/>
                  </a:cubicBezTo>
                </a:path>
                <a:path w="43200" h="42528" stroke="0" extrusionOk="0">
                  <a:moveTo>
                    <a:pt x="16254" y="42527"/>
                  </a:moveTo>
                  <a:cubicBezTo>
                    <a:pt x="6690" y="40085"/>
                    <a:pt x="0" y="31470"/>
                    <a:pt x="0" y="21600"/>
                  </a:cubicBezTo>
                  <a:cubicBezTo>
                    <a:pt x="0" y="9670"/>
                    <a:pt x="9670" y="0"/>
                    <a:pt x="21600" y="0"/>
                  </a:cubicBezTo>
                  <a:cubicBezTo>
                    <a:pt x="33529" y="0"/>
                    <a:pt x="43200" y="9670"/>
                    <a:pt x="43200" y="21600"/>
                  </a:cubicBezTo>
                  <a:cubicBezTo>
                    <a:pt x="43200" y="27111"/>
                    <a:pt x="41093" y="32414"/>
                    <a:pt x="37311" y="36423"/>
                  </a:cubicBezTo>
                  <a:lnTo>
                    <a:pt x="21600" y="21600"/>
                  </a:lnTo>
                  <a:close/>
                </a:path>
              </a:pathLst>
            </a:custGeom>
            <a:noFill/>
            <a:ln w="57150">
              <a:solidFill>
                <a:srgbClr val="FF9900"/>
              </a:solidFill>
              <a:round/>
              <a:headEnd/>
              <a:tailEnd/>
            </a:ln>
            <a:effectLst/>
          </p:spPr>
          <p:txBody>
            <a:bodyPr wrap="none" anchor="ctr"/>
            <a:lstStyle/>
            <a:p>
              <a:endParaRPr lang="en-US"/>
            </a:p>
          </p:txBody>
        </p:sp>
        <p:grpSp>
          <p:nvGrpSpPr>
            <p:cNvPr id="110627" name="Group 35"/>
            <p:cNvGrpSpPr>
              <a:grpSpLocks/>
            </p:cNvGrpSpPr>
            <p:nvPr/>
          </p:nvGrpSpPr>
          <p:grpSpPr bwMode="auto">
            <a:xfrm>
              <a:off x="2186" y="999"/>
              <a:ext cx="3407" cy="2635"/>
              <a:chOff x="2186" y="999"/>
              <a:chExt cx="3407" cy="2635"/>
            </a:xfrm>
          </p:grpSpPr>
          <p:grpSp>
            <p:nvGrpSpPr>
              <p:cNvPr id="110628" name="Group 36"/>
              <p:cNvGrpSpPr>
                <a:grpSpLocks/>
              </p:cNvGrpSpPr>
              <p:nvPr/>
            </p:nvGrpSpPr>
            <p:grpSpPr bwMode="auto">
              <a:xfrm>
                <a:off x="4230" y="2598"/>
                <a:ext cx="652" cy="521"/>
                <a:chOff x="4100" y="2950"/>
                <a:chExt cx="652" cy="521"/>
              </a:xfrm>
            </p:grpSpPr>
            <p:grpSp>
              <p:nvGrpSpPr>
                <p:cNvPr id="110629" name="Group 37"/>
                <p:cNvGrpSpPr>
                  <a:grpSpLocks/>
                </p:cNvGrpSpPr>
                <p:nvPr/>
              </p:nvGrpSpPr>
              <p:grpSpPr bwMode="auto">
                <a:xfrm>
                  <a:off x="4100" y="2950"/>
                  <a:ext cx="652" cy="521"/>
                  <a:chOff x="3140" y="3132"/>
                  <a:chExt cx="652" cy="521"/>
                </a:xfrm>
              </p:grpSpPr>
              <p:sp>
                <p:nvSpPr>
                  <p:cNvPr id="110630" name="Rectangle 38"/>
                  <p:cNvSpPr>
                    <a:spLocks noChangeArrowheads="1"/>
                  </p:cNvSpPr>
                  <p:nvPr/>
                </p:nvSpPr>
                <p:spPr bwMode="auto">
                  <a:xfrm>
                    <a:off x="3140" y="3132"/>
                    <a:ext cx="652" cy="52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0631" name="Oval 39"/>
                  <p:cNvSpPr>
                    <a:spLocks noChangeArrowheads="1"/>
                  </p:cNvSpPr>
                  <p:nvPr/>
                </p:nvSpPr>
                <p:spPr bwMode="auto">
                  <a:xfrm>
                    <a:off x="3339" y="3298"/>
                    <a:ext cx="261" cy="261"/>
                  </a:xfrm>
                  <a:prstGeom prst="ellipse">
                    <a:avLst/>
                  </a:prstGeom>
                  <a:noFill/>
                  <a:ln w="9525">
                    <a:solidFill>
                      <a:schemeClr val="tx1"/>
                    </a:solidFill>
                    <a:round/>
                    <a:headEnd/>
                    <a:tailEnd/>
                  </a:ln>
                  <a:effectLst/>
                </p:spPr>
                <p:txBody>
                  <a:bodyPr wrap="none" anchor="ctr"/>
                  <a:lstStyle/>
                  <a:p>
                    <a:endParaRPr lang="en-US"/>
                  </a:p>
                </p:txBody>
              </p:sp>
              <p:sp>
                <p:nvSpPr>
                  <p:cNvPr id="110632" name="Text Box 40"/>
                  <p:cNvSpPr txBox="1">
                    <a:spLocks noChangeArrowheads="1"/>
                  </p:cNvSpPr>
                  <p:nvPr/>
                </p:nvSpPr>
                <p:spPr bwMode="auto">
                  <a:xfrm>
                    <a:off x="3175" y="3305"/>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10633" name="Text Box 41"/>
                  <p:cNvSpPr txBox="1">
                    <a:spLocks noChangeArrowheads="1"/>
                  </p:cNvSpPr>
                  <p:nvPr/>
                </p:nvSpPr>
                <p:spPr bwMode="auto">
                  <a:xfrm>
                    <a:off x="3375" y="3162"/>
                    <a:ext cx="240" cy="173"/>
                  </a:xfrm>
                  <a:prstGeom prst="rect">
                    <a:avLst/>
                  </a:prstGeom>
                  <a:noFill/>
                  <a:ln w="9525">
                    <a:noFill/>
                    <a:miter lim="800000"/>
                    <a:headEnd/>
                    <a:tailEnd/>
                  </a:ln>
                  <a:effectLst/>
                </p:spPr>
                <p:txBody>
                  <a:bodyPr>
                    <a:spAutoFit/>
                  </a:bodyPr>
                  <a:lstStyle/>
                  <a:p>
                    <a:pPr>
                      <a:spcBef>
                        <a:spcPct val="50000"/>
                      </a:spcBef>
                    </a:pPr>
                    <a:r>
                      <a:rPr lang="en-US" sz="1200" b="1"/>
                      <a:t>0</a:t>
                    </a:r>
                  </a:p>
                </p:txBody>
              </p:sp>
              <p:sp>
                <p:nvSpPr>
                  <p:cNvPr id="110634" name="Text Box 42"/>
                  <p:cNvSpPr txBox="1">
                    <a:spLocks noChangeArrowheads="1"/>
                  </p:cNvSpPr>
                  <p:nvPr/>
                </p:nvSpPr>
                <p:spPr bwMode="auto">
                  <a:xfrm>
                    <a:off x="3573" y="3312"/>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10635" name="Oval 43"/>
                  <p:cNvSpPr>
                    <a:spLocks noChangeArrowheads="1"/>
                  </p:cNvSpPr>
                  <p:nvPr/>
                </p:nvSpPr>
                <p:spPr bwMode="auto">
                  <a:xfrm>
                    <a:off x="3196"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10636" name="Oval 44"/>
                  <p:cNvSpPr>
                    <a:spLocks noChangeArrowheads="1"/>
                  </p:cNvSpPr>
                  <p:nvPr/>
                </p:nvSpPr>
                <p:spPr bwMode="auto">
                  <a:xfrm>
                    <a:off x="3682"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110637" name="Group 45"/>
                <p:cNvGrpSpPr>
                  <a:grpSpLocks/>
                </p:cNvGrpSpPr>
                <p:nvPr/>
              </p:nvGrpSpPr>
              <p:grpSpPr bwMode="auto">
                <a:xfrm>
                  <a:off x="4321" y="3134"/>
                  <a:ext cx="219" cy="220"/>
                  <a:chOff x="3614" y="2770"/>
                  <a:chExt cx="219" cy="220"/>
                </a:xfrm>
              </p:grpSpPr>
              <p:sp>
                <p:nvSpPr>
                  <p:cNvPr id="110638" name="Oval 46"/>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10639" name="Line 47"/>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sp>
            <p:nvSpPr>
              <p:cNvPr id="110640" name="Freeform 48"/>
              <p:cNvSpPr>
                <a:spLocks/>
              </p:cNvSpPr>
              <p:nvPr/>
            </p:nvSpPr>
            <p:spPr bwMode="auto">
              <a:xfrm>
                <a:off x="2780" y="3058"/>
                <a:ext cx="2023" cy="576"/>
              </a:xfrm>
              <a:custGeom>
                <a:avLst/>
                <a:gdLst/>
                <a:ahLst/>
                <a:cxnLst>
                  <a:cxn ang="0">
                    <a:pos x="0" y="41"/>
                  </a:cxn>
                  <a:cxn ang="0">
                    <a:pos x="0" y="576"/>
                  </a:cxn>
                  <a:cxn ang="0">
                    <a:pos x="2023" y="576"/>
                  </a:cxn>
                  <a:cxn ang="0">
                    <a:pos x="2023" y="0"/>
                  </a:cxn>
                </a:cxnLst>
                <a:rect l="0" t="0" r="r" b="b"/>
                <a:pathLst>
                  <a:path w="2023" h="576">
                    <a:moveTo>
                      <a:pt x="0" y="41"/>
                    </a:moveTo>
                    <a:lnTo>
                      <a:pt x="0" y="576"/>
                    </a:lnTo>
                    <a:lnTo>
                      <a:pt x="2023" y="576"/>
                    </a:lnTo>
                    <a:lnTo>
                      <a:pt x="2023" y="0"/>
                    </a:lnTo>
                  </a:path>
                </a:pathLst>
              </a:custGeom>
              <a:noFill/>
              <a:ln w="57150" cmpd="sng">
                <a:solidFill>
                  <a:srgbClr val="FF9900"/>
                </a:solidFill>
                <a:round/>
                <a:headEnd/>
                <a:tailEnd/>
              </a:ln>
              <a:effectLst/>
            </p:spPr>
            <p:txBody>
              <a:bodyPr/>
              <a:lstStyle/>
              <a:p>
                <a:endParaRPr lang="en-US"/>
              </a:p>
            </p:txBody>
          </p:sp>
          <p:grpSp>
            <p:nvGrpSpPr>
              <p:cNvPr id="110641" name="Group 49"/>
              <p:cNvGrpSpPr>
                <a:grpSpLocks/>
              </p:cNvGrpSpPr>
              <p:nvPr/>
            </p:nvGrpSpPr>
            <p:grpSpPr bwMode="auto">
              <a:xfrm>
                <a:off x="2574" y="2144"/>
                <a:ext cx="506" cy="860"/>
                <a:chOff x="944" y="1874"/>
                <a:chExt cx="506" cy="860"/>
              </a:xfrm>
            </p:grpSpPr>
            <p:sp>
              <p:nvSpPr>
                <p:cNvPr id="110642" name="Line 50"/>
                <p:cNvSpPr>
                  <a:spLocks noChangeShapeType="1"/>
                </p:cNvSpPr>
                <p:nvPr/>
              </p:nvSpPr>
              <p:spPr bwMode="auto">
                <a:xfrm flipH="1">
                  <a:off x="944" y="2213"/>
                  <a:ext cx="506" cy="306"/>
                </a:xfrm>
                <a:prstGeom prst="line">
                  <a:avLst/>
                </a:prstGeom>
                <a:noFill/>
                <a:ln w="9525">
                  <a:solidFill>
                    <a:schemeClr val="tx1"/>
                  </a:solidFill>
                  <a:prstDash val="lgDashDot"/>
                  <a:round/>
                  <a:headEnd/>
                  <a:tailEnd/>
                </a:ln>
                <a:effectLst/>
              </p:spPr>
              <p:txBody>
                <a:bodyPr/>
                <a:lstStyle/>
                <a:p>
                  <a:endParaRPr lang="en-US"/>
                </a:p>
              </p:txBody>
            </p:sp>
            <p:sp>
              <p:nvSpPr>
                <p:cNvPr id="110643" name="Line 51"/>
                <p:cNvSpPr>
                  <a:spLocks noChangeShapeType="1"/>
                </p:cNvSpPr>
                <p:nvPr/>
              </p:nvSpPr>
              <p:spPr bwMode="auto">
                <a:xfrm>
                  <a:off x="1201" y="1874"/>
                  <a:ext cx="0" cy="860"/>
                </a:xfrm>
                <a:prstGeom prst="line">
                  <a:avLst/>
                </a:prstGeom>
                <a:noFill/>
                <a:ln w="9525">
                  <a:solidFill>
                    <a:schemeClr val="tx1"/>
                  </a:solidFill>
                  <a:prstDash val="lgDashDot"/>
                  <a:round/>
                  <a:headEnd/>
                  <a:tailEnd/>
                </a:ln>
                <a:effectLst/>
              </p:spPr>
              <p:txBody>
                <a:bodyPr/>
                <a:lstStyle/>
                <a:p>
                  <a:endParaRPr lang="en-US"/>
                </a:p>
              </p:txBody>
            </p:sp>
          </p:grpSp>
          <p:sp>
            <p:nvSpPr>
              <p:cNvPr id="110644" name="Freeform 52"/>
              <p:cNvSpPr>
                <a:spLocks/>
              </p:cNvSpPr>
              <p:nvPr/>
            </p:nvSpPr>
            <p:spPr bwMode="auto">
              <a:xfrm>
                <a:off x="2894" y="2942"/>
                <a:ext cx="1423" cy="625"/>
              </a:xfrm>
              <a:custGeom>
                <a:avLst/>
                <a:gdLst/>
                <a:ahLst/>
                <a:cxnLst>
                  <a:cxn ang="0">
                    <a:pos x="159" y="0"/>
                  </a:cxn>
                  <a:cxn ang="0">
                    <a:pos x="159" y="500"/>
                  </a:cxn>
                  <a:cxn ang="0">
                    <a:pos x="0" y="625"/>
                  </a:cxn>
                  <a:cxn ang="0">
                    <a:pos x="1423" y="625"/>
                  </a:cxn>
                  <a:cxn ang="0">
                    <a:pos x="1423" y="118"/>
                  </a:cxn>
                </a:cxnLst>
                <a:rect l="0" t="0" r="r" b="b"/>
                <a:pathLst>
                  <a:path w="1423" h="625">
                    <a:moveTo>
                      <a:pt x="159" y="0"/>
                    </a:moveTo>
                    <a:lnTo>
                      <a:pt x="159" y="500"/>
                    </a:lnTo>
                    <a:lnTo>
                      <a:pt x="0" y="625"/>
                    </a:lnTo>
                    <a:lnTo>
                      <a:pt x="1423" y="625"/>
                    </a:lnTo>
                    <a:lnTo>
                      <a:pt x="1423" y="118"/>
                    </a:lnTo>
                  </a:path>
                </a:pathLst>
              </a:custGeom>
              <a:noFill/>
              <a:ln w="57150" cmpd="sng">
                <a:solidFill>
                  <a:srgbClr val="FF9900"/>
                </a:solidFill>
                <a:round/>
                <a:headEnd/>
                <a:tailEnd/>
              </a:ln>
              <a:effectLst/>
            </p:spPr>
            <p:txBody>
              <a:bodyPr/>
              <a:lstStyle/>
              <a:p>
                <a:endParaRPr lang="en-US"/>
              </a:p>
            </p:txBody>
          </p:sp>
          <p:sp>
            <p:nvSpPr>
              <p:cNvPr id="110645" name="Line 53"/>
              <p:cNvSpPr>
                <a:spLocks noChangeShapeType="1"/>
              </p:cNvSpPr>
              <p:nvPr/>
            </p:nvSpPr>
            <p:spPr bwMode="auto">
              <a:xfrm flipV="1">
                <a:off x="2186" y="999"/>
                <a:ext cx="3407" cy="2013"/>
              </a:xfrm>
              <a:prstGeom prst="line">
                <a:avLst/>
              </a:prstGeom>
              <a:noFill/>
              <a:ln w="28575">
                <a:solidFill>
                  <a:schemeClr val="accent2"/>
                </a:solidFill>
                <a:prstDash val="lgDashDot"/>
                <a:round/>
                <a:headEnd/>
                <a:tailEnd/>
              </a:ln>
              <a:effectLst/>
            </p:spPr>
            <p:txBody>
              <a:bodyPr/>
              <a:lstStyle/>
              <a:p>
                <a:endParaRPr lang="en-US"/>
              </a:p>
            </p:txBody>
          </p:sp>
        </p:grpSp>
      </p:grpSp>
      <p:sp>
        <p:nvSpPr>
          <p:cNvPr id="110649"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0594">
                                            <p:txEl>
                                              <p:pRg st="0" end="0"/>
                                            </p:txEl>
                                          </p:spTgt>
                                        </p:tgtEl>
                                        <p:attrNameLst>
                                          <p:attrName>style.visibility</p:attrName>
                                        </p:attrNameLst>
                                      </p:cBhvr>
                                      <p:to>
                                        <p:strVal val="visible"/>
                                      </p:to>
                                    </p:set>
                                    <p:anim calcmode="lin" valueType="num">
                                      <p:cBhvr additive="base">
                                        <p:cTn id="7" dur="500" fill="hold"/>
                                        <p:tgtEl>
                                          <p:spTgt spid="1105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0594">
                                            <p:txEl>
                                              <p:pRg st="1" end="1"/>
                                            </p:txEl>
                                          </p:spTgt>
                                        </p:tgtEl>
                                        <p:attrNameLst>
                                          <p:attrName>style.visibility</p:attrName>
                                        </p:attrNameLst>
                                      </p:cBhvr>
                                      <p:to>
                                        <p:strVal val="visible"/>
                                      </p:to>
                                    </p:set>
                                    <p:anim calcmode="lin" valueType="num">
                                      <p:cBhvr additive="base">
                                        <p:cTn id="13" dur="500" fill="hold"/>
                                        <p:tgtEl>
                                          <p:spTgt spid="1105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059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10625"/>
                                        </p:tgtEl>
                                        <p:attrNameLst>
                                          <p:attrName>style.visibility</p:attrName>
                                        </p:attrNameLst>
                                      </p:cBhvr>
                                      <p:to>
                                        <p:strVal val="visible"/>
                                      </p:to>
                                    </p:set>
                                    <p:animEffect transition="in" filter="fade">
                                      <p:cBhvr>
                                        <p:cTn id="19" dur="2000"/>
                                        <p:tgtEl>
                                          <p:spTgt spid="110625"/>
                                        </p:tgtEl>
                                      </p:cBhvr>
                                    </p:animEffect>
                                  </p:childTnLst>
                                  <p:subTnLst>
                                    <p:audio>
                                      <p:cMediaNode>
                                        <p:cTn display="0" masterRel="sameClick">
                                          <p:stCondLst>
                                            <p:cond evt="begin" delay="0">
                                              <p:tn val="17"/>
                                            </p:cond>
                                          </p:stCondLst>
                                          <p:endCondLst>
                                            <p:cond evt="onStopAudio" delay="0">
                                              <p:tgtEl>
                                                <p:sldTgt/>
                                              </p:tgtEl>
                                            </p:cond>
                                          </p:endCondLst>
                                        </p:cTn>
                                        <p:tgtEl>
                                          <p:sndTgt r:embed="rId5" name="chimes.wav"/>
                                        </p:tgtEl>
                                      </p:cMediaNode>
                                    </p:audio>
                                  </p:sub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110596"/>
                                        </p:tgtEl>
                                        <p:attrNameLst>
                                          <p:attrName>style.visibility</p:attrName>
                                        </p:attrNameLst>
                                      </p:cBhvr>
                                      <p:to>
                                        <p:strVal val="visible"/>
                                      </p:to>
                                    </p:set>
                                    <p:animEffect transition="in" filter="wipe(right)">
                                      <p:cBhvr>
                                        <p:cTn id="24" dur="1000"/>
                                        <p:tgtEl>
                                          <p:spTgt spid="110596"/>
                                        </p:tgtEl>
                                      </p:cBhvr>
                                    </p:animEffect>
                                  </p:childTnLst>
                                  <p:subTnLst>
                                    <p:audio>
                                      <p:cMediaNode>
                                        <p:cTn display="0" masterRel="sameClick">
                                          <p:stCondLst>
                                            <p:cond evt="begin" delay="0">
                                              <p:tn val="22"/>
                                            </p:cond>
                                          </p:stCondLst>
                                          <p:endCondLst>
                                            <p:cond evt="onStopAudio" delay="0">
                                              <p:tgtEl>
                                                <p:sldTgt/>
                                              </p:tgtEl>
                                            </p:cond>
                                          </p:endCondLst>
                                        </p:cTn>
                                        <p:tgtEl>
                                          <p:sndTgt r:embed="rId6" name="cashreg.wav"/>
                                        </p:tgtEl>
                                      </p:cMediaNode>
                                    </p:audio>
                                  </p:subTnLst>
                                </p:cTn>
                              </p:par>
                            </p:childTnLst>
                          </p:cTn>
                        </p:par>
                      </p:childTnLst>
                    </p:cTn>
                  </p:par>
                  <p:par>
                    <p:cTn id="25" fill="hold">
                      <p:stCondLst>
                        <p:cond delay="indefinite"/>
                      </p:stCondLst>
                      <p:childTnLst>
                        <p:par>
                          <p:cTn id="26" fill="hold">
                            <p:stCondLst>
                              <p:cond delay="0"/>
                            </p:stCondLst>
                            <p:childTnLst>
                              <p:par>
                                <p:cTn id="27" presetID="35" presetClass="path" presetSubtype="0" accel="50000" decel="50000" fill="hold" nodeType="clickEffect">
                                  <p:stCondLst>
                                    <p:cond delay="0"/>
                                  </p:stCondLst>
                                  <p:childTnLst>
                                    <p:animMotion origin="layout" path="M -3.61111E-6 -2.96296E-6 L -0.21597 0.1713 " pathEditMode="relative" rAng="0" ptsTypes="AA">
                                      <p:cBhvr>
                                        <p:cTn id="28" dur="3000" fill="hold"/>
                                        <p:tgtEl>
                                          <p:spTgt spid="110596"/>
                                        </p:tgtEl>
                                        <p:attrNameLst>
                                          <p:attrName>ppt_x</p:attrName>
                                          <p:attrName>ppt_y</p:attrName>
                                        </p:attrNameLst>
                                      </p:cBhvr>
                                      <p:rCtr x="-10800" y="8600"/>
                                    </p:animMotion>
                                  </p:childTnLst>
                                </p:cTn>
                              </p:par>
                            </p:childTnLst>
                          </p:cTn>
                        </p:par>
                        <p:par>
                          <p:cTn id="29" fill="hold">
                            <p:stCondLst>
                              <p:cond delay="3000"/>
                            </p:stCondLst>
                            <p:childTnLst>
                              <p:par>
                                <p:cTn id="30" presetID="56" presetClass="path" presetSubtype="0" accel="50000" decel="50000" fill="hold" nodeType="afterEffect">
                                  <p:stCondLst>
                                    <p:cond delay="0"/>
                                  </p:stCondLst>
                                  <p:childTnLst>
                                    <p:animMotion origin="layout" path="M -0.21597 0.17153 L 0.00191 -0.00162 " pathEditMode="relative" rAng="0" ptsTypes="AA">
                                      <p:cBhvr>
                                        <p:cTn id="31" dur="2000" fill="hold"/>
                                        <p:tgtEl>
                                          <p:spTgt spid="110596"/>
                                        </p:tgtEl>
                                        <p:attrNameLst>
                                          <p:attrName>ppt_x</p:attrName>
                                          <p:attrName>ppt_y</p:attrName>
                                        </p:attrNameLst>
                                      </p:cBhvr>
                                      <p:rCtr x="10900" y="-8700"/>
                                    </p:animMotion>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10594">
                                            <p:txEl>
                                              <p:pRg st="2" end="2"/>
                                            </p:txEl>
                                          </p:spTgt>
                                        </p:tgtEl>
                                        <p:attrNameLst>
                                          <p:attrName>style.visibility</p:attrName>
                                        </p:attrNameLst>
                                      </p:cBhvr>
                                      <p:to>
                                        <p:strVal val="visible"/>
                                      </p:to>
                                    </p:set>
                                    <p:anim calcmode="lin" valueType="num">
                                      <p:cBhvr additive="base">
                                        <p:cTn id="36" dur="500" fill="hold"/>
                                        <p:tgtEl>
                                          <p:spTgt spid="110594">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1059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10594">
                                            <p:txEl>
                                              <p:pRg st="3" end="3"/>
                                            </p:txEl>
                                          </p:spTgt>
                                        </p:tgtEl>
                                        <p:attrNameLst>
                                          <p:attrName>style.visibility</p:attrName>
                                        </p:attrNameLst>
                                      </p:cBhvr>
                                      <p:to>
                                        <p:strVal val="visible"/>
                                      </p:to>
                                    </p:set>
                                    <p:anim calcmode="lin" valueType="num">
                                      <p:cBhvr additive="base">
                                        <p:cTn id="42" dur="500" fill="hold"/>
                                        <p:tgtEl>
                                          <p:spTgt spid="110594">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1059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3" name="Rectangle 43"/>
          <p:cNvSpPr>
            <a:spLocks noChangeArrowheads="1"/>
          </p:cNvSpPr>
          <p:nvPr/>
        </p:nvSpPr>
        <p:spPr bwMode="auto">
          <a:xfrm>
            <a:off x="682625" y="5313363"/>
            <a:ext cx="7766050" cy="1544637"/>
          </a:xfrm>
          <a:prstGeom prst="rect">
            <a:avLst/>
          </a:prstGeom>
          <a:solidFill>
            <a:srgbClr val="FFCCCC"/>
          </a:solidFill>
          <a:ln w="9525">
            <a:noFill/>
            <a:miter lim="800000"/>
            <a:headEnd/>
            <a:tailEnd/>
          </a:ln>
          <a:effectLst/>
        </p:spPr>
        <p:txBody>
          <a:bodyPr/>
          <a:lstStyle/>
          <a:p>
            <a:pPr eaLnBrk="0" hangingPunct="0">
              <a:spcBef>
                <a:spcPct val="10000"/>
              </a:spcBef>
            </a:pPr>
            <a:r>
              <a:rPr lang="en-US" b="1" i="1"/>
              <a:t>FYI   </a:t>
            </a:r>
          </a:p>
          <a:p>
            <a:pPr eaLnBrk="0" hangingPunct="0">
              <a:spcBef>
                <a:spcPct val="10000"/>
              </a:spcBef>
            </a:pPr>
            <a:r>
              <a:rPr lang="en-US" b="1">
                <a:sym typeface="Symbol" pitchFamily="18" charset="2"/>
              </a:rPr>
              <a:t></a:t>
            </a:r>
            <a:r>
              <a:rPr lang="en-US">
                <a:sym typeface="Symbol" pitchFamily="18" charset="2"/>
              </a:rPr>
              <a:t>The moving-magnet experiments showed that the induced emf depends on the relative orientations of the B-field and area.</a:t>
            </a:r>
            <a:endParaRPr lang="en-US"/>
          </a:p>
        </p:txBody>
      </p:sp>
      <p:sp>
        <p:nvSpPr>
          <p:cNvPr id="112644" name="Rectangle 4"/>
          <p:cNvSpPr>
            <a:spLocks noChangeArrowheads="1"/>
          </p:cNvSpPr>
          <p:nvPr/>
        </p:nvSpPr>
        <p:spPr bwMode="auto">
          <a:xfrm>
            <a:off x="687388" y="1773238"/>
            <a:ext cx="7772400" cy="3562350"/>
          </a:xfrm>
          <a:prstGeom prst="rect">
            <a:avLst/>
          </a:prstGeom>
          <a:solidFill>
            <a:srgbClr val="CCFFCC"/>
          </a:solidFill>
          <a:ln w="9525">
            <a:noFill/>
            <a:miter lim="800000"/>
            <a:headEnd/>
            <a:tailEnd/>
          </a:ln>
          <a:effectLst/>
        </p:spPr>
        <p:txBody>
          <a:bodyPr/>
          <a:lstStyle/>
          <a:p>
            <a:pPr eaLnBrk="0" hangingPunct="0">
              <a:spcBef>
                <a:spcPct val="20000"/>
              </a:spcBef>
            </a:pPr>
            <a:r>
              <a:rPr lang="en-US" dirty="0">
                <a:sym typeface="Symbol" pitchFamily="18" charset="2"/>
              </a:rPr>
              <a:t>PRACTICE: Compare the </a:t>
            </a:r>
            <a:r>
              <a:rPr lang="en-US" dirty="0">
                <a:solidFill>
                  <a:srgbClr val="006600"/>
                </a:solidFill>
                <a:sym typeface="Symbol" pitchFamily="18" charset="2"/>
              </a:rPr>
              <a:t>B-field</a:t>
            </a:r>
            <a:r>
              <a:rPr lang="en-US" dirty="0">
                <a:sym typeface="Symbol" pitchFamily="18" charset="2"/>
              </a:rPr>
              <a:t> lines that                  intersect the area of a loop in Case 1: the </a:t>
            </a:r>
            <a:r>
              <a:rPr lang="en-US" dirty="0">
                <a:solidFill>
                  <a:srgbClr val="006600"/>
                </a:solidFill>
                <a:sym typeface="Symbol" pitchFamily="18" charset="2"/>
              </a:rPr>
              <a:t>B-field</a:t>
            </a:r>
            <a:r>
              <a:rPr lang="en-US" dirty="0">
                <a:sym typeface="Symbol" pitchFamily="18" charset="2"/>
              </a:rPr>
              <a:t> is </a:t>
            </a:r>
            <a:r>
              <a:rPr lang="en-US" u="sng" dirty="0">
                <a:sym typeface="Symbol" pitchFamily="18" charset="2"/>
              </a:rPr>
              <a:t>parallel</a:t>
            </a:r>
            <a:r>
              <a:rPr lang="en-US" dirty="0">
                <a:sym typeface="Symbol" pitchFamily="18" charset="2"/>
              </a:rPr>
              <a:t> to the plane of the loop, and in Case 2:                  the B-field is </a:t>
            </a:r>
            <a:r>
              <a:rPr lang="en-US" u="sng" dirty="0">
                <a:sym typeface="Symbol" pitchFamily="18" charset="2"/>
              </a:rPr>
              <a:t>perpendicular</a:t>
            </a:r>
            <a:r>
              <a:rPr lang="en-US" dirty="0">
                <a:sym typeface="Symbol" pitchFamily="18" charset="2"/>
              </a:rPr>
              <a:t> to the plane of the loop.</a:t>
            </a:r>
          </a:p>
          <a:p>
            <a:pPr eaLnBrk="0" hangingPunct="0">
              <a:spcBef>
                <a:spcPct val="20000"/>
              </a:spcBef>
            </a:pPr>
            <a:r>
              <a:rPr lang="en-US" dirty="0">
                <a:sym typeface="Symbol" pitchFamily="18" charset="2"/>
              </a:rPr>
              <a:t>SOLUTION</a:t>
            </a:r>
            <a:r>
              <a:rPr lang="en-US" dirty="0" smtClean="0">
                <a:sym typeface="Symbol" pitchFamily="18" charset="2"/>
              </a:rPr>
              <a:t>:</a:t>
            </a:r>
            <a:endParaRPr lang="en-US" dirty="0">
              <a:sym typeface="Symbol" pitchFamily="18" charset="2"/>
            </a:endParaRPr>
          </a:p>
        </p:txBody>
      </p:sp>
      <p:sp>
        <p:nvSpPr>
          <p:cNvPr id="112642" name="Rectangle 2"/>
          <p:cNvSpPr>
            <a:spLocks noChangeArrowheads="1"/>
          </p:cNvSpPr>
          <p:nvPr/>
        </p:nvSpPr>
        <p:spPr bwMode="auto">
          <a:xfrm>
            <a:off x="685800" y="1354138"/>
            <a:ext cx="7772400" cy="438150"/>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a:t>
            </a:r>
            <a:r>
              <a:rPr lang="en-US" sz="2000">
                <a:solidFill>
                  <a:srgbClr val="000000"/>
                </a:solidFill>
                <a:latin typeface="Courier New" pitchFamily="49" charset="0"/>
                <a:cs typeface="Times New Roman" pitchFamily="18" charset="0"/>
              </a:rPr>
              <a:t>	</a:t>
            </a:r>
          </a:p>
        </p:txBody>
      </p:sp>
      <p:sp>
        <p:nvSpPr>
          <p:cNvPr id="112645" name="Line 5"/>
          <p:cNvSpPr>
            <a:spLocks noChangeShapeType="1"/>
          </p:cNvSpPr>
          <p:nvPr/>
        </p:nvSpPr>
        <p:spPr bwMode="auto">
          <a:xfrm flipV="1">
            <a:off x="7996238" y="1506538"/>
            <a:ext cx="746125" cy="433387"/>
          </a:xfrm>
          <a:prstGeom prst="line">
            <a:avLst/>
          </a:prstGeom>
          <a:noFill/>
          <a:ln w="28575">
            <a:solidFill>
              <a:srgbClr val="008000"/>
            </a:solidFill>
            <a:round/>
            <a:headEnd/>
            <a:tailEnd type="triangle" w="med" len="med"/>
          </a:ln>
          <a:effectLst/>
        </p:spPr>
        <p:txBody>
          <a:bodyPr/>
          <a:lstStyle/>
          <a:p>
            <a:endParaRPr lang="en-US"/>
          </a:p>
        </p:txBody>
      </p:sp>
      <p:sp>
        <p:nvSpPr>
          <p:cNvPr id="112646" name="Line 6"/>
          <p:cNvSpPr>
            <a:spLocks noChangeShapeType="1"/>
          </p:cNvSpPr>
          <p:nvPr/>
        </p:nvSpPr>
        <p:spPr bwMode="auto">
          <a:xfrm flipV="1">
            <a:off x="7985125" y="1749425"/>
            <a:ext cx="746125" cy="433388"/>
          </a:xfrm>
          <a:prstGeom prst="line">
            <a:avLst/>
          </a:prstGeom>
          <a:noFill/>
          <a:ln w="28575">
            <a:solidFill>
              <a:srgbClr val="008000"/>
            </a:solidFill>
            <a:round/>
            <a:headEnd/>
            <a:tailEnd type="triangle" w="med" len="med"/>
          </a:ln>
          <a:effectLst/>
        </p:spPr>
        <p:txBody>
          <a:bodyPr/>
          <a:lstStyle/>
          <a:p>
            <a:endParaRPr lang="en-US"/>
          </a:p>
        </p:txBody>
      </p:sp>
      <p:sp>
        <p:nvSpPr>
          <p:cNvPr id="112647" name="Line 7"/>
          <p:cNvSpPr>
            <a:spLocks noChangeShapeType="1"/>
          </p:cNvSpPr>
          <p:nvPr/>
        </p:nvSpPr>
        <p:spPr bwMode="auto">
          <a:xfrm flipV="1">
            <a:off x="7999413" y="1943100"/>
            <a:ext cx="746125" cy="433388"/>
          </a:xfrm>
          <a:prstGeom prst="line">
            <a:avLst/>
          </a:prstGeom>
          <a:noFill/>
          <a:ln w="28575">
            <a:solidFill>
              <a:srgbClr val="008000"/>
            </a:solidFill>
            <a:round/>
            <a:headEnd/>
            <a:tailEnd type="triangle" w="med" len="med"/>
          </a:ln>
          <a:effectLst/>
        </p:spPr>
        <p:txBody>
          <a:bodyPr/>
          <a:lstStyle/>
          <a:p>
            <a:endParaRPr lang="en-US"/>
          </a:p>
        </p:txBody>
      </p:sp>
      <p:sp>
        <p:nvSpPr>
          <p:cNvPr id="112648" name="Line 8"/>
          <p:cNvSpPr>
            <a:spLocks noChangeShapeType="1"/>
          </p:cNvSpPr>
          <p:nvPr/>
        </p:nvSpPr>
        <p:spPr bwMode="auto">
          <a:xfrm flipV="1">
            <a:off x="7977188" y="2162175"/>
            <a:ext cx="746125" cy="433388"/>
          </a:xfrm>
          <a:prstGeom prst="line">
            <a:avLst/>
          </a:prstGeom>
          <a:noFill/>
          <a:ln w="28575">
            <a:solidFill>
              <a:srgbClr val="008000"/>
            </a:solidFill>
            <a:round/>
            <a:headEnd/>
            <a:tailEnd type="triangle" w="med" len="med"/>
          </a:ln>
          <a:effectLst/>
        </p:spPr>
        <p:txBody>
          <a:bodyPr/>
          <a:lstStyle/>
          <a:p>
            <a:endParaRPr lang="en-US"/>
          </a:p>
        </p:txBody>
      </p:sp>
      <p:sp>
        <p:nvSpPr>
          <p:cNvPr id="112649" name="Line 9"/>
          <p:cNvSpPr>
            <a:spLocks noChangeShapeType="1"/>
          </p:cNvSpPr>
          <p:nvPr/>
        </p:nvSpPr>
        <p:spPr bwMode="auto">
          <a:xfrm flipV="1">
            <a:off x="7989888" y="2360613"/>
            <a:ext cx="746125" cy="433387"/>
          </a:xfrm>
          <a:prstGeom prst="line">
            <a:avLst/>
          </a:prstGeom>
          <a:noFill/>
          <a:ln w="28575">
            <a:solidFill>
              <a:srgbClr val="008000"/>
            </a:solidFill>
            <a:round/>
            <a:headEnd/>
            <a:tailEnd type="triangle" w="med" len="med"/>
          </a:ln>
          <a:effectLst/>
        </p:spPr>
        <p:txBody>
          <a:bodyPr/>
          <a:lstStyle/>
          <a:p>
            <a:endParaRPr lang="en-US"/>
          </a:p>
        </p:txBody>
      </p:sp>
      <p:sp>
        <p:nvSpPr>
          <p:cNvPr id="112650" name="Line 10"/>
          <p:cNvSpPr>
            <a:spLocks noChangeShapeType="1"/>
          </p:cNvSpPr>
          <p:nvPr/>
        </p:nvSpPr>
        <p:spPr bwMode="auto">
          <a:xfrm flipV="1">
            <a:off x="7981950" y="2581275"/>
            <a:ext cx="746125" cy="433388"/>
          </a:xfrm>
          <a:prstGeom prst="line">
            <a:avLst/>
          </a:prstGeom>
          <a:noFill/>
          <a:ln w="28575">
            <a:solidFill>
              <a:srgbClr val="008000"/>
            </a:solidFill>
            <a:round/>
            <a:headEnd/>
            <a:tailEnd type="triangle" w="med" len="med"/>
          </a:ln>
          <a:effectLst/>
        </p:spPr>
        <p:txBody>
          <a:bodyPr/>
          <a:lstStyle/>
          <a:p>
            <a:endParaRPr lang="en-US"/>
          </a:p>
        </p:txBody>
      </p:sp>
      <p:grpSp>
        <p:nvGrpSpPr>
          <p:cNvPr id="112651" name="Group 11"/>
          <p:cNvGrpSpPr>
            <a:grpSpLocks/>
          </p:cNvGrpSpPr>
          <p:nvPr/>
        </p:nvGrpSpPr>
        <p:grpSpPr bwMode="auto">
          <a:xfrm>
            <a:off x="7721600" y="1849438"/>
            <a:ext cx="539750" cy="1289050"/>
            <a:chOff x="4219" y="1096"/>
            <a:chExt cx="340" cy="812"/>
          </a:xfrm>
        </p:grpSpPr>
        <p:sp>
          <p:nvSpPr>
            <p:cNvPr id="112652" name="Oval 12"/>
            <p:cNvSpPr>
              <a:spLocks noChangeArrowheads="1"/>
            </p:cNvSpPr>
            <p:nvPr/>
          </p:nvSpPr>
          <p:spPr bwMode="auto">
            <a:xfrm>
              <a:off x="4219" y="1096"/>
              <a:ext cx="340" cy="805"/>
            </a:xfrm>
            <a:prstGeom prst="ellipse">
              <a:avLst/>
            </a:prstGeom>
            <a:solidFill>
              <a:srgbClr val="BBE0E3">
                <a:alpha val="61000"/>
              </a:srgbClr>
            </a:solidFill>
            <a:ln w="9525">
              <a:solidFill>
                <a:schemeClr val="tx1"/>
              </a:solidFill>
              <a:round/>
              <a:headEnd/>
              <a:tailEnd/>
            </a:ln>
            <a:effectLst/>
          </p:spPr>
          <p:txBody>
            <a:bodyPr wrap="none" anchor="ctr"/>
            <a:lstStyle/>
            <a:p>
              <a:endParaRPr lang="en-US"/>
            </a:p>
          </p:txBody>
        </p:sp>
        <p:sp>
          <p:nvSpPr>
            <p:cNvPr id="112653" name="Line 13"/>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2654" name="Line 14"/>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2655" name="Line 15"/>
          <p:cNvSpPr>
            <a:spLocks noChangeShapeType="1"/>
          </p:cNvSpPr>
          <p:nvPr/>
        </p:nvSpPr>
        <p:spPr bwMode="auto">
          <a:xfrm flipV="1">
            <a:off x="8018463" y="3586163"/>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56" name="Line 16"/>
          <p:cNvSpPr>
            <a:spLocks noChangeShapeType="1"/>
          </p:cNvSpPr>
          <p:nvPr/>
        </p:nvSpPr>
        <p:spPr bwMode="auto">
          <a:xfrm flipV="1">
            <a:off x="8010525" y="3768725"/>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57" name="Line 17"/>
          <p:cNvSpPr>
            <a:spLocks noChangeShapeType="1"/>
          </p:cNvSpPr>
          <p:nvPr/>
        </p:nvSpPr>
        <p:spPr bwMode="auto">
          <a:xfrm flipV="1">
            <a:off x="8015288" y="3951288"/>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58" name="Line 18"/>
          <p:cNvSpPr>
            <a:spLocks noChangeShapeType="1"/>
          </p:cNvSpPr>
          <p:nvPr/>
        </p:nvSpPr>
        <p:spPr bwMode="auto">
          <a:xfrm flipV="1">
            <a:off x="8020050" y="4133850"/>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59" name="Line 19"/>
          <p:cNvSpPr>
            <a:spLocks noChangeShapeType="1"/>
          </p:cNvSpPr>
          <p:nvPr/>
        </p:nvSpPr>
        <p:spPr bwMode="auto">
          <a:xfrm flipV="1">
            <a:off x="8012113" y="4316413"/>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60" name="Line 20"/>
          <p:cNvSpPr>
            <a:spLocks noChangeShapeType="1"/>
          </p:cNvSpPr>
          <p:nvPr/>
        </p:nvSpPr>
        <p:spPr bwMode="auto">
          <a:xfrm flipV="1">
            <a:off x="8016875" y="4498975"/>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61" name="Line 21"/>
          <p:cNvSpPr>
            <a:spLocks noChangeShapeType="1"/>
          </p:cNvSpPr>
          <p:nvPr/>
        </p:nvSpPr>
        <p:spPr bwMode="auto">
          <a:xfrm flipV="1">
            <a:off x="8008938" y="4681538"/>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2662" name="Text Box 22"/>
          <p:cNvSpPr txBox="1">
            <a:spLocks noChangeArrowheads="1"/>
          </p:cNvSpPr>
          <p:nvPr/>
        </p:nvSpPr>
        <p:spPr bwMode="auto">
          <a:xfrm>
            <a:off x="7659688" y="1504950"/>
            <a:ext cx="750887" cy="396875"/>
          </a:xfrm>
          <a:prstGeom prst="rect">
            <a:avLst/>
          </a:prstGeom>
          <a:noFill/>
          <a:ln w="9525">
            <a:noFill/>
            <a:miter lim="800000"/>
            <a:headEnd/>
            <a:tailEnd/>
          </a:ln>
          <a:effectLst/>
        </p:spPr>
        <p:txBody>
          <a:bodyPr>
            <a:spAutoFit/>
          </a:bodyPr>
          <a:lstStyle/>
          <a:p>
            <a:r>
              <a:rPr lang="en-US" sz="2000" b="1">
                <a:solidFill>
                  <a:schemeClr val="hlink"/>
                </a:solidFill>
                <a:latin typeface="Courier New" pitchFamily="49" charset="0"/>
              </a:rPr>
              <a:t>(1)</a:t>
            </a:r>
          </a:p>
        </p:txBody>
      </p:sp>
      <p:sp>
        <p:nvSpPr>
          <p:cNvPr id="112663" name="Text Box 23"/>
          <p:cNvSpPr txBox="1">
            <a:spLocks noChangeArrowheads="1"/>
          </p:cNvSpPr>
          <p:nvPr/>
        </p:nvSpPr>
        <p:spPr bwMode="auto">
          <a:xfrm>
            <a:off x="7688263" y="3181350"/>
            <a:ext cx="750887" cy="396875"/>
          </a:xfrm>
          <a:prstGeom prst="rect">
            <a:avLst/>
          </a:prstGeom>
          <a:noFill/>
          <a:ln w="9525">
            <a:noFill/>
            <a:miter lim="800000"/>
            <a:headEnd/>
            <a:tailEnd/>
          </a:ln>
          <a:effectLst/>
        </p:spPr>
        <p:txBody>
          <a:bodyPr>
            <a:spAutoFit/>
          </a:bodyPr>
          <a:lstStyle/>
          <a:p>
            <a:r>
              <a:rPr lang="en-US" sz="2000" b="1">
                <a:solidFill>
                  <a:schemeClr val="hlink"/>
                </a:solidFill>
                <a:latin typeface="Courier New" pitchFamily="49" charset="0"/>
              </a:rPr>
              <a:t>(2)</a:t>
            </a:r>
          </a:p>
        </p:txBody>
      </p:sp>
      <p:sp>
        <p:nvSpPr>
          <p:cNvPr id="112664" name="Line 24"/>
          <p:cNvSpPr>
            <a:spLocks noChangeShapeType="1"/>
          </p:cNvSpPr>
          <p:nvPr/>
        </p:nvSpPr>
        <p:spPr bwMode="auto">
          <a:xfrm flipV="1">
            <a:off x="8235950" y="1508125"/>
            <a:ext cx="746125" cy="433388"/>
          </a:xfrm>
          <a:prstGeom prst="line">
            <a:avLst/>
          </a:prstGeom>
          <a:noFill/>
          <a:ln w="38100">
            <a:solidFill>
              <a:srgbClr val="008000"/>
            </a:solidFill>
            <a:round/>
            <a:headEnd/>
            <a:tailEnd type="triangle" w="med" len="med"/>
          </a:ln>
          <a:effectLst/>
        </p:spPr>
        <p:txBody>
          <a:bodyPr/>
          <a:lstStyle/>
          <a:p>
            <a:endParaRPr lang="en-US"/>
          </a:p>
        </p:txBody>
      </p:sp>
      <p:sp>
        <p:nvSpPr>
          <p:cNvPr id="112665" name="Line 25"/>
          <p:cNvSpPr>
            <a:spLocks noChangeShapeType="1"/>
          </p:cNvSpPr>
          <p:nvPr/>
        </p:nvSpPr>
        <p:spPr bwMode="auto">
          <a:xfrm flipV="1">
            <a:off x="8224838" y="1751013"/>
            <a:ext cx="746125" cy="433387"/>
          </a:xfrm>
          <a:prstGeom prst="line">
            <a:avLst/>
          </a:prstGeom>
          <a:noFill/>
          <a:ln w="38100">
            <a:solidFill>
              <a:srgbClr val="008000"/>
            </a:solidFill>
            <a:round/>
            <a:headEnd/>
            <a:tailEnd type="triangle" w="med" len="med"/>
          </a:ln>
          <a:effectLst/>
        </p:spPr>
        <p:txBody>
          <a:bodyPr/>
          <a:lstStyle/>
          <a:p>
            <a:endParaRPr lang="en-US"/>
          </a:p>
        </p:txBody>
      </p:sp>
      <p:sp>
        <p:nvSpPr>
          <p:cNvPr id="112666" name="Line 26"/>
          <p:cNvSpPr>
            <a:spLocks noChangeShapeType="1"/>
          </p:cNvSpPr>
          <p:nvPr/>
        </p:nvSpPr>
        <p:spPr bwMode="auto">
          <a:xfrm flipV="1">
            <a:off x="8239125" y="1944688"/>
            <a:ext cx="746125" cy="433387"/>
          </a:xfrm>
          <a:prstGeom prst="line">
            <a:avLst/>
          </a:prstGeom>
          <a:noFill/>
          <a:ln w="38100">
            <a:solidFill>
              <a:srgbClr val="008000"/>
            </a:solidFill>
            <a:round/>
            <a:headEnd/>
            <a:tailEnd type="triangle" w="med" len="med"/>
          </a:ln>
          <a:effectLst/>
        </p:spPr>
        <p:txBody>
          <a:bodyPr/>
          <a:lstStyle/>
          <a:p>
            <a:endParaRPr lang="en-US"/>
          </a:p>
        </p:txBody>
      </p:sp>
      <p:sp>
        <p:nvSpPr>
          <p:cNvPr id="112667" name="Line 27"/>
          <p:cNvSpPr>
            <a:spLocks noChangeShapeType="1"/>
          </p:cNvSpPr>
          <p:nvPr/>
        </p:nvSpPr>
        <p:spPr bwMode="auto">
          <a:xfrm flipV="1">
            <a:off x="8216900" y="2163763"/>
            <a:ext cx="746125" cy="433387"/>
          </a:xfrm>
          <a:prstGeom prst="line">
            <a:avLst/>
          </a:prstGeom>
          <a:noFill/>
          <a:ln w="38100">
            <a:solidFill>
              <a:srgbClr val="008000"/>
            </a:solidFill>
            <a:round/>
            <a:headEnd/>
            <a:tailEnd type="triangle" w="med" len="med"/>
          </a:ln>
          <a:effectLst/>
        </p:spPr>
        <p:txBody>
          <a:bodyPr/>
          <a:lstStyle/>
          <a:p>
            <a:endParaRPr lang="en-US"/>
          </a:p>
        </p:txBody>
      </p:sp>
      <p:sp>
        <p:nvSpPr>
          <p:cNvPr id="112668" name="Line 28"/>
          <p:cNvSpPr>
            <a:spLocks noChangeShapeType="1"/>
          </p:cNvSpPr>
          <p:nvPr/>
        </p:nvSpPr>
        <p:spPr bwMode="auto">
          <a:xfrm flipV="1">
            <a:off x="8229600" y="2362200"/>
            <a:ext cx="746125" cy="433388"/>
          </a:xfrm>
          <a:prstGeom prst="line">
            <a:avLst/>
          </a:prstGeom>
          <a:noFill/>
          <a:ln w="38100">
            <a:solidFill>
              <a:srgbClr val="008000"/>
            </a:solidFill>
            <a:round/>
            <a:headEnd/>
            <a:tailEnd type="triangle" w="med" len="med"/>
          </a:ln>
          <a:effectLst/>
        </p:spPr>
        <p:txBody>
          <a:bodyPr/>
          <a:lstStyle/>
          <a:p>
            <a:endParaRPr lang="en-US"/>
          </a:p>
        </p:txBody>
      </p:sp>
      <p:sp>
        <p:nvSpPr>
          <p:cNvPr id="112669" name="Line 29"/>
          <p:cNvSpPr>
            <a:spLocks noChangeShapeType="1"/>
          </p:cNvSpPr>
          <p:nvPr/>
        </p:nvSpPr>
        <p:spPr bwMode="auto">
          <a:xfrm flipV="1">
            <a:off x="8221663" y="2582863"/>
            <a:ext cx="746125" cy="433387"/>
          </a:xfrm>
          <a:prstGeom prst="line">
            <a:avLst/>
          </a:prstGeom>
          <a:noFill/>
          <a:ln w="38100">
            <a:solidFill>
              <a:srgbClr val="008000"/>
            </a:solidFill>
            <a:round/>
            <a:headEnd/>
            <a:tailEnd type="triangle" w="med" len="med"/>
          </a:ln>
          <a:effectLst/>
        </p:spPr>
        <p:txBody>
          <a:bodyPr/>
          <a:lstStyle/>
          <a:p>
            <a:endParaRPr lang="en-US"/>
          </a:p>
        </p:txBody>
      </p:sp>
      <p:sp>
        <p:nvSpPr>
          <p:cNvPr id="112670" name="Line 30"/>
          <p:cNvSpPr>
            <a:spLocks noChangeShapeType="1"/>
          </p:cNvSpPr>
          <p:nvPr/>
        </p:nvSpPr>
        <p:spPr bwMode="auto">
          <a:xfrm flipV="1">
            <a:off x="7881938" y="3686175"/>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1" name="Line 31"/>
          <p:cNvSpPr>
            <a:spLocks noChangeShapeType="1"/>
          </p:cNvSpPr>
          <p:nvPr/>
        </p:nvSpPr>
        <p:spPr bwMode="auto">
          <a:xfrm flipV="1">
            <a:off x="7874000" y="3868738"/>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2" name="Line 32"/>
          <p:cNvSpPr>
            <a:spLocks noChangeShapeType="1"/>
          </p:cNvSpPr>
          <p:nvPr/>
        </p:nvSpPr>
        <p:spPr bwMode="auto">
          <a:xfrm flipV="1">
            <a:off x="7878763" y="4051300"/>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3" name="Line 33"/>
          <p:cNvSpPr>
            <a:spLocks noChangeShapeType="1"/>
          </p:cNvSpPr>
          <p:nvPr/>
        </p:nvSpPr>
        <p:spPr bwMode="auto">
          <a:xfrm flipV="1">
            <a:off x="7883525" y="4233863"/>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4" name="Line 34"/>
          <p:cNvSpPr>
            <a:spLocks noChangeShapeType="1"/>
          </p:cNvSpPr>
          <p:nvPr/>
        </p:nvSpPr>
        <p:spPr bwMode="auto">
          <a:xfrm flipV="1">
            <a:off x="7875588" y="4416425"/>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5" name="Line 35"/>
          <p:cNvSpPr>
            <a:spLocks noChangeShapeType="1"/>
          </p:cNvSpPr>
          <p:nvPr/>
        </p:nvSpPr>
        <p:spPr bwMode="auto">
          <a:xfrm flipV="1">
            <a:off x="7880350" y="4598988"/>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2676" name="Line 36"/>
          <p:cNvSpPr>
            <a:spLocks noChangeShapeType="1"/>
          </p:cNvSpPr>
          <p:nvPr/>
        </p:nvSpPr>
        <p:spPr bwMode="auto">
          <a:xfrm flipV="1">
            <a:off x="7872413" y="4781550"/>
            <a:ext cx="866775" cy="0"/>
          </a:xfrm>
          <a:prstGeom prst="line">
            <a:avLst/>
          </a:prstGeom>
          <a:noFill/>
          <a:ln w="38100">
            <a:solidFill>
              <a:srgbClr val="008000"/>
            </a:solidFill>
            <a:round/>
            <a:headEnd/>
            <a:tailEnd type="triangle" w="med" len="med"/>
          </a:ln>
          <a:effectLst/>
        </p:spPr>
        <p:txBody>
          <a:bodyPr/>
          <a:lstStyle/>
          <a:p>
            <a:endParaRPr lang="en-US"/>
          </a:p>
        </p:txBody>
      </p:sp>
      <p:grpSp>
        <p:nvGrpSpPr>
          <p:cNvPr id="112677" name="Group 37"/>
          <p:cNvGrpSpPr>
            <a:grpSpLocks/>
          </p:cNvGrpSpPr>
          <p:nvPr/>
        </p:nvGrpSpPr>
        <p:grpSpPr bwMode="auto">
          <a:xfrm>
            <a:off x="7754938" y="3530600"/>
            <a:ext cx="539750" cy="1289050"/>
            <a:chOff x="4663" y="1468"/>
            <a:chExt cx="340" cy="812"/>
          </a:xfrm>
        </p:grpSpPr>
        <p:grpSp>
          <p:nvGrpSpPr>
            <p:cNvPr id="112678" name="Group 38"/>
            <p:cNvGrpSpPr>
              <a:grpSpLocks/>
            </p:cNvGrpSpPr>
            <p:nvPr/>
          </p:nvGrpSpPr>
          <p:grpSpPr bwMode="auto">
            <a:xfrm>
              <a:off x="4663" y="1468"/>
              <a:ext cx="340" cy="812"/>
              <a:chOff x="4219" y="1096"/>
              <a:chExt cx="340" cy="812"/>
            </a:xfrm>
          </p:grpSpPr>
          <p:sp>
            <p:nvSpPr>
              <p:cNvPr id="112679" name="Oval 39"/>
              <p:cNvSpPr>
                <a:spLocks noChangeArrowheads="1"/>
              </p:cNvSpPr>
              <p:nvPr/>
            </p:nvSpPr>
            <p:spPr bwMode="auto">
              <a:xfrm>
                <a:off x="4219" y="1096"/>
                <a:ext cx="340" cy="805"/>
              </a:xfrm>
              <a:prstGeom prst="ellipse">
                <a:avLst/>
              </a:prstGeom>
              <a:solidFill>
                <a:srgbClr val="BBE0E3">
                  <a:alpha val="72000"/>
                </a:srgbClr>
              </a:solidFill>
              <a:ln w="9525">
                <a:solidFill>
                  <a:schemeClr val="tx1"/>
                </a:solidFill>
                <a:round/>
                <a:headEnd/>
                <a:tailEnd/>
              </a:ln>
              <a:effectLst/>
            </p:spPr>
            <p:txBody>
              <a:bodyPr wrap="none" anchor="ctr"/>
              <a:lstStyle/>
              <a:p>
                <a:endParaRPr lang="en-US"/>
              </a:p>
            </p:txBody>
          </p:sp>
          <p:sp>
            <p:nvSpPr>
              <p:cNvPr id="112680" name="Line 40"/>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2681" name="Line 41"/>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2682" name="Rectangle 42"/>
            <p:cNvSpPr>
              <a:spLocks noChangeArrowheads="1"/>
            </p:cNvSpPr>
            <p:nvPr/>
          </p:nvSpPr>
          <p:spPr bwMode="auto">
            <a:xfrm>
              <a:off x="4834" y="1848"/>
              <a:ext cx="77" cy="77"/>
            </a:xfrm>
            <a:prstGeom prst="rect">
              <a:avLst/>
            </a:prstGeom>
            <a:noFill/>
            <a:ln w="19050">
              <a:solidFill>
                <a:schemeClr val="tx1"/>
              </a:solidFill>
              <a:miter lim="800000"/>
              <a:headEnd/>
              <a:tailEnd/>
            </a:ln>
            <a:effectLst/>
          </p:spPr>
          <p:txBody>
            <a:bodyPr wrap="none" anchor="ctr"/>
            <a:lstStyle/>
            <a:p>
              <a:endParaRPr lang="en-US"/>
            </a:p>
          </p:txBody>
        </p:sp>
      </p:grpSp>
      <p:sp>
        <p:nvSpPr>
          <p:cNvPr id="112685"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44">
                                            <p:txEl>
                                              <p:pRg st="0" end="0"/>
                                            </p:txEl>
                                          </p:spTgt>
                                        </p:tgtEl>
                                        <p:attrNameLst>
                                          <p:attrName>style.visibility</p:attrName>
                                        </p:attrNameLst>
                                      </p:cBhvr>
                                      <p:to>
                                        <p:strVal val="visible"/>
                                      </p:to>
                                    </p:set>
                                    <p:anim calcmode="lin" valueType="num">
                                      <p:cBhvr additive="base">
                                        <p:cTn id="7" dur="500" fill="hold"/>
                                        <p:tgtEl>
                                          <p:spTgt spid="1126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112664"/>
                                        </p:tgtEl>
                                        <p:attrNameLst>
                                          <p:attrName>style.visibility</p:attrName>
                                        </p:attrNameLst>
                                      </p:cBhvr>
                                      <p:to>
                                        <p:strVal val="visible"/>
                                      </p:to>
                                    </p:set>
                                    <p:anim calcmode="lin" valueType="num">
                                      <p:cBhvr>
                                        <p:cTn id="12" dur="500" fill="hold"/>
                                        <p:tgtEl>
                                          <p:spTgt spid="112664"/>
                                        </p:tgtEl>
                                        <p:attrNameLst>
                                          <p:attrName>ppt_w</p:attrName>
                                        </p:attrNameLst>
                                      </p:cBhvr>
                                      <p:tavLst>
                                        <p:tav tm="0">
                                          <p:val>
                                            <p:fltVal val="0"/>
                                          </p:val>
                                        </p:tav>
                                        <p:tav tm="100000">
                                          <p:val>
                                            <p:strVal val="#ppt_w"/>
                                          </p:val>
                                        </p:tav>
                                      </p:tavLst>
                                    </p:anim>
                                    <p:anim calcmode="lin" valueType="num">
                                      <p:cBhvr>
                                        <p:cTn id="13" dur="500" fill="hold"/>
                                        <p:tgtEl>
                                          <p:spTgt spid="112664"/>
                                        </p:tgtEl>
                                        <p:attrNameLst>
                                          <p:attrName>ppt_h</p:attrName>
                                        </p:attrNameLst>
                                      </p:cBhvr>
                                      <p:tavLst>
                                        <p:tav tm="0">
                                          <p:val>
                                            <p:fltVal val="0"/>
                                          </p:val>
                                        </p:tav>
                                        <p:tav tm="100000">
                                          <p:val>
                                            <p:strVal val="#ppt_h"/>
                                          </p:val>
                                        </p:tav>
                                      </p:tavLst>
                                    </p:anim>
                                    <p:animEffect transition="in" filter="fade">
                                      <p:cBhvr>
                                        <p:cTn id="14" dur="500"/>
                                        <p:tgtEl>
                                          <p:spTgt spid="112664"/>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par>
                                <p:cTn id="15" presetID="53" presetClass="entr" presetSubtype="0" fill="hold" grpId="0" nodeType="withEffect">
                                  <p:stCondLst>
                                    <p:cond delay="0"/>
                                  </p:stCondLst>
                                  <p:childTnLst>
                                    <p:set>
                                      <p:cBhvr>
                                        <p:cTn id="16" dur="1" fill="hold">
                                          <p:stCondLst>
                                            <p:cond delay="0"/>
                                          </p:stCondLst>
                                        </p:cTn>
                                        <p:tgtEl>
                                          <p:spTgt spid="112665"/>
                                        </p:tgtEl>
                                        <p:attrNameLst>
                                          <p:attrName>style.visibility</p:attrName>
                                        </p:attrNameLst>
                                      </p:cBhvr>
                                      <p:to>
                                        <p:strVal val="visible"/>
                                      </p:to>
                                    </p:set>
                                    <p:anim calcmode="lin" valueType="num">
                                      <p:cBhvr>
                                        <p:cTn id="17" dur="500" fill="hold"/>
                                        <p:tgtEl>
                                          <p:spTgt spid="112665"/>
                                        </p:tgtEl>
                                        <p:attrNameLst>
                                          <p:attrName>ppt_w</p:attrName>
                                        </p:attrNameLst>
                                      </p:cBhvr>
                                      <p:tavLst>
                                        <p:tav tm="0">
                                          <p:val>
                                            <p:fltVal val="0"/>
                                          </p:val>
                                        </p:tav>
                                        <p:tav tm="100000">
                                          <p:val>
                                            <p:strVal val="#ppt_w"/>
                                          </p:val>
                                        </p:tav>
                                      </p:tavLst>
                                    </p:anim>
                                    <p:anim calcmode="lin" valueType="num">
                                      <p:cBhvr>
                                        <p:cTn id="18" dur="500" fill="hold"/>
                                        <p:tgtEl>
                                          <p:spTgt spid="112665"/>
                                        </p:tgtEl>
                                        <p:attrNameLst>
                                          <p:attrName>ppt_h</p:attrName>
                                        </p:attrNameLst>
                                      </p:cBhvr>
                                      <p:tavLst>
                                        <p:tav tm="0">
                                          <p:val>
                                            <p:fltVal val="0"/>
                                          </p:val>
                                        </p:tav>
                                        <p:tav tm="100000">
                                          <p:val>
                                            <p:strVal val="#ppt_h"/>
                                          </p:val>
                                        </p:tav>
                                      </p:tavLst>
                                    </p:anim>
                                    <p:animEffect transition="in" filter="fade">
                                      <p:cBhvr>
                                        <p:cTn id="19" dur="500"/>
                                        <p:tgtEl>
                                          <p:spTgt spid="11266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12666"/>
                                        </p:tgtEl>
                                        <p:attrNameLst>
                                          <p:attrName>style.visibility</p:attrName>
                                        </p:attrNameLst>
                                      </p:cBhvr>
                                      <p:to>
                                        <p:strVal val="visible"/>
                                      </p:to>
                                    </p:set>
                                    <p:anim calcmode="lin" valueType="num">
                                      <p:cBhvr>
                                        <p:cTn id="22" dur="500" fill="hold"/>
                                        <p:tgtEl>
                                          <p:spTgt spid="112666"/>
                                        </p:tgtEl>
                                        <p:attrNameLst>
                                          <p:attrName>ppt_w</p:attrName>
                                        </p:attrNameLst>
                                      </p:cBhvr>
                                      <p:tavLst>
                                        <p:tav tm="0">
                                          <p:val>
                                            <p:fltVal val="0"/>
                                          </p:val>
                                        </p:tav>
                                        <p:tav tm="100000">
                                          <p:val>
                                            <p:strVal val="#ppt_w"/>
                                          </p:val>
                                        </p:tav>
                                      </p:tavLst>
                                    </p:anim>
                                    <p:anim calcmode="lin" valueType="num">
                                      <p:cBhvr>
                                        <p:cTn id="23" dur="500" fill="hold"/>
                                        <p:tgtEl>
                                          <p:spTgt spid="112666"/>
                                        </p:tgtEl>
                                        <p:attrNameLst>
                                          <p:attrName>ppt_h</p:attrName>
                                        </p:attrNameLst>
                                      </p:cBhvr>
                                      <p:tavLst>
                                        <p:tav tm="0">
                                          <p:val>
                                            <p:fltVal val="0"/>
                                          </p:val>
                                        </p:tav>
                                        <p:tav tm="100000">
                                          <p:val>
                                            <p:strVal val="#ppt_h"/>
                                          </p:val>
                                        </p:tav>
                                      </p:tavLst>
                                    </p:anim>
                                    <p:animEffect transition="in" filter="fade">
                                      <p:cBhvr>
                                        <p:cTn id="24" dur="500"/>
                                        <p:tgtEl>
                                          <p:spTgt spid="112666"/>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12667"/>
                                        </p:tgtEl>
                                        <p:attrNameLst>
                                          <p:attrName>style.visibility</p:attrName>
                                        </p:attrNameLst>
                                      </p:cBhvr>
                                      <p:to>
                                        <p:strVal val="visible"/>
                                      </p:to>
                                    </p:set>
                                    <p:anim calcmode="lin" valueType="num">
                                      <p:cBhvr>
                                        <p:cTn id="27" dur="500" fill="hold"/>
                                        <p:tgtEl>
                                          <p:spTgt spid="112667"/>
                                        </p:tgtEl>
                                        <p:attrNameLst>
                                          <p:attrName>ppt_w</p:attrName>
                                        </p:attrNameLst>
                                      </p:cBhvr>
                                      <p:tavLst>
                                        <p:tav tm="0">
                                          <p:val>
                                            <p:fltVal val="0"/>
                                          </p:val>
                                        </p:tav>
                                        <p:tav tm="100000">
                                          <p:val>
                                            <p:strVal val="#ppt_w"/>
                                          </p:val>
                                        </p:tav>
                                      </p:tavLst>
                                    </p:anim>
                                    <p:anim calcmode="lin" valueType="num">
                                      <p:cBhvr>
                                        <p:cTn id="28" dur="500" fill="hold"/>
                                        <p:tgtEl>
                                          <p:spTgt spid="112667"/>
                                        </p:tgtEl>
                                        <p:attrNameLst>
                                          <p:attrName>ppt_h</p:attrName>
                                        </p:attrNameLst>
                                      </p:cBhvr>
                                      <p:tavLst>
                                        <p:tav tm="0">
                                          <p:val>
                                            <p:fltVal val="0"/>
                                          </p:val>
                                        </p:tav>
                                        <p:tav tm="100000">
                                          <p:val>
                                            <p:strVal val="#ppt_h"/>
                                          </p:val>
                                        </p:tav>
                                      </p:tavLst>
                                    </p:anim>
                                    <p:animEffect transition="in" filter="fade">
                                      <p:cBhvr>
                                        <p:cTn id="29" dur="500"/>
                                        <p:tgtEl>
                                          <p:spTgt spid="112667"/>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2668"/>
                                        </p:tgtEl>
                                        <p:attrNameLst>
                                          <p:attrName>style.visibility</p:attrName>
                                        </p:attrNameLst>
                                      </p:cBhvr>
                                      <p:to>
                                        <p:strVal val="visible"/>
                                      </p:to>
                                    </p:set>
                                    <p:anim calcmode="lin" valueType="num">
                                      <p:cBhvr>
                                        <p:cTn id="32" dur="500" fill="hold"/>
                                        <p:tgtEl>
                                          <p:spTgt spid="112668"/>
                                        </p:tgtEl>
                                        <p:attrNameLst>
                                          <p:attrName>ppt_w</p:attrName>
                                        </p:attrNameLst>
                                      </p:cBhvr>
                                      <p:tavLst>
                                        <p:tav tm="0">
                                          <p:val>
                                            <p:fltVal val="0"/>
                                          </p:val>
                                        </p:tav>
                                        <p:tav tm="100000">
                                          <p:val>
                                            <p:strVal val="#ppt_w"/>
                                          </p:val>
                                        </p:tav>
                                      </p:tavLst>
                                    </p:anim>
                                    <p:anim calcmode="lin" valueType="num">
                                      <p:cBhvr>
                                        <p:cTn id="33" dur="500" fill="hold"/>
                                        <p:tgtEl>
                                          <p:spTgt spid="112668"/>
                                        </p:tgtEl>
                                        <p:attrNameLst>
                                          <p:attrName>ppt_h</p:attrName>
                                        </p:attrNameLst>
                                      </p:cBhvr>
                                      <p:tavLst>
                                        <p:tav tm="0">
                                          <p:val>
                                            <p:fltVal val="0"/>
                                          </p:val>
                                        </p:tav>
                                        <p:tav tm="100000">
                                          <p:val>
                                            <p:strVal val="#ppt_h"/>
                                          </p:val>
                                        </p:tav>
                                      </p:tavLst>
                                    </p:anim>
                                    <p:animEffect transition="in" filter="fade">
                                      <p:cBhvr>
                                        <p:cTn id="34" dur="500"/>
                                        <p:tgtEl>
                                          <p:spTgt spid="112668"/>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12669"/>
                                        </p:tgtEl>
                                        <p:attrNameLst>
                                          <p:attrName>style.visibility</p:attrName>
                                        </p:attrNameLst>
                                      </p:cBhvr>
                                      <p:to>
                                        <p:strVal val="visible"/>
                                      </p:to>
                                    </p:set>
                                    <p:anim calcmode="lin" valueType="num">
                                      <p:cBhvr>
                                        <p:cTn id="37" dur="500" fill="hold"/>
                                        <p:tgtEl>
                                          <p:spTgt spid="112669"/>
                                        </p:tgtEl>
                                        <p:attrNameLst>
                                          <p:attrName>ppt_w</p:attrName>
                                        </p:attrNameLst>
                                      </p:cBhvr>
                                      <p:tavLst>
                                        <p:tav tm="0">
                                          <p:val>
                                            <p:fltVal val="0"/>
                                          </p:val>
                                        </p:tav>
                                        <p:tav tm="100000">
                                          <p:val>
                                            <p:strVal val="#ppt_w"/>
                                          </p:val>
                                        </p:tav>
                                      </p:tavLst>
                                    </p:anim>
                                    <p:anim calcmode="lin" valueType="num">
                                      <p:cBhvr>
                                        <p:cTn id="38" dur="500" fill="hold"/>
                                        <p:tgtEl>
                                          <p:spTgt spid="112669"/>
                                        </p:tgtEl>
                                        <p:attrNameLst>
                                          <p:attrName>ppt_h</p:attrName>
                                        </p:attrNameLst>
                                      </p:cBhvr>
                                      <p:tavLst>
                                        <p:tav tm="0">
                                          <p:val>
                                            <p:fltVal val="0"/>
                                          </p:val>
                                        </p:tav>
                                        <p:tav tm="100000">
                                          <p:val>
                                            <p:strVal val="#ppt_h"/>
                                          </p:val>
                                        </p:tav>
                                      </p:tavLst>
                                    </p:anim>
                                    <p:animEffect transition="in" filter="fade">
                                      <p:cBhvr>
                                        <p:cTn id="39" dur="500"/>
                                        <p:tgtEl>
                                          <p:spTgt spid="112669"/>
                                        </p:tgtEl>
                                      </p:cBhvr>
                                    </p:animEffect>
                                  </p:childTnLst>
                                </p:cTn>
                              </p:par>
                            </p:childTnLst>
                          </p:cTn>
                        </p:par>
                        <p:par>
                          <p:cTn id="40" fill="hold">
                            <p:stCondLst>
                              <p:cond delay="1000"/>
                            </p:stCondLst>
                            <p:childTnLst>
                              <p:par>
                                <p:cTn id="41" presetID="53" presetClass="entr" presetSubtype="0" fill="hold" grpId="0" nodeType="afterEffect">
                                  <p:stCondLst>
                                    <p:cond delay="0"/>
                                  </p:stCondLst>
                                  <p:childTnLst>
                                    <p:set>
                                      <p:cBhvr>
                                        <p:cTn id="42" dur="1" fill="hold">
                                          <p:stCondLst>
                                            <p:cond delay="0"/>
                                          </p:stCondLst>
                                        </p:cTn>
                                        <p:tgtEl>
                                          <p:spTgt spid="112645"/>
                                        </p:tgtEl>
                                        <p:attrNameLst>
                                          <p:attrName>style.visibility</p:attrName>
                                        </p:attrNameLst>
                                      </p:cBhvr>
                                      <p:to>
                                        <p:strVal val="visible"/>
                                      </p:to>
                                    </p:set>
                                    <p:anim calcmode="lin" valueType="num">
                                      <p:cBhvr>
                                        <p:cTn id="43" dur="500" fill="hold"/>
                                        <p:tgtEl>
                                          <p:spTgt spid="112645"/>
                                        </p:tgtEl>
                                        <p:attrNameLst>
                                          <p:attrName>ppt_w</p:attrName>
                                        </p:attrNameLst>
                                      </p:cBhvr>
                                      <p:tavLst>
                                        <p:tav tm="0">
                                          <p:val>
                                            <p:fltVal val="0"/>
                                          </p:val>
                                        </p:tav>
                                        <p:tav tm="100000">
                                          <p:val>
                                            <p:strVal val="#ppt_w"/>
                                          </p:val>
                                        </p:tav>
                                      </p:tavLst>
                                    </p:anim>
                                    <p:anim calcmode="lin" valueType="num">
                                      <p:cBhvr>
                                        <p:cTn id="44" dur="500" fill="hold"/>
                                        <p:tgtEl>
                                          <p:spTgt spid="112645"/>
                                        </p:tgtEl>
                                        <p:attrNameLst>
                                          <p:attrName>ppt_h</p:attrName>
                                        </p:attrNameLst>
                                      </p:cBhvr>
                                      <p:tavLst>
                                        <p:tav tm="0">
                                          <p:val>
                                            <p:fltVal val="0"/>
                                          </p:val>
                                        </p:tav>
                                        <p:tav tm="100000">
                                          <p:val>
                                            <p:strVal val="#ppt_h"/>
                                          </p:val>
                                        </p:tav>
                                      </p:tavLst>
                                    </p:anim>
                                    <p:animEffect transition="in" filter="fade">
                                      <p:cBhvr>
                                        <p:cTn id="45" dur="500"/>
                                        <p:tgtEl>
                                          <p:spTgt spid="112645"/>
                                        </p:tgtEl>
                                      </p:cBhvr>
                                    </p:animEffect>
                                  </p:childTnLst>
                                  <p:subTnLst>
                                    <p:audio>
                                      <p:cMediaNode>
                                        <p:cTn display="0" masterRel="sameClick">
                                          <p:stCondLst>
                                            <p:cond evt="begin" delay="0">
                                              <p:tn val="41"/>
                                            </p:cond>
                                          </p:stCondLst>
                                          <p:endCondLst>
                                            <p:cond evt="onStopAudio" delay="0">
                                              <p:tgtEl>
                                                <p:sldTgt/>
                                              </p:tgtEl>
                                            </p:cond>
                                          </p:endCondLst>
                                        </p:cTn>
                                        <p:tgtEl>
                                          <p:sndTgt r:embed="rId3" name="camera.wav"/>
                                        </p:tgtEl>
                                      </p:cMediaNode>
                                    </p:audio>
                                  </p:subTnLst>
                                </p:cTn>
                              </p:par>
                              <p:par>
                                <p:cTn id="46" presetID="53" presetClass="entr" presetSubtype="0" fill="hold" grpId="0" nodeType="withEffect">
                                  <p:stCondLst>
                                    <p:cond delay="0"/>
                                  </p:stCondLst>
                                  <p:childTnLst>
                                    <p:set>
                                      <p:cBhvr>
                                        <p:cTn id="47" dur="1" fill="hold">
                                          <p:stCondLst>
                                            <p:cond delay="0"/>
                                          </p:stCondLst>
                                        </p:cTn>
                                        <p:tgtEl>
                                          <p:spTgt spid="112646"/>
                                        </p:tgtEl>
                                        <p:attrNameLst>
                                          <p:attrName>style.visibility</p:attrName>
                                        </p:attrNameLst>
                                      </p:cBhvr>
                                      <p:to>
                                        <p:strVal val="visible"/>
                                      </p:to>
                                    </p:set>
                                    <p:anim calcmode="lin" valueType="num">
                                      <p:cBhvr>
                                        <p:cTn id="48" dur="500" fill="hold"/>
                                        <p:tgtEl>
                                          <p:spTgt spid="112646"/>
                                        </p:tgtEl>
                                        <p:attrNameLst>
                                          <p:attrName>ppt_w</p:attrName>
                                        </p:attrNameLst>
                                      </p:cBhvr>
                                      <p:tavLst>
                                        <p:tav tm="0">
                                          <p:val>
                                            <p:fltVal val="0"/>
                                          </p:val>
                                        </p:tav>
                                        <p:tav tm="100000">
                                          <p:val>
                                            <p:strVal val="#ppt_w"/>
                                          </p:val>
                                        </p:tav>
                                      </p:tavLst>
                                    </p:anim>
                                    <p:anim calcmode="lin" valueType="num">
                                      <p:cBhvr>
                                        <p:cTn id="49" dur="500" fill="hold"/>
                                        <p:tgtEl>
                                          <p:spTgt spid="112646"/>
                                        </p:tgtEl>
                                        <p:attrNameLst>
                                          <p:attrName>ppt_h</p:attrName>
                                        </p:attrNameLst>
                                      </p:cBhvr>
                                      <p:tavLst>
                                        <p:tav tm="0">
                                          <p:val>
                                            <p:fltVal val="0"/>
                                          </p:val>
                                        </p:tav>
                                        <p:tav tm="100000">
                                          <p:val>
                                            <p:strVal val="#ppt_h"/>
                                          </p:val>
                                        </p:tav>
                                      </p:tavLst>
                                    </p:anim>
                                    <p:animEffect transition="in" filter="fade">
                                      <p:cBhvr>
                                        <p:cTn id="50" dur="500"/>
                                        <p:tgtEl>
                                          <p:spTgt spid="112646"/>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112647"/>
                                        </p:tgtEl>
                                        <p:attrNameLst>
                                          <p:attrName>style.visibility</p:attrName>
                                        </p:attrNameLst>
                                      </p:cBhvr>
                                      <p:to>
                                        <p:strVal val="visible"/>
                                      </p:to>
                                    </p:set>
                                    <p:anim calcmode="lin" valueType="num">
                                      <p:cBhvr>
                                        <p:cTn id="53" dur="500" fill="hold"/>
                                        <p:tgtEl>
                                          <p:spTgt spid="112647"/>
                                        </p:tgtEl>
                                        <p:attrNameLst>
                                          <p:attrName>ppt_w</p:attrName>
                                        </p:attrNameLst>
                                      </p:cBhvr>
                                      <p:tavLst>
                                        <p:tav tm="0">
                                          <p:val>
                                            <p:fltVal val="0"/>
                                          </p:val>
                                        </p:tav>
                                        <p:tav tm="100000">
                                          <p:val>
                                            <p:strVal val="#ppt_w"/>
                                          </p:val>
                                        </p:tav>
                                      </p:tavLst>
                                    </p:anim>
                                    <p:anim calcmode="lin" valueType="num">
                                      <p:cBhvr>
                                        <p:cTn id="54" dur="500" fill="hold"/>
                                        <p:tgtEl>
                                          <p:spTgt spid="112647"/>
                                        </p:tgtEl>
                                        <p:attrNameLst>
                                          <p:attrName>ppt_h</p:attrName>
                                        </p:attrNameLst>
                                      </p:cBhvr>
                                      <p:tavLst>
                                        <p:tav tm="0">
                                          <p:val>
                                            <p:fltVal val="0"/>
                                          </p:val>
                                        </p:tav>
                                        <p:tav tm="100000">
                                          <p:val>
                                            <p:strVal val="#ppt_h"/>
                                          </p:val>
                                        </p:tav>
                                      </p:tavLst>
                                    </p:anim>
                                    <p:animEffect transition="in" filter="fade">
                                      <p:cBhvr>
                                        <p:cTn id="55" dur="500"/>
                                        <p:tgtEl>
                                          <p:spTgt spid="112647"/>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112648"/>
                                        </p:tgtEl>
                                        <p:attrNameLst>
                                          <p:attrName>style.visibility</p:attrName>
                                        </p:attrNameLst>
                                      </p:cBhvr>
                                      <p:to>
                                        <p:strVal val="visible"/>
                                      </p:to>
                                    </p:set>
                                    <p:anim calcmode="lin" valueType="num">
                                      <p:cBhvr>
                                        <p:cTn id="58" dur="500" fill="hold"/>
                                        <p:tgtEl>
                                          <p:spTgt spid="112648"/>
                                        </p:tgtEl>
                                        <p:attrNameLst>
                                          <p:attrName>ppt_w</p:attrName>
                                        </p:attrNameLst>
                                      </p:cBhvr>
                                      <p:tavLst>
                                        <p:tav tm="0">
                                          <p:val>
                                            <p:fltVal val="0"/>
                                          </p:val>
                                        </p:tav>
                                        <p:tav tm="100000">
                                          <p:val>
                                            <p:strVal val="#ppt_w"/>
                                          </p:val>
                                        </p:tav>
                                      </p:tavLst>
                                    </p:anim>
                                    <p:anim calcmode="lin" valueType="num">
                                      <p:cBhvr>
                                        <p:cTn id="59" dur="500" fill="hold"/>
                                        <p:tgtEl>
                                          <p:spTgt spid="112648"/>
                                        </p:tgtEl>
                                        <p:attrNameLst>
                                          <p:attrName>ppt_h</p:attrName>
                                        </p:attrNameLst>
                                      </p:cBhvr>
                                      <p:tavLst>
                                        <p:tav tm="0">
                                          <p:val>
                                            <p:fltVal val="0"/>
                                          </p:val>
                                        </p:tav>
                                        <p:tav tm="100000">
                                          <p:val>
                                            <p:strVal val="#ppt_h"/>
                                          </p:val>
                                        </p:tav>
                                      </p:tavLst>
                                    </p:anim>
                                    <p:animEffect transition="in" filter="fade">
                                      <p:cBhvr>
                                        <p:cTn id="60" dur="500"/>
                                        <p:tgtEl>
                                          <p:spTgt spid="112648"/>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112649"/>
                                        </p:tgtEl>
                                        <p:attrNameLst>
                                          <p:attrName>style.visibility</p:attrName>
                                        </p:attrNameLst>
                                      </p:cBhvr>
                                      <p:to>
                                        <p:strVal val="visible"/>
                                      </p:to>
                                    </p:set>
                                    <p:anim calcmode="lin" valueType="num">
                                      <p:cBhvr>
                                        <p:cTn id="63" dur="500" fill="hold"/>
                                        <p:tgtEl>
                                          <p:spTgt spid="112649"/>
                                        </p:tgtEl>
                                        <p:attrNameLst>
                                          <p:attrName>ppt_w</p:attrName>
                                        </p:attrNameLst>
                                      </p:cBhvr>
                                      <p:tavLst>
                                        <p:tav tm="0">
                                          <p:val>
                                            <p:fltVal val="0"/>
                                          </p:val>
                                        </p:tav>
                                        <p:tav tm="100000">
                                          <p:val>
                                            <p:strVal val="#ppt_w"/>
                                          </p:val>
                                        </p:tav>
                                      </p:tavLst>
                                    </p:anim>
                                    <p:anim calcmode="lin" valueType="num">
                                      <p:cBhvr>
                                        <p:cTn id="64" dur="500" fill="hold"/>
                                        <p:tgtEl>
                                          <p:spTgt spid="112649"/>
                                        </p:tgtEl>
                                        <p:attrNameLst>
                                          <p:attrName>ppt_h</p:attrName>
                                        </p:attrNameLst>
                                      </p:cBhvr>
                                      <p:tavLst>
                                        <p:tav tm="0">
                                          <p:val>
                                            <p:fltVal val="0"/>
                                          </p:val>
                                        </p:tav>
                                        <p:tav tm="100000">
                                          <p:val>
                                            <p:strVal val="#ppt_h"/>
                                          </p:val>
                                        </p:tav>
                                      </p:tavLst>
                                    </p:anim>
                                    <p:animEffect transition="in" filter="fade">
                                      <p:cBhvr>
                                        <p:cTn id="65" dur="500"/>
                                        <p:tgtEl>
                                          <p:spTgt spid="112649"/>
                                        </p:tgtEl>
                                      </p:cBhvr>
                                    </p:animEffect>
                                  </p:childTnLst>
                                </p:cTn>
                              </p:par>
                              <p:par>
                                <p:cTn id="66" presetID="53" presetClass="entr" presetSubtype="0" fill="hold" grpId="0" nodeType="withEffect">
                                  <p:stCondLst>
                                    <p:cond delay="0"/>
                                  </p:stCondLst>
                                  <p:childTnLst>
                                    <p:set>
                                      <p:cBhvr>
                                        <p:cTn id="67" dur="1" fill="hold">
                                          <p:stCondLst>
                                            <p:cond delay="0"/>
                                          </p:stCondLst>
                                        </p:cTn>
                                        <p:tgtEl>
                                          <p:spTgt spid="112650"/>
                                        </p:tgtEl>
                                        <p:attrNameLst>
                                          <p:attrName>style.visibility</p:attrName>
                                        </p:attrNameLst>
                                      </p:cBhvr>
                                      <p:to>
                                        <p:strVal val="visible"/>
                                      </p:to>
                                    </p:set>
                                    <p:anim calcmode="lin" valueType="num">
                                      <p:cBhvr>
                                        <p:cTn id="68" dur="500" fill="hold"/>
                                        <p:tgtEl>
                                          <p:spTgt spid="112650"/>
                                        </p:tgtEl>
                                        <p:attrNameLst>
                                          <p:attrName>ppt_w</p:attrName>
                                        </p:attrNameLst>
                                      </p:cBhvr>
                                      <p:tavLst>
                                        <p:tav tm="0">
                                          <p:val>
                                            <p:fltVal val="0"/>
                                          </p:val>
                                        </p:tav>
                                        <p:tav tm="100000">
                                          <p:val>
                                            <p:strVal val="#ppt_w"/>
                                          </p:val>
                                        </p:tav>
                                      </p:tavLst>
                                    </p:anim>
                                    <p:anim calcmode="lin" valueType="num">
                                      <p:cBhvr>
                                        <p:cTn id="69" dur="500" fill="hold"/>
                                        <p:tgtEl>
                                          <p:spTgt spid="112650"/>
                                        </p:tgtEl>
                                        <p:attrNameLst>
                                          <p:attrName>ppt_h</p:attrName>
                                        </p:attrNameLst>
                                      </p:cBhvr>
                                      <p:tavLst>
                                        <p:tav tm="0">
                                          <p:val>
                                            <p:fltVal val="0"/>
                                          </p:val>
                                        </p:tav>
                                        <p:tav tm="100000">
                                          <p:val>
                                            <p:strVal val="#ppt_h"/>
                                          </p:val>
                                        </p:tav>
                                      </p:tavLst>
                                    </p:anim>
                                    <p:animEffect transition="in" filter="fade">
                                      <p:cBhvr>
                                        <p:cTn id="70" dur="500"/>
                                        <p:tgtEl>
                                          <p:spTgt spid="112650"/>
                                        </p:tgtEl>
                                      </p:cBhvr>
                                    </p:animEffect>
                                  </p:childTnLst>
                                </p:cTn>
                              </p:par>
                              <p:par>
                                <p:cTn id="71" presetID="53" presetClass="entr" presetSubtype="0" fill="hold" nodeType="withEffect">
                                  <p:stCondLst>
                                    <p:cond delay="0"/>
                                  </p:stCondLst>
                                  <p:childTnLst>
                                    <p:set>
                                      <p:cBhvr>
                                        <p:cTn id="72" dur="1" fill="hold">
                                          <p:stCondLst>
                                            <p:cond delay="0"/>
                                          </p:stCondLst>
                                        </p:cTn>
                                        <p:tgtEl>
                                          <p:spTgt spid="112651"/>
                                        </p:tgtEl>
                                        <p:attrNameLst>
                                          <p:attrName>style.visibility</p:attrName>
                                        </p:attrNameLst>
                                      </p:cBhvr>
                                      <p:to>
                                        <p:strVal val="visible"/>
                                      </p:to>
                                    </p:set>
                                    <p:anim calcmode="lin" valueType="num">
                                      <p:cBhvr>
                                        <p:cTn id="73" dur="500" fill="hold"/>
                                        <p:tgtEl>
                                          <p:spTgt spid="112651"/>
                                        </p:tgtEl>
                                        <p:attrNameLst>
                                          <p:attrName>ppt_w</p:attrName>
                                        </p:attrNameLst>
                                      </p:cBhvr>
                                      <p:tavLst>
                                        <p:tav tm="0">
                                          <p:val>
                                            <p:fltVal val="0"/>
                                          </p:val>
                                        </p:tav>
                                        <p:tav tm="100000">
                                          <p:val>
                                            <p:strVal val="#ppt_w"/>
                                          </p:val>
                                        </p:tav>
                                      </p:tavLst>
                                    </p:anim>
                                    <p:anim calcmode="lin" valueType="num">
                                      <p:cBhvr>
                                        <p:cTn id="74" dur="500" fill="hold"/>
                                        <p:tgtEl>
                                          <p:spTgt spid="112651"/>
                                        </p:tgtEl>
                                        <p:attrNameLst>
                                          <p:attrName>ppt_h</p:attrName>
                                        </p:attrNameLst>
                                      </p:cBhvr>
                                      <p:tavLst>
                                        <p:tav tm="0">
                                          <p:val>
                                            <p:fltVal val="0"/>
                                          </p:val>
                                        </p:tav>
                                        <p:tav tm="100000">
                                          <p:val>
                                            <p:strVal val="#ppt_h"/>
                                          </p:val>
                                        </p:tav>
                                      </p:tavLst>
                                    </p:anim>
                                    <p:animEffect transition="in" filter="fade">
                                      <p:cBhvr>
                                        <p:cTn id="75" dur="500"/>
                                        <p:tgtEl>
                                          <p:spTgt spid="112651"/>
                                        </p:tgtEl>
                                      </p:cBhvr>
                                    </p:animEffect>
                                  </p:childTnLst>
                                </p:cTn>
                              </p:par>
                            </p:childTnLst>
                          </p:cTn>
                        </p:par>
                        <p:par>
                          <p:cTn id="76" fill="hold">
                            <p:stCondLst>
                              <p:cond delay="1500"/>
                            </p:stCondLst>
                            <p:childTnLst>
                              <p:par>
                                <p:cTn id="77" presetID="2" presetClass="entr" presetSubtype="2" fill="hold" grpId="0" nodeType="afterEffect">
                                  <p:stCondLst>
                                    <p:cond delay="0"/>
                                  </p:stCondLst>
                                  <p:iterate type="lt">
                                    <p:tmPct val="10000"/>
                                  </p:iterate>
                                  <p:childTnLst>
                                    <p:set>
                                      <p:cBhvr>
                                        <p:cTn id="78" dur="1" fill="hold">
                                          <p:stCondLst>
                                            <p:cond delay="0"/>
                                          </p:stCondLst>
                                        </p:cTn>
                                        <p:tgtEl>
                                          <p:spTgt spid="112662"/>
                                        </p:tgtEl>
                                        <p:attrNameLst>
                                          <p:attrName>style.visibility</p:attrName>
                                        </p:attrNameLst>
                                      </p:cBhvr>
                                      <p:to>
                                        <p:strVal val="visible"/>
                                      </p:to>
                                    </p:set>
                                    <p:anim calcmode="lin" valueType="num">
                                      <p:cBhvr additive="base">
                                        <p:cTn id="79" dur="500" fill="hold"/>
                                        <p:tgtEl>
                                          <p:spTgt spid="112662"/>
                                        </p:tgtEl>
                                        <p:attrNameLst>
                                          <p:attrName>ppt_x</p:attrName>
                                        </p:attrNameLst>
                                      </p:cBhvr>
                                      <p:tavLst>
                                        <p:tav tm="0">
                                          <p:val>
                                            <p:strVal val="1+#ppt_w/2"/>
                                          </p:val>
                                        </p:tav>
                                        <p:tav tm="100000">
                                          <p:val>
                                            <p:strVal val="#ppt_x"/>
                                          </p:val>
                                        </p:tav>
                                      </p:tavLst>
                                    </p:anim>
                                    <p:anim calcmode="lin" valueType="num">
                                      <p:cBhvr additive="base">
                                        <p:cTn id="80" dur="500" fill="hold"/>
                                        <p:tgtEl>
                                          <p:spTgt spid="1126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5" name="type.wav"/>
                                        </p:tgtEl>
                                      </p:cMediaNode>
                                    </p:audio>
                                  </p:subTnLst>
                                </p:cTn>
                              </p:par>
                            </p:childTnLst>
                          </p:cTn>
                        </p:par>
                        <p:par>
                          <p:cTn id="81" fill="hold">
                            <p:stCondLst>
                              <p:cond delay="2100"/>
                            </p:stCondLst>
                            <p:childTnLst>
                              <p:par>
                                <p:cTn id="82" presetID="53" presetClass="entr" presetSubtype="0" fill="hold" grpId="0" nodeType="afterEffect">
                                  <p:stCondLst>
                                    <p:cond delay="0"/>
                                  </p:stCondLst>
                                  <p:childTnLst>
                                    <p:set>
                                      <p:cBhvr>
                                        <p:cTn id="83" dur="1" fill="hold">
                                          <p:stCondLst>
                                            <p:cond delay="0"/>
                                          </p:stCondLst>
                                        </p:cTn>
                                        <p:tgtEl>
                                          <p:spTgt spid="112670"/>
                                        </p:tgtEl>
                                        <p:attrNameLst>
                                          <p:attrName>style.visibility</p:attrName>
                                        </p:attrNameLst>
                                      </p:cBhvr>
                                      <p:to>
                                        <p:strVal val="visible"/>
                                      </p:to>
                                    </p:set>
                                    <p:anim calcmode="lin" valueType="num">
                                      <p:cBhvr>
                                        <p:cTn id="84" dur="500" fill="hold"/>
                                        <p:tgtEl>
                                          <p:spTgt spid="112670"/>
                                        </p:tgtEl>
                                        <p:attrNameLst>
                                          <p:attrName>ppt_w</p:attrName>
                                        </p:attrNameLst>
                                      </p:cBhvr>
                                      <p:tavLst>
                                        <p:tav tm="0">
                                          <p:val>
                                            <p:fltVal val="0"/>
                                          </p:val>
                                        </p:tav>
                                        <p:tav tm="100000">
                                          <p:val>
                                            <p:strVal val="#ppt_w"/>
                                          </p:val>
                                        </p:tav>
                                      </p:tavLst>
                                    </p:anim>
                                    <p:anim calcmode="lin" valueType="num">
                                      <p:cBhvr>
                                        <p:cTn id="85" dur="500" fill="hold"/>
                                        <p:tgtEl>
                                          <p:spTgt spid="112670"/>
                                        </p:tgtEl>
                                        <p:attrNameLst>
                                          <p:attrName>ppt_h</p:attrName>
                                        </p:attrNameLst>
                                      </p:cBhvr>
                                      <p:tavLst>
                                        <p:tav tm="0">
                                          <p:val>
                                            <p:fltVal val="0"/>
                                          </p:val>
                                        </p:tav>
                                        <p:tav tm="100000">
                                          <p:val>
                                            <p:strVal val="#ppt_h"/>
                                          </p:val>
                                        </p:tav>
                                      </p:tavLst>
                                    </p:anim>
                                    <p:animEffect transition="in" filter="fade">
                                      <p:cBhvr>
                                        <p:cTn id="86" dur="500"/>
                                        <p:tgtEl>
                                          <p:spTgt spid="112670"/>
                                        </p:tgtEl>
                                      </p:cBhvr>
                                    </p:animEffect>
                                  </p:childTnLst>
                                  <p:subTnLst>
                                    <p:audio>
                                      <p:cMediaNode>
                                        <p:cTn display="0" masterRel="sameClick">
                                          <p:stCondLst>
                                            <p:cond evt="begin" delay="0">
                                              <p:tn val="82"/>
                                            </p:cond>
                                          </p:stCondLst>
                                          <p:endCondLst>
                                            <p:cond evt="onStopAudio" delay="0">
                                              <p:tgtEl>
                                                <p:sldTgt/>
                                              </p:tgtEl>
                                            </p:cond>
                                          </p:endCondLst>
                                        </p:cTn>
                                        <p:tgtEl>
                                          <p:sndTgt r:embed="rId3" name="camera.wav"/>
                                        </p:tgtEl>
                                      </p:cMediaNode>
                                    </p:audio>
                                  </p:subTnLst>
                                </p:cTn>
                              </p:par>
                              <p:par>
                                <p:cTn id="87" presetID="53" presetClass="entr" presetSubtype="0" fill="hold" grpId="0" nodeType="withEffect">
                                  <p:stCondLst>
                                    <p:cond delay="0"/>
                                  </p:stCondLst>
                                  <p:childTnLst>
                                    <p:set>
                                      <p:cBhvr>
                                        <p:cTn id="88" dur="1" fill="hold">
                                          <p:stCondLst>
                                            <p:cond delay="0"/>
                                          </p:stCondLst>
                                        </p:cTn>
                                        <p:tgtEl>
                                          <p:spTgt spid="112671"/>
                                        </p:tgtEl>
                                        <p:attrNameLst>
                                          <p:attrName>style.visibility</p:attrName>
                                        </p:attrNameLst>
                                      </p:cBhvr>
                                      <p:to>
                                        <p:strVal val="visible"/>
                                      </p:to>
                                    </p:set>
                                    <p:anim calcmode="lin" valueType="num">
                                      <p:cBhvr>
                                        <p:cTn id="89" dur="500" fill="hold"/>
                                        <p:tgtEl>
                                          <p:spTgt spid="112671"/>
                                        </p:tgtEl>
                                        <p:attrNameLst>
                                          <p:attrName>ppt_w</p:attrName>
                                        </p:attrNameLst>
                                      </p:cBhvr>
                                      <p:tavLst>
                                        <p:tav tm="0">
                                          <p:val>
                                            <p:fltVal val="0"/>
                                          </p:val>
                                        </p:tav>
                                        <p:tav tm="100000">
                                          <p:val>
                                            <p:strVal val="#ppt_w"/>
                                          </p:val>
                                        </p:tav>
                                      </p:tavLst>
                                    </p:anim>
                                    <p:anim calcmode="lin" valueType="num">
                                      <p:cBhvr>
                                        <p:cTn id="90" dur="500" fill="hold"/>
                                        <p:tgtEl>
                                          <p:spTgt spid="112671"/>
                                        </p:tgtEl>
                                        <p:attrNameLst>
                                          <p:attrName>ppt_h</p:attrName>
                                        </p:attrNameLst>
                                      </p:cBhvr>
                                      <p:tavLst>
                                        <p:tav tm="0">
                                          <p:val>
                                            <p:fltVal val="0"/>
                                          </p:val>
                                        </p:tav>
                                        <p:tav tm="100000">
                                          <p:val>
                                            <p:strVal val="#ppt_h"/>
                                          </p:val>
                                        </p:tav>
                                      </p:tavLst>
                                    </p:anim>
                                    <p:animEffect transition="in" filter="fade">
                                      <p:cBhvr>
                                        <p:cTn id="91" dur="500"/>
                                        <p:tgtEl>
                                          <p:spTgt spid="112671"/>
                                        </p:tgtEl>
                                      </p:cBhvr>
                                    </p:animEffect>
                                  </p:childTnLst>
                                </p:cTn>
                              </p:par>
                              <p:par>
                                <p:cTn id="92" presetID="53" presetClass="entr" presetSubtype="0" fill="hold" grpId="0" nodeType="withEffect">
                                  <p:stCondLst>
                                    <p:cond delay="0"/>
                                  </p:stCondLst>
                                  <p:childTnLst>
                                    <p:set>
                                      <p:cBhvr>
                                        <p:cTn id="93" dur="1" fill="hold">
                                          <p:stCondLst>
                                            <p:cond delay="0"/>
                                          </p:stCondLst>
                                        </p:cTn>
                                        <p:tgtEl>
                                          <p:spTgt spid="112672"/>
                                        </p:tgtEl>
                                        <p:attrNameLst>
                                          <p:attrName>style.visibility</p:attrName>
                                        </p:attrNameLst>
                                      </p:cBhvr>
                                      <p:to>
                                        <p:strVal val="visible"/>
                                      </p:to>
                                    </p:set>
                                    <p:anim calcmode="lin" valueType="num">
                                      <p:cBhvr>
                                        <p:cTn id="94" dur="500" fill="hold"/>
                                        <p:tgtEl>
                                          <p:spTgt spid="112672"/>
                                        </p:tgtEl>
                                        <p:attrNameLst>
                                          <p:attrName>ppt_w</p:attrName>
                                        </p:attrNameLst>
                                      </p:cBhvr>
                                      <p:tavLst>
                                        <p:tav tm="0">
                                          <p:val>
                                            <p:fltVal val="0"/>
                                          </p:val>
                                        </p:tav>
                                        <p:tav tm="100000">
                                          <p:val>
                                            <p:strVal val="#ppt_w"/>
                                          </p:val>
                                        </p:tav>
                                      </p:tavLst>
                                    </p:anim>
                                    <p:anim calcmode="lin" valueType="num">
                                      <p:cBhvr>
                                        <p:cTn id="95" dur="500" fill="hold"/>
                                        <p:tgtEl>
                                          <p:spTgt spid="112672"/>
                                        </p:tgtEl>
                                        <p:attrNameLst>
                                          <p:attrName>ppt_h</p:attrName>
                                        </p:attrNameLst>
                                      </p:cBhvr>
                                      <p:tavLst>
                                        <p:tav tm="0">
                                          <p:val>
                                            <p:fltVal val="0"/>
                                          </p:val>
                                        </p:tav>
                                        <p:tav tm="100000">
                                          <p:val>
                                            <p:strVal val="#ppt_h"/>
                                          </p:val>
                                        </p:tav>
                                      </p:tavLst>
                                    </p:anim>
                                    <p:animEffect transition="in" filter="fade">
                                      <p:cBhvr>
                                        <p:cTn id="96" dur="500"/>
                                        <p:tgtEl>
                                          <p:spTgt spid="112672"/>
                                        </p:tgtEl>
                                      </p:cBhvr>
                                    </p:animEffect>
                                  </p:childTnLst>
                                </p:cTn>
                              </p:par>
                              <p:par>
                                <p:cTn id="97" presetID="53" presetClass="entr" presetSubtype="0" fill="hold" grpId="0" nodeType="withEffect">
                                  <p:stCondLst>
                                    <p:cond delay="0"/>
                                  </p:stCondLst>
                                  <p:childTnLst>
                                    <p:set>
                                      <p:cBhvr>
                                        <p:cTn id="98" dur="1" fill="hold">
                                          <p:stCondLst>
                                            <p:cond delay="0"/>
                                          </p:stCondLst>
                                        </p:cTn>
                                        <p:tgtEl>
                                          <p:spTgt spid="112673"/>
                                        </p:tgtEl>
                                        <p:attrNameLst>
                                          <p:attrName>style.visibility</p:attrName>
                                        </p:attrNameLst>
                                      </p:cBhvr>
                                      <p:to>
                                        <p:strVal val="visible"/>
                                      </p:to>
                                    </p:set>
                                    <p:anim calcmode="lin" valueType="num">
                                      <p:cBhvr>
                                        <p:cTn id="99" dur="500" fill="hold"/>
                                        <p:tgtEl>
                                          <p:spTgt spid="112673"/>
                                        </p:tgtEl>
                                        <p:attrNameLst>
                                          <p:attrName>ppt_w</p:attrName>
                                        </p:attrNameLst>
                                      </p:cBhvr>
                                      <p:tavLst>
                                        <p:tav tm="0">
                                          <p:val>
                                            <p:fltVal val="0"/>
                                          </p:val>
                                        </p:tav>
                                        <p:tav tm="100000">
                                          <p:val>
                                            <p:strVal val="#ppt_w"/>
                                          </p:val>
                                        </p:tav>
                                      </p:tavLst>
                                    </p:anim>
                                    <p:anim calcmode="lin" valueType="num">
                                      <p:cBhvr>
                                        <p:cTn id="100" dur="500" fill="hold"/>
                                        <p:tgtEl>
                                          <p:spTgt spid="112673"/>
                                        </p:tgtEl>
                                        <p:attrNameLst>
                                          <p:attrName>ppt_h</p:attrName>
                                        </p:attrNameLst>
                                      </p:cBhvr>
                                      <p:tavLst>
                                        <p:tav tm="0">
                                          <p:val>
                                            <p:fltVal val="0"/>
                                          </p:val>
                                        </p:tav>
                                        <p:tav tm="100000">
                                          <p:val>
                                            <p:strVal val="#ppt_h"/>
                                          </p:val>
                                        </p:tav>
                                      </p:tavLst>
                                    </p:anim>
                                    <p:animEffect transition="in" filter="fade">
                                      <p:cBhvr>
                                        <p:cTn id="101" dur="500"/>
                                        <p:tgtEl>
                                          <p:spTgt spid="112673"/>
                                        </p:tgtEl>
                                      </p:cBhvr>
                                    </p:animEffect>
                                  </p:childTnLst>
                                </p:cTn>
                              </p:par>
                              <p:par>
                                <p:cTn id="102" presetID="53" presetClass="entr" presetSubtype="0" fill="hold" grpId="0" nodeType="withEffect">
                                  <p:stCondLst>
                                    <p:cond delay="0"/>
                                  </p:stCondLst>
                                  <p:childTnLst>
                                    <p:set>
                                      <p:cBhvr>
                                        <p:cTn id="103" dur="1" fill="hold">
                                          <p:stCondLst>
                                            <p:cond delay="0"/>
                                          </p:stCondLst>
                                        </p:cTn>
                                        <p:tgtEl>
                                          <p:spTgt spid="112674"/>
                                        </p:tgtEl>
                                        <p:attrNameLst>
                                          <p:attrName>style.visibility</p:attrName>
                                        </p:attrNameLst>
                                      </p:cBhvr>
                                      <p:to>
                                        <p:strVal val="visible"/>
                                      </p:to>
                                    </p:set>
                                    <p:anim calcmode="lin" valueType="num">
                                      <p:cBhvr>
                                        <p:cTn id="104" dur="500" fill="hold"/>
                                        <p:tgtEl>
                                          <p:spTgt spid="112674"/>
                                        </p:tgtEl>
                                        <p:attrNameLst>
                                          <p:attrName>ppt_w</p:attrName>
                                        </p:attrNameLst>
                                      </p:cBhvr>
                                      <p:tavLst>
                                        <p:tav tm="0">
                                          <p:val>
                                            <p:fltVal val="0"/>
                                          </p:val>
                                        </p:tav>
                                        <p:tav tm="100000">
                                          <p:val>
                                            <p:strVal val="#ppt_w"/>
                                          </p:val>
                                        </p:tav>
                                      </p:tavLst>
                                    </p:anim>
                                    <p:anim calcmode="lin" valueType="num">
                                      <p:cBhvr>
                                        <p:cTn id="105" dur="500" fill="hold"/>
                                        <p:tgtEl>
                                          <p:spTgt spid="112674"/>
                                        </p:tgtEl>
                                        <p:attrNameLst>
                                          <p:attrName>ppt_h</p:attrName>
                                        </p:attrNameLst>
                                      </p:cBhvr>
                                      <p:tavLst>
                                        <p:tav tm="0">
                                          <p:val>
                                            <p:fltVal val="0"/>
                                          </p:val>
                                        </p:tav>
                                        <p:tav tm="100000">
                                          <p:val>
                                            <p:strVal val="#ppt_h"/>
                                          </p:val>
                                        </p:tav>
                                      </p:tavLst>
                                    </p:anim>
                                    <p:animEffect transition="in" filter="fade">
                                      <p:cBhvr>
                                        <p:cTn id="106" dur="500"/>
                                        <p:tgtEl>
                                          <p:spTgt spid="112674"/>
                                        </p:tgtEl>
                                      </p:cBhvr>
                                    </p:animEffect>
                                  </p:childTnLst>
                                </p:cTn>
                              </p:par>
                              <p:par>
                                <p:cTn id="107" presetID="53" presetClass="entr" presetSubtype="0" fill="hold" grpId="0" nodeType="withEffect">
                                  <p:stCondLst>
                                    <p:cond delay="0"/>
                                  </p:stCondLst>
                                  <p:childTnLst>
                                    <p:set>
                                      <p:cBhvr>
                                        <p:cTn id="108" dur="1" fill="hold">
                                          <p:stCondLst>
                                            <p:cond delay="0"/>
                                          </p:stCondLst>
                                        </p:cTn>
                                        <p:tgtEl>
                                          <p:spTgt spid="112675"/>
                                        </p:tgtEl>
                                        <p:attrNameLst>
                                          <p:attrName>style.visibility</p:attrName>
                                        </p:attrNameLst>
                                      </p:cBhvr>
                                      <p:to>
                                        <p:strVal val="visible"/>
                                      </p:to>
                                    </p:set>
                                    <p:anim calcmode="lin" valueType="num">
                                      <p:cBhvr>
                                        <p:cTn id="109" dur="500" fill="hold"/>
                                        <p:tgtEl>
                                          <p:spTgt spid="112675"/>
                                        </p:tgtEl>
                                        <p:attrNameLst>
                                          <p:attrName>ppt_w</p:attrName>
                                        </p:attrNameLst>
                                      </p:cBhvr>
                                      <p:tavLst>
                                        <p:tav tm="0">
                                          <p:val>
                                            <p:fltVal val="0"/>
                                          </p:val>
                                        </p:tav>
                                        <p:tav tm="100000">
                                          <p:val>
                                            <p:strVal val="#ppt_w"/>
                                          </p:val>
                                        </p:tav>
                                      </p:tavLst>
                                    </p:anim>
                                    <p:anim calcmode="lin" valueType="num">
                                      <p:cBhvr>
                                        <p:cTn id="110" dur="500" fill="hold"/>
                                        <p:tgtEl>
                                          <p:spTgt spid="112675"/>
                                        </p:tgtEl>
                                        <p:attrNameLst>
                                          <p:attrName>ppt_h</p:attrName>
                                        </p:attrNameLst>
                                      </p:cBhvr>
                                      <p:tavLst>
                                        <p:tav tm="0">
                                          <p:val>
                                            <p:fltVal val="0"/>
                                          </p:val>
                                        </p:tav>
                                        <p:tav tm="100000">
                                          <p:val>
                                            <p:strVal val="#ppt_h"/>
                                          </p:val>
                                        </p:tav>
                                      </p:tavLst>
                                    </p:anim>
                                    <p:animEffect transition="in" filter="fade">
                                      <p:cBhvr>
                                        <p:cTn id="111" dur="500"/>
                                        <p:tgtEl>
                                          <p:spTgt spid="112675"/>
                                        </p:tgtEl>
                                      </p:cBhvr>
                                    </p:animEffect>
                                  </p:childTnLst>
                                </p:cTn>
                              </p:par>
                              <p:par>
                                <p:cTn id="112" presetID="53" presetClass="entr" presetSubtype="0" fill="hold" grpId="0" nodeType="withEffect">
                                  <p:stCondLst>
                                    <p:cond delay="0"/>
                                  </p:stCondLst>
                                  <p:childTnLst>
                                    <p:set>
                                      <p:cBhvr>
                                        <p:cTn id="113" dur="1" fill="hold">
                                          <p:stCondLst>
                                            <p:cond delay="0"/>
                                          </p:stCondLst>
                                        </p:cTn>
                                        <p:tgtEl>
                                          <p:spTgt spid="112676"/>
                                        </p:tgtEl>
                                        <p:attrNameLst>
                                          <p:attrName>style.visibility</p:attrName>
                                        </p:attrNameLst>
                                      </p:cBhvr>
                                      <p:to>
                                        <p:strVal val="visible"/>
                                      </p:to>
                                    </p:set>
                                    <p:anim calcmode="lin" valueType="num">
                                      <p:cBhvr>
                                        <p:cTn id="114" dur="500" fill="hold"/>
                                        <p:tgtEl>
                                          <p:spTgt spid="112676"/>
                                        </p:tgtEl>
                                        <p:attrNameLst>
                                          <p:attrName>ppt_w</p:attrName>
                                        </p:attrNameLst>
                                      </p:cBhvr>
                                      <p:tavLst>
                                        <p:tav tm="0">
                                          <p:val>
                                            <p:fltVal val="0"/>
                                          </p:val>
                                        </p:tav>
                                        <p:tav tm="100000">
                                          <p:val>
                                            <p:strVal val="#ppt_w"/>
                                          </p:val>
                                        </p:tav>
                                      </p:tavLst>
                                    </p:anim>
                                    <p:anim calcmode="lin" valueType="num">
                                      <p:cBhvr>
                                        <p:cTn id="115" dur="500" fill="hold"/>
                                        <p:tgtEl>
                                          <p:spTgt spid="112676"/>
                                        </p:tgtEl>
                                        <p:attrNameLst>
                                          <p:attrName>ppt_h</p:attrName>
                                        </p:attrNameLst>
                                      </p:cBhvr>
                                      <p:tavLst>
                                        <p:tav tm="0">
                                          <p:val>
                                            <p:fltVal val="0"/>
                                          </p:val>
                                        </p:tav>
                                        <p:tav tm="100000">
                                          <p:val>
                                            <p:strVal val="#ppt_h"/>
                                          </p:val>
                                        </p:tav>
                                      </p:tavLst>
                                    </p:anim>
                                    <p:animEffect transition="in" filter="fade">
                                      <p:cBhvr>
                                        <p:cTn id="116" dur="500"/>
                                        <p:tgtEl>
                                          <p:spTgt spid="112676"/>
                                        </p:tgtEl>
                                      </p:cBhvr>
                                    </p:animEffect>
                                  </p:childTnLst>
                                </p:cTn>
                              </p:par>
                            </p:childTnLst>
                          </p:cTn>
                        </p:par>
                        <p:par>
                          <p:cTn id="117" fill="hold">
                            <p:stCondLst>
                              <p:cond delay="2600"/>
                            </p:stCondLst>
                            <p:childTnLst>
                              <p:par>
                                <p:cTn id="118" presetID="53" presetClass="entr" presetSubtype="0" fill="hold" grpId="0" nodeType="afterEffect">
                                  <p:stCondLst>
                                    <p:cond delay="0"/>
                                  </p:stCondLst>
                                  <p:childTnLst>
                                    <p:set>
                                      <p:cBhvr>
                                        <p:cTn id="119" dur="1" fill="hold">
                                          <p:stCondLst>
                                            <p:cond delay="0"/>
                                          </p:stCondLst>
                                        </p:cTn>
                                        <p:tgtEl>
                                          <p:spTgt spid="112655"/>
                                        </p:tgtEl>
                                        <p:attrNameLst>
                                          <p:attrName>style.visibility</p:attrName>
                                        </p:attrNameLst>
                                      </p:cBhvr>
                                      <p:to>
                                        <p:strVal val="visible"/>
                                      </p:to>
                                    </p:set>
                                    <p:anim calcmode="lin" valueType="num">
                                      <p:cBhvr>
                                        <p:cTn id="120" dur="500" fill="hold"/>
                                        <p:tgtEl>
                                          <p:spTgt spid="112655"/>
                                        </p:tgtEl>
                                        <p:attrNameLst>
                                          <p:attrName>ppt_w</p:attrName>
                                        </p:attrNameLst>
                                      </p:cBhvr>
                                      <p:tavLst>
                                        <p:tav tm="0">
                                          <p:val>
                                            <p:fltVal val="0"/>
                                          </p:val>
                                        </p:tav>
                                        <p:tav tm="100000">
                                          <p:val>
                                            <p:strVal val="#ppt_w"/>
                                          </p:val>
                                        </p:tav>
                                      </p:tavLst>
                                    </p:anim>
                                    <p:anim calcmode="lin" valueType="num">
                                      <p:cBhvr>
                                        <p:cTn id="121" dur="500" fill="hold"/>
                                        <p:tgtEl>
                                          <p:spTgt spid="112655"/>
                                        </p:tgtEl>
                                        <p:attrNameLst>
                                          <p:attrName>ppt_h</p:attrName>
                                        </p:attrNameLst>
                                      </p:cBhvr>
                                      <p:tavLst>
                                        <p:tav tm="0">
                                          <p:val>
                                            <p:fltVal val="0"/>
                                          </p:val>
                                        </p:tav>
                                        <p:tav tm="100000">
                                          <p:val>
                                            <p:strVal val="#ppt_h"/>
                                          </p:val>
                                        </p:tav>
                                      </p:tavLst>
                                    </p:anim>
                                    <p:animEffect transition="in" filter="fade">
                                      <p:cBhvr>
                                        <p:cTn id="122" dur="500"/>
                                        <p:tgtEl>
                                          <p:spTgt spid="112655"/>
                                        </p:tgtEl>
                                      </p:cBhvr>
                                    </p:animEffect>
                                  </p:childTnLst>
                                  <p:subTnLst>
                                    <p:audio>
                                      <p:cMediaNode>
                                        <p:cTn display="0" masterRel="sameClick">
                                          <p:stCondLst>
                                            <p:cond evt="begin" delay="0">
                                              <p:tn val="118"/>
                                            </p:cond>
                                          </p:stCondLst>
                                          <p:endCondLst>
                                            <p:cond evt="onStopAudio" delay="0">
                                              <p:tgtEl>
                                                <p:sldTgt/>
                                              </p:tgtEl>
                                            </p:cond>
                                          </p:endCondLst>
                                        </p:cTn>
                                        <p:tgtEl>
                                          <p:sndTgt r:embed="rId3" name="camera.wav"/>
                                        </p:tgtEl>
                                      </p:cMediaNode>
                                    </p:audio>
                                  </p:subTnLst>
                                </p:cTn>
                              </p:par>
                              <p:par>
                                <p:cTn id="123" presetID="53" presetClass="entr" presetSubtype="0" fill="hold" grpId="0" nodeType="withEffect">
                                  <p:stCondLst>
                                    <p:cond delay="0"/>
                                  </p:stCondLst>
                                  <p:childTnLst>
                                    <p:set>
                                      <p:cBhvr>
                                        <p:cTn id="124" dur="1" fill="hold">
                                          <p:stCondLst>
                                            <p:cond delay="0"/>
                                          </p:stCondLst>
                                        </p:cTn>
                                        <p:tgtEl>
                                          <p:spTgt spid="112656"/>
                                        </p:tgtEl>
                                        <p:attrNameLst>
                                          <p:attrName>style.visibility</p:attrName>
                                        </p:attrNameLst>
                                      </p:cBhvr>
                                      <p:to>
                                        <p:strVal val="visible"/>
                                      </p:to>
                                    </p:set>
                                    <p:anim calcmode="lin" valueType="num">
                                      <p:cBhvr>
                                        <p:cTn id="125" dur="500" fill="hold"/>
                                        <p:tgtEl>
                                          <p:spTgt spid="112656"/>
                                        </p:tgtEl>
                                        <p:attrNameLst>
                                          <p:attrName>ppt_w</p:attrName>
                                        </p:attrNameLst>
                                      </p:cBhvr>
                                      <p:tavLst>
                                        <p:tav tm="0">
                                          <p:val>
                                            <p:fltVal val="0"/>
                                          </p:val>
                                        </p:tav>
                                        <p:tav tm="100000">
                                          <p:val>
                                            <p:strVal val="#ppt_w"/>
                                          </p:val>
                                        </p:tav>
                                      </p:tavLst>
                                    </p:anim>
                                    <p:anim calcmode="lin" valueType="num">
                                      <p:cBhvr>
                                        <p:cTn id="126" dur="500" fill="hold"/>
                                        <p:tgtEl>
                                          <p:spTgt spid="112656"/>
                                        </p:tgtEl>
                                        <p:attrNameLst>
                                          <p:attrName>ppt_h</p:attrName>
                                        </p:attrNameLst>
                                      </p:cBhvr>
                                      <p:tavLst>
                                        <p:tav tm="0">
                                          <p:val>
                                            <p:fltVal val="0"/>
                                          </p:val>
                                        </p:tav>
                                        <p:tav tm="100000">
                                          <p:val>
                                            <p:strVal val="#ppt_h"/>
                                          </p:val>
                                        </p:tav>
                                      </p:tavLst>
                                    </p:anim>
                                    <p:animEffect transition="in" filter="fade">
                                      <p:cBhvr>
                                        <p:cTn id="127" dur="500"/>
                                        <p:tgtEl>
                                          <p:spTgt spid="112656"/>
                                        </p:tgtEl>
                                      </p:cBhvr>
                                    </p:animEffect>
                                  </p:childTnLst>
                                </p:cTn>
                              </p:par>
                              <p:par>
                                <p:cTn id="128" presetID="53" presetClass="entr" presetSubtype="0" fill="hold" grpId="0" nodeType="withEffect">
                                  <p:stCondLst>
                                    <p:cond delay="0"/>
                                  </p:stCondLst>
                                  <p:childTnLst>
                                    <p:set>
                                      <p:cBhvr>
                                        <p:cTn id="129" dur="1" fill="hold">
                                          <p:stCondLst>
                                            <p:cond delay="0"/>
                                          </p:stCondLst>
                                        </p:cTn>
                                        <p:tgtEl>
                                          <p:spTgt spid="112657"/>
                                        </p:tgtEl>
                                        <p:attrNameLst>
                                          <p:attrName>style.visibility</p:attrName>
                                        </p:attrNameLst>
                                      </p:cBhvr>
                                      <p:to>
                                        <p:strVal val="visible"/>
                                      </p:to>
                                    </p:set>
                                    <p:anim calcmode="lin" valueType="num">
                                      <p:cBhvr>
                                        <p:cTn id="130" dur="500" fill="hold"/>
                                        <p:tgtEl>
                                          <p:spTgt spid="112657"/>
                                        </p:tgtEl>
                                        <p:attrNameLst>
                                          <p:attrName>ppt_w</p:attrName>
                                        </p:attrNameLst>
                                      </p:cBhvr>
                                      <p:tavLst>
                                        <p:tav tm="0">
                                          <p:val>
                                            <p:fltVal val="0"/>
                                          </p:val>
                                        </p:tav>
                                        <p:tav tm="100000">
                                          <p:val>
                                            <p:strVal val="#ppt_w"/>
                                          </p:val>
                                        </p:tav>
                                      </p:tavLst>
                                    </p:anim>
                                    <p:anim calcmode="lin" valueType="num">
                                      <p:cBhvr>
                                        <p:cTn id="131" dur="500" fill="hold"/>
                                        <p:tgtEl>
                                          <p:spTgt spid="112657"/>
                                        </p:tgtEl>
                                        <p:attrNameLst>
                                          <p:attrName>ppt_h</p:attrName>
                                        </p:attrNameLst>
                                      </p:cBhvr>
                                      <p:tavLst>
                                        <p:tav tm="0">
                                          <p:val>
                                            <p:fltVal val="0"/>
                                          </p:val>
                                        </p:tav>
                                        <p:tav tm="100000">
                                          <p:val>
                                            <p:strVal val="#ppt_h"/>
                                          </p:val>
                                        </p:tav>
                                      </p:tavLst>
                                    </p:anim>
                                    <p:animEffect transition="in" filter="fade">
                                      <p:cBhvr>
                                        <p:cTn id="132" dur="500"/>
                                        <p:tgtEl>
                                          <p:spTgt spid="112657"/>
                                        </p:tgtEl>
                                      </p:cBhvr>
                                    </p:animEffect>
                                  </p:childTnLst>
                                </p:cTn>
                              </p:par>
                              <p:par>
                                <p:cTn id="133" presetID="53" presetClass="entr" presetSubtype="0" fill="hold" grpId="0" nodeType="withEffect">
                                  <p:stCondLst>
                                    <p:cond delay="0"/>
                                  </p:stCondLst>
                                  <p:childTnLst>
                                    <p:set>
                                      <p:cBhvr>
                                        <p:cTn id="134" dur="1" fill="hold">
                                          <p:stCondLst>
                                            <p:cond delay="0"/>
                                          </p:stCondLst>
                                        </p:cTn>
                                        <p:tgtEl>
                                          <p:spTgt spid="112658"/>
                                        </p:tgtEl>
                                        <p:attrNameLst>
                                          <p:attrName>style.visibility</p:attrName>
                                        </p:attrNameLst>
                                      </p:cBhvr>
                                      <p:to>
                                        <p:strVal val="visible"/>
                                      </p:to>
                                    </p:set>
                                    <p:anim calcmode="lin" valueType="num">
                                      <p:cBhvr>
                                        <p:cTn id="135" dur="500" fill="hold"/>
                                        <p:tgtEl>
                                          <p:spTgt spid="112658"/>
                                        </p:tgtEl>
                                        <p:attrNameLst>
                                          <p:attrName>ppt_w</p:attrName>
                                        </p:attrNameLst>
                                      </p:cBhvr>
                                      <p:tavLst>
                                        <p:tav tm="0">
                                          <p:val>
                                            <p:fltVal val="0"/>
                                          </p:val>
                                        </p:tav>
                                        <p:tav tm="100000">
                                          <p:val>
                                            <p:strVal val="#ppt_w"/>
                                          </p:val>
                                        </p:tav>
                                      </p:tavLst>
                                    </p:anim>
                                    <p:anim calcmode="lin" valueType="num">
                                      <p:cBhvr>
                                        <p:cTn id="136" dur="500" fill="hold"/>
                                        <p:tgtEl>
                                          <p:spTgt spid="112658"/>
                                        </p:tgtEl>
                                        <p:attrNameLst>
                                          <p:attrName>ppt_h</p:attrName>
                                        </p:attrNameLst>
                                      </p:cBhvr>
                                      <p:tavLst>
                                        <p:tav tm="0">
                                          <p:val>
                                            <p:fltVal val="0"/>
                                          </p:val>
                                        </p:tav>
                                        <p:tav tm="100000">
                                          <p:val>
                                            <p:strVal val="#ppt_h"/>
                                          </p:val>
                                        </p:tav>
                                      </p:tavLst>
                                    </p:anim>
                                    <p:animEffect transition="in" filter="fade">
                                      <p:cBhvr>
                                        <p:cTn id="137" dur="500"/>
                                        <p:tgtEl>
                                          <p:spTgt spid="112658"/>
                                        </p:tgtEl>
                                      </p:cBhvr>
                                    </p:animEffect>
                                  </p:childTnLst>
                                </p:cTn>
                              </p:par>
                              <p:par>
                                <p:cTn id="138" presetID="53" presetClass="entr" presetSubtype="0" fill="hold" grpId="0" nodeType="withEffect">
                                  <p:stCondLst>
                                    <p:cond delay="0"/>
                                  </p:stCondLst>
                                  <p:childTnLst>
                                    <p:set>
                                      <p:cBhvr>
                                        <p:cTn id="139" dur="1" fill="hold">
                                          <p:stCondLst>
                                            <p:cond delay="0"/>
                                          </p:stCondLst>
                                        </p:cTn>
                                        <p:tgtEl>
                                          <p:spTgt spid="112659"/>
                                        </p:tgtEl>
                                        <p:attrNameLst>
                                          <p:attrName>style.visibility</p:attrName>
                                        </p:attrNameLst>
                                      </p:cBhvr>
                                      <p:to>
                                        <p:strVal val="visible"/>
                                      </p:to>
                                    </p:set>
                                    <p:anim calcmode="lin" valueType="num">
                                      <p:cBhvr>
                                        <p:cTn id="140" dur="500" fill="hold"/>
                                        <p:tgtEl>
                                          <p:spTgt spid="112659"/>
                                        </p:tgtEl>
                                        <p:attrNameLst>
                                          <p:attrName>ppt_w</p:attrName>
                                        </p:attrNameLst>
                                      </p:cBhvr>
                                      <p:tavLst>
                                        <p:tav tm="0">
                                          <p:val>
                                            <p:fltVal val="0"/>
                                          </p:val>
                                        </p:tav>
                                        <p:tav tm="100000">
                                          <p:val>
                                            <p:strVal val="#ppt_w"/>
                                          </p:val>
                                        </p:tav>
                                      </p:tavLst>
                                    </p:anim>
                                    <p:anim calcmode="lin" valueType="num">
                                      <p:cBhvr>
                                        <p:cTn id="141" dur="500" fill="hold"/>
                                        <p:tgtEl>
                                          <p:spTgt spid="112659"/>
                                        </p:tgtEl>
                                        <p:attrNameLst>
                                          <p:attrName>ppt_h</p:attrName>
                                        </p:attrNameLst>
                                      </p:cBhvr>
                                      <p:tavLst>
                                        <p:tav tm="0">
                                          <p:val>
                                            <p:fltVal val="0"/>
                                          </p:val>
                                        </p:tav>
                                        <p:tav tm="100000">
                                          <p:val>
                                            <p:strVal val="#ppt_h"/>
                                          </p:val>
                                        </p:tav>
                                      </p:tavLst>
                                    </p:anim>
                                    <p:animEffect transition="in" filter="fade">
                                      <p:cBhvr>
                                        <p:cTn id="142" dur="500"/>
                                        <p:tgtEl>
                                          <p:spTgt spid="112659"/>
                                        </p:tgtEl>
                                      </p:cBhvr>
                                    </p:animEffect>
                                  </p:childTnLst>
                                </p:cTn>
                              </p:par>
                              <p:par>
                                <p:cTn id="143" presetID="53" presetClass="entr" presetSubtype="0" fill="hold" grpId="0" nodeType="withEffect">
                                  <p:stCondLst>
                                    <p:cond delay="0"/>
                                  </p:stCondLst>
                                  <p:childTnLst>
                                    <p:set>
                                      <p:cBhvr>
                                        <p:cTn id="144" dur="1" fill="hold">
                                          <p:stCondLst>
                                            <p:cond delay="0"/>
                                          </p:stCondLst>
                                        </p:cTn>
                                        <p:tgtEl>
                                          <p:spTgt spid="112660"/>
                                        </p:tgtEl>
                                        <p:attrNameLst>
                                          <p:attrName>style.visibility</p:attrName>
                                        </p:attrNameLst>
                                      </p:cBhvr>
                                      <p:to>
                                        <p:strVal val="visible"/>
                                      </p:to>
                                    </p:set>
                                    <p:anim calcmode="lin" valueType="num">
                                      <p:cBhvr>
                                        <p:cTn id="145" dur="500" fill="hold"/>
                                        <p:tgtEl>
                                          <p:spTgt spid="112660"/>
                                        </p:tgtEl>
                                        <p:attrNameLst>
                                          <p:attrName>ppt_w</p:attrName>
                                        </p:attrNameLst>
                                      </p:cBhvr>
                                      <p:tavLst>
                                        <p:tav tm="0">
                                          <p:val>
                                            <p:fltVal val="0"/>
                                          </p:val>
                                        </p:tav>
                                        <p:tav tm="100000">
                                          <p:val>
                                            <p:strVal val="#ppt_w"/>
                                          </p:val>
                                        </p:tav>
                                      </p:tavLst>
                                    </p:anim>
                                    <p:anim calcmode="lin" valueType="num">
                                      <p:cBhvr>
                                        <p:cTn id="146" dur="500" fill="hold"/>
                                        <p:tgtEl>
                                          <p:spTgt spid="112660"/>
                                        </p:tgtEl>
                                        <p:attrNameLst>
                                          <p:attrName>ppt_h</p:attrName>
                                        </p:attrNameLst>
                                      </p:cBhvr>
                                      <p:tavLst>
                                        <p:tav tm="0">
                                          <p:val>
                                            <p:fltVal val="0"/>
                                          </p:val>
                                        </p:tav>
                                        <p:tav tm="100000">
                                          <p:val>
                                            <p:strVal val="#ppt_h"/>
                                          </p:val>
                                        </p:tav>
                                      </p:tavLst>
                                    </p:anim>
                                    <p:animEffect transition="in" filter="fade">
                                      <p:cBhvr>
                                        <p:cTn id="147" dur="500"/>
                                        <p:tgtEl>
                                          <p:spTgt spid="112660"/>
                                        </p:tgtEl>
                                      </p:cBhvr>
                                    </p:animEffect>
                                  </p:childTnLst>
                                </p:cTn>
                              </p:par>
                              <p:par>
                                <p:cTn id="148" presetID="53" presetClass="entr" presetSubtype="0" fill="hold" grpId="0" nodeType="withEffect">
                                  <p:stCondLst>
                                    <p:cond delay="0"/>
                                  </p:stCondLst>
                                  <p:childTnLst>
                                    <p:set>
                                      <p:cBhvr>
                                        <p:cTn id="149" dur="1" fill="hold">
                                          <p:stCondLst>
                                            <p:cond delay="0"/>
                                          </p:stCondLst>
                                        </p:cTn>
                                        <p:tgtEl>
                                          <p:spTgt spid="112661"/>
                                        </p:tgtEl>
                                        <p:attrNameLst>
                                          <p:attrName>style.visibility</p:attrName>
                                        </p:attrNameLst>
                                      </p:cBhvr>
                                      <p:to>
                                        <p:strVal val="visible"/>
                                      </p:to>
                                    </p:set>
                                    <p:anim calcmode="lin" valueType="num">
                                      <p:cBhvr>
                                        <p:cTn id="150" dur="500" fill="hold"/>
                                        <p:tgtEl>
                                          <p:spTgt spid="112661"/>
                                        </p:tgtEl>
                                        <p:attrNameLst>
                                          <p:attrName>ppt_w</p:attrName>
                                        </p:attrNameLst>
                                      </p:cBhvr>
                                      <p:tavLst>
                                        <p:tav tm="0">
                                          <p:val>
                                            <p:fltVal val="0"/>
                                          </p:val>
                                        </p:tav>
                                        <p:tav tm="100000">
                                          <p:val>
                                            <p:strVal val="#ppt_w"/>
                                          </p:val>
                                        </p:tav>
                                      </p:tavLst>
                                    </p:anim>
                                    <p:anim calcmode="lin" valueType="num">
                                      <p:cBhvr>
                                        <p:cTn id="151" dur="500" fill="hold"/>
                                        <p:tgtEl>
                                          <p:spTgt spid="112661"/>
                                        </p:tgtEl>
                                        <p:attrNameLst>
                                          <p:attrName>ppt_h</p:attrName>
                                        </p:attrNameLst>
                                      </p:cBhvr>
                                      <p:tavLst>
                                        <p:tav tm="0">
                                          <p:val>
                                            <p:fltVal val="0"/>
                                          </p:val>
                                        </p:tav>
                                        <p:tav tm="100000">
                                          <p:val>
                                            <p:strVal val="#ppt_h"/>
                                          </p:val>
                                        </p:tav>
                                      </p:tavLst>
                                    </p:anim>
                                    <p:animEffect transition="in" filter="fade">
                                      <p:cBhvr>
                                        <p:cTn id="152" dur="500"/>
                                        <p:tgtEl>
                                          <p:spTgt spid="112661"/>
                                        </p:tgtEl>
                                      </p:cBhvr>
                                    </p:animEffect>
                                  </p:childTnLst>
                                </p:cTn>
                              </p:par>
                              <p:par>
                                <p:cTn id="153" presetID="10" presetClass="entr" presetSubtype="0" fill="hold" nodeType="withEffect">
                                  <p:stCondLst>
                                    <p:cond delay="0"/>
                                  </p:stCondLst>
                                  <p:childTnLst>
                                    <p:set>
                                      <p:cBhvr>
                                        <p:cTn id="154" dur="1" fill="hold">
                                          <p:stCondLst>
                                            <p:cond delay="0"/>
                                          </p:stCondLst>
                                        </p:cTn>
                                        <p:tgtEl>
                                          <p:spTgt spid="112677"/>
                                        </p:tgtEl>
                                        <p:attrNameLst>
                                          <p:attrName>style.visibility</p:attrName>
                                        </p:attrNameLst>
                                      </p:cBhvr>
                                      <p:to>
                                        <p:strVal val="visible"/>
                                      </p:to>
                                    </p:set>
                                    <p:animEffect transition="in" filter="fade">
                                      <p:cBhvr>
                                        <p:cTn id="155" dur="500"/>
                                        <p:tgtEl>
                                          <p:spTgt spid="112677"/>
                                        </p:tgtEl>
                                      </p:cBhvr>
                                    </p:animEffect>
                                  </p:childTnLst>
                                </p:cTn>
                              </p:par>
                            </p:childTnLst>
                          </p:cTn>
                        </p:par>
                        <p:par>
                          <p:cTn id="156" fill="hold">
                            <p:stCondLst>
                              <p:cond delay="3100"/>
                            </p:stCondLst>
                            <p:childTnLst>
                              <p:par>
                                <p:cTn id="157" presetID="2" presetClass="entr" presetSubtype="2" fill="hold" grpId="0" nodeType="afterEffect">
                                  <p:stCondLst>
                                    <p:cond delay="0"/>
                                  </p:stCondLst>
                                  <p:iterate type="lt">
                                    <p:tmPct val="10000"/>
                                  </p:iterate>
                                  <p:childTnLst>
                                    <p:set>
                                      <p:cBhvr>
                                        <p:cTn id="158" dur="1" fill="hold">
                                          <p:stCondLst>
                                            <p:cond delay="0"/>
                                          </p:stCondLst>
                                        </p:cTn>
                                        <p:tgtEl>
                                          <p:spTgt spid="112663"/>
                                        </p:tgtEl>
                                        <p:attrNameLst>
                                          <p:attrName>style.visibility</p:attrName>
                                        </p:attrNameLst>
                                      </p:cBhvr>
                                      <p:to>
                                        <p:strVal val="visible"/>
                                      </p:to>
                                    </p:set>
                                    <p:anim calcmode="lin" valueType="num">
                                      <p:cBhvr additive="base">
                                        <p:cTn id="159" dur="500" fill="hold"/>
                                        <p:tgtEl>
                                          <p:spTgt spid="112663"/>
                                        </p:tgtEl>
                                        <p:attrNameLst>
                                          <p:attrName>ppt_x</p:attrName>
                                        </p:attrNameLst>
                                      </p:cBhvr>
                                      <p:tavLst>
                                        <p:tav tm="0">
                                          <p:val>
                                            <p:strVal val="1+#ppt_w/2"/>
                                          </p:val>
                                        </p:tav>
                                        <p:tav tm="100000">
                                          <p:val>
                                            <p:strVal val="#ppt_x"/>
                                          </p:val>
                                        </p:tav>
                                      </p:tavLst>
                                    </p:anim>
                                    <p:anim calcmode="lin" valueType="num">
                                      <p:cBhvr additive="base">
                                        <p:cTn id="160" dur="500" fill="hold"/>
                                        <p:tgtEl>
                                          <p:spTgt spid="11266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7"/>
                                            </p:cond>
                                          </p:stCondLst>
                                          <p:endCondLst>
                                            <p:cond evt="onStopAudio" delay="0">
                                              <p:tgtEl>
                                                <p:sldTgt/>
                                              </p:tgtEl>
                                            </p:cond>
                                          </p:endCondLst>
                                        </p:cTn>
                                        <p:tgtEl>
                                          <p:sndTgt r:embed="rId5" name="type.wav"/>
                                        </p:tgtEl>
                                      </p:cMediaNode>
                                    </p:audio>
                                  </p:subTnLst>
                                </p:cTn>
                              </p:par>
                            </p:childTnLst>
                          </p:cTn>
                        </p:par>
                        <p:par>
                          <p:cTn id="161" fill="hold">
                            <p:stCondLst>
                              <p:cond delay="3700"/>
                            </p:stCondLst>
                            <p:childTnLst>
                              <p:par>
                                <p:cTn id="162" presetID="56" presetClass="path" presetSubtype="0" repeatCount="indefinite" accel="50000" decel="50000" autoRev="1" fill="hold" nodeType="afterEffect">
                                  <p:stCondLst>
                                    <p:cond delay="0"/>
                                  </p:stCondLst>
                                  <p:childTnLst>
                                    <p:animMotion origin="layout" path="M -1.38889E-6 -1.48148E-6 L 0.0474 -0.03866 " pathEditMode="relative" rAng="0" ptsTypes="AA">
                                      <p:cBhvr>
                                        <p:cTn id="163" dur="3000" fill="hold"/>
                                        <p:tgtEl>
                                          <p:spTgt spid="112651"/>
                                        </p:tgtEl>
                                        <p:attrNameLst>
                                          <p:attrName>ppt_x</p:attrName>
                                          <p:attrName>ppt_y</p:attrName>
                                        </p:attrNameLst>
                                      </p:cBhvr>
                                      <p:rCtr x="24" y="-19"/>
                                    </p:animMotion>
                                  </p:childTnLst>
                                </p:cTn>
                              </p:par>
                            </p:childTnLst>
                          </p:cTn>
                        </p:par>
                        <p:par>
                          <p:cTn id="164" fill="hold">
                            <p:stCondLst>
                              <p:cond delay="9700"/>
                            </p:stCondLst>
                            <p:childTnLst>
                              <p:par>
                                <p:cTn id="165" presetID="63" presetClass="path" presetSubtype="0" repeatCount="indefinite" accel="50000" decel="50000" autoRev="1" fill="hold" nodeType="afterEffect">
                                  <p:stCondLst>
                                    <p:cond delay="0"/>
                                  </p:stCondLst>
                                  <p:childTnLst>
                                    <p:animMotion origin="layout" path="M -2.5E-6 3.7037E-6 L 0.05139 3.7037E-6 " pathEditMode="relative" rAng="0" ptsTypes="AA">
                                      <p:cBhvr>
                                        <p:cTn id="166" dur="2000" fill="hold"/>
                                        <p:tgtEl>
                                          <p:spTgt spid="112677"/>
                                        </p:tgtEl>
                                        <p:attrNameLst>
                                          <p:attrName>ppt_x</p:attrName>
                                          <p:attrName>ppt_y</p:attrName>
                                        </p:attrNameLst>
                                      </p:cBhvr>
                                      <p:rCtr x="26" y="0"/>
                                    </p:animMotion>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nodeType="clickEffect">
                                  <p:stCondLst>
                                    <p:cond delay="0"/>
                                  </p:stCondLst>
                                  <p:childTnLst>
                                    <p:set>
                                      <p:cBhvr>
                                        <p:cTn id="170" dur="1" fill="hold">
                                          <p:stCondLst>
                                            <p:cond delay="0"/>
                                          </p:stCondLst>
                                        </p:cTn>
                                        <p:tgtEl>
                                          <p:spTgt spid="112644">
                                            <p:txEl>
                                              <p:pRg st="1" end="1"/>
                                            </p:txEl>
                                          </p:spTgt>
                                        </p:tgtEl>
                                        <p:attrNameLst>
                                          <p:attrName>style.visibility</p:attrName>
                                        </p:attrNameLst>
                                      </p:cBhvr>
                                      <p:to>
                                        <p:strVal val="visible"/>
                                      </p:to>
                                    </p:set>
                                    <p:anim calcmode="lin" valueType="num">
                                      <p:cBhvr additive="base">
                                        <p:cTn id="171" dur="500" fill="hold"/>
                                        <p:tgtEl>
                                          <p:spTgt spid="112644">
                                            <p:txEl>
                                              <p:pRg st="1" end="1"/>
                                            </p:txEl>
                                          </p:spTgt>
                                        </p:tgtEl>
                                        <p:attrNameLst>
                                          <p:attrName>ppt_x</p:attrName>
                                        </p:attrNameLst>
                                      </p:cBhvr>
                                      <p:tavLst>
                                        <p:tav tm="0">
                                          <p:val>
                                            <p:strVal val="#ppt_x"/>
                                          </p:val>
                                        </p:tav>
                                        <p:tav tm="100000">
                                          <p:val>
                                            <p:strVal val="#ppt_x"/>
                                          </p:val>
                                        </p:tav>
                                      </p:tavLst>
                                    </p:anim>
                                    <p:anim calcmode="lin" valueType="num">
                                      <p:cBhvr additive="base">
                                        <p:cTn id="172" dur="500" fill="hold"/>
                                        <p:tgtEl>
                                          <p:spTgt spid="11264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9"/>
                                            </p:cond>
                                          </p:stCondLst>
                                          <p:endCondLst>
                                            <p:cond evt="onStopAudio" delay="0">
                                              <p:tgtEl>
                                                <p:sldTgt/>
                                              </p:tgtEl>
                                            </p:cond>
                                          </p:endCondLst>
                                        </p:cTn>
                                        <p:tgtEl>
                                          <p:sndTgt r:embed="rId4" name="arrow.wav"/>
                                        </p:tgtEl>
                                      </p:cMediaNode>
                                    </p:audio>
                                  </p:subTnLst>
                                </p:cTn>
                              </p:par>
                            </p:childTnLst>
                          </p:cTn>
                        </p:par>
                      </p:childTnLst>
                    </p:cTn>
                  </p:par>
                  <p:par>
                    <p:cTn id="173" fill="hold">
                      <p:stCondLst>
                        <p:cond delay="indefinite"/>
                      </p:stCondLst>
                      <p:childTnLst>
                        <p:par>
                          <p:cTn id="174" fill="hold">
                            <p:stCondLst>
                              <p:cond delay="0"/>
                            </p:stCondLst>
                            <p:childTnLst>
                              <p:par>
                                <p:cTn id="175" presetID="2" presetClass="entr" presetSubtype="4" fill="hold" nodeType="clickEffect">
                                  <p:stCondLst>
                                    <p:cond delay="0"/>
                                  </p:stCondLst>
                                  <p:childTnLst>
                                    <p:set>
                                      <p:cBhvr>
                                        <p:cTn id="176" dur="1" fill="hold">
                                          <p:stCondLst>
                                            <p:cond delay="0"/>
                                          </p:stCondLst>
                                        </p:cTn>
                                        <p:tgtEl>
                                          <p:spTgt spid="112683">
                                            <p:txEl>
                                              <p:pRg st="1" end="1"/>
                                            </p:txEl>
                                          </p:spTgt>
                                        </p:tgtEl>
                                        <p:attrNameLst>
                                          <p:attrName>style.visibility</p:attrName>
                                        </p:attrNameLst>
                                      </p:cBhvr>
                                      <p:to>
                                        <p:strVal val="visible"/>
                                      </p:to>
                                    </p:set>
                                    <p:anim calcmode="lin" valueType="num">
                                      <p:cBhvr additive="base">
                                        <p:cTn id="177" dur="500" fill="hold"/>
                                        <p:tgtEl>
                                          <p:spTgt spid="112683">
                                            <p:txEl>
                                              <p:pRg st="1" end="1"/>
                                            </p:txEl>
                                          </p:spTgt>
                                        </p:tgtEl>
                                        <p:attrNameLst>
                                          <p:attrName>ppt_x</p:attrName>
                                        </p:attrNameLst>
                                      </p:cBhvr>
                                      <p:tavLst>
                                        <p:tav tm="0">
                                          <p:val>
                                            <p:strVal val="#ppt_x"/>
                                          </p:val>
                                        </p:tav>
                                        <p:tav tm="100000">
                                          <p:val>
                                            <p:strVal val="#ppt_x"/>
                                          </p:val>
                                        </p:tav>
                                      </p:tavLst>
                                    </p:anim>
                                    <p:anim calcmode="lin" valueType="num">
                                      <p:cBhvr additive="base">
                                        <p:cTn id="178" dur="500" fill="hold"/>
                                        <p:tgtEl>
                                          <p:spTgt spid="11268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5" grpId="0" animBg="1"/>
      <p:bldP spid="112646" grpId="0" animBg="1"/>
      <p:bldP spid="112647" grpId="0" animBg="1"/>
      <p:bldP spid="112648" grpId="0" animBg="1"/>
      <p:bldP spid="112649" grpId="0" animBg="1"/>
      <p:bldP spid="112650" grpId="0" animBg="1"/>
      <p:bldP spid="112655" grpId="0" animBg="1"/>
      <p:bldP spid="112656" grpId="0" animBg="1"/>
      <p:bldP spid="112657" grpId="0" animBg="1"/>
      <p:bldP spid="112658" grpId="0" animBg="1"/>
      <p:bldP spid="112659" grpId="0" animBg="1"/>
      <p:bldP spid="112660" grpId="0" animBg="1"/>
      <p:bldP spid="112661" grpId="0" animBg="1"/>
      <p:bldP spid="112662" grpId="0"/>
      <p:bldP spid="112663" grpId="0"/>
      <p:bldP spid="112664" grpId="0" animBg="1"/>
      <p:bldP spid="112665" grpId="0" animBg="1"/>
      <p:bldP spid="112666" grpId="0" animBg="1"/>
      <p:bldP spid="112667" grpId="0" animBg="1"/>
      <p:bldP spid="112668" grpId="0" animBg="1"/>
      <p:bldP spid="112669" grpId="0" animBg="1"/>
      <p:bldP spid="112670" grpId="0" animBg="1"/>
      <p:bldP spid="112671" grpId="0" animBg="1"/>
      <p:bldP spid="112672" grpId="0" animBg="1"/>
      <p:bldP spid="112673" grpId="0" animBg="1"/>
      <p:bldP spid="112674" grpId="0" animBg="1"/>
      <p:bldP spid="112675" grpId="0" animBg="1"/>
      <p:bldP spid="11267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dirty="0">
                <a:solidFill>
                  <a:schemeClr val="accent2"/>
                </a:solidFill>
              </a:rPr>
              <a:t>Magnetic flux</a:t>
            </a:r>
            <a:r>
              <a:rPr lang="en-US" sz="2000" dirty="0">
                <a:solidFill>
                  <a:srgbClr val="000000"/>
                </a:solidFill>
                <a:latin typeface="Courier New" pitchFamily="49" charset="0"/>
                <a:cs typeface="Times New Roman" pitchFamily="18" charset="0"/>
              </a:rPr>
              <a:t>	</a:t>
            </a:r>
          </a:p>
          <a:p>
            <a:pPr eaLnBrk="0" hangingPunct="0">
              <a:spcBef>
                <a:spcPct val="20000"/>
              </a:spcBef>
            </a:pPr>
            <a:r>
              <a:rPr lang="en-US" dirty="0">
                <a:solidFill>
                  <a:srgbClr val="000000"/>
                </a:solidFill>
                <a:cs typeface="Times New Roman" pitchFamily="18" charset="0"/>
                <a:sym typeface="Symbol" pitchFamily="18" charset="2"/>
              </a:rPr>
              <a:t>Because of the importance in orientation between the</a:t>
            </a:r>
            <a:r>
              <a:rPr lang="en-US" dirty="0">
                <a:solidFill>
                  <a:srgbClr val="000000"/>
                </a:solidFill>
                <a:cs typeface="Times New Roman" pitchFamily="18" charset="0"/>
              </a:rPr>
              <a:t> area </a:t>
            </a:r>
            <a:r>
              <a:rPr lang="en-US" i="1" dirty="0">
                <a:solidFill>
                  <a:srgbClr val="000000"/>
                </a:solidFill>
                <a:cs typeface="Times New Roman" pitchFamily="18" charset="0"/>
              </a:rPr>
              <a:t>A</a:t>
            </a:r>
            <a:r>
              <a:rPr lang="en-US" dirty="0">
                <a:solidFill>
                  <a:srgbClr val="000000"/>
                </a:solidFill>
                <a:cs typeface="Times New Roman" pitchFamily="18" charset="0"/>
              </a:rPr>
              <a:t> of the loop and the magnetic field </a:t>
            </a:r>
            <a:r>
              <a:rPr lang="en-US" i="1" dirty="0">
                <a:solidFill>
                  <a:srgbClr val="000000"/>
                </a:solidFill>
                <a:cs typeface="Times New Roman" pitchFamily="18" charset="0"/>
              </a:rPr>
              <a:t>B</a:t>
            </a:r>
            <a:r>
              <a:rPr lang="en-US" dirty="0">
                <a:solidFill>
                  <a:srgbClr val="000000"/>
                </a:solidFill>
                <a:cs typeface="Times New Roman" pitchFamily="18" charset="0"/>
              </a:rPr>
              <a:t>, a new quantity called </a:t>
            </a:r>
            <a:r>
              <a:rPr lang="en-US" b="1" dirty="0" smtClean="0">
                <a:solidFill>
                  <a:srgbClr val="000000"/>
                </a:solidFill>
                <a:cs typeface="Times New Roman" pitchFamily="18" charset="0"/>
              </a:rPr>
              <a:t>__________________ </a:t>
            </a:r>
            <a:r>
              <a:rPr lang="en-US" dirty="0" smtClean="0">
                <a:solidFill>
                  <a:srgbClr val="000000"/>
                </a:solidFill>
                <a:cs typeface="Times New Roman" pitchFamily="18" charset="0"/>
              </a:rPr>
              <a:t>is </a:t>
            </a:r>
            <a:r>
              <a:rPr lang="en-US" dirty="0">
                <a:solidFill>
                  <a:srgbClr val="000000"/>
                </a:solidFill>
                <a:cs typeface="Times New Roman" pitchFamily="18" charset="0"/>
              </a:rPr>
              <a:t>here defined.</a:t>
            </a:r>
          </a:p>
          <a:p>
            <a:pPr eaLnBrk="0" hangingPunct="0">
              <a:spcBef>
                <a:spcPct val="20000"/>
              </a:spcBef>
            </a:pPr>
            <a:endParaRPr lang="en-US" dirty="0">
              <a:solidFill>
                <a:srgbClr val="000000"/>
              </a:solidFill>
              <a:cs typeface="Times New Roman" pitchFamily="18" charset="0"/>
            </a:endParaRPr>
          </a:p>
          <a:p>
            <a:pPr eaLnBrk="0" hangingPunct="0">
              <a:spcBef>
                <a:spcPct val="20000"/>
              </a:spcBef>
            </a:pPr>
            <a:r>
              <a:rPr lang="en-US" dirty="0">
                <a:solidFill>
                  <a:srgbClr val="000000"/>
                </a:solidFill>
                <a:cs typeface="Times New Roman" pitchFamily="18" charset="0"/>
                <a:sym typeface="Symbol" pitchFamily="18" charset="2"/>
              </a:rPr>
              <a:t>Obviously we have to somehow define the direction of an area. Quite simply, </a:t>
            </a:r>
            <a:r>
              <a:rPr lang="en-US" i="1" dirty="0" smtClean="0">
                <a:cs typeface="Times New Roman" pitchFamily="18" charset="0"/>
                <a:sym typeface="Symbol" pitchFamily="18" charset="2"/>
              </a:rPr>
              <a:t>__________________________ ____________________________________________</a:t>
            </a:r>
            <a:r>
              <a:rPr lang="en-US" b="1" dirty="0" smtClean="0">
                <a:solidFill>
                  <a:srgbClr val="000000"/>
                </a:solidFill>
                <a:cs typeface="Times New Roman" pitchFamily="18" charset="0"/>
                <a:sym typeface="Symbol" pitchFamily="18" charset="2"/>
              </a:rPr>
              <a:t>.</a:t>
            </a:r>
            <a:endParaRPr lang="en-US" b="1" dirty="0">
              <a:solidFill>
                <a:srgbClr val="000000"/>
              </a:solidFill>
              <a:cs typeface="Times New Roman" pitchFamily="18" charset="0"/>
              <a:sym typeface="Symbol" pitchFamily="18" charset="2"/>
            </a:endParaRPr>
          </a:p>
        </p:txBody>
      </p:sp>
      <p:grpSp>
        <p:nvGrpSpPr>
          <p:cNvPr id="114743" name="Group 55"/>
          <p:cNvGrpSpPr>
            <a:grpSpLocks/>
          </p:cNvGrpSpPr>
          <p:nvPr/>
        </p:nvGrpSpPr>
        <p:grpSpPr bwMode="auto">
          <a:xfrm>
            <a:off x="817563" y="2992435"/>
            <a:ext cx="7464425" cy="488950"/>
            <a:chOff x="515" y="1885"/>
            <a:chExt cx="4702" cy="308"/>
          </a:xfrm>
        </p:grpSpPr>
        <p:sp>
          <p:nvSpPr>
            <p:cNvPr id="114693" name="Text Box 5"/>
            <p:cNvSpPr txBox="1">
              <a:spLocks noChangeArrowheads="1"/>
            </p:cNvSpPr>
            <p:nvPr/>
          </p:nvSpPr>
          <p:spPr bwMode="auto">
            <a:xfrm>
              <a:off x="3912" y="1885"/>
              <a:ext cx="1305" cy="28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magnetic flux</a:t>
              </a:r>
            </a:p>
          </p:txBody>
        </p:sp>
        <p:sp>
          <p:nvSpPr>
            <p:cNvPr id="114694" name="Rectangle 6"/>
            <p:cNvSpPr>
              <a:spLocks noChangeArrowheads="1"/>
            </p:cNvSpPr>
            <p:nvPr/>
          </p:nvSpPr>
          <p:spPr bwMode="auto">
            <a:xfrm>
              <a:off x="515" y="1887"/>
              <a:ext cx="4701" cy="289"/>
            </a:xfrm>
            <a:prstGeom prst="rect">
              <a:avLst/>
            </a:prstGeom>
            <a:noFill/>
            <a:ln w="12700">
              <a:solidFill>
                <a:schemeClr val="tx1"/>
              </a:solidFill>
              <a:miter lim="800000"/>
              <a:headEnd/>
              <a:tailEnd/>
            </a:ln>
            <a:effectLst/>
          </p:spPr>
          <p:txBody>
            <a:bodyPr wrap="none" anchor="ctr"/>
            <a:lstStyle/>
            <a:p>
              <a:endParaRPr lang="en-US"/>
            </a:p>
          </p:txBody>
        </p:sp>
        <p:sp>
          <p:nvSpPr>
            <p:cNvPr id="114696" name="Text Box 8"/>
            <p:cNvSpPr txBox="1">
              <a:spLocks noChangeArrowheads="1"/>
            </p:cNvSpPr>
            <p:nvPr/>
          </p:nvSpPr>
          <p:spPr bwMode="auto">
            <a:xfrm>
              <a:off x="1826" y="1943"/>
              <a:ext cx="2119" cy="250"/>
            </a:xfrm>
            <a:prstGeom prst="rect">
              <a:avLst/>
            </a:prstGeom>
            <a:noFill/>
            <a:ln w="9525">
              <a:noFill/>
              <a:miter lim="800000"/>
              <a:headEnd/>
              <a:tailEnd/>
            </a:ln>
            <a:effectLst/>
          </p:spPr>
          <p:txBody>
            <a:bodyPr>
              <a:spAutoFit/>
            </a:bodyPr>
            <a:lstStyle/>
            <a:p>
              <a:pPr algn="r"/>
              <a:r>
                <a:rPr lang="en-US" sz="2000">
                  <a:solidFill>
                    <a:schemeClr val="hlink"/>
                  </a:solidFill>
                  <a:sym typeface="Symbol" pitchFamily="18" charset="2"/>
                </a:rPr>
                <a:t> is angle between </a:t>
              </a:r>
              <a:r>
                <a:rPr lang="en-US" sz="2000" b="1">
                  <a:solidFill>
                    <a:schemeClr val="hlink"/>
                  </a:solidFill>
                  <a:sym typeface="Symbol" pitchFamily="18" charset="2"/>
                </a:rPr>
                <a:t>A</a:t>
              </a:r>
              <a:r>
                <a:rPr lang="en-US" sz="2000">
                  <a:solidFill>
                    <a:schemeClr val="hlink"/>
                  </a:solidFill>
                  <a:sym typeface="Symbol" pitchFamily="18" charset="2"/>
                </a:rPr>
                <a:t> and </a:t>
              </a:r>
              <a:r>
                <a:rPr lang="en-US" sz="2000" b="1">
                  <a:solidFill>
                    <a:schemeClr val="hlink"/>
                  </a:solidFill>
                  <a:sym typeface="Symbol" pitchFamily="18" charset="2"/>
                </a:rPr>
                <a:t>B</a:t>
              </a:r>
              <a:endParaRPr lang="en-US" sz="2000">
                <a:solidFill>
                  <a:schemeClr val="hlink"/>
                </a:solidFill>
                <a:sym typeface="Symbol" pitchFamily="18" charset="2"/>
              </a:endParaRPr>
            </a:p>
          </p:txBody>
        </p:sp>
      </p:grpSp>
      <p:grpSp>
        <p:nvGrpSpPr>
          <p:cNvPr id="114697" name="Group 9"/>
          <p:cNvGrpSpPr>
            <a:grpSpLocks/>
          </p:cNvGrpSpPr>
          <p:nvPr/>
        </p:nvGrpSpPr>
        <p:grpSpPr bwMode="auto">
          <a:xfrm>
            <a:off x="752475" y="4791075"/>
            <a:ext cx="539750" cy="1289050"/>
            <a:chOff x="4219" y="1096"/>
            <a:chExt cx="340" cy="812"/>
          </a:xfrm>
        </p:grpSpPr>
        <p:sp>
          <p:nvSpPr>
            <p:cNvPr id="114698" name="Oval 10"/>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4699" name="Line 11"/>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4700" name="Line 12"/>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grpSp>
        <p:nvGrpSpPr>
          <p:cNvPr id="114701" name="Group 13"/>
          <p:cNvGrpSpPr>
            <a:grpSpLocks/>
          </p:cNvGrpSpPr>
          <p:nvPr/>
        </p:nvGrpSpPr>
        <p:grpSpPr bwMode="auto">
          <a:xfrm>
            <a:off x="2509838" y="4702175"/>
            <a:ext cx="463550" cy="1400175"/>
            <a:chOff x="4802" y="1006"/>
            <a:chExt cx="292" cy="882"/>
          </a:xfrm>
        </p:grpSpPr>
        <p:sp>
          <p:nvSpPr>
            <p:cNvPr id="114702" name="Freeform 14"/>
            <p:cNvSpPr>
              <a:spLocks/>
            </p:cNvSpPr>
            <p:nvPr/>
          </p:nvSpPr>
          <p:spPr bwMode="auto">
            <a:xfrm>
              <a:off x="4802" y="1006"/>
              <a:ext cx="292" cy="882"/>
            </a:xfrm>
            <a:custGeom>
              <a:avLst/>
              <a:gdLst/>
              <a:ahLst/>
              <a:cxnLst>
                <a:cxn ang="0">
                  <a:pos x="292" y="0"/>
                </a:cxn>
                <a:cxn ang="0">
                  <a:pos x="0" y="169"/>
                </a:cxn>
                <a:cxn ang="0">
                  <a:pos x="0" y="882"/>
                </a:cxn>
                <a:cxn ang="0">
                  <a:pos x="289" y="715"/>
                </a:cxn>
                <a:cxn ang="0">
                  <a:pos x="292" y="0"/>
                </a:cxn>
              </a:cxnLst>
              <a:rect l="0" t="0" r="r" b="b"/>
              <a:pathLst>
                <a:path w="292" h="882">
                  <a:moveTo>
                    <a:pt x="292" y="0"/>
                  </a:moveTo>
                  <a:lnTo>
                    <a:pt x="0" y="169"/>
                  </a:lnTo>
                  <a:lnTo>
                    <a:pt x="0" y="882"/>
                  </a:lnTo>
                  <a:lnTo>
                    <a:pt x="289" y="715"/>
                  </a:lnTo>
                  <a:lnTo>
                    <a:pt x="292" y="0"/>
                  </a:lnTo>
                  <a:close/>
                </a:path>
              </a:pathLst>
            </a:custGeom>
            <a:solidFill>
              <a:schemeClr val="accent1"/>
            </a:solidFill>
            <a:ln w="9525">
              <a:solidFill>
                <a:schemeClr val="tx1"/>
              </a:solidFill>
              <a:round/>
              <a:headEnd/>
              <a:tailEnd/>
            </a:ln>
            <a:effectLst/>
          </p:spPr>
          <p:txBody>
            <a:bodyPr/>
            <a:lstStyle/>
            <a:p>
              <a:endParaRPr lang="en-US"/>
            </a:p>
          </p:txBody>
        </p:sp>
        <p:sp>
          <p:nvSpPr>
            <p:cNvPr id="114703" name="Line 15"/>
            <p:cNvSpPr>
              <a:spLocks noChangeShapeType="1"/>
            </p:cNvSpPr>
            <p:nvPr/>
          </p:nvSpPr>
          <p:spPr bwMode="auto">
            <a:xfrm>
              <a:off x="4948" y="1083"/>
              <a:ext cx="0" cy="714"/>
            </a:xfrm>
            <a:prstGeom prst="line">
              <a:avLst/>
            </a:prstGeom>
            <a:noFill/>
            <a:ln w="9525">
              <a:solidFill>
                <a:schemeClr val="tx1"/>
              </a:solidFill>
              <a:prstDash val="lgDashDot"/>
              <a:round/>
              <a:headEnd/>
              <a:tailEnd/>
            </a:ln>
            <a:effectLst/>
          </p:spPr>
          <p:txBody>
            <a:bodyPr/>
            <a:lstStyle/>
            <a:p>
              <a:endParaRPr lang="en-US"/>
            </a:p>
          </p:txBody>
        </p:sp>
        <p:sp>
          <p:nvSpPr>
            <p:cNvPr id="114704" name="Line 16"/>
            <p:cNvSpPr>
              <a:spLocks noChangeShapeType="1"/>
            </p:cNvSpPr>
            <p:nvPr/>
          </p:nvSpPr>
          <p:spPr bwMode="auto">
            <a:xfrm flipH="1">
              <a:off x="4811" y="1367"/>
              <a:ext cx="276" cy="160"/>
            </a:xfrm>
            <a:prstGeom prst="line">
              <a:avLst/>
            </a:prstGeom>
            <a:noFill/>
            <a:ln w="9525">
              <a:solidFill>
                <a:schemeClr val="tx1"/>
              </a:solidFill>
              <a:prstDash val="lgDashDot"/>
              <a:round/>
              <a:headEnd/>
              <a:tailEnd/>
            </a:ln>
            <a:effectLst/>
          </p:spPr>
          <p:txBody>
            <a:bodyPr/>
            <a:lstStyle/>
            <a:p>
              <a:endParaRPr lang="en-US"/>
            </a:p>
          </p:txBody>
        </p:sp>
      </p:grpSp>
      <p:sp>
        <p:nvSpPr>
          <p:cNvPr id="114705" name="Text Box 17"/>
          <p:cNvSpPr txBox="1">
            <a:spLocks noChangeArrowheads="1"/>
          </p:cNvSpPr>
          <p:nvPr/>
        </p:nvSpPr>
        <p:spPr bwMode="auto">
          <a:xfrm>
            <a:off x="652463" y="6048375"/>
            <a:ext cx="1463675" cy="701675"/>
          </a:xfrm>
          <a:prstGeom prst="rect">
            <a:avLst/>
          </a:prstGeom>
          <a:noFill/>
          <a:ln w="9525">
            <a:noFill/>
            <a:miter lim="800000"/>
            <a:headEnd/>
            <a:tailEnd/>
          </a:ln>
          <a:effectLst/>
        </p:spPr>
        <p:txBody>
          <a:bodyPr>
            <a:spAutoFit/>
          </a:bodyPr>
          <a:lstStyle/>
          <a:p>
            <a:pPr algn="ctr"/>
            <a:r>
              <a:rPr lang="en-US" sz="2000">
                <a:solidFill>
                  <a:srgbClr val="5F5F5F"/>
                </a:solidFill>
              </a:rPr>
              <a:t>circular area ( </a:t>
            </a:r>
            <a:r>
              <a:rPr lang="en-US" sz="2000">
                <a:solidFill>
                  <a:srgbClr val="5F5F5F"/>
                </a:solidFill>
                <a:sym typeface="Symbol" pitchFamily="18" charset="2"/>
              </a:rPr>
              <a:t></a:t>
            </a:r>
            <a:r>
              <a:rPr lang="en-US" sz="2000" i="1">
                <a:solidFill>
                  <a:srgbClr val="5F5F5F"/>
                </a:solidFill>
                <a:sym typeface="Symbol" pitchFamily="18" charset="2"/>
              </a:rPr>
              <a:t>r</a:t>
            </a:r>
            <a:r>
              <a:rPr lang="en-US" sz="2000" baseline="30000">
                <a:solidFill>
                  <a:srgbClr val="5F5F5F"/>
                </a:solidFill>
                <a:sym typeface="Symbol" pitchFamily="18" charset="2"/>
              </a:rPr>
              <a:t> 2</a:t>
            </a:r>
            <a:r>
              <a:rPr lang="en-US" sz="2000">
                <a:solidFill>
                  <a:srgbClr val="5F5F5F"/>
                </a:solidFill>
                <a:sym typeface="Symbol" pitchFamily="18" charset="2"/>
              </a:rPr>
              <a:t> )</a:t>
            </a:r>
          </a:p>
        </p:txBody>
      </p:sp>
      <p:sp>
        <p:nvSpPr>
          <p:cNvPr id="114706" name="Text Box 18"/>
          <p:cNvSpPr txBox="1">
            <a:spLocks noChangeArrowheads="1"/>
          </p:cNvSpPr>
          <p:nvPr/>
        </p:nvSpPr>
        <p:spPr bwMode="auto">
          <a:xfrm>
            <a:off x="2455863" y="6048375"/>
            <a:ext cx="1765300" cy="701675"/>
          </a:xfrm>
          <a:prstGeom prst="rect">
            <a:avLst/>
          </a:prstGeom>
          <a:noFill/>
          <a:ln w="9525">
            <a:noFill/>
            <a:miter lim="800000"/>
            <a:headEnd/>
            <a:tailEnd/>
          </a:ln>
          <a:effectLst/>
        </p:spPr>
        <p:txBody>
          <a:bodyPr>
            <a:spAutoFit/>
          </a:bodyPr>
          <a:lstStyle/>
          <a:p>
            <a:pPr algn="ctr"/>
            <a:r>
              <a:rPr lang="en-US" sz="2000">
                <a:solidFill>
                  <a:srgbClr val="5F5F5F"/>
                </a:solidFill>
              </a:rPr>
              <a:t>rectangular area ( </a:t>
            </a:r>
            <a:r>
              <a:rPr lang="en-US" sz="2000" i="1">
                <a:solidFill>
                  <a:srgbClr val="5F5F5F"/>
                </a:solidFill>
              </a:rPr>
              <a:t>L</a:t>
            </a:r>
            <a:r>
              <a:rPr lang="en-US" sz="2000">
                <a:solidFill>
                  <a:srgbClr val="5F5F5F"/>
                </a:solidFill>
                <a:sym typeface="Symbol" pitchFamily="18" charset="2"/>
              </a:rPr>
              <a:t></a:t>
            </a:r>
            <a:r>
              <a:rPr lang="en-US" sz="2000" i="1">
                <a:solidFill>
                  <a:srgbClr val="5F5F5F"/>
                </a:solidFill>
                <a:sym typeface="Symbol" pitchFamily="18" charset="2"/>
              </a:rPr>
              <a:t>W</a:t>
            </a:r>
            <a:r>
              <a:rPr lang="en-US" sz="2000">
                <a:solidFill>
                  <a:srgbClr val="5F5F5F"/>
                </a:solidFill>
                <a:sym typeface="Symbol" pitchFamily="18" charset="2"/>
              </a:rPr>
              <a:t> )</a:t>
            </a:r>
          </a:p>
        </p:txBody>
      </p:sp>
      <p:sp>
        <p:nvSpPr>
          <p:cNvPr id="114707" name="Line 19"/>
          <p:cNvSpPr>
            <a:spLocks noChangeShapeType="1"/>
          </p:cNvSpPr>
          <p:nvPr/>
        </p:nvSpPr>
        <p:spPr bwMode="auto">
          <a:xfrm>
            <a:off x="1017588" y="5421313"/>
            <a:ext cx="738187" cy="0"/>
          </a:xfrm>
          <a:prstGeom prst="line">
            <a:avLst/>
          </a:prstGeom>
          <a:noFill/>
          <a:ln w="38100">
            <a:solidFill>
              <a:srgbClr val="FF0000"/>
            </a:solidFill>
            <a:round/>
            <a:headEnd/>
            <a:tailEnd type="triangle" w="med" len="med"/>
          </a:ln>
          <a:effectLst/>
        </p:spPr>
        <p:txBody>
          <a:bodyPr/>
          <a:lstStyle/>
          <a:p>
            <a:endParaRPr lang="en-US"/>
          </a:p>
        </p:txBody>
      </p:sp>
      <p:sp>
        <p:nvSpPr>
          <p:cNvPr id="114708" name="Line 20"/>
          <p:cNvSpPr>
            <a:spLocks noChangeShapeType="1"/>
          </p:cNvSpPr>
          <p:nvPr/>
        </p:nvSpPr>
        <p:spPr bwMode="auto">
          <a:xfrm>
            <a:off x="2741613" y="5405438"/>
            <a:ext cx="738187" cy="0"/>
          </a:xfrm>
          <a:prstGeom prst="line">
            <a:avLst/>
          </a:prstGeom>
          <a:noFill/>
          <a:ln w="38100">
            <a:solidFill>
              <a:srgbClr val="FF0000"/>
            </a:solidFill>
            <a:round/>
            <a:headEnd/>
            <a:tailEnd type="triangle" w="med" len="med"/>
          </a:ln>
          <a:effectLst/>
        </p:spPr>
        <p:txBody>
          <a:bodyPr/>
          <a:lstStyle/>
          <a:p>
            <a:endParaRPr lang="en-US"/>
          </a:p>
        </p:txBody>
      </p:sp>
      <p:sp>
        <p:nvSpPr>
          <p:cNvPr id="114709" name="Text Box 21"/>
          <p:cNvSpPr txBox="1">
            <a:spLocks noChangeArrowheads="1"/>
          </p:cNvSpPr>
          <p:nvPr/>
        </p:nvSpPr>
        <p:spPr bwMode="auto">
          <a:xfrm>
            <a:off x="2967038" y="4676775"/>
            <a:ext cx="1436687" cy="701675"/>
          </a:xfrm>
          <a:prstGeom prst="rect">
            <a:avLst/>
          </a:prstGeom>
          <a:noFill/>
          <a:ln w="9525">
            <a:noFill/>
            <a:miter lim="800000"/>
            <a:headEnd/>
            <a:tailEnd/>
          </a:ln>
          <a:effectLst/>
        </p:spPr>
        <p:txBody>
          <a:bodyPr>
            <a:spAutoFit/>
          </a:bodyPr>
          <a:lstStyle/>
          <a:p>
            <a:r>
              <a:rPr lang="en-US" sz="2000">
                <a:solidFill>
                  <a:schemeClr val="hlink"/>
                </a:solidFill>
              </a:rPr>
              <a:t>direction of rectangle</a:t>
            </a:r>
          </a:p>
        </p:txBody>
      </p:sp>
      <p:sp>
        <p:nvSpPr>
          <p:cNvPr id="114710" name="Rectangle 22"/>
          <p:cNvSpPr>
            <a:spLocks noChangeArrowheads="1"/>
          </p:cNvSpPr>
          <p:nvPr/>
        </p:nvSpPr>
        <p:spPr bwMode="auto">
          <a:xfrm>
            <a:off x="1011238" y="5421313"/>
            <a:ext cx="230187" cy="230187"/>
          </a:xfrm>
          <a:prstGeom prst="rect">
            <a:avLst/>
          </a:prstGeom>
          <a:noFill/>
          <a:ln w="19050">
            <a:solidFill>
              <a:srgbClr val="FF0000"/>
            </a:solidFill>
            <a:miter lim="800000"/>
            <a:headEnd/>
            <a:tailEnd/>
          </a:ln>
          <a:effectLst/>
        </p:spPr>
        <p:txBody>
          <a:bodyPr wrap="none" anchor="ctr"/>
          <a:lstStyle/>
          <a:p>
            <a:endParaRPr lang="en-US"/>
          </a:p>
        </p:txBody>
      </p:sp>
      <p:sp>
        <p:nvSpPr>
          <p:cNvPr id="114711" name="Rectangle 23"/>
          <p:cNvSpPr>
            <a:spLocks noChangeArrowheads="1"/>
          </p:cNvSpPr>
          <p:nvPr/>
        </p:nvSpPr>
        <p:spPr bwMode="auto">
          <a:xfrm>
            <a:off x="2741613" y="5407025"/>
            <a:ext cx="230187" cy="230188"/>
          </a:xfrm>
          <a:prstGeom prst="rect">
            <a:avLst/>
          </a:prstGeom>
          <a:noFill/>
          <a:ln w="19050">
            <a:solidFill>
              <a:srgbClr val="FF0000"/>
            </a:solidFill>
            <a:miter lim="800000"/>
            <a:headEnd/>
            <a:tailEnd/>
          </a:ln>
          <a:effectLst/>
        </p:spPr>
        <p:txBody>
          <a:bodyPr wrap="none" anchor="ctr"/>
          <a:lstStyle/>
          <a:p>
            <a:endParaRPr lang="en-US"/>
          </a:p>
        </p:txBody>
      </p:sp>
      <p:sp>
        <p:nvSpPr>
          <p:cNvPr id="114712" name="Line 24"/>
          <p:cNvSpPr>
            <a:spLocks noChangeShapeType="1"/>
          </p:cNvSpPr>
          <p:nvPr/>
        </p:nvSpPr>
        <p:spPr bwMode="auto">
          <a:xfrm flipV="1">
            <a:off x="4778375" y="4849813"/>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3" name="Line 25"/>
          <p:cNvSpPr>
            <a:spLocks noChangeShapeType="1"/>
          </p:cNvSpPr>
          <p:nvPr/>
        </p:nvSpPr>
        <p:spPr bwMode="auto">
          <a:xfrm flipV="1">
            <a:off x="4770438" y="5032375"/>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4" name="Line 26"/>
          <p:cNvSpPr>
            <a:spLocks noChangeShapeType="1"/>
          </p:cNvSpPr>
          <p:nvPr/>
        </p:nvSpPr>
        <p:spPr bwMode="auto">
          <a:xfrm flipV="1">
            <a:off x="4775200" y="5214938"/>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5" name="Line 27"/>
          <p:cNvSpPr>
            <a:spLocks noChangeShapeType="1"/>
          </p:cNvSpPr>
          <p:nvPr/>
        </p:nvSpPr>
        <p:spPr bwMode="auto">
          <a:xfrm flipV="1">
            <a:off x="4779963" y="5397500"/>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6" name="Line 28"/>
          <p:cNvSpPr>
            <a:spLocks noChangeShapeType="1"/>
          </p:cNvSpPr>
          <p:nvPr/>
        </p:nvSpPr>
        <p:spPr bwMode="auto">
          <a:xfrm flipV="1">
            <a:off x="4772025" y="5580063"/>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7" name="Line 29"/>
          <p:cNvSpPr>
            <a:spLocks noChangeShapeType="1"/>
          </p:cNvSpPr>
          <p:nvPr/>
        </p:nvSpPr>
        <p:spPr bwMode="auto">
          <a:xfrm flipV="1">
            <a:off x="4776788" y="5762625"/>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8" name="Line 30"/>
          <p:cNvSpPr>
            <a:spLocks noChangeShapeType="1"/>
          </p:cNvSpPr>
          <p:nvPr/>
        </p:nvSpPr>
        <p:spPr bwMode="auto">
          <a:xfrm flipV="1">
            <a:off x="4768850" y="5945188"/>
            <a:ext cx="866775" cy="0"/>
          </a:xfrm>
          <a:prstGeom prst="line">
            <a:avLst/>
          </a:prstGeom>
          <a:noFill/>
          <a:ln w="28575">
            <a:solidFill>
              <a:srgbClr val="008000"/>
            </a:solidFill>
            <a:round/>
            <a:headEnd/>
            <a:tailEnd type="triangle" w="med" len="med"/>
          </a:ln>
          <a:effectLst/>
        </p:spPr>
        <p:txBody>
          <a:bodyPr/>
          <a:lstStyle/>
          <a:p>
            <a:endParaRPr lang="en-US"/>
          </a:p>
        </p:txBody>
      </p:sp>
      <p:sp>
        <p:nvSpPr>
          <p:cNvPr id="114719" name="Line 31"/>
          <p:cNvSpPr>
            <a:spLocks noChangeShapeType="1"/>
          </p:cNvSpPr>
          <p:nvPr/>
        </p:nvSpPr>
        <p:spPr bwMode="auto">
          <a:xfrm flipV="1">
            <a:off x="4641850" y="4949825"/>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0" name="Line 32"/>
          <p:cNvSpPr>
            <a:spLocks noChangeShapeType="1"/>
          </p:cNvSpPr>
          <p:nvPr/>
        </p:nvSpPr>
        <p:spPr bwMode="auto">
          <a:xfrm flipV="1">
            <a:off x="4633913" y="5132388"/>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1" name="Line 33"/>
          <p:cNvSpPr>
            <a:spLocks noChangeShapeType="1"/>
          </p:cNvSpPr>
          <p:nvPr/>
        </p:nvSpPr>
        <p:spPr bwMode="auto">
          <a:xfrm flipV="1">
            <a:off x="4638675" y="5314950"/>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2" name="Line 34"/>
          <p:cNvSpPr>
            <a:spLocks noChangeShapeType="1"/>
          </p:cNvSpPr>
          <p:nvPr/>
        </p:nvSpPr>
        <p:spPr bwMode="auto">
          <a:xfrm flipV="1">
            <a:off x="4643438" y="5497513"/>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3" name="Line 35"/>
          <p:cNvSpPr>
            <a:spLocks noChangeShapeType="1"/>
          </p:cNvSpPr>
          <p:nvPr/>
        </p:nvSpPr>
        <p:spPr bwMode="auto">
          <a:xfrm flipV="1">
            <a:off x="4635500" y="5680075"/>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4" name="Line 36"/>
          <p:cNvSpPr>
            <a:spLocks noChangeShapeType="1"/>
          </p:cNvSpPr>
          <p:nvPr/>
        </p:nvSpPr>
        <p:spPr bwMode="auto">
          <a:xfrm flipV="1">
            <a:off x="4640263" y="5862638"/>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5" name="Line 37"/>
          <p:cNvSpPr>
            <a:spLocks noChangeShapeType="1"/>
          </p:cNvSpPr>
          <p:nvPr/>
        </p:nvSpPr>
        <p:spPr bwMode="auto">
          <a:xfrm flipV="1">
            <a:off x="4632325" y="6045200"/>
            <a:ext cx="866775" cy="0"/>
          </a:xfrm>
          <a:prstGeom prst="line">
            <a:avLst/>
          </a:prstGeom>
          <a:noFill/>
          <a:ln w="38100">
            <a:solidFill>
              <a:srgbClr val="008000"/>
            </a:solidFill>
            <a:round/>
            <a:headEnd/>
            <a:tailEnd type="triangle" w="med" len="med"/>
          </a:ln>
          <a:effectLst/>
        </p:spPr>
        <p:txBody>
          <a:bodyPr/>
          <a:lstStyle/>
          <a:p>
            <a:endParaRPr lang="en-US"/>
          </a:p>
        </p:txBody>
      </p:sp>
      <p:sp>
        <p:nvSpPr>
          <p:cNvPr id="114726" name="Text Box 38"/>
          <p:cNvSpPr txBox="1">
            <a:spLocks noChangeArrowheads="1"/>
          </p:cNvSpPr>
          <p:nvPr/>
        </p:nvSpPr>
        <p:spPr bwMode="auto">
          <a:xfrm>
            <a:off x="5338763" y="4454525"/>
            <a:ext cx="404812" cy="457200"/>
          </a:xfrm>
          <a:prstGeom prst="rect">
            <a:avLst/>
          </a:prstGeom>
          <a:noFill/>
          <a:ln w="9525">
            <a:noFill/>
            <a:miter lim="800000"/>
            <a:headEnd/>
            <a:tailEnd/>
          </a:ln>
          <a:effectLst/>
        </p:spPr>
        <p:txBody>
          <a:bodyPr wrap="none">
            <a:spAutoFit/>
          </a:bodyPr>
          <a:lstStyle/>
          <a:p>
            <a:r>
              <a:rPr lang="en-US" b="1">
                <a:solidFill>
                  <a:srgbClr val="006600"/>
                </a:solidFill>
              </a:rPr>
              <a:t>B</a:t>
            </a:r>
          </a:p>
        </p:txBody>
      </p:sp>
      <p:grpSp>
        <p:nvGrpSpPr>
          <p:cNvPr id="114727" name="Group 39"/>
          <p:cNvGrpSpPr>
            <a:grpSpLocks/>
          </p:cNvGrpSpPr>
          <p:nvPr/>
        </p:nvGrpSpPr>
        <p:grpSpPr bwMode="auto">
          <a:xfrm>
            <a:off x="4486275" y="4752975"/>
            <a:ext cx="968375" cy="1400175"/>
            <a:chOff x="3546" y="864"/>
            <a:chExt cx="610" cy="882"/>
          </a:xfrm>
        </p:grpSpPr>
        <p:grpSp>
          <p:nvGrpSpPr>
            <p:cNvPr id="114728" name="Group 40"/>
            <p:cNvGrpSpPr>
              <a:grpSpLocks/>
            </p:cNvGrpSpPr>
            <p:nvPr/>
          </p:nvGrpSpPr>
          <p:grpSpPr bwMode="auto">
            <a:xfrm>
              <a:off x="3546" y="864"/>
              <a:ext cx="292" cy="882"/>
              <a:chOff x="4802" y="1006"/>
              <a:chExt cx="292" cy="882"/>
            </a:xfrm>
          </p:grpSpPr>
          <p:sp>
            <p:nvSpPr>
              <p:cNvPr id="114729" name="Freeform 41"/>
              <p:cNvSpPr>
                <a:spLocks/>
              </p:cNvSpPr>
              <p:nvPr/>
            </p:nvSpPr>
            <p:spPr bwMode="auto">
              <a:xfrm>
                <a:off x="4802" y="1006"/>
                <a:ext cx="292" cy="882"/>
              </a:xfrm>
              <a:custGeom>
                <a:avLst/>
                <a:gdLst/>
                <a:ahLst/>
                <a:cxnLst>
                  <a:cxn ang="0">
                    <a:pos x="292" y="0"/>
                  </a:cxn>
                  <a:cxn ang="0">
                    <a:pos x="0" y="169"/>
                  </a:cxn>
                  <a:cxn ang="0">
                    <a:pos x="0" y="882"/>
                  </a:cxn>
                  <a:cxn ang="0">
                    <a:pos x="289" y="715"/>
                  </a:cxn>
                  <a:cxn ang="0">
                    <a:pos x="292" y="0"/>
                  </a:cxn>
                </a:cxnLst>
                <a:rect l="0" t="0" r="r" b="b"/>
                <a:pathLst>
                  <a:path w="292" h="882">
                    <a:moveTo>
                      <a:pt x="292" y="0"/>
                    </a:moveTo>
                    <a:lnTo>
                      <a:pt x="0" y="169"/>
                    </a:lnTo>
                    <a:lnTo>
                      <a:pt x="0" y="882"/>
                    </a:lnTo>
                    <a:lnTo>
                      <a:pt x="289" y="715"/>
                    </a:lnTo>
                    <a:lnTo>
                      <a:pt x="292" y="0"/>
                    </a:lnTo>
                    <a:close/>
                  </a:path>
                </a:pathLst>
              </a:custGeom>
              <a:solidFill>
                <a:srgbClr val="BBE0E3">
                  <a:alpha val="57001"/>
                </a:srgbClr>
              </a:solidFill>
              <a:ln w="9525">
                <a:solidFill>
                  <a:schemeClr val="tx1"/>
                </a:solidFill>
                <a:round/>
                <a:headEnd/>
                <a:tailEnd/>
              </a:ln>
              <a:effectLst/>
            </p:spPr>
            <p:txBody>
              <a:bodyPr/>
              <a:lstStyle/>
              <a:p>
                <a:endParaRPr lang="en-US"/>
              </a:p>
            </p:txBody>
          </p:sp>
          <p:sp>
            <p:nvSpPr>
              <p:cNvPr id="114730" name="Line 42"/>
              <p:cNvSpPr>
                <a:spLocks noChangeShapeType="1"/>
              </p:cNvSpPr>
              <p:nvPr/>
            </p:nvSpPr>
            <p:spPr bwMode="auto">
              <a:xfrm>
                <a:off x="4948" y="1083"/>
                <a:ext cx="0" cy="714"/>
              </a:xfrm>
              <a:prstGeom prst="line">
                <a:avLst/>
              </a:prstGeom>
              <a:noFill/>
              <a:ln w="9525">
                <a:solidFill>
                  <a:schemeClr val="tx1"/>
                </a:solidFill>
                <a:prstDash val="lgDashDot"/>
                <a:round/>
                <a:headEnd/>
                <a:tailEnd/>
              </a:ln>
              <a:effectLst/>
            </p:spPr>
            <p:txBody>
              <a:bodyPr/>
              <a:lstStyle/>
              <a:p>
                <a:endParaRPr lang="en-US"/>
              </a:p>
            </p:txBody>
          </p:sp>
          <p:sp>
            <p:nvSpPr>
              <p:cNvPr id="114731" name="Line 43"/>
              <p:cNvSpPr>
                <a:spLocks noChangeShapeType="1"/>
              </p:cNvSpPr>
              <p:nvPr/>
            </p:nvSpPr>
            <p:spPr bwMode="auto">
              <a:xfrm flipH="1">
                <a:off x="4811" y="1367"/>
                <a:ext cx="276" cy="160"/>
              </a:xfrm>
              <a:prstGeom prst="line">
                <a:avLst/>
              </a:prstGeom>
              <a:noFill/>
              <a:ln w="9525">
                <a:solidFill>
                  <a:schemeClr val="tx1"/>
                </a:solidFill>
                <a:prstDash val="lgDashDot"/>
                <a:round/>
                <a:headEnd/>
                <a:tailEnd/>
              </a:ln>
              <a:effectLst/>
            </p:spPr>
            <p:txBody>
              <a:bodyPr/>
              <a:lstStyle/>
              <a:p>
                <a:endParaRPr lang="en-US"/>
              </a:p>
            </p:txBody>
          </p:sp>
        </p:grpSp>
        <p:sp>
          <p:nvSpPr>
            <p:cNvPr id="114732" name="Line 44"/>
            <p:cNvSpPr>
              <a:spLocks noChangeShapeType="1"/>
            </p:cNvSpPr>
            <p:nvPr/>
          </p:nvSpPr>
          <p:spPr bwMode="auto">
            <a:xfrm>
              <a:off x="3691" y="1299"/>
              <a:ext cx="465" cy="0"/>
            </a:xfrm>
            <a:prstGeom prst="line">
              <a:avLst/>
            </a:prstGeom>
            <a:noFill/>
            <a:ln w="38100">
              <a:solidFill>
                <a:srgbClr val="FF0000"/>
              </a:solidFill>
              <a:round/>
              <a:headEnd/>
              <a:tailEnd type="triangle" w="med" len="med"/>
            </a:ln>
            <a:effectLst/>
          </p:spPr>
          <p:txBody>
            <a:bodyPr/>
            <a:lstStyle/>
            <a:p>
              <a:endParaRPr lang="en-US"/>
            </a:p>
          </p:txBody>
        </p:sp>
        <p:sp>
          <p:nvSpPr>
            <p:cNvPr id="114733" name="Rectangle 45"/>
            <p:cNvSpPr>
              <a:spLocks noChangeArrowheads="1"/>
            </p:cNvSpPr>
            <p:nvPr/>
          </p:nvSpPr>
          <p:spPr bwMode="auto">
            <a:xfrm>
              <a:off x="3699" y="1300"/>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4734" name="Text Box 46"/>
          <p:cNvSpPr txBox="1">
            <a:spLocks noChangeArrowheads="1"/>
          </p:cNvSpPr>
          <p:nvPr/>
        </p:nvSpPr>
        <p:spPr bwMode="auto">
          <a:xfrm>
            <a:off x="1262063" y="4679950"/>
            <a:ext cx="1193800" cy="701675"/>
          </a:xfrm>
          <a:prstGeom prst="rect">
            <a:avLst/>
          </a:prstGeom>
          <a:noFill/>
          <a:ln w="9525">
            <a:noFill/>
            <a:miter lim="800000"/>
            <a:headEnd/>
            <a:tailEnd/>
          </a:ln>
          <a:effectLst/>
        </p:spPr>
        <p:txBody>
          <a:bodyPr>
            <a:spAutoFit/>
          </a:bodyPr>
          <a:lstStyle/>
          <a:p>
            <a:r>
              <a:rPr lang="en-US" sz="2000">
                <a:solidFill>
                  <a:schemeClr val="hlink"/>
                </a:solidFill>
              </a:rPr>
              <a:t>direction of circle</a:t>
            </a:r>
          </a:p>
        </p:txBody>
      </p:sp>
      <p:sp>
        <p:nvSpPr>
          <p:cNvPr id="114735" name="Text Box 47"/>
          <p:cNvSpPr txBox="1">
            <a:spLocks noChangeArrowheads="1"/>
          </p:cNvSpPr>
          <p:nvPr/>
        </p:nvSpPr>
        <p:spPr bwMode="auto">
          <a:xfrm>
            <a:off x="1487488" y="5368925"/>
            <a:ext cx="404812" cy="457200"/>
          </a:xfrm>
          <a:prstGeom prst="rect">
            <a:avLst/>
          </a:prstGeom>
          <a:noFill/>
          <a:ln w="9525">
            <a:noFill/>
            <a:miter lim="800000"/>
            <a:headEnd/>
            <a:tailEnd/>
          </a:ln>
          <a:effectLst/>
        </p:spPr>
        <p:txBody>
          <a:bodyPr wrap="none">
            <a:spAutoFit/>
          </a:bodyPr>
          <a:lstStyle/>
          <a:p>
            <a:r>
              <a:rPr lang="en-US" b="1">
                <a:solidFill>
                  <a:srgbClr val="FF0000"/>
                </a:solidFill>
              </a:rPr>
              <a:t>A</a:t>
            </a:r>
          </a:p>
        </p:txBody>
      </p:sp>
      <p:sp>
        <p:nvSpPr>
          <p:cNvPr id="114736" name="Text Box 48"/>
          <p:cNvSpPr txBox="1">
            <a:spLocks noChangeArrowheads="1"/>
          </p:cNvSpPr>
          <p:nvPr/>
        </p:nvSpPr>
        <p:spPr bwMode="auto">
          <a:xfrm>
            <a:off x="3255963" y="5362575"/>
            <a:ext cx="404812" cy="457200"/>
          </a:xfrm>
          <a:prstGeom prst="rect">
            <a:avLst/>
          </a:prstGeom>
          <a:noFill/>
          <a:ln w="9525">
            <a:noFill/>
            <a:miter lim="800000"/>
            <a:headEnd/>
            <a:tailEnd/>
          </a:ln>
          <a:effectLst/>
        </p:spPr>
        <p:txBody>
          <a:bodyPr wrap="none">
            <a:spAutoFit/>
          </a:bodyPr>
          <a:lstStyle/>
          <a:p>
            <a:r>
              <a:rPr lang="en-US" b="1">
                <a:solidFill>
                  <a:srgbClr val="FF0000"/>
                </a:solidFill>
              </a:rPr>
              <a:t>A</a:t>
            </a:r>
          </a:p>
        </p:txBody>
      </p:sp>
      <p:sp>
        <p:nvSpPr>
          <p:cNvPr id="114737" name="Text Box 49"/>
          <p:cNvSpPr txBox="1">
            <a:spLocks noChangeArrowheads="1"/>
          </p:cNvSpPr>
          <p:nvPr/>
        </p:nvSpPr>
        <p:spPr bwMode="auto">
          <a:xfrm>
            <a:off x="5335588" y="5980113"/>
            <a:ext cx="404812" cy="457200"/>
          </a:xfrm>
          <a:prstGeom prst="rect">
            <a:avLst/>
          </a:prstGeom>
          <a:noFill/>
          <a:ln w="9525">
            <a:noFill/>
            <a:miter lim="800000"/>
            <a:headEnd/>
            <a:tailEnd/>
          </a:ln>
          <a:effectLst/>
        </p:spPr>
        <p:txBody>
          <a:bodyPr wrap="none">
            <a:spAutoFit/>
          </a:bodyPr>
          <a:lstStyle/>
          <a:p>
            <a:r>
              <a:rPr lang="en-US" b="1">
                <a:solidFill>
                  <a:srgbClr val="FF0000"/>
                </a:solidFill>
              </a:rPr>
              <a:t>A</a:t>
            </a:r>
          </a:p>
        </p:txBody>
      </p:sp>
      <p:sp>
        <p:nvSpPr>
          <p:cNvPr id="114738" name="Text Box 50"/>
          <p:cNvSpPr txBox="1">
            <a:spLocks noChangeArrowheads="1"/>
          </p:cNvSpPr>
          <p:nvPr/>
        </p:nvSpPr>
        <p:spPr bwMode="auto">
          <a:xfrm>
            <a:off x="6067425" y="4495800"/>
            <a:ext cx="2428875" cy="822325"/>
          </a:xfrm>
          <a:prstGeom prst="rect">
            <a:avLst/>
          </a:prstGeom>
          <a:noFill/>
          <a:ln w="9525">
            <a:noFill/>
            <a:miter lim="800000"/>
            <a:headEnd/>
            <a:tailEnd/>
          </a:ln>
          <a:effectLst/>
        </p:spPr>
        <p:txBody>
          <a:bodyPr>
            <a:spAutoFit/>
          </a:bodyPr>
          <a:lstStyle/>
          <a:p>
            <a:r>
              <a:rPr lang="en-US">
                <a:sym typeface="Symbol" pitchFamily="18" charset="2"/>
              </a:rPr>
              <a:t></a:t>
            </a:r>
            <a:r>
              <a:rPr lang="en-US"/>
              <a:t>Note that as    </a:t>
            </a:r>
            <a:r>
              <a:rPr lang="en-US">
                <a:sym typeface="Symbol" pitchFamily="18" charset="2"/>
              </a:rPr>
              <a:t>  90</a:t>
            </a:r>
            <a:r>
              <a:rPr lang="en-US">
                <a:cs typeface="Courier New" pitchFamily="49" charset="0"/>
                <a:sym typeface="Symbol" pitchFamily="18" charset="2"/>
              </a:rPr>
              <a:t>º,   0.</a:t>
            </a:r>
          </a:p>
        </p:txBody>
      </p:sp>
      <p:sp>
        <p:nvSpPr>
          <p:cNvPr id="114739" name="Text Box 51"/>
          <p:cNvSpPr txBox="1">
            <a:spLocks noChangeArrowheads="1"/>
          </p:cNvSpPr>
          <p:nvPr/>
        </p:nvSpPr>
        <p:spPr bwMode="auto">
          <a:xfrm>
            <a:off x="6067425" y="5197475"/>
            <a:ext cx="2428875" cy="1187450"/>
          </a:xfrm>
          <a:prstGeom prst="rect">
            <a:avLst/>
          </a:prstGeom>
          <a:noFill/>
          <a:ln w="9525">
            <a:noFill/>
            <a:miter lim="800000"/>
            <a:headEnd/>
            <a:tailEnd/>
          </a:ln>
          <a:effectLst/>
        </p:spPr>
        <p:txBody>
          <a:bodyPr>
            <a:spAutoFit/>
          </a:bodyPr>
          <a:lstStyle/>
          <a:p>
            <a:r>
              <a:rPr lang="en-US">
                <a:sym typeface="Symbol" pitchFamily="18" charset="2"/>
              </a:rPr>
              <a:t></a:t>
            </a:r>
            <a:r>
              <a:rPr lang="en-US"/>
              <a:t>At </a:t>
            </a:r>
            <a:r>
              <a:rPr lang="en-US">
                <a:sym typeface="Symbol" pitchFamily="18" charset="2"/>
              </a:rPr>
              <a:t> = 90</a:t>
            </a:r>
            <a:r>
              <a:rPr lang="en-US">
                <a:cs typeface="Courier New" pitchFamily="49" charset="0"/>
                <a:sym typeface="Symbol" pitchFamily="18" charset="2"/>
              </a:rPr>
              <a:t>º, no </a:t>
            </a:r>
            <a:r>
              <a:rPr lang="en-US">
                <a:solidFill>
                  <a:srgbClr val="008000"/>
                </a:solidFill>
                <a:cs typeface="Courier New" pitchFamily="49" charset="0"/>
                <a:sym typeface="Symbol" pitchFamily="18" charset="2"/>
              </a:rPr>
              <a:t>B</a:t>
            </a:r>
            <a:r>
              <a:rPr lang="en-US">
                <a:cs typeface="Courier New" pitchFamily="49" charset="0"/>
                <a:sym typeface="Symbol" pitchFamily="18" charset="2"/>
              </a:rPr>
              <a:t>-field lines “pierce” </a:t>
            </a:r>
            <a:r>
              <a:rPr lang="en-US">
                <a:solidFill>
                  <a:srgbClr val="FF0000"/>
                </a:solidFill>
                <a:cs typeface="Courier New" pitchFamily="49" charset="0"/>
                <a:sym typeface="Symbol" pitchFamily="18" charset="2"/>
              </a:rPr>
              <a:t>A</a:t>
            </a:r>
            <a:r>
              <a:rPr lang="en-US">
                <a:cs typeface="Courier New" pitchFamily="49" charset="0"/>
                <a:sym typeface="Symbol" pitchFamily="18" charset="2"/>
              </a:rPr>
              <a:t>.</a:t>
            </a:r>
          </a:p>
        </p:txBody>
      </p:sp>
      <p:sp>
        <p:nvSpPr>
          <p:cNvPr id="114742"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690">
                                            <p:txEl>
                                              <p:pRg st="1" end="1"/>
                                            </p:txEl>
                                          </p:spTgt>
                                        </p:tgtEl>
                                        <p:attrNameLst>
                                          <p:attrName>style.visibility</p:attrName>
                                        </p:attrNameLst>
                                      </p:cBhvr>
                                      <p:to>
                                        <p:strVal val="visible"/>
                                      </p:to>
                                    </p:set>
                                    <p:anim calcmode="lin" valueType="num">
                                      <p:cBhvr additive="base">
                                        <p:cTn id="7" dur="500" fill="hold"/>
                                        <p:tgtEl>
                                          <p:spTgt spid="11469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69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114743"/>
                                        </p:tgtEl>
                                        <p:attrNameLst>
                                          <p:attrName>style.visibility</p:attrName>
                                        </p:attrNameLst>
                                      </p:cBhvr>
                                      <p:to>
                                        <p:strVal val="visible"/>
                                      </p:to>
                                    </p:set>
                                    <p:anim calcmode="lin" valueType="num">
                                      <p:cBhvr>
                                        <p:cTn id="13" dur="500" fill="hold"/>
                                        <p:tgtEl>
                                          <p:spTgt spid="114743"/>
                                        </p:tgtEl>
                                        <p:attrNameLst>
                                          <p:attrName>ppt_w</p:attrName>
                                        </p:attrNameLst>
                                      </p:cBhvr>
                                      <p:tavLst>
                                        <p:tav tm="0">
                                          <p:val>
                                            <p:fltVal val="0"/>
                                          </p:val>
                                        </p:tav>
                                        <p:tav tm="100000">
                                          <p:val>
                                            <p:strVal val="#ppt_w"/>
                                          </p:val>
                                        </p:tav>
                                      </p:tavLst>
                                    </p:anim>
                                    <p:anim calcmode="lin" valueType="num">
                                      <p:cBhvr>
                                        <p:cTn id="14" dur="500" fill="hold"/>
                                        <p:tgtEl>
                                          <p:spTgt spid="114743"/>
                                        </p:tgtEl>
                                        <p:attrNameLst>
                                          <p:attrName>ppt_h</p:attrName>
                                        </p:attrNameLst>
                                      </p:cBhvr>
                                      <p:tavLst>
                                        <p:tav tm="0">
                                          <p:val>
                                            <p:fltVal val="0"/>
                                          </p:val>
                                        </p:tav>
                                        <p:tav tm="100000">
                                          <p:val>
                                            <p:strVal val="#ppt_h"/>
                                          </p:val>
                                        </p:tav>
                                      </p:tavLst>
                                    </p:anim>
                                    <p:animEffect transition="in" filter="fade">
                                      <p:cBhvr>
                                        <p:cTn id="15" dur="500"/>
                                        <p:tgtEl>
                                          <p:spTgt spid="114743"/>
                                        </p:tgtEl>
                                      </p:cBhvr>
                                    </p:animEffect>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14690">
                                            <p:txEl>
                                              <p:pRg st="3" end="3"/>
                                            </p:txEl>
                                          </p:spTgt>
                                        </p:tgtEl>
                                        <p:attrNameLst>
                                          <p:attrName>style.visibility</p:attrName>
                                        </p:attrNameLst>
                                      </p:cBhvr>
                                      <p:to>
                                        <p:strVal val="visible"/>
                                      </p:to>
                                    </p:set>
                                    <p:anim calcmode="lin" valueType="num">
                                      <p:cBhvr additive="base">
                                        <p:cTn id="20" dur="500" fill="hold"/>
                                        <p:tgtEl>
                                          <p:spTgt spid="114690">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469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4" name="arrow.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14705"/>
                                        </p:tgtEl>
                                        <p:attrNameLst>
                                          <p:attrName>style.visibility</p:attrName>
                                        </p:attrNameLst>
                                      </p:cBhvr>
                                      <p:to>
                                        <p:strVal val="visible"/>
                                      </p:to>
                                    </p:set>
                                    <p:anim calcmode="lin" valueType="num">
                                      <p:cBhvr additive="base">
                                        <p:cTn id="26" dur="500" fill="hold"/>
                                        <p:tgtEl>
                                          <p:spTgt spid="114705"/>
                                        </p:tgtEl>
                                        <p:attrNameLst>
                                          <p:attrName>ppt_x</p:attrName>
                                        </p:attrNameLst>
                                      </p:cBhvr>
                                      <p:tavLst>
                                        <p:tav tm="0">
                                          <p:val>
                                            <p:strVal val="#ppt_x"/>
                                          </p:val>
                                        </p:tav>
                                        <p:tav tm="100000">
                                          <p:val>
                                            <p:strVal val="#ppt_x"/>
                                          </p:val>
                                        </p:tav>
                                      </p:tavLst>
                                    </p:anim>
                                    <p:anim calcmode="lin" valueType="num">
                                      <p:cBhvr additive="base">
                                        <p:cTn id="27" dur="500" fill="hold"/>
                                        <p:tgtEl>
                                          <p:spTgt spid="11470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arrow.wav"/>
                                        </p:tgtEl>
                                      </p:cMediaNode>
                                    </p:audio>
                                  </p:subTnLst>
                                </p:cTn>
                              </p:par>
                              <p:par>
                                <p:cTn id="28" presetID="10" presetClass="entr" presetSubtype="0" fill="hold" nodeType="withEffect">
                                  <p:stCondLst>
                                    <p:cond delay="0"/>
                                  </p:stCondLst>
                                  <p:childTnLst>
                                    <p:set>
                                      <p:cBhvr>
                                        <p:cTn id="29" dur="1" fill="hold">
                                          <p:stCondLst>
                                            <p:cond delay="0"/>
                                          </p:stCondLst>
                                        </p:cTn>
                                        <p:tgtEl>
                                          <p:spTgt spid="114697"/>
                                        </p:tgtEl>
                                        <p:attrNameLst>
                                          <p:attrName>style.visibility</p:attrName>
                                        </p:attrNameLst>
                                      </p:cBhvr>
                                      <p:to>
                                        <p:strVal val="visible"/>
                                      </p:to>
                                    </p:set>
                                    <p:animEffect transition="in" filter="fade">
                                      <p:cBhvr>
                                        <p:cTn id="30" dur="2000"/>
                                        <p:tgtEl>
                                          <p:spTgt spid="114697"/>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4706"/>
                                        </p:tgtEl>
                                        <p:attrNameLst>
                                          <p:attrName>style.visibility</p:attrName>
                                        </p:attrNameLst>
                                      </p:cBhvr>
                                      <p:to>
                                        <p:strVal val="visible"/>
                                      </p:to>
                                    </p:set>
                                    <p:anim calcmode="lin" valueType="num">
                                      <p:cBhvr additive="base">
                                        <p:cTn id="35" dur="500" fill="hold"/>
                                        <p:tgtEl>
                                          <p:spTgt spid="114706"/>
                                        </p:tgtEl>
                                        <p:attrNameLst>
                                          <p:attrName>ppt_x</p:attrName>
                                        </p:attrNameLst>
                                      </p:cBhvr>
                                      <p:tavLst>
                                        <p:tav tm="0">
                                          <p:val>
                                            <p:strVal val="#ppt_x"/>
                                          </p:val>
                                        </p:tav>
                                        <p:tav tm="100000">
                                          <p:val>
                                            <p:strVal val="#ppt_x"/>
                                          </p:val>
                                        </p:tav>
                                      </p:tavLst>
                                    </p:anim>
                                    <p:anim calcmode="lin" valueType="num">
                                      <p:cBhvr additive="base">
                                        <p:cTn id="36" dur="500" fill="hold"/>
                                        <p:tgtEl>
                                          <p:spTgt spid="11470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par>
                                <p:cTn id="37" presetID="10" presetClass="entr" presetSubtype="0" fill="hold" nodeType="withEffect">
                                  <p:stCondLst>
                                    <p:cond delay="0"/>
                                  </p:stCondLst>
                                  <p:childTnLst>
                                    <p:set>
                                      <p:cBhvr>
                                        <p:cTn id="38" dur="1" fill="hold">
                                          <p:stCondLst>
                                            <p:cond delay="0"/>
                                          </p:stCondLst>
                                        </p:cTn>
                                        <p:tgtEl>
                                          <p:spTgt spid="114701"/>
                                        </p:tgtEl>
                                        <p:attrNameLst>
                                          <p:attrName>style.visibility</p:attrName>
                                        </p:attrNameLst>
                                      </p:cBhvr>
                                      <p:to>
                                        <p:strVal val="visible"/>
                                      </p:to>
                                    </p:set>
                                    <p:animEffect transition="in" filter="fade">
                                      <p:cBhvr>
                                        <p:cTn id="39" dur="2000"/>
                                        <p:tgtEl>
                                          <p:spTgt spid="114701"/>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114734"/>
                                        </p:tgtEl>
                                        <p:attrNameLst>
                                          <p:attrName>style.visibility</p:attrName>
                                        </p:attrNameLst>
                                      </p:cBhvr>
                                      <p:to>
                                        <p:strVal val="visible"/>
                                      </p:to>
                                    </p:set>
                                    <p:anim calcmode="lin" valueType="num">
                                      <p:cBhvr>
                                        <p:cTn id="44" dur="500" fill="hold"/>
                                        <p:tgtEl>
                                          <p:spTgt spid="114734"/>
                                        </p:tgtEl>
                                        <p:attrNameLst>
                                          <p:attrName>ppt_w</p:attrName>
                                        </p:attrNameLst>
                                      </p:cBhvr>
                                      <p:tavLst>
                                        <p:tav tm="0">
                                          <p:val>
                                            <p:fltVal val="0"/>
                                          </p:val>
                                        </p:tav>
                                        <p:tav tm="100000">
                                          <p:val>
                                            <p:strVal val="#ppt_w"/>
                                          </p:val>
                                        </p:tav>
                                      </p:tavLst>
                                    </p:anim>
                                    <p:anim calcmode="lin" valueType="num">
                                      <p:cBhvr>
                                        <p:cTn id="45" dur="500" fill="hold"/>
                                        <p:tgtEl>
                                          <p:spTgt spid="114734"/>
                                        </p:tgtEl>
                                        <p:attrNameLst>
                                          <p:attrName>ppt_h</p:attrName>
                                        </p:attrNameLst>
                                      </p:cBhvr>
                                      <p:tavLst>
                                        <p:tav tm="0">
                                          <p:val>
                                            <p:fltVal val="0"/>
                                          </p:val>
                                        </p:tav>
                                        <p:tav tm="100000">
                                          <p:val>
                                            <p:strVal val="#ppt_h"/>
                                          </p:val>
                                        </p:tav>
                                      </p:tavLst>
                                    </p:anim>
                                    <p:animEffect transition="in" filter="fade">
                                      <p:cBhvr>
                                        <p:cTn id="46" dur="500"/>
                                        <p:tgtEl>
                                          <p:spTgt spid="114734"/>
                                        </p:tgtEl>
                                      </p:cBhvr>
                                    </p:animEffect>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par>
                                <p:cTn id="47" presetID="22" presetClass="entr" presetSubtype="8" fill="hold" grpId="0" nodeType="withEffect">
                                  <p:stCondLst>
                                    <p:cond delay="0"/>
                                  </p:stCondLst>
                                  <p:childTnLst>
                                    <p:set>
                                      <p:cBhvr>
                                        <p:cTn id="48" dur="1" fill="hold">
                                          <p:stCondLst>
                                            <p:cond delay="0"/>
                                          </p:stCondLst>
                                        </p:cTn>
                                        <p:tgtEl>
                                          <p:spTgt spid="114707"/>
                                        </p:tgtEl>
                                        <p:attrNameLst>
                                          <p:attrName>style.visibility</p:attrName>
                                        </p:attrNameLst>
                                      </p:cBhvr>
                                      <p:to>
                                        <p:strVal val="visible"/>
                                      </p:to>
                                    </p:set>
                                    <p:animEffect transition="in" filter="wipe(left)">
                                      <p:cBhvr>
                                        <p:cTn id="49" dur="2000"/>
                                        <p:tgtEl>
                                          <p:spTgt spid="114707"/>
                                        </p:tgtEl>
                                      </p:cBhvr>
                                    </p:animEffect>
                                  </p:childTnLst>
                                </p:cTn>
                              </p:par>
                            </p:childTnLst>
                          </p:cTn>
                        </p:par>
                        <p:par>
                          <p:cTn id="50" fill="hold">
                            <p:stCondLst>
                              <p:cond delay="2000"/>
                            </p:stCondLst>
                            <p:childTnLst>
                              <p:par>
                                <p:cTn id="51" presetID="53" presetClass="entr" presetSubtype="0" fill="hold" nodeType="afterEffect">
                                  <p:stCondLst>
                                    <p:cond delay="0"/>
                                  </p:stCondLst>
                                  <p:childTnLst>
                                    <p:set>
                                      <p:cBhvr>
                                        <p:cTn id="52" dur="1" fill="hold">
                                          <p:stCondLst>
                                            <p:cond delay="0"/>
                                          </p:stCondLst>
                                        </p:cTn>
                                        <p:tgtEl>
                                          <p:spTgt spid="114735">
                                            <p:txEl>
                                              <p:pRg st="0" end="0"/>
                                            </p:txEl>
                                          </p:spTgt>
                                        </p:tgtEl>
                                        <p:attrNameLst>
                                          <p:attrName>style.visibility</p:attrName>
                                        </p:attrNameLst>
                                      </p:cBhvr>
                                      <p:to>
                                        <p:strVal val="visible"/>
                                      </p:to>
                                    </p:set>
                                    <p:anim calcmode="lin" valueType="num">
                                      <p:cBhvr>
                                        <p:cTn id="53" dur="500" fill="hold"/>
                                        <p:tgtEl>
                                          <p:spTgt spid="114735">
                                            <p:txEl>
                                              <p:pRg st="0" end="0"/>
                                            </p:txEl>
                                          </p:spTgt>
                                        </p:tgtEl>
                                        <p:attrNameLst>
                                          <p:attrName>ppt_w</p:attrName>
                                        </p:attrNameLst>
                                      </p:cBhvr>
                                      <p:tavLst>
                                        <p:tav tm="0">
                                          <p:val>
                                            <p:fltVal val="0"/>
                                          </p:val>
                                        </p:tav>
                                        <p:tav tm="100000">
                                          <p:val>
                                            <p:strVal val="#ppt_w"/>
                                          </p:val>
                                        </p:tav>
                                      </p:tavLst>
                                    </p:anim>
                                    <p:anim calcmode="lin" valueType="num">
                                      <p:cBhvr>
                                        <p:cTn id="54" dur="500" fill="hold"/>
                                        <p:tgtEl>
                                          <p:spTgt spid="114735">
                                            <p:txEl>
                                              <p:pRg st="0" end="0"/>
                                            </p:txEl>
                                          </p:spTgt>
                                        </p:tgtEl>
                                        <p:attrNameLst>
                                          <p:attrName>ppt_h</p:attrName>
                                        </p:attrNameLst>
                                      </p:cBhvr>
                                      <p:tavLst>
                                        <p:tav tm="0">
                                          <p:val>
                                            <p:fltVal val="0"/>
                                          </p:val>
                                        </p:tav>
                                        <p:tav tm="100000">
                                          <p:val>
                                            <p:strVal val="#ppt_h"/>
                                          </p:val>
                                        </p:tav>
                                      </p:tavLst>
                                    </p:anim>
                                    <p:animEffect transition="in" filter="fade">
                                      <p:cBhvr>
                                        <p:cTn id="55" dur="500"/>
                                        <p:tgtEl>
                                          <p:spTgt spid="114735">
                                            <p:txEl>
                                              <p:pRg st="0" end="0"/>
                                            </p:txEl>
                                          </p:spTgt>
                                        </p:tgtEl>
                                      </p:cBhvr>
                                    </p:animEffect>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114709"/>
                                        </p:tgtEl>
                                        <p:attrNameLst>
                                          <p:attrName>style.visibility</p:attrName>
                                        </p:attrNameLst>
                                      </p:cBhvr>
                                      <p:to>
                                        <p:strVal val="visible"/>
                                      </p:to>
                                    </p:set>
                                    <p:anim calcmode="lin" valueType="num">
                                      <p:cBhvr>
                                        <p:cTn id="60" dur="500" fill="hold"/>
                                        <p:tgtEl>
                                          <p:spTgt spid="114709"/>
                                        </p:tgtEl>
                                        <p:attrNameLst>
                                          <p:attrName>ppt_w</p:attrName>
                                        </p:attrNameLst>
                                      </p:cBhvr>
                                      <p:tavLst>
                                        <p:tav tm="0">
                                          <p:val>
                                            <p:fltVal val="0"/>
                                          </p:val>
                                        </p:tav>
                                        <p:tav tm="100000">
                                          <p:val>
                                            <p:strVal val="#ppt_w"/>
                                          </p:val>
                                        </p:tav>
                                      </p:tavLst>
                                    </p:anim>
                                    <p:anim calcmode="lin" valueType="num">
                                      <p:cBhvr>
                                        <p:cTn id="61" dur="500" fill="hold"/>
                                        <p:tgtEl>
                                          <p:spTgt spid="114709"/>
                                        </p:tgtEl>
                                        <p:attrNameLst>
                                          <p:attrName>ppt_h</p:attrName>
                                        </p:attrNameLst>
                                      </p:cBhvr>
                                      <p:tavLst>
                                        <p:tav tm="0">
                                          <p:val>
                                            <p:fltVal val="0"/>
                                          </p:val>
                                        </p:tav>
                                        <p:tav tm="100000">
                                          <p:val>
                                            <p:strVal val="#ppt_h"/>
                                          </p:val>
                                        </p:tav>
                                      </p:tavLst>
                                    </p:anim>
                                    <p:animEffect transition="in" filter="fade">
                                      <p:cBhvr>
                                        <p:cTn id="62" dur="500"/>
                                        <p:tgtEl>
                                          <p:spTgt spid="114709"/>
                                        </p:tgtEl>
                                      </p:cBhvr>
                                    </p:animEffect>
                                  </p:childTnLst>
                                  <p:subTnLst>
                                    <p:audio>
                                      <p:cMediaNode>
                                        <p:cTn display="0" masterRel="sameClick">
                                          <p:stCondLst>
                                            <p:cond evt="begin" delay="0">
                                              <p:tn val="58"/>
                                            </p:cond>
                                          </p:stCondLst>
                                          <p:endCondLst>
                                            <p:cond evt="onStopAudio" delay="0">
                                              <p:tgtEl>
                                                <p:sldTgt/>
                                              </p:tgtEl>
                                            </p:cond>
                                          </p:endCondLst>
                                        </p:cTn>
                                        <p:tgtEl>
                                          <p:sndTgt r:embed="rId4" name="arrow.wav"/>
                                        </p:tgtEl>
                                      </p:cMediaNode>
                                    </p:audio>
                                  </p:subTnLst>
                                </p:cTn>
                              </p:par>
                              <p:par>
                                <p:cTn id="63" presetID="22" presetClass="entr" presetSubtype="8" fill="hold" grpId="0" nodeType="withEffect">
                                  <p:stCondLst>
                                    <p:cond delay="0"/>
                                  </p:stCondLst>
                                  <p:childTnLst>
                                    <p:set>
                                      <p:cBhvr>
                                        <p:cTn id="64" dur="1" fill="hold">
                                          <p:stCondLst>
                                            <p:cond delay="0"/>
                                          </p:stCondLst>
                                        </p:cTn>
                                        <p:tgtEl>
                                          <p:spTgt spid="114708"/>
                                        </p:tgtEl>
                                        <p:attrNameLst>
                                          <p:attrName>style.visibility</p:attrName>
                                        </p:attrNameLst>
                                      </p:cBhvr>
                                      <p:to>
                                        <p:strVal val="visible"/>
                                      </p:to>
                                    </p:set>
                                    <p:animEffect transition="in" filter="wipe(left)">
                                      <p:cBhvr>
                                        <p:cTn id="65" dur="2000"/>
                                        <p:tgtEl>
                                          <p:spTgt spid="114708"/>
                                        </p:tgtEl>
                                      </p:cBhvr>
                                    </p:animEffect>
                                  </p:childTnLst>
                                </p:cTn>
                              </p:par>
                            </p:childTnLst>
                          </p:cTn>
                        </p:par>
                        <p:par>
                          <p:cTn id="66" fill="hold">
                            <p:stCondLst>
                              <p:cond delay="2000"/>
                            </p:stCondLst>
                            <p:childTnLst>
                              <p:par>
                                <p:cTn id="67" presetID="53" presetClass="entr" presetSubtype="0" fill="hold" nodeType="afterEffect">
                                  <p:stCondLst>
                                    <p:cond delay="0"/>
                                  </p:stCondLst>
                                  <p:childTnLst>
                                    <p:set>
                                      <p:cBhvr>
                                        <p:cTn id="68" dur="1" fill="hold">
                                          <p:stCondLst>
                                            <p:cond delay="0"/>
                                          </p:stCondLst>
                                        </p:cTn>
                                        <p:tgtEl>
                                          <p:spTgt spid="114736">
                                            <p:txEl>
                                              <p:pRg st="0" end="0"/>
                                            </p:txEl>
                                          </p:spTgt>
                                        </p:tgtEl>
                                        <p:attrNameLst>
                                          <p:attrName>style.visibility</p:attrName>
                                        </p:attrNameLst>
                                      </p:cBhvr>
                                      <p:to>
                                        <p:strVal val="visible"/>
                                      </p:to>
                                    </p:set>
                                    <p:anim calcmode="lin" valueType="num">
                                      <p:cBhvr>
                                        <p:cTn id="69" dur="500" fill="hold"/>
                                        <p:tgtEl>
                                          <p:spTgt spid="114736">
                                            <p:txEl>
                                              <p:pRg st="0" end="0"/>
                                            </p:txEl>
                                          </p:spTgt>
                                        </p:tgtEl>
                                        <p:attrNameLst>
                                          <p:attrName>ppt_w</p:attrName>
                                        </p:attrNameLst>
                                      </p:cBhvr>
                                      <p:tavLst>
                                        <p:tav tm="0">
                                          <p:val>
                                            <p:fltVal val="0"/>
                                          </p:val>
                                        </p:tav>
                                        <p:tav tm="100000">
                                          <p:val>
                                            <p:strVal val="#ppt_w"/>
                                          </p:val>
                                        </p:tav>
                                      </p:tavLst>
                                    </p:anim>
                                    <p:anim calcmode="lin" valueType="num">
                                      <p:cBhvr>
                                        <p:cTn id="70" dur="500" fill="hold"/>
                                        <p:tgtEl>
                                          <p:spTgt spid="114736">
                                            <p:txEl>
                                              <p:pRg st="0" end="0"/>
                                            </p:txEl>
                                          </p:spTgt>
                                        </p:tgtEl>
                                        <p:attrNameLst>
                                          <p:attrName>ppt_h</p:attrName>
                                        </p:attrNameLst>
                                      </p:cBhvr>
                                      <p:tavLst>
                                        <p:tav tm="0">
                                          <p:val>
                                            <p:fltVal val="0"/>
                                          </p:val>
                                        </p:tav>
                                        <p:tav tm="100000">
                                          <p:val>
                                            <p:strVal val="#ppt_h"/>
                                          </p:val>
                                        </p:tav>
                                      </p:tavLst>
                                    </p:anim>
                                    <p:animEffect transition="in" filter="fade">
                                      <p:cBhvr>
                                        <p:cTn id="71" dur="500"/>
                                        <p:tgtEl>
                                          <p:spTgt spid="114736">
                                            <p:txEl>
                                              <p:pRg st="0" end="0"/>
                                            </p:txEl>
                                          </p:spTgt>
                                        </p:tgtEl>
                                      </p:cBhvr>
                                    </p:animEffect>
                                  </p:childTnLst>
                                  <p:subTnLst>
                                    <p:audio>
                                      <p:cMediaNode>
                                        <p:cTn display="0" masterRel="sameClick">
                                          <p:stCondLst>
                                            <p:cond evt="begin" delay="0">
                                              <p:tn val="67"/>
                                            </p:cond>
                                          </p:stCondLst>
                                          <p:endCondLst>
                                            <p:cond evt="onStopAudio" delay="0">
                                              <p:tgtEl>
                                                <p:sldTgt/>
                                              </p:tgtEl>
                                            </p:cond>
                                          </p:endCondLst>
                                        </p:cTn>
                                        <p:tgtEl>
                                          <p:sndTgt r:embed="rId3" name="camera.wav"/>
                                        </p:tgtEl>
                                      </p:cMediaNode>
                                    </p:audio>
                                  </p:sub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114710"/>
                                        </p:tgtEl>
                                        <p:attrNameLst>
                                          <p:attrName>style.visibility</p:attrName>
                                        </p:attrNameLst>
                                      </p:cBhvr>
                                      <p:to>
                                        <p:strVal val="visible"/>
                                      </p:to>
                                    </p:set>
                                    <p:anim calcmode="lin" valueType="num">
                                      <p:cBhvr additive="base">
                                        <p:cTn id="76" dur="500" fill="hold"/>
                                        <p:tgtEl>
                                          <p:spTgt spid="114710"/>
                                        </p:tgtEl>
                                        <p:attrNameLst>
                                          <p:attrName>ppt_x</p:attrName>
                                        </p:attrNameLst>
                                      </p:cBhvr>
                                      <p:tavLst>
                                        <p:tav tm="0">
                                          <p:val>
                                            <p:strVal val="#ppt_x"/>
                                          </p:val>
                                        </p:tav>
                                        <p:tav tm="100000">
                                          <p:val>
                                            <p:strVal val="#ppt_x"/>
                                          </p:val>
                                        </p:tav>
                                      </p:tavLst>
                                    </p:anim>
                                    <p:anim calcmode="lin" valueType="num">
                                      <p:cBhvr additive="base">
                                        <p:cTn id="77" dur="500" fill="hold"/>
                                        <p:tgtEl>
                                          <p:spTgt spid="114710"/>
                                        </p:tgtEl>
                                        <p:attrNameLst>
                                          <p:attrName>ppt_y</p:attrName>
                                        </p:attrNameLst>
                                      </p:cBhvr>
                                      <p:tavLst>
                                        <p:tav tm="0">
                                          <p:val>
                                            <p:strVal val="1+#ppt_h/2"/>
                                          </p:val>
                                        </p:tav>
                                        <p:tav tm="100000">
                                          <p:val>
                                            <p:strVal val="#ppt_y"/>
                                          </p:val>
                                        </p:tav>
                                      </p:tavLst>
                                    </p:anim>
                                  </p:childTnLst>
                                </p:cTn>
                              </p:par>
                              <p:par>
                                <p:cTn id="78" presetID="8" presetClass="emph" presetSubtype="0" fill="hold" grpId="1" nodeType="withEffect">
                                  <p:stCondLst>
                                    <p:cond delay="0"/>
                                  </p:stCondLst>
                                  <p:childTnLst>
                                    <p:animRot by="21600000">
                                      <p:cBhvr>
                                        <p:cTn id="79" dur="2000" fill="hold"/>
                                        <p:tgtEl>
                                          <p:spTgt spid="114710"/>
                                        </p:tgtEl>
                                        <p:attrNameLst>
                                          <p:attrName>r</p:attrName>
                                        </p:attrNameLst>
                                      </p:cBhvr>
                                    </p:animRot>
                                  </p:childTnLst>
                                  <p:subTnLst>
                                    <p:audio>
                                      <p:cMediaNode>
                                        <p:cTn display="0" masterRel="sameClick">
                                          <p:stCondLst>
                                            <p:cond evt="begin" delay="0">
                                              <p:tn val="78"/>
                                            </p:cond>
                                          </p:stCondLst>
                                          <p:endCondLst>
                                            <p:cond evt="onStopAudio" delay="0">
                                              <p:tgtEl>
                                                <p:sldTgt/>
                                              </p:tgtEl>
                                            </p:cond>
                                          </p:endCondLst>
                                        </p:cTn>
                                        <p:tgtEl>
                                          <p:sndTgt r:embed="rId5" name="chimes.wav"/>
                                        </p:tgtEl>
                                      </p:cMediaNode>
                                    </p:audio>
                                  </p:sub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14711"/>
                                        </p:tgtEl>
                                        <p:attrNameLst>
                                          <p:attrName>style.visibility</p:attrName>
                                        </p:attrNameLst>
                                      </p:cBhvr>
                                      <p:to>
                                        <p:strVal val="visible"/>
                                      </p:to>
                                    </p:set>
                                    <p:anim calcmode="lin" valueType="num">
                                      <p:cBhvr additive="base">
                                        <p:cTn id="84" dur="500" fill="hold"/>
                                        <p:tgtEl>
                                          <p:spTgt spid="114711"/>
                                        </p:tgtEl>
                                        <p:attrNameLst>
                                          <p:attrName>ppt_x</p:attrName>
                                        </p:attrNameLst>
                                      </p:cBhvr>
                                      <p:tavLst>
                                        <p:tav tm="0">
                                          <p:val>
                                            <p:strVal val="#ppt_x"/>
                                          </p:val>
                                        </p:tav>
                                        <p:tav tm="100000">
                                          <p:val>
                                            <p:strVal val="#ppt_x"/>
                                          </p:val>
                                        </p:tav>
                                      </p:tavLst>
                                    </p:anim>
                                    <p:anim calcmode="lin" valueType="num">
                                      <p:cBhvr additive="base">
                                        <p:cTn id="85" dur="500" fill="hold"/>
                                        <p:tgtEl>
                                          <p:spTgt spid="114711"/>
                                        </p:tgtEl>
                                        <p:attrNameLst>
                                          <p:attrName>ppt_y</p:attrName>
                                        </p:attrNameLst>
                                      </p:cBhvr>
                                      <p:tavLst>
                                        <p:tav tm="0">
                                          <p:val>
                                            <p:strVal val="1+#ppt_h/2"/>
                                          </p:val>
                                        </p:tav>
                                        <p:tav tm="100000">
                                          <p:val>
                                            <p:strVal val="#ppt_y"/>
                                          </p:val>
                                        </p:tav>
                                      </p:tavLst>
                                    </p:anim>
                                  </p:childTnLst>
                                </p:cTn>
                              </p:par>
                              <p:par>
                                <p:cTn id="86" presetID="8" presetClass="emph" presetSubtype="0" fill="hold" grpId="1" nodeType="withEffect">
                                  <p:stCondLst>
                                    <p:cond delay="0"/>
                                  </p:stCondLst>
                                  <p:childTnLst>
                                    <p:animRot by="21600000">
                                      <p:cBhvr>
                                        <p:cTn id="87" dur="2000" fill="hold"/>
                                        <p:tgtEl>
                                          <p:spTgt spid="114711"/>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5" name="chimes.wav"/>
                                        </p:tgtEl>
                                      </p:cMediaNode>
                                    </p:audio>
                                  </p:subTnLst>
                                </p:cTn>
                              </p:par>
                            </p:childTnLst>
                          </p:cTn>
                        </p:par>
                      </p:childTnLst>
                    </p:cTn>
                  </p:par>
                  <p:par>
                    <p:cTn id="88" fill="hold">
                      <p:stCondLst>
                        <p:cond delay="indefinite"/>
                      </p:stCondLst>
                      <p:childTnLst>
                        <p:par>
                          <p:cTn id="89" fill="hold">
                            <p:stCondLst>
                              <p:cond delay="0"/>
                            </p:stCondLst>
                            <p:childTnLst>
                              <p:par>
                                <p:cTn id="90" presetID="53" presetClass="entr" presetSubtype="0" fill="hold" nodeType="clickEffect">
                                  <p:stCondLst>
                                    <p:cond delay="0"/>
                                  </p:stCondLst>
                                  <p:childTnLst>
                                    <p:set>
                                      <p:cBhvr>
                                        <p:cTn id="91" dur="1" fill="hold">
                                          <p:stCondLst>
                                            <p:cond delay="0"/>
                                          </p:stCondLst>
                                        </p:cTn>
                                        <p:tgtEl>
                                          <p:spTgt spid="114727"/>
                                        </p:tgtEl>
                                        <p:attrNameLst>
                                          <p:attrName>style.visibility</p:attrName>
                                        </p:attrNameLst>
                                      </p:cBhvr>
                                      <p:to>
                                        <p:strVal val="visible"/>
                                      </p:to>
                                    </p:set>
                                    <p:anim calcmode="lin" valueType="num">
                                      <p:cBhvr>
                                        <p:cTn id="92" dur="500" fill="hold"/>
                                        <p:tgtEl>
                                          <p:spTgt spid="114727"/>
                                        </p:tgtEl>
                                        <p:attrNameLst>
                                          <p:attrName>ppt_w</p:attrName>
                                        </p:attrNameLst>
                                      </p:cBhvr>
                                      <p:tavLst>
                                        <p:tav tm="0">
                                          <p:val>
                                            <p:fltVal val="0"/>
                                          </p:val>
                                        </p:tav>
                                        <p:tav tm="100000">
                                          <p:val>
                                            <p:strVal val="#ppt_w"/>
                                          </p:val>
                                        </p:tav>
                                      </p:tavLst>
                                    </p:anim>
                                    <p:anim calcmode="lin" valueType="num">
                                      <p:cBhvr>
                                        <p:cTn id="93" dur="500" fill="hold"/>
                                        <p:tgtEl>
                                          <p:spTgt spid="114727"/>
                                        </p:tgtEl>
                                        <p:attrNameLst>
                                          <p:attrName>ppt_h</p:attrName>
                                        </p:attrNameLst>
                                      </p:cBhvr>
                                      <p:tavLst>
                                        <p:tav tm="0">
                                          <p:val>
                                            <p:fltVal val="0"/>
                                          </p:val>
                                        </p:tav>
                                        <p:tav tm="100000">
                                          <p:val>
                                            <p:strVal val="#ppt_h"/>
                                          </p:val>
                                        </p:tav>
                                      </p:tavLst>
                                    </p:anim>
                                    <p:animEffect transition="in" filter="fade">
                                      <p:cBhvr>
                                        <p:cTn id="94" dur="500"/>
                                        <p:tgtEl>
                                          <p:spTgt spid="114727"/>
                                        </p:tgtEl>
                                      </p:cBhvr>
                                    </p:animEffect>
                                  </p:childTnLst>
                                  <p:subTnLst>
                                    <p:audio>
                                      <p:cMediaNode>
                                        <p:cTn display="0" masterRel="sameClick">
                                          <p:stCondLst>
                                            <p:cond evt="begin" delay="0">
                                              <p:tn val="90"/>
                                            </p:cond>
                                          </p:stCondLst>
                                          <p:endCondLst>
                                            <p:cond evt="onStopAudio" delay="0">
                                              <p:tgtEl>
                                                <p:sldTgt/>
                                              </p:tgtEl>
                                            </p:cond>
                                          </p:endCondLst>
                                        </p:cTn>
                                        <p:tgtEl>
                                          <p:sndTgt r:embed="rId3" name="camera.wav"/>
                                        </p:tgtEl>
                                      </p:cMediaNode>
                                    </p:audio>
                                  </p:subTnLst>
                                </p:cTn>
                              </p:par>
                            </p:childTnLst>
                          </p:cTn>
                        </p:par>
                        <p:par>
                          <p:cTn id="95" fill="hold">
                            <p:stCondLst>
                              <p:cond delay="500"/>
                            </p:stCondLst>
                            <p:childTnLst>
                              <p:par>
                                <p:cTn id="96" presetID="53" presetClass="entr" presetSubtype="0" fill="hold" grpId="0" nodeType="afterEffect">
                                  <p:stCondLst>
                                    <p:cond delay="0"/>
                                  </p:stCondLst>
                                  <p:childTnLst>
                                    <p:set>
                                      <p:cBhvr>
                                        <p:cTn id="97" dur="1" fill="hold">
                                          <p:stCondLst>
                                            <p:cond delay="0"/>
                                          </p:stCondLst>
                                        </p:cTn>
                                        <p:tgtEl>
                                          <p:spTgt spid="114719"/>
                                        </p:tgtEl>
                                        <p:attrNameLst>
                                          <p:attrName>style.visibility</p:attrName>
                                        </p:attrNameLst>
                                      </p:cBhvr>
                                      <p:to>
                                        <p:strVal val="visible"/>
                                      </p:to>
                                    </p:set>
                                    <p:anim calcmode="lin" valueType="num">
                                      <p:cBhvr>
                                        <p:cTn id="98" dur="500" fill="hold"/>
                                        <p:tgtEl>
                                          <p:spTgt spid="114719"/>
                                        </p:tgtEl>
                                        <p:attrNameLst>
                                          <p:attrName>ppt_w</p:attrName>
                                        </p:attrNameLst>
                                      </p:cBhvr>
                                      <p:tavLst>
                                        <p:tav tm="0">
                                          <p:val>
                                            <p:fltVal val="0"/>
                                          </p:val>
                                        </p:tav>
                                        <p:tav tm="100000">
                                          <p:val>
                                            <p:strVal val="#ppt_w"/>
                                          </p:val>
                                        </p:tav>
                                      </p:tavLst>
                                    </p:anim>
                                    <p:anim calcmode="lin" valueType="num">
                                      <p:cBhvr>
                                        <p:cTn id="99" dur="500" fill="hold"/>
                                        <p:tgtEl>
                                          <p:spTgt spid="114719"/>
                                        </p:tgtEl>
                                        <p:attrNameLst>
                                          <p:attrName>ppt_h</p:attrName>
                                        </p:attrNameLst>
                                      </p:cBhvr>
                                      <p:tavLst>
                                        <p:tav tm="0">
                                          <p:val>
                                            <p:fltVal val="0"/>
                                          </p:val>
                                        </p:tav>
                                        <p:tav tm="100000">
                                          <p:val>
                                            <p:strVal val="#ppt_h"/>
                                          </p:val>
                                        </p:tav>
                                      </p:tavLst>
                                    </p:anim>
                                    <p:animEffect transition="in" filter="fade">
                                      <p:cBhvr>
                                        <p:cTn id="100" dur="500"/>
                                        <p:tgtEl>
                                          <p:spTgt spid="114719"/>
                                        </p:tgtEl>
                                      </p:cBhvr>
                                    </p:animEffect>
                                  </p:childTnLst>
                                  <p:subTnLst>
                                    <p:audio>
                                      <p:cMediaNode>
                                        <p:cTn display="0" masterRel="sameClick">
                                          <p:stCondLst>
                                            <p:cond evt="begin" delay="0">
                                              <p:tn val="96"/>
                                            </p:cond>
                                          </p:stCondLst>
                                          <p:endCondLst>
                                            <p:cond evt="onStopAudio" delay="0">
                                              <p:tgtEl>
                                                <p:sldTgt/>
                                              </p:tgtEl>
                                            </p:cond>
                                          </p:endCondLst>
                                        </p:cTn>
                                        <p:tgtEl>
                                          <p:sndTgt r:embed="rId3" name="camera.wav"/>
                                        </p:tgtEl>
                                      </p:cMediaNode>
                                    </p:audio>
                                  </p:subTnLst>
                                </p:cTn>
                              </p:par>
                              <p:par>
                                <p:cTn id="101" presetID="53" presetClass="entr" presetSubtype="0" fill="hold" grpId="0" nodeType="withEffect">
                                  <p:stCondLst>
                                    <p:cond delay="0"/>
                                  </p:stCondLst>
                                  <p:childTnLst>
                                    <p:set>
                                      <p:cBhvr>
                                        <p:cTn id="102" dur="1" fill="hold">
                                          <p:stCondLst>
                                            <p:cond delay="0"/>
                                          </p:stCondLst>
                                        </p:cTn>
                                        <p:tgtEl>
                                          <p:spTgt spid="114720"/>
                                        </p:tgtEl>
                                        <p:attrNameLst>
                                          <p:attrName>style.visibility</p:attrName>
                                        </p:attrNameLst>
                                      </p:cBhvr>
                                      <p:to>
                                        <p:strVal val="visible"/>
                                      </p:to>
                                    </p:set>
                                    <p:anim calcmode="lin" valueType="num">
                                      <p:cBhvr>
                                        <p:cTn id="103" dur="500" fill="hold"/>
                                        <p:tgtEl>
                                          <p:spTgt spid="114720"/>
                                        </p:tgtEl>
                                        <p:attrNameLst>
                                          <p:attrName>ppt_w</p:attrName>
                                        </p:attrNameLst>
                                      </p:cBhvr>
                                      <p:tavLst>
                                        <p:tav tm="0">
                                          <p:val>
                                            <p:fltVal val="0"/>
                                          </p:val>
                                        </p:tav>
                                        <p:tav tm="100000">
                                          <p:val>
                                            <p:strVal val="#ppt_w"/>
                                          </p:val>
                                        </p:tav>
                                      </p:tavLst>
                                    </p:anim>
                                    <p:anim calcmode="lin" valueType="num">
                                      <p:cBhvr>
                                        <p:cTn id="104" dur="500" fill="hold"/>
                                        <p:tgtEl>
                                          <p:spTgt spid="114720"/>
                                        </p:tgtEl>
                                        <p:attrNameLst>
                                          <p:attrName>ppt_h</p:attrName>
                                        </p:attrNameLst>
                                      </p:cBhvr>
                                      <p:tavLst>
                                        <p:tav tm="0">
                                          <p:val>
                                            <p:fltVal val="0"/>
                                          </p:val>
                                        </p:tav>
                                        <p:tav tm="100000">
                                          <p:val>
                                            <p:strVal val="#ppt_h"/>
                                          </p:val>
                                        </p:tav>
                                      </p:tavLst>
                                    </p:anim>
                                    <p:animEffect transition="in" filter="fade">
                                      <p:cBhvr>
                                        <p:cTn id="105" dur="500"/>
                                        <p:tgtEl>
                                          <p:spTgt spid="114720"/>
                                        </p:tgtEl>
                                      </p:cBhvr>
                                    </p:animEffect>
                                  </p:childTnLst>
                                </p:cTn>
                              </p:par>
                              <p:par>
                                <p:cTn id="106" presetID="53" presetClass="entr" presetSubtype="0" fill="hold" grpId="0" nodeType="withEffect">
                                  <p:stCondLst>
                                    <p:cond delay="0"/>
                                  </p:stCondLst>
                                  <p:childTnLst>
                                    <p:set>
                                      <p:cBhvr>
                                        <p:cTn id="107" dur="1" fill="hold">
                                          <p:stCondLst>
                                            <p:cond delay="0"/>
                                          </p:stCondLst>
                                        </p:cTn>
                                        <p:tgtEl>
                                          <p:spTgt spid="114721"/>
                                        </p:tgtEl>
                                        <p:attrNameLst>
                                          <p:attrName>style.visibility</p:attrName>
                                        </p:attrNameLst>
                                      </p:cBhvr>
                                      <p:to>
                                        <p:strVal val="visible"/>
                                      </p:to>
                                    </p:set>
                                    <p:anim calcmode="lin" valueType="num">
                                      <p:cBhvr>
                                        <p:cTn id="108" dur="500" fill="hold"/>
                                        <p:tgtEl>
                                          <p:spTgt spid="114721"/>
                                        </p:tgtEl>
                                        <p:attrNameLst>
                                          <p:attrName>ppt_w</p:attrName>
                                        </p:attrNameLst>
                                      </p:cBhvr>
                                      <p:tavLst>
                                        <p:tav tm="0">
                                          <p:val>
                                            <p:fltVal val="0"/>
                                          </p:val>
                                        </p:tav>
                                        <p:tav tm="100000">
                                          <p:val>
                                            <p:strVal val="#ppt_w"/>
                                          </p:val>
                                        </p:tav>
                                      </p:tavLst>
                                    </p:anim>
                                    <p:anim calcmode="lin" valueType="num">
                                      <p:cBhvr>
                                        <p:cTn id="109" dur="500" fill="hold"/>
                                        <p:tgtEl>
                                          <p:spTgt spid="114721"/>
                                        </p:tgtEl>
                                        <p:attrNameLst>
                                          <p:attrName>ppt_h</p:attrName>
                                        </p:attrNameLst>
                                      </p:cBhvr>
                                      <p:tavLst>
                                        <p:tav tm="0">
                                          <p:val>
                                            <p:fltVal val="0"/>
                                          </p:val>
                                        </p:tav>
                                        <p:tav tm="100000">
                                          <p:val>
                                            <p:strVal val="#ppt_h"/>
                                          </p:val>
                                        </p:tav>
                                      </p:tavLst>
                                    </p:anim>
                                    <p:animEffect transition="in" filter="fade">
                                      <p:cBhvr>
                                        <p:cTn id="110" dur="500"/>
                                        <p:tgtEl>
                                          <p:spTgt spid="114721"/>
                                        </p:tgtEl>
                                      </p:cBhvr>
                                    </p:animEffect>
                                  </p:childTnLst>
                                </p:cTn>
                              </p:par>
                              <p:par>
                                <p:cTn id="111" presetID="53" presetClass="entr" presetSubtype="0" fill="hold" grpId="0" nodeType="withEffect">
                                  <p:stCondLst>
                                    <p:cond delay="0"/>
                                  </p:stCondLst>
                                  <p:childTnLst>
                                    <p:set>
                                      <p:cBhvr>
                                        <p:cTn id="112" dur="1" fill="hold">
                                          <p:stCondLst>
                                            <p:cond delay="0"/>
                                          </p:stCondLst>
                                        </p:cTn>
                                        <p:tgtEl>
                                          <p:spTgt spid="114722"/>
                                        </p:tgtEl>
                                        <p:attrNameLst>
                                          <p:attrName>style.visibility</p:attrName>
                                        </p:attrNameLst>
                                      </p:cBhvr>
                                      <p:to>
                                        <p:strVal val="visible"/>
                                      </p:to>
                                    </p:set>
                                    <p:anim calcmode="lin" valueType="num">
                                      <p:cBhvr>
                                        <p:cTn id="113" dur="500" fill="hold"/>
                                        <p:tgtEl>
                                          <p:spTgt spid="114722"/>
                                        </p:tgtEl>
                                        <p:attrNameLst>
                                          <p:attrName>ppt_w</p:attrName>
                                        </p:attrNameLst>
                                      </p:cBhvr>
                                      <p:tavLst>
                                        <p:tav tm="0">
                                          <p:val>
                                            <p:fltVal val="0"/>
                                          </p:val>
                                        </p:tav>
                                        <p:tav tm="100000">
                                          <p:val>
                                            <p:strVal val="#ppt_w"/>
                                          </p:val>
                                        </p:tav>
                                      </p:tavLst>
                                    </p:anim>
                                    <p:anim calcmode="lin" valueType="num">
                                      <p:cBhvr>
                                        <p:cTn id="114" dur="500" fill="hold"/>
                                        <p:tgtEl>
                                          <p:spTgt spid="114722"/>
                                        </p:tgtEl>
                                        <p:attrNameLst>
                                          <p:attrName>ppt_h</p:attrName>
                                        </p:attrNameLst>
                                      </p:cBhvr>
                                      <p:tavLst>
                                        <p:tav tm="0">
                                          <p:val>
                                            <p:fltVal val="0"/>
                                          </p:val>
                                        </p:tav>
                                        <p:tav tm="100000">
                                          <p:val>
                                            <p:strVal val="#ppt_h"/>
                                          </p:val>
                                        </p:tav>
                                      </p:tavLst>
                                    </p:anim>
                                    <p:animEffect transition="in" filter="fade">
                                      <p:cBhvr>
                                        <p:cTn id="115" dur="500"/>
                                        <p:tgtEl>
                                          <p:spTgt spid="114722"/>
                                        </p:tgtEl>
                                      </p:cBhvr>
                                    </p:animEffect>
                                  </p:childTnLst>
                                </p:cTn>
                              </p:par>
                              <p:par>
                                <p:cTn id="116" presetID="53" presetClass="entr" presetSubtype="0" fill="hold" grpId="0" nodeType="withEffect">
                                  <p:stCondLst>
                                    <p:cond delay="0"/>
                                  </p:stCondLst>
                                  <p:childTnLst>
                                    <p:set>
                                      <p:cBhvr>
                                        <p:cTn id="117" dur="1" fill="hold">
                                          <p:stCondLst>
                                            <p:cond delay="0"/>
                                          </p:stCondLst>
                                        </p:cTn>
                                        <p:tgtEl>
                                          <p:spTgt spid="114723"/>
                                        </p:tgtEl>
                                        <p:attrNameLst>
                                          <p:attrName>style.visibility</p:attrName>
                                        </p:attrNameLst>
                                      </p:cBhvr>
                                      <p:to>
                                        <p:strVal val="visible"/>
                                      </p:to>
                                    </p:set>
                                    <p:anim calcmode="lin" valueType="num">
                                      <p:cBhvr>
                                        <p:cTn id="118" dur="500" fill="hold"/>
                                        <p:tgtEl>
                                          <p:spTgt spid="114723"/>
                                        </p:tgtEl>
                                        <p:attrNameLst>
                                          <p:attrName>ppt_w</p:attrName>
                                        </p:attrNameLst>
                                      </p:cBhvr>
                                      <p:tavLst>
                                        <p:tav tm="0">
                                          <p:val>
                                            <p:fltVal val="0"/>
                                          </p:val>
                                        </p:tav>
                                        <p:tav tm="100000">
                                          <p:val>
                                            <p:strVal val="#ppt_w"/>
                                          </p:val>
                                        </p:tav>
                                      </p:tavLst>
                                    </p:anim>
                                    <p:anim calcmode="lin" valueType="num">
                                      <p:cBhvr>
                                        <p:cTn id="119" dur="500" fill="hold"/>
                                        <p:tgtEl>
                                          <p:spTgt spid="114723"/>
                                        </p:tgtEl>
                                        <p:attrNameLst>
                                          <p:attrName>ppt_h</p:attrName>
                                        </p:attrNameLst>
                                      </p:cBhvr>
                                      <p:tavLst>
                                        <p:tav tm="0">
                                          <p:val>
                                            <p:fltVal val="0"/>
                                          </p:val>
                                        </p:tav>
                                        <p:tav tm="100000">
                                          <p:val>
                                            <p:strVal val="#ppt_h"/>
                                          </p:val>
                                        </p:tav>
                                      </p:tavLst>
                                    </p:anim>
                                    <p:animEffect transition="in" filter="fade">
                                      <p:cBhvr>
                                        <p:cTn id="120" dur="500"/>
                                        <p:tgtEl>
                                          <p:spTgt spid="114723"/>
                                        </p:tgtEl>
                                      </p:cBhvr>
                                    </p:animEffect>
                                  </p:childTnLst>
                                </p:cTn>
                              </p:par>
                              <p:par>
                                <p:cTn id="121" presetID="53" presetClass="entr" presetSubtype="0" fill="hold" grpId="0" nodeType="withEffect">
                                  <p:stCondLst>
                                    <p:cond delay="0"/>
                                  </p:stCondLst>
                                  <p:childTnLst>
                                    <p:set>
                                      <p:cBhvr>
                                        <p:cTn id="122" dur="1" fill="hold">
                                          <p:stCondLst>
                                            <p:cond delay="0"/>
                                          </p:stCondLst>
                                        </p:cTn>
                                        <p:tgtEl>
                                          <p:spTgt spid="114724"/>
                                        </p:tgtEl>
                                        <p:attrNameLst>
                                          <p:attrName>style.visibility</p:attrName>
                                        </p:attrNameLst>
                                      </p:cBhvr>
                                      <p:to>
                                        <p:strVal val="visible"/>
                                      </p:to>
                                    </p:set>
                                    <p:anim calcmode="lin" valueType="num">
                                      <p:cBhvr>
                                        <p:cTn id="123" dur="500" fill="hold"/>
                                        <p:tgtEl>
                                          <p:spTgt spid="114724"/>
                                        </p:tgtEl>
                                        <p:attrNameLst>
                                          <p:attrName>ppt_w</p:attrName>
                                        </p:attrNameLst>
                                      </p:cBhvr>
                                      <p:tavLst>
                                        <p:tav tm="0">
                                          <p:val>
                                            <p:fltVal val="0"/>
                                          </p:val>
                                        </p:tav>
                                        <p:tav tm="100000">
                                          <p:val>
                                            <p:strVal val="#ppt_w"/>
                                          </p:val>
                                        </p:tav>
                                      </p:tavLst>
                                    </p:anim>
                                    <p:anim calcmode="lin" valueType="num">
                                      <p:cBhvr>
                                        <p:cTn id="124" dur="500" fill="hold"/>
                                        <p:tgtEl>
                                          <p:spTgt spid="114724"/>
                                        </p:tgtEl>
                                        <p:attrNameLst>
                                          <p:attrName>ppt_h</p:attrName>
                                        </p:attrNameLst>
                                      </p:cBhvr>
                                      <p:tavLst>
                                        <p:tav tm="0">
                                          <p:val>
                                            <p:fltVal val="0"/>
                                          </p:val>
                                        </p:tav>
                                        <p:tav tm="100000">
                                          <p:val>
                                            <p:strVal val="#ppt_h"/>
                                          </p:val>
                                        </p:tav>
                                      </p:tavLst>
                                    </p:anim>
                                    <p:animEffect transition="in" filter="fade">
                                      <p:cBhvr>
                                        <p:cTn id="125" dur="500"/>
                                        <p:tgtEl>
                                          <p:spTgt spid="114724"/>
                                        </p:tgtEl>
                                      </p:cBhvr>
                                    </p:animEffect>
                                  </p:childTnLst>
                                </p:cTn>
                              </p:par>
                              <p:par>
                                <p:cTn id="126" presetID="53" presetClass="entr" presetSubtype="0" fill="hold" grpId="0" nodeType="withEffect">
                                  <p:stCondLst>
                                    <p:cond delay="0"/>
                                  </p:stCondLst>
                                  <p:childTnLst>
                                    <p:set>
                                      <p:cBhvr>
                                        <p:cTn id="127" dur="1" fill="hold">
                                          <p:stCondLst>
                                            <p:cond delay="0"/>
                                          </p:stCondLst>
                                        </p:cTn>
                                        <p:tgtEl>
                                          <p:spTgt spid="114725"/>
                                        </p:tgtEl>
                                        <p:attrNameLst>
                                          <p:attrName>style.visibility</p:attrName>
                                        </p:attrNameLst>
                                      </p:cBhvr>
                                      <p:to>
                                        <p:strVal val="visible"/>
                                      </p:to>
                                    </p:set>
                                    <p:anim calcmode="lin" valueType="num">
                                      <p:cBhvr>
                                        <p:cTn id="128" dur="500" fill="hold"/>
                                        <p:tgtEl>
                                          <p:spTgt spid="114725"/>
                                        </p:tgtEl>
                                        <p:attrNameLst>
                                          <p:attrName>ppt_w</p:attrName>
                                        </p:attrNameLst>
                                      </p:cBhvr>
                                      <p:tavLst>
                                        <p:tav tm="0">
                                          <p:val>
                                            <p:fltVal val="0"/>
                                          </p:val>
                                        </p:tav>
                                        <p:tav tm="100000">
                                          <p:val>
                                            <p:strVal val="#ppt_w"/>
                                          </p:val>
                                        </p:tav>
                                      </p:tavLst>
                                    </p:anim>
                                    <p:anim calcmode="lin" valueType="num">
                                      <p:cBhvr>
                                        <p:cTn id="129" dur="500" fill="hold"/>
                                        <p:tgtEl>
                                          <p:spTgt spid="114725"/>
                                        </p:tgtEl>
                                        <p:attrNameLst>
                                          <p:attrName>ppt_h</p:attrName>
                                        </p:attrNameLst>
                                      </p:cBhvr>
                                      <p:tavLst>
                                        <p:tav tm="0">
                                          <p:val>
                                            <p:fltVal val="0"/>
                                          </p:val>
                                        </p:tav>
                                        <p:tav tm="100000">
                                          <p:val>
                                            <p:strVal val="#ppt_h"/>
                                          </p:val>
                                        </p:tav>
                                      </p:tavLst>
                                    </p:anim>
                                    <p:animEffect transition="in" filter="fade">
                                      <p:cBhvr>
                                        <p:cTn id="130" dur="500"/>
                                        <p:tgtEl>
                                          <p:spTgt spid="114725"/>
                                        </p:tgtEl>
                                      </p:cBhvr>
                                    </p:animEffect>
                                  </p:childTnLst>
                                </p:cTn>
                              </p:par>
                            </p:childTnLst>
                          </p:cTn>
                        </p:par>
                        <p:par>
                          <p:cTn id="131" fill="hold">
                            <p:stCondLst>
                              <p:cond delay="1000"/>
                            </p:stCondLst>
                            <p:childTnLst>
                              <p:par>
                                <p:cTn id="132" presetID="53" presetClass="entr" presetSubtype="0" fill="hold" grpId="0" nodeType="afterEffect">
                                  <p:stCondLst>
                                    <p:cond delay="0"/>
                                  </p:stCondLst>
                                  <p:childTnLst>
                                    <p:set>
                                      <p:cBhvr>
                                        <p:cTn id="133" dur="1" fill="hold">
                                          <p:stCondLst>
                                            <p:cond delay="0"/>
                                          </p:stCondLst>
                                        </p:cTn>
                                        <p:tgtEl>
                                          <p:spTgt spid="114712"/>
                                        </p:tgtEl>
                                        <p:attrNameLst>
                                          <p:attrName>style.visibility</p:attrName>
                                        </p:attrNameLst>
                                      </p:cBhvr>
                                      <p:to>
                                        <p:strVal val="visible"/>
                                      </p:to>
                                    </p:set>
                                    <p:anim calcmode="lin" valueType="num">
                                      <p:cBhvr>
                                        <p:cTn id="134" dur="500" fill="hold"/>
                                        <p:tgtEl>
                                          <p:spTgt spid="114712"/>
                                        </p:tgtEl>
                                        <p:attrNameLst>
                                          <p:attrName>ppt_w</p:attrName>
                                        </p:attrNameLst>
                                      </p:cBhvr>
                                      <p:tavLst>
                                        <p:tav tm="0">
                                          <p:val>
                                            <p:fltVal val="0"/>
                                          </p:val>
                                        </p:tav>
                                        <p:tav tm="100000">
                                          <p:val>
                                            <p:strVal val="#ppt_w"/>
                                          </p:val>
                                        </p:tav>
                                      </p:tavLst>
                                    </p:anim>
                                    <p:anim calcmode="lin" valueType="num">
                                      <p:cBhvr>
                                        <p:cTn id="135" dur="500" fill="hold"/>
                                        <p:tgtEl>
                                          <p:spTgt spid="114712"/>
                                        </p:tgtEl>
                                        <p:attrNameLst>
                                          <p:attrName>ppt_h</p:attrName>
                                        </p:attrNameLst>
                                      </p:cBhvr>
                                      <p:tavLst>
                                        <p:tav tm="0">
                                          <p:val>
                                            <p:fltVal val="0"/>
                                          </p:val>
                                        </p:tav>
                                        <p:tav tm="100000">
                                          <p:val>
                                            <p:strVal val="#ppt_h"/>
                                          </p:val>
                                        </p:tav>
                                      </p:tavLst>
                                    </p:anim>
                                    <p:animEffect transition="in" filter="fade">
                                      <p:cBhvr>
                                        <p:cTn id="136" dur="500"/>
                                        <p:tgtEl>
                                          <p:spTgt spid="114712"/>
                                        </p:tgtEl>
                                      </p:cBhvr>
                                    </p:animEffect>
                                  </p:childTnLst>
                                  <p:subTnLst>
                                    <p:audio>
                                      <p:cMediaNode>
                                        <p:cTn display="0" masterRel="sameClick">
                                          <p:stCondLst>
                                            <p:cond evt="begin" delay="0">
                                              <p:tn val="132"/>
                                            </p:cond>
                                          </p:stCondLst>
                                          <p:endCondLst>
                                            <p:cond evt="onStopAudio" delay="0">
                                              <p:tgtEl>
                                                <p:sldTgt/>
                                              </p:tgtEl>
                                            </p:cond>
                                          </p:endCondLst>
                                        </p:cTn>
                                        <p:tgtEl>
                                          <p:sndTgt r:embed="rId3" name="camera.wav"/>
                                        </p:tgtEl>
                                      </p:cMediaNode>
                                    </p:audio>
                                  </p:subTnLst>
                                </p:cTn>
                              </p:par>
                              <p:par>
                                <p:cTn id="137" presetID="53" presetClass="entr" presetSubtype="0" fill="hold" grpId="0" nodeType="withEffect">
                                  <p:stCondLst>
                                    <p:cond delay="0"/>
                                  </p:stCondLst>
                                  <p:childTnLst>
                                    <p:set>
                                      <p:cBhvr>
                                        <p:cTn id="138" dur="1" fill="hold">
                                          <p:stCondLst>
                                            <p:cond delay="0"/>
                                          </p:stCondLst>
                                        </p:cTn>
                                        <p:tgtEl>
                                          <p:spTgt spid="114713"/>
                                        </p:tgtEl>
                                        <p:attrNameLst>
                                          <p:attrName>style.visibility</p:attrName>
                                        </p:attrNameLst>
                                      </p:cBhvr>
                                      <p:to>
                                        <p:strVal val="visible"/>
                                      </p:to>
                                    </p:set>
                                    <p:anim calcmode="lin" valueType="num">
                                      <p:cBhvr>
                                        <p:cTn id="139" dur="500" fill="hold"/>
                                        <p:tgtEl>
                                          <p:spTgt spid="114713"/>
                                        </p:tgtEl>
                                        <p:attrNameLst>
                                          <p:attrName>ppt_w</p:attrName>
                                        </p:attrNameLst>
                                      </p:cBhvr>
                                      <p:tavLst>
                                        <p:tav tm="0">
                                          <p:val>
                                            <p:fltVal val="0"/>
                                          </p:val>
                                        </p:tav>
                                        <p:tav tm="100000">
                                          <p:val>
                                            <p:strVal val="#ppt_w"/>
                                          </p:val>
                                        </p:tav>
                                      </p:tavLst>
                                    </p:anim>
                                    <p:anim calcmode="lin" valueType="num">
                                      <p:cBhvr>
                                        <p:cTn id="140" dur="500" fill="hold"/>
                                        <p:tgtEl>
                                          <p:spTgt spid="114713"/>
                                        </p:tgtEl>
                                        <p:attrNameLst>
                                          <p:attrName>ppt_h</p:attrName>
                                        </p:attrNameLst>
                                      </p:cBhvr>
                                      <p:tavLst>
                                        <p:tav tm="0">
                                          <p:val>
                                            <p:fltVal val="0"/>
                                          </p:val>
                                        </p:tav>
                                        <p:tav tm="100000">
                                          <p:val>
                                            <p:strVal val="#ppt_h"/>
                                          </p:val>
                                        </p:tav>
                                      </p:tavLst>
                                    </p:anim>
                                    <p:animEffect transition="in" filter="fade">
                                      <p:cBhvr>
                                        <p:cTn id="141" dur="500"/>
                                        <p:tgtEl>
                                          <p:spTgt spid="114713"/>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114714"/>
                                        </p:tgtEl>
                                        <p:attrNameLst>
                                          <p:attrName>style.visibility</p:attrName>
                                        </p:attrNameLst>
                                      </p:cBhvr>
                                      <p:to>
                                        <p:strVal val="visible"/>
                                      </p:to>
                                    </p:set>
                                    <p:anim calcmode="lin" valueType="num">
                                      <p:cBhvr>
                                        <p:cTn id="144" dur="500" fill="hold"/>
                                        <p:tgtEl>
                                          <p:spTgt spid="114714"/>
                                        </p:tgtEl>
                                        <p:attrNameLst>
                                          <p:attrName>ppt_w</p:attrName>
                                        </p:attrNameLst>
                                      </p:cBhvr>
                                      <p:tavLst>
                                        <p:tav tm="0">
                                          <p:val>
                                            <p:fltVal val="0"/>
                                          </p:val>
                                        </p:tav>
                                        <p:tav tm="100000">
                                          <p:val>
                                            <p:strVal val="#ppt_w"/>
                                          </p:val>
                                        </p:tav>
                                      </p:tavLst>
                                    </p:anim>
                                    <p:anim calcmode="lin" valueType="num">
                                      <p:cBhvr>
                                        <p:cTn id="145" dur="500" fill="hold"/>
                                        <p:tgtEl>
                                          <p:spTgt spid="114714"/>
                                        </p:tgtEl>
                                        <p:attrNameLst>
                                          <p:attrName>ppt_h</p:attrName>
                                        </p:attrNameLst>
                                      </p:cBhvr>
                                      <p:tavLst>
                                        <p:tav tm="0">
                                          <p:val>
                                            <p:fltVal val="0"/>
                                          </p:val>
                                        </p:tav>
                                        <p:tav tm="100000">
                                          <p:val>
                                            <p:strVal val="#ppt_h"/>
                                          </p:val>
                                        </p:tav>
                                      </p:tavLst>
                                    </p:anim>
                                    <p:animEffect transition="in" filter="fade">
                                      <p:cBhvr>
                                        <p:cTn id="146" dur="500"/>
                                        <p:tgtEl>
                                          <p:spTgt spid="114714"/>
                                        </p:tgtEl>
                                      </p:cBhvr>
                                    </p:animEffect>
                                  </p:childTnLst>
                                </p:cTn>
                              </p:par>
                              <p:par>
                                <p:cTn id="147" presetID="53" presetClass="entr" presetSubtype="0" fill="hold" grpId="0" nodeType="withEffect">
                                  <p:stCondLst>
                                    <p:cond delay="0"/>
                                  </p:stCondLst>
                                  <p:childTnLst>
                                    <p:set>
                                      <p:cBhvr>
                                        <p:cTn id="148" dur="1" fill="hold">
                                          <p:stCondLst>
                                            <p:cond delay="0"/>
                                          </p:stCondLst>
                                        </p:cTn>
                                        <p:tgtEl>
                                          <p:spTgt spid="114715"/>
                                        </p:tgtEl>
                                        <p:attrNameLst>
                                          <p:attrName>style.visibility</p:attrName>
                                        </p:attrNameLst>
                                      </p:cBhvr>
                                      <p:to>
                                        <p:strVal val="visible"/>
                                      </p:to>
                                    </p:set>
                                    <p:anim calcmode="lin" valueType="num">
                                      <p:cBhvr>
                                        <p:cTn id="149" dur="500" fill="hold"/>
                                        <p:tgtEl>
                                          <p:spTgt spid="114715"/>
                                        </p:tgtEl>
                                        <p:attrNameLst>
                                          <p:attrName>ppt_w</p:attrName>
                                        </p:attrNameLst>
                                      </p:cBhvr>
                                      <p:tavLst>
                                        <p:tav tm="0">
                                          <p:val>
                                            <p:fltVal val="0"/>
                                          </p:val>
                                        </p:tav>
                                        <p:tav tm="100000">
                                          <p:val>
                                            <p:strVal val="#ppt_w"/>
                                          </p:val>
                                        </p:tav>
                                      </p:tavLst>
                                    </p:anim>
                                    <p:anim calcmode="lin" valueType="num">
                                      <p:cBhvr>
                                        <p:cTn id="150" dur="500" fill="hold"/>
                                        <p:tgtEl>
                                          <p:spTgt spid="114715"/>
                                        </p:tgtEl>
                                        <p:attrNameLst>
                                          <p:attrName>ppt_h</p:attrName>
                                        </p:attrNameLst>
                                      </p:cBhvr>
                                      <p:tavLst>
                                        <p:tav tm="0">
                                          <p:val>
                                            <p:fltVal val="0"/>
                                          </p:val>
                                        </p:tav>
                                        <p:tav tm="100000">
                                          <p:val>
                                            <p:strVal val="#ppt_h"/>
                                          </p:val>
                                        </p:tav>
                                      </p:tavLst>
                                    </p:anim>
                                    <p:animEffect transition="in" filter="fade">
                                      <p:cBhvr>
                                        <p:cTn id="151" dur="500"/>
                                        <p:tgtEl>
                                          <p:spTgt spid="114715"/>
                                        </p:tgtEl>
                                      </p:cBhvr>
                                    </p:animEffect>
                                  </p:childTnLst>
                                </p:cTn>
                              </p:par>
                              <p:par>
                                <p:cTn id="152" presetID="53" presetClass="entr" presetSubtype="0" fill="hold" grpId="0" nodeType="withEffect">
                                  <p:stCondLst>
                                    <p:cond delay="0"/>
                                  </p:stCondLst>
                                  <p:childTnLst>
                                    <p:set>
                                      <p:cBhvr>
                                        <p:cTn id="153" dur="1" fill="hold">
                                          <p:stCondLst>
                                            <p:cond delay="0"/>
                                          </p:stCondLst>
                                        </p:cTn>
                                        <p:tgtEl>
                                          <p:spTgt spid="114716"/>
                                        </p:tgtEl>
                                        <p:attrNameLst>
                                          <p:attrName>style.visibility</p:attrName>
                                        </p:attrNameLst>
                                      </p:cBhvr>
                                      <p:to>
                                        <p:strVal val="visible"/>
                                      </p:to>
                                    </p:set>
                                    <p:anim calcmode="lin" valueType="num">
                                      <p:cBhvr>
                                        <p:cTn id="154" dur="500" fill="hold"/>
                                        <p:tgtEl>
                                          <p:spTgt spid="114716"/>
                                        </p:tgtEl>
                                        <p:attrNameLst>
                                          <p:attrName>ppt_w</p:attrName>
                                        </p:attrNameLst>
                                      </p:cBhvr>
                                      <p:tavLst>
                                        <p:tav tm="0">
                                          <p:val>
                                            <p:fltVal val="0"/>
                                          </p:val>
                                        </p:tav>
                                        <p:tav tm="100000">
                                          <p:val>
                                            <p:strVal val="#ppt_w"/>
                                          </p:val>
                                        </p:tav>
                                      </p:tavLst>
                                    </p:anim>
                                    <p:anim calcmode="lin" valueType="num">
                                      <p:cBhvr>
                                        <p:cTn id="155" dur="500" fill="hold"/>
                                        <p:tgtEl>
                                          <p:spTgt spid="114716"/>
                                        </p:tgtEl>
                                        <p:attrNameLst>
                                          <p:attrName>ppt_h</p:attrName>
                                        </p:attrNameLst>
                                      </p:cBhvr>
                                      <p:tavLst>
                                        <p:tav tm="0">
                                          <p:val>
                                            <p:fltVal val="0"/>
                                          </p:val>
                                        </p:tav>
                                        <p:tav tm="100000">
                                          <p:val>
                                            <p:strVal val="#ppt_h"/>
                                          </p:val>
                                        </p:tav>
                                      </p:tavLst>
                                    </p:anim>
                                    <p:animEffect transition="in" filter="fade">
                                      <p:cBhvr>
                                        <p:cTn id="156" dur="500"/>
                                        <p:tgtEl>
                                          <p:spTgt spid="114716"/>
                                        </p:tgtEl>
                                      </p:cBhvr>
                                    </p:animEffect>
                                  </p:childTnLst>
                                </p:cTn>
                              </p:par>
                              <p:par>
                                <p:cTn id="157" presetID="53" presetClass="entr" presetSubtype="0" fill="hold" grpId="0" nodeType="withEffect">
                                  <p:stCondLst>
                                    <p:cond delay="0"/>
                                  </p:stCondLst>
                                  <p:childTnLst>
                                    <p:set>
                                      <p:cBhvr>
                                        <p:cTn id="158" dur="1" fill="hold">
                                          <p:stCondLst>
                                            <p:cond delay="0"/>
                                          </p:stCondLst>
                                        </p:cTn>
                                        <p:tgtEl>
                                          <p:spTgt spid="114717"/>
                                        </p:tgtEl>
                                        <p:attrNameLst>
                                          <p:attrName>style.visibility</p:attrName>
                                        </p:attrNameLst>
                                      </p:cBhvr>
                                      <p:to>
                                        <p:strVal val="visible"/>
                                      </p:to>
                                    </p:set>
                                    <p:anim calcmode="lin" valueType="num">
                                      <p:cBhvr>
                                        <p:cTn id="159" dur="500" fill="hold"/>
                                        <p:tgtEl>
                                          <p:spTgt spid="114717"/>
                                        </p:tgtEl>
                                        <p:attrNameLst>
                                          <p:attrName>ppt_w</p:attrName>
                                        </p:attrNameLst>
                                      </p:cBhvr>
                                      <p:tavLst>
                                        <p:tav tm="0">
                                          <p:val>
                                            <p:fltVal val="0"/>
                                          </p:val>
                                        </p:tav>
                                        <p:tav tm="100000">
                                          <p:val>
                                            <p:strVal val="#ppt_w"/>
                                          </p:val>
                                        </p:tav>
                                      </p:tavLst>
                                    </p:anim>
                                    <p:anim calcmode="lin" valueType="num">
                                      <p:cBhvr>
                                        <p:cTn id="160" dur="500" fill="hold"/>
                                        <p:tgtEl>
                                          <p:spTgt spid="114717"/>
                                        </p:tgtEl>
                                        <p:attrNameLst>
                                          <p:attrName>ppt_h</p:attrName>
                                        </p:attrNameLst>
                                      </p:cBhvr>
                                      <p:tavLst>
                                        <p:tav tm="0">
                                          <p:val>
                                            <p:fltVal val="0"/>
                                          </p:val>
                                        </p:tav>
                                        <p:tav tm="100000">
                                          <p:val>
                                            <p:strVal val="#ppt_h"/>
                                          </p:val>
                                        </p:tav>
                                      </p:tavLst>
                                    </p:anim>
                                    <p:animEffect transition="in" filter="fade">
                                      <p:cBhvr>
                                        <p:cTn id="161" dur="500"/>
                                        <p:tgtEl>
                                          <p:spTgt spid="114717"/>
                                        </p:tgtEl>
                                      </p:cBhvr>
                                    </p:animEffect>
                                  </p:childTnLst>
                                </p:cTn>
                              </p:par>
                              <p:par>
                                <p:cTn id="162" presetID="53" presetClass="entr" presetSubtype="0" fill="hold" grpId="0" nodeType="withEffect">
                                  <p:stCondLst>
                                    <p:cond delay="0"/>
                                  </p:stCondLst>
                                  <p:childTnLst>
                                    <p:set>
                                      <p:cBhvr>
                                        <p:cTn id="163" dur="1" fill="hold">
                                          <p:stCondLst>
                                            <p:cond delay="0"/>
                                          </p:stCondLst>
                                        </p:cTn>
                                        <p:tgtEl>
                                          <p:spTgt spid="114718"/>
                                        </p:tgtEl>
                                        <p:attrNameLst>
                                          <p:attrName>style.visibility</p:attrName>
                                        </p:attrNameLst>
                                      </p:cBhvr>
                                      <p:to>
                                        <p:strVal val="visible"/>
                                      </p:to>
                                    </p:set>
                                    <p:anim calcmode="lin" valueType="num">
                                      <p:cBhvr>
                                        <p:cTn id="164" dur="500" fill="hold"/>
                                        <p:tgtEl>
                                          <p:spTgt spid="114718"/>
                                        </p:tgtEl>
                                        <p:attrNameLst>
                                          <p:attrName>ppt_w</p:attrName>
                                        </p:attrNameLst>
                                      </p:cBhvr>
                                      <p:tavLst>
                                        <p:tav tm="0">
                                          <p:val>
                                            <p:fltVal val="0"/>
                                          </p:val>
                                        </p:tav>
                                        <p:tav tm="100000">
                                          <p:val>
                                            <p:strVal val="#ppt_w"/>
                                          </p:val>
                                        </p:tav>
                                      </p:tavLst>
                                    </p:anim>
                                    <p:anim calcmode="lin" valueType="num">
                                      <p:cBhvr>
                                        <p:cTn id="165" dur="500" fill="hold"/>
                                        <p:tgtEl>
                                          <p:spTgt spid="114718"/>
                                        </p:tgtEl>
                                        <p:attrNameLst>
                                          <p:attrName>ppt_h</p:attrName>
                                        </p:attrNameLst>
                                      </p:cBhvr>
                                      <p:tavLst>
                                        <p:tav tm="0">
                                          <p:val>
                                            <p:fltVal val="0"/>
                                          </p:val>
                                        </p:tav>
                                        <p:tav tm="100000">
                                          <p:val>
                                            <p:strVal val="#ppt_h"/>
                                          </p:val>
                                        </p:tav>
                                      </p:tavLst>
                                    </p:anim>
                                    <p:animEffect transition="in" filter="fade">
                                      <p:cBhvr>
                                        <p:cTn id="166" dur="500"/>
                                        <p:tgtEl>
                                          <p:spTgt spid="114718"/>
                                        </p:tgtEl>
                                      </p:cBhvr>
                                    </p:animEffect>
                                  </p:childTnLst>
                                </p:cTn>
                              </p:par>
                            </p:childTnLst>
                          </p:cTn>
                        </p:par>
                        <p:par>
                          <p:cTn id="167" fill="hold">
                            <p:stCondLst>
                              <p:cond delay="1500"/>
                            </p:stCondLst>
                            <p:childTnLst>
                              <p:par>
                                <p:cTn id="168" presetID="53" presetClass="entr" presetSubtype="0" fill="hold" nodeType="afterEffect">
                                  <p:stCondLst>
                                    <p:cond delay="0"/>
                                  </p:stCondLst>
                                  <p:childTnLst>
                                    <p:set>
                                      <p:cBhvr>
                                        <p:cTn id="169" dur="1" fill="hold">
                                          <p:stCondLst>
                                            <p:cond delay="0"/>
                                          </p:stCondLst>
                                        </p:cTn>
                                        <p:tgtEl>
                                          <p:spTgt spid="114726">
                                            <p:txEl>
                                              <p:pRg st="0" end="0"/>
                                            </p:txEl>
                                          </p:spTgt>
                                        </p:tgtEl>
                                        <p:attrNameLst>
                                          <p:attrName>style.visibility</p:attrName>
                                        </p:attrNameLst>
                                      </p:cBhvr>
                                      <p:to>
                                        <p:strVal val="visible"/>
                                      </p:to>
                                    </p:set>
                                    <p:anim calcmode="lin" valueType="num">
                                      <p:cBhvr>
                                        <p:cTn id="170" dur="500" fill="hold"/>
                                        <p:tgtEl>
                                          <p:spTgt spid="114726">
                                            <p:txEl>
                                              <p:pRg st="0" end="0"/>
                                            </p:txEl>
                                          </p:spTgt>
                                        </p:tgtEl>
                                        <p:attrNameLst>
                                          <p:attrName>ppt_w</p:attrName>
                                        </p:attrNameLst>
                                      </p:cBhvr>
                                      <p:tavLst>
                                        <p:tav tm="0">
                                          <p:val>
                                            <p:fltVal val="0"/>
                                          </p:val>
                                        </p:tav>
                                        <p:tav tm="100000">
                                          <p:val>
                                            <p:strVal val="#ppt_w"/>
                                          </p:val>
                                        </p:tav>
                                      </p:tavLst>
                                    </p:anim>
                                    <p:anim calcmode="lin" valueType="num">
                                      <p:cBhvr>
                                        <p:cTn id="171" dur="500" fill="hold"/>
                                        <p:tgtEl>
                                          <p:spTgt spid="114726">
                                            <p:txEl>
                                              <p:pRg st="0" end="0"/>
                                            </p:txEl>
                                          </p:spTgt>
                                        </p:tgtEl>
                                        <p:attrNameLst>
                                          <p:attrName>ppt_h</p:attrName>
                                        </p:attrNameLst>
                                      </p:cBhvr>
                                      <p:tavLst>
                                        <p:tav tm="0">
                                          <p:val>
                                            <p:fltVal val="0"/>
                                          </p:val>
                                        </p:tav>
                                        <p:tav tm="100000">
                                          <p:val>
                                            <p:strVal val="#ppt_h"/>
                                          </p:val>
                                        </p:tav>
                                      </p:tavLst>
                                    </p:anim>
                                    <p:animEffect transition="in" filter="fade">
                                      <p:cBhvr>
                                        <p:cTn id="172" dur="500"/>
                                        <p:tgtEl>
                                          <p:spTgt spid="114726">
                                            <p:txEl>
                                              <p:pRg st="0" end="0"/>
                                            </p:txEl>
                                          </p:spTgt>
                                        </p:tgtEl>
                                      </p:cBhvr>
                                    </p:animEffect>
                                  </p:childTnLst>
                                  <p:subTnLst>
                                    <p:audio>
                                      <p:cMediaNode>
                                        <p:cTn display="0" masterRel="sameClick">
                                          <p:stCondLst>
                                            <p:cond evt="begin" delay="0">
                                              <p:tn val="168"/>
                                            </p:cond>
                                          </p:stCondLst>
                                          <p:endCondLst>
                                            <p:cond evt="onStopAudio" delay="0">
                                              <p:tgtEl>
                                                <p:sldTgt/>
                                              </p:tgtEl>
                                            </p:cond>
                                          </p:endCondLst>
                                        </p:cTn>
                                        <p:tgtEl>
                                          <p:sndTgt r:embed="rId3" name="camera.wav"/>
                                        </p:tgtEl>
                                      </p:cMediaNode>
                                    </p:audio>
                                  </p:subTnLst>
                                </p:cTn>
                              </p:par>
                            </p:childTnLst>
                          </p:cTn>
                        </p:par>
                      </p:childTnLst>
                    </p:cTn>
                  </p:par>
                  <p:par>
                    <p:cTn id="173" fill="hold">
                      <p:stCondLst>
                        <p:cond delay="indefinite"/>
                      </p:stCondLst>
                      <p:childTnLst>
                        <p:par>
                          <p:cTn id="174" fill="hold">
                            <p:stCondLst>
                              <p:cond delay="0"/>
                            </p:stCondLst>
                            <p:childTnLst>
                              <p:par>
                                <p:cTn id="175" presetID="63" presetClass="path" presetSubtype="0" accel="50000" decel="50000" fill="hold" nodeType="clickEffect">
                                  <p:stCondLst>
                                    <p:cond delay="0"/>
                                  </p:stCondLst>
                                  <p:childTnLst>
                                    <p:animMotion origin="layout" path="M 3.61111E-6 -3.33333E-6 L 0.04201 0.06111 " pathEditMode="relative" rAng="0" ptsTypes="AA">
                                      <p:cBhvr>
                                        <p:cTn id="176" dur="5000" fill="hold"/>
                                        <p:tgtEl>
                                          <p:spTgt spid="114727"/>
                                        </p:tgtEl>
                                        <p:attrNameLst>
                                          <p:attrName>ppt_x</p:attrName>
                                          <p:attrName>ppt_y</p:attrName>
                                        </p:attrNameLst>
                                      </p:cBhvr>
                                      <p:rCtr x="2100" y="3100"/>
                                    </p:animMotion>
                                  </p:childTnLst>
                                  <p:subTnLst>
                                    <p:audio>
                                      <p:cMediaNode>
                                        <p:cTn display="0" masterRel="sameClick">
                                          <p:stCondLst>
                                            <p:cond evt="begin" delay="0">
                                              <p:tn val="175"/>
                                            </p:cond>
                                          </p:stCondLst>
                                          <p:endCondLst>
                                            <p:cond evt="onStopAudio" delay="0">
                                              <p:tgtEl>
                                                <p:sldTgt/>
                                              </p:tgtEl>
                                            </p:cond>
                                          </p:endCondLst>
                                        </p:cTn>
                                        <p:tgtEl>
                                          <p:sndTgt r:embed="rId6" name="Creaky door.wav"/>
                                        </p:tgtEl>
                                      </p:cMediaNode>
                                    </p:audio>
                                  </p:subTnLst>
                                </p:cTn>
                              </p:par>
                              <p:par>
                                <p:cTn id="177" presetID="6" presetClass="emph" presetSubtype="0" fill="hold" nodeType="withEffect">
                                  <p:stCondLst>
                                    <p:cond delay="0"/>
                                  </p:stCondLst>
                                  <p:childTnLst>
                                    <p:animScale>
                                      <p:cBhvr>
                                        <p:cTn id="178" dur="5000" fill="hold"/>
                                        <p:tgtEl>
                                          <p:spTgt spid="114727"/>
                                        </p:tgtEl>
                                      </p:cBhvr>
                                      <p:by x="50000" y="100000"/>
                                    </p:animScale>
                                  </p:childTnLst>
                                </p:cTn>
                              </p:par>
                              <p:par>
                                <p:cTn id="179" presetID="8" presetClass="emph" presetSubtype="0" fill="hold" nodeType="withEffect">
                                  <p:stCondLst>
                                    <p:cond delay="0"/>
                                  </p:stCondLst>
                                  <p:childTnLst>
                                    <p:animRot by="5400000">
                                      <p:cBhvr>
                                        <p:cTn id="180" dur="5000" fill="hold"/>
                                        <p:tgtEl>
                                          <p:spTgt spid="114727"/>
                                        </p:tgtEl>
                                        <p:attrNameLst>
                                          <p:attrName>r</p:attrName>
                                        </p:attrNameLst>
                                      </p:cBhvr>
                                    </p:animRot>
                                  </p:childTnLst>
                                </p:cTn>
                              </p:par>
                            </p:childTnLst>
                          </p:cTn>
                        </p:par>
                        <p:par>
                          <p:cTn id="181" fill="hold">
                            <p:stCondLst>
                              <p:cond delay="5000"/>
                            </p:stCondLst>
                            <p:childTnLst>
                              <p:par>
                                <p:cTn id="182" presetID="53" presetClass="entr" presetSubtype="0" fill="hold" nodeType="afterEffect">
                                  <p:stCondLst>
                                    <p:cond delay="0"/>
                                  </p:stCondLst>
                                  <p:childTnLst>
                                    <p:set>
                                      <p:cBhvr>
                                        <p:cTn id="183" dur="1" fill="hold">
                                          <p:stCondLst>
                                            <p:cond delay="0"/>
                                          </p:stCondLst>
                                        </p:cTn>
                                        <p:tgtEl>
                                          <p:spTgt spid="114737">
                                            <p:txEl>
                                              <p:pRg st="0" end="0"/>
                                            </p:txEl>
                                          </p:spTgt>
                                        </p:tgtEl>
                                        <p:attrNameLst>
                                          <p:attrName>style.visibility</p:attrName>
                                        </p:attrNameLst>
                                      </p:cBhvr>
                                      <p:to>
                                        <p:strVal val="visible"/>
                                      </p:to>
                                    </p:set>
                                    <p:anim calcmode="lin" valueType="num">
                                      <p:cBhvr>
                                        <p:cTn id="184" dur="500" fill="hold"/>
                                        <p:tgtEl>
                                          <p:spTgt spid="114737">
                                            <p:txEl>
                                              <p:pRg st="0" end="0"/>
                                            </p:txEl>
                                          </p:spTgt>
                                        </p:tgtEl>
                                        <p:attrNameLst>
                                          <p:attrName>ppt_w</p:attrName>
                                        </p:attrNameLst>
                                      </p:cBhvr>
                                      <p:tavLst>
                                        <p:tav tm="0">
                                          <p:val>
                                            <p:fltVal val="0"/>
                                          </p:val>
                                        </p:tav>
                                        <p:tav tm="100000">
                                          <p:val>
                                            <p:strVal val="#ppt_w"/>
                                          </p:val>
                                        </p:tav>
                                      </p:tavLst>
                                    </p:anim>
                                    <p:anim calcmode="lin" valueType="num">
                                      <p:cBhvr>
                                        <p:cTn id="185" dur="500" fill="hold"/>
                                        <p:tgtEl>
                                          <p:spTgt spid="114737">
                                            <p:txEl>
                                              <p:pRg st="0" end="0"/>
                                            </p:txEl>
                                          </p:spTgt>
                                        </p:tgtEl>
                                        <p:attrNameLst>
                                          <p:attrName>ppt_h</p:attrName>
                                        </p:attrNameLst>
                                      </p:cBhvr>
                                      <p:tavLst>
                                        <p:tav tm="0">
                                          <p:val>
                                            <p:fltVal val="0"/>
                                          </p:val>
                                        </p:tav>
                                        <p:tav tm="100000">
                                          <p:val>
                                            <p:strVal val="#ppt_h"/>
                                          </p:val>
                                        </p:tav>
                                      </p:tavLst>
                                    </p:anim>
                                    <p:animEffect transition="in" filter="fade">
                                      <p:cBhvr>
                                        <p:cTn id="186" dur="500"/>
                                        <p:tgtEl>
                                          <p:spTgt spid="114737">
                                            <p:txEl>
                                              <p:pRg st="0" end="0"/>
                                            </p:txEl>
                                          </p:spTgt>
                                        </p:tgtEl>
                                      </p:cBhvr>
                                    </p:animEffect>
                                  </p:childTnLst>
                                  <p:subTnLst>
                                    <p:audio>
                                      <p:cMediaNode>
                                        <p:cTn display="0" masterRel="sameClick">
                                          <p:stCondLst>
                                            <p:cond evt="begin" delay="0">
                                              <p:tn val="182"/>
                                            </p:cond>
                                          </p:stCondLst>
                                          <p:endCondLst>
                                            <p:cond evt="onStopAudio" delay="0">
                                              <p:tgtEl>
                                                <p:sldTgt/>
                                              </p:tgtEl>
                                            </p:cond>
                                          </p:endCondLst>
                                        </p:cTn>
                                        <p:tgtEl>
                                          <p:sndTgt r:embed="rId3" name="camera.wav"/>
                                        </p:tgtEl>
                                      </p:cMediaNode>
                                    </p:audio>
                                  </p:subTnLst>
                                </p:cTn>
                              </p:par>
                            </p:childTnLst>
                          </p:cTn>
                        </p:par>
                      </p:childTnLst>
                    </p:cTn>
                  </p:par>
                  <p:par>
                    <p:cTn id="187" fill="hold">
                      <p:stCondLst>
                        <p:cond delay="indefinite"/>
                      </p:stCondLst>
                      <p:childTnLst>
                        <p:par>
                          <p:cTn id="188" fill="hold">
                            <p:stCondLst>
                              <p:cond delay="0"/>
                            </p:stCondLst>
                            <p:childTnLst>
                              <p:par>
                                <p:cTn id="189" presetID="2" presetClass="entr" presetSubtype="4" fill="hold" grpId="0" nodeType="clickEffect">
                                  <p:stCondLst>
                                    <p:cond delay="0"/>
                                  </p:stCondLst>
                                  <p:childTnLst>
                                    <p:set>
                                      <p:cBhvr>
                                        <p:cTn id="190" dur="1" fill="hold">
                                          <p:stCondLst>
                                            <p:cond delay="0"/>
                                          </p:stCondLst>
                                        </p:cTn>
                                        <p:tgtEl>
                                          <p:spTgt spid="114738"/>
                                        </p:tgtEl>
                                        <p:attrNameLst>
                                          <p:attrName>style.visibility</p:attrName>
                                        </p:attrNameLst>
                                      </p:cBhvr>
                                      <p:to>
                                        <p:strVal val="visible"/>
                                      </p:to>
                                    </p:set>
                                    <p:anim calcmode="lin" valueType="num">
                                      <p:cBhvr additive="base">
                                        <p:cTn id="191" dur="500" fill="hold"/>
                                        <p:tgtEl>
                                          <p:spTgt spid="114738"/>
                                        </p:tgtEl>
                                        <p:attrNameLst>
                                          <p:attrName>ppt_x</p:attrName>
                                        </p:attrNameLst>
                                      </p:cBhvr>
                                      <p:tavLst>
                                        <p:tav tm="0">
                                          <p:val>
                                            <p:strVal val="#ppt_x"/>
                                          </p:val>
                                        </p:tav>
                                        <p:tav tm="100000">
                                          <p:val>
                                            <p:strVal val="#ppt_x"/>
                                          </p:val>
                                        </p:tav>
                                      </p:tavLst>
                                    </p:anim>
                                    <p:anim calcmode="lin" valueType="num">
                                      <p:cBhvr additive="base">
                                        <p:cTn id="192" dur="500" fill="hold"/>
                                        <p:tgtEl>
                                          <p:spTgt spid="11473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9"/>
                                            </p:cond>
                                          </p:stCondLst>
                                          <p:endCondLst>
                                            <p:cond evt="onStopAudio" delay="0">
                                              <p:tgtEl>
                                                <p:sldTgt/>
                                              </p:tgtEl>
                                            </p:cond>
                                          </p:endCondLst>
                                        </p:cTn>
                                        <p:tgtEl>
                                          <p:sndTgt r:embed="rId4" name="arrow.wav"/>
                                        </p:tgtEl>
                                      </p:cMediaNode>
                                    </p:audio>
                                  </p:subTnLst>
                                </p:cTn>
                              </p:par>
                            </p:childTnLst>
                          </p:cTn>
                        </p:par>
                      </p:childTnLst>
                    </p:cTn>
                  </p:par>
                  <p:par>
                    <p:cTn id="193" fill="hold">
                      <p:stCondLst>
                        <p:cond delay="indefinite"/>
                      </p:stCondLst>
                      <p:childTnLst>
                        <p:par>
                          <p:cTn id="194" fill="hold">
                            <p:stCondLst>
                              <p:cond delay="0"/>
                            </p:stCondLst>
                            <p:childTnLst>
                              <p:par>
                                <p:cTn id="195" presetID="2" presetClass="entr" presetSubtype="4" fill="hold" grpId="0" nodeType="clickEffect">
                                  <p:stCondLst>
                                    <p:cond delay="0"/>
                                  </p:stCondLst>
                                  <p:childTnLst>
                                    <p:set>
                                      <p:cBhvr>
                                        <p:cTn id="196" dur="1" fill="hold">
                                          <p:stCondLst>
                                            <p:cond delay="0"/>
                                          </p:stCondLst>
                                        </p:cTn>
                                        <p:tgtEl>
                                          <p:spTgt spid="114739"/>
                                        </p:tgtEl>
                                        <p:attrNameLst>
                                          <p:attrName>style.visibility</p:attrName>
                                        </p:attrNameLst>
                                      </p:cBhvr>
                                      <p:to>
                                        <p:strVal val="visible"/>
                                      </p:to>
                                    </p:set>
                                    <p:anim calcmode="lin" valueType="num">
                                      <p:cBhvr additive="base">
                                        <p:cTn id="197" dur="500" fill="hold"/>
                                        <p:tgtEl>
                                          <p:spTgt spid="114739"/>
                                        </p:tgtEl>
                                        <p:attrNameLst>
                                          <p:attrName>ppt_x</p:attrName>
                                        </p:attrNameLst>
                                      </p:cBhvr>
                                      <p:tavLst>
                                        <p:tav tm="0">
                                          <p:val>
                                            <p:strVal val="#ppt_x"/>
                                          </p:val>
                                        </p:tav>
                                        <p:tav tm="100000">
                                          <p:val>
                                            <p:strVal val="#ppt_x"/>
                                          </p:val>
                                        </p:tav>
                                      </p:tavLst>
                                    </p:anim>
                                    <p:anim calcmode="lin" valueType="num">
                                      <p:cBhvr additive="base">
                                        <p:cTn id="198" dur="500" fill="hold"/>
                                        <p:tgtEl>
                                          <p:spTgt spid="11473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05" grpId="0"/>
      <p:bldP spid="114706" grpId="0"/>
      <p:bldP spid="114707" grpId="0" animBg="1"/>
      <p:bldP spid="114708" grpId="0" animBg="1"/>
      <p:bldP spid="114709" grpId="0"/>
      <p:bldP spid="114710" grpId="0" animBg="1"/>
      <p:bldP spid="114710" grpId="1" animBg="1"/>
      <p:bldP spid="114711" grpId="0" animBg="1"/>
      <p:bldP spid="114711" grpId="1" animBg="1"/>
      <p:bldP spid="114712" grpId="0" animBg="1"/>
      <p:bldP spid="114713" grpId="0" animBg="1"/>
      <p:bldP spid="114714" grpId="0" animBg="1"/>
      <p:bldP spid="114715" grpId="0" animBg="1"/>
      <p:bldP spid="114716" grpId="0" animBg="1"/>
      <p:bldP spid="114717" grpId="0" animBg="1"/>
      <p:bldP spid="114718" grpId="0" animBg="1"/>
      <p:bldP spid="114719" grpId="0" animBg="1"/>
      <p:bldP spid="114720" grpId="0" animBg="1"/>
      <p:bldP spid="114721" grpId="0" animBg="1"/>
      <p:bldP spid="114722" grpId="0" animBg="1"/>
      <p:bldP spid="114723" grpId="0" animBg="1"/>
      <p:bldP spid="114724" grpId="0" animBg="1"/>
      <p:bldP spid="114725" grpId="0" animBg="1"/>
      <p:bldP spid="114734" grpId="0"/>
      <p:bldP spid="114738" grpId="0"/>
      <p:bldP spid="11473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p:cNvSpPr>
            <a:spLocks noChangeArrowheads="1"/>
          </p:cNvSpPr>
          <p:nvPr/>
        </p:nvSpPr>
        <p:spPr bwMode="auto">
          <a:xfrm>
            <a:off x="687388" y="1736725"/>
            <a:ext cx="7772400" cy="5121275"/>
          </a:xfrm>
          <a:prstGeom prst="rect">
            <a:avLst/>
          </a:prstGeom>
          <a:solidFill>
            <a:srgbClr val="CCFFCC"/>
          </a:solidFill>
          <a:ln w="9525">
            <a:noFill/>
            <a:miter lim="800000"/>
            <a:headEnd/>
            <a:tailEnd/>
          </a:ln>
          <a:effectLst/>
        </p:spPr>
        <p:txBody>
          <a:bodyPr/>
          <a:lstStyle/>
          <a:p>
            <a:pPr eaLnBrk="0" hangingPunct="0">
              <a:spcBef>
                <a:spcPct val="20000"/>
              </a:spcBef>
            </a:pPr>
            <a:r>
              <a:rPr lang="en-US" dirty="0">
                <a:sym typeface="Symbol" pitchFamily="18" charset="2"/>
              </a:rPr>
              <a:t>PRACTICE: </a:t>
            </a:r>
          </a:p>
          <a:p>
            <a:pPr eaLnBrk="0" hangingPunct="0">
              <a:spcBef>
                <a:spcPct val="20000"/>
              </a:spcBef>
            </a:pPr>
            <a:r>
              <a:rPr lang="en-US" dirty="0">
                <a:sym typeface="Symbol" pitchFamily="18" charset="2"/>
              </a:rPr>
              <a:t>Find the magnetic flux in each case. In each case the strength of the B-field is 1.5 T and the area is 0.20 m</a:t>
            </a:r>
            <a:r>
              <a:rPr lang="en-US" baseline="30000" dirty="0">
                <a:sym typeface="Symbol" pitchFamily="18" charset="2"/>
              </a:rPr>
              <a:t>2</a:t>
            </a:r>
            <a:r>
              <a:rPr lang="en-US" dirty="0">
                <a:sym typeface="Symbol" pitchFamily="18" charset="2"/>
              </a:rPr>
              <a:t>.</a:t>
            </a:r>
          </a:p>
          <a:p>
            <a:pPr eaLnBrk="0" hangingPunct="0">
              <a:spcBef>
                <a:spcPct val="20000"/>
              </a:spcBef>
            </a:pPr>
            <a:endParaRPr lang="en-US" dirty="0">
              <a:sym typeface="Symbol" pitchFamily="18" charset="2"/>
            </a:endParaRPr>
          </a:p>
          <a:p>
            <a:pPr eaLnBrk="0" hangingPunct="0">
              <a:spcBef>
                <a:spcPct val="20000"/>
              </a:spcBef>
            </a:pPr>
            <a:endParaRPr lang="en-US" sz="2000" dirty="0">
              <a:latin typeface="Courier New" pitchFamily="49" charset="0"/>
              <a:sym typeface="Symbol" pitchFamily="18" charset="2"/>
            </a:endParaRPr>
          </a:p>
          <a:p>
            <a:pPr eaLnBrk="0" hangingPunct="0">
              <a:spcBef>
                <a:spcPct val="20000"/>
              </a:spcBef>
            </a:pPr>
            <a:endParaRPr lang="en-US" sz="2000" dirty="0">
              <a:latin typeface="Courier New" pitchFamily="49" charset="0"/>
              <a:sym typeface="Symbol" pitchFamily="18" charset="2"/>
            </a:endParaRPr>
          </a:p>
          <a:p>
            <a:pPr eaLnBrk="0" hangingPunct="0">
              <a:spcBef>
                <a:spcPct val="40000"/>
              </a:spcBef>
            </a:pPr>
            <a:r>
              <a:rPr lang="en-US" dirty="0">
                <a:sym typeface="Symbol" pitchFamily="18" charset="2"/>
              </a:rPr>
              <a:t>SOLUTION: Use </a:t>
            </a:r>
            <a:r>
              <a:rPr lang="en-US" dirty="0">
                <a:solidFill>
                  <a:srgbClr val="000000"/>
                </a:solidFill>
                <a:sym typeface="Symbol" pitchFamily="18" charset="2"/>
              </a:rPr>
              <a:t></a:t>
            </a:r>
            <a:r>
              <a:rPr lang="en-US" dirty="0"/>
              <a:t> = </a:t>
            </a:r>
            <a:r>
              <a:rPr lang="en-US" i="1" dirty="0"/>
              <a:t>BA</a:t>
            </a:r>
            <a:r>
              <a:rPr lang="en-US" i="1" baseline="-25000" dirty="0"/>
              <a:t> </a:t>
            </a:r>
            <a:r>
              <a:rPr lang="en-US" dirty="0"/>
              <a:t>cos</a:t>
            </a:r>
            <a:r>
              <a:rPr lang="en-US" baseline="-25000" dirty="0"/>
              <a:t> </a:t>
            </a:r>
            <a:r>
              <a:rPr lang="en-US" dirty="0">
                <a:sym typeface="Symbol" pitchFamily="18" charset="2"/>
              </a:rPr>
              <a:t>.</a:t>
            </a:r>
          </a:p>
          <a:p>
            <a:pPr eaLnBrk="0" hangingPunct="0">
              <a:spcBef>
                <a:spcPct val="20000"/>
              </a:spcBef>
            </a:pPr>
            <a:r>
              <a:rPr lang="en-US" dirty="0">
                <a:sym typeface="Symbol" pitchFamily="18" charset="2"/>
              </a:rPr>
              <a:t>(1)  =     0</a:t>
            </a:r>
            <a:r>
              <a:rPr lang="en-US" dirty="0">
                <a:cs typeface="Courier New" pitchFamily="49" charset="0"/>
                <a:sym typeface="Symbol" pitchFamily="18" charset="2"/>
              </a:rPr>
              <a:t>º 	so   </a:t>
            </a:r>
            <a:r>
              <a:rPr lang="en-US" dirty="0">
                <a:solidFill>
                  <a:srgbClr val="000000"/>
                </a:solidFill>
                <a:sym typeface="Symbol" pitchFamily="18" charset="2"/>
              </a:rPr>
              <a:t></a:t>
            </a:r>
            <a:r>
              <a:rPr lang="en-US" dirty="0"/>
              <a:t> = </a:t>
            </a:r>
            <a:r>
              <a:rPr lang="en-US" dirty="0" smtClean="0"/>
              <a:t>		</a:t>
            </a:r>
            <a:r>
              <a:rPr lang="en-US" dirty="0">
                <a:sym typeface="Symbol" pitchFamily="18" charset="2"/>
              </a:rPr>
              <a:t>	</a:t>
            </a:r>
            <a:r>
              <a:rPr lang="en-US" dirty="0" smtClean="0">
                <a:sym typeface="Symbol" pitchFamily="18" charset="2"/>
              </a:rPr>
              <a:t>=</a:t>
            </a:r>
          </a:p>
          <a:p>
            <a:pPr eaLnBrk="0" hangingPunct="0">
              <a:spcBef>
                <a:spcPct val="20000"/>
              </a:spcBef>
            </a:pPr>
            <a:r>
              <a:rPr lang="en-US" dirty="0" smtClean="0">
                <a:sym typeface="Symbol" pitchFamily="18" charset="2"/>
              </a:rPr>
              <a:t>(2)  =   30</a:t>
            </a:r>
            <a:r>
              <a:rPr lang="en-US" dirty="0" smtClean="0">
                <a:cs typeface="Courier New" pitchFamily="49" charset="0"/>
                <a:sym typeface="Symbol" pitchFamily="18" charset="2"/>
              </a:rPr>
              <a:t>º 	so   </a:t>
            </a:r>
            <a:r>
              <a:rPr lang="en-US" dirty="0" smtClean="0">
                <a:solidFill>
                  <a:srgbClr val="000000"/>
                </a:solidFill>
                <a:sym typeface="Symbol" pitchFamily="18" charset="2"/>
              </a:rPr>
              <a:t></a:t>
            </a:r>
            <a:r>
              <a:rPr lang="en-US" dirty="0" smtClean="0"/>
              <a:t> =  		</a:t>
            </a:r>
            <a:r>
              <a:rPr lang="en-US" dirty="0" smtClean="0">
                <a:sym typeface="Symbol" pitchFamily="18" charset="2"/>
              </a:rPr>
              <a:t>	=</a:t>
            </a:r>
          </a:p>
          <a:p>
            <a:pPr eaLnBrk="0" hangingPunct="0">
              <a:spcBef>
                <a:spcPct val="20000"/>
              </a:spcBef>
            </a:pPr>
            <a:r>
              <a:rPr lang="en-US" dirty="0" smtClean="0">
                <a:sym typeface="Symbol" pitchFamily="18" charset="2"/>
              </a:rPr>
              <a:t>(</a:t>
            </a:r>
            <a:r>
              <a:rPr lang="en-US" dirty="0">
                <a:sym typeface="Symbol" pitchFamily="18" charset="2"/>
              </a:rPr>
              <a:t>3)  =   90</a:t>
            </a:r>
            <a:r>
              <a:rPr lang="en-US" dirty="0">
                <a:cs typeface="Courier New" pitchFamily="49" charset="0"/>
                <a:sym typeface="Symbol" pitchFamily="18" charset="2"/>
              </a:rPr>
              <a:t>º 	so   </a:t>
            </a:r>
            <a:r>
              <a:rPr lang="en-US" dirty="0">
                <a:solidFill>
                  <a:srgbClr val="000000"/>
                </a:solidFill>
                <a:sym typeface="Symbol" pitchFamily="18" charset="2"/>
              </a:rPr>
              <a:t></a:t>
            </a:r>
            <a:r>
              <a:rPr lang="en-US" dirty="0"/>
              <a:t> = </a:t>
            </a:r>
            <a:r>
              <a:rPr lang="en-US" dirty="0" smtClean="0"/>
              <a:t> 		</a:t>
            </a:r>
            <a:r>
              <a:rPr lang="en-US" dirty="0">
                <a:sym typeface="Symbol" pitchFamily="18" charset="2"/>
              </a:rPr>
              <a:t>	</a:t>
            </a:r>
            <a:r>
              <a:rPr lang="en-US" dirty="0" smtClean="0">
                <a:sym typeface="Symbol" pitchFamily="18" charset="2"/>
              </a:rPr>
              <a:t>=</a:t>
            </a:r>
            <a:endParaRPr lang="en-US" dirty="0">
              <a:sym typeface="Symbol" pitchFamily="18" charset="2"/>
            </a:endParaRPr>
          </a:p>
          <a:p>
            <a:pPr eaLnBrk="0" hangingPunct="0">
              <a:spcBef>
                <a:spcPct val="20000"/>
              </a:spcBef>
            </a:pPr>
            <a:r>
              <a:rPr lang="en-US" dirty="0">
                <a:sym typeface="Symbol" pitchFamily="18" charset="2"/>
              </a:rPr>
              <a:t>(4)  = 150</a:t>
            </a:r>
            <a:r>
              <a:rPr lang="en-US" dirty="0">
                <a:cs typeface="Courier New" pitchFamily="49" charset="0"/>
                <a:sym typeface="Symbol" pitchFamily="18" charset="2"/>
              </a:rPr>
              <a:t>º 	so   </a:t>
            </a:r>
            <a:r>
              <a:rPr lang="en-US" dirty="0">
                <a:solidFill>
                  <a:srgbClr val="000000"/>
                </a:solidFill>
                <a:sym typeface="Symbol" pitchFamily="18" charset="2"/>
              </a:rPr>
              <a:t></a:t>
            </a:r>
            <a:r>
              <a:rPr lang="en-US" dirty="0"/>
              <a:t> = </a:t>
            </a:r>
            <a:r>
              <a:rPr lang="en-US" dirty="0" smtClean="0"/>
              <a:t>			</a:t>
            </a:r>
            <a:r>
              <a:rPr lang="en-US" dirty="0" smtClean="0">
                <a:sym typeface="Symbol" pitchFamily="18" charset="2"/>
              </a:rPr>
              <a:t>=</a:t>
            </a:r>
            <a:endParaRPr lang="en-US" dirty="0">
              <a:sym typeface="Symbol" pitchFamily="18" charset="2"/>
            </a:endParaRPr>
          </a:p>
          <a:p>
            <a:pPr eaLnBrk="0" hangingPunct="0">
              <a:spcBef>
                <a:spcPct val="20000"/>
              </a:spcBef>
            </a:pPr>
            <a:r>
              <a:rPr lang="en-US" dirty="0">
                <a:sym typeface="Symbol" pitchFamily="18" charset="2"/>
              </a:rPr>
              <a:t>(5)  = 180</a:t>
            </a:r>
            <a:r>
              <a:rPr lang="en-US" dirty="0">
                <a:cs typeface="Courier New" pitchFamily="49" charset="0"/>
                <a:sym typeface="Symbol" pitchFamily="18" charset="2"/>
              </a:rPr>
              <a:t>º 	so   </a:t>
            </a:r>
            <a:r>
              <a:rPr lang="en-US" dirty="0">
                <a:solidFill>
                  <a:srgbClr val="000000"/>
                </a:solidFill>
                <a:sym typeface="Symbol" pitchFamily="18" charset="2"/>
              </a:rPr>
              <a:t></a:t>
            </a:r>
            <a:r>
              <a:rPr lang="en-US" dirty="0"/>
              <a:t> = </a:t>
            </a:r>
            <a:r>
              <a:rPr lang="en-US" dirty="0" smtClean="0"/>
              <a:t>			</a:t>
            </a:r>
            <a:r>
              <a:rPr lang="en-US" dirty="0" smtClean="0">
                <a:sym typeface="Symbol" pitchFamily="18" charset="2"/>
              </a:rPr>
              <a:t>= </a:t>
            </a:r>
            <a:endParaRPr lang="en-US" dirty="0">
              <a:sym typeface="Symbol" pitchFamily="18" charset="2"/>
            </a:endParaRPr>
          </a:p>
        </p:txBody>
      </p:sp>
      <p:grpSp>
        <p:nvGrpSpPr>
          <p:cNvPr id="116741" name="Group 5"/>
          <p:cNvGrpSpPr>
            <a:grpSpLocks/>
          </p:cNvGrpSpPr>
          <p:nvPr/>
        </p:nvGrpSpPr>
        <p:grpSpPr bwMode="auto">
          <a:xfrm>
            <a:off x="995363" y="3044825"/>
            <a:ext cx="1350962" cy="1289050"/>
            <a:chOff x="655" y="1958"/>
            <a:chExt cx="851" cy="812"/>
          </a:xfrm>
        </p:grpSpPr>
        <p:grpSp>
          <p:nvGrpSpPr>
            <p:cNvPr id="116742" name="Group 6"/>
            <p:cNvGrpSpPr>
              <a:grpSpLocks/>
            </p:cNvGrpSpPr>
            <p:nvPr/>
          </p:nvGrpSpPr>
          <p:grpSpPr bwMode="auto">
            <a:xfrm>
              <a:off x="656" y="1958"/>
              <a:ext cx="850" cy="812"/>
              <a:chOff x="656" y="1958"/>
              <a:chExt cx="850" cy="812"/>
            </a:xfrm>
          </p:grpSpPr>
          <p:grpSp>
            <p:nvGrpSpPr>
              <p:cNvPr id="116743" name="Group 7"/>
              <p:cNvGrpSpPr>
                <a:grpSpLocks/>
              </p:cNvGrpSpPr>
              <p:nvPr/>
            </p:nvGrpSpPr>
            <p:grpSpPr bwMode="auto">
              <a:xfrm>
                <a:off x="656" y="1958"/>
                <a:ext cx="632" cy="812"/>
                <a:chOff x="656" y="1958"/>
                <a:chExt cx="632" cy="812"/>
              </a:xfrm>
            </p:grpSpPr>
            <p:grpSp>
              <p:nvGrpSpPr>
                <p:cNvPr id="116744" name="Group 8"/>
                <p:cNvGrpSpPr>
                  <a:grpSpLocks/>
                </p:cNvGrpSpPr>
                <p:nvPr/>
              </p:nvGrpSpPr>
              <p:grpSpPr bwMode="auto">
                <a:xfrm>
                  <a:off x="656" y="1958"/>
                  <a:ext cx="340" cy="812"/>
                  <a:chOff x="4219" y="1096"/>
                  <a:chExt cx="340" cy="812"/>
                </a:xfrm>
              </p:grpSpPr>
              <p:sp>
                <p:nvSpPr>
                  <p:cNvPr id="116745" name="Oval 9"/>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746" name="Line 10"/>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747" name="Line 11"/>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748" name="Line 12"/>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749" name="Rectangle 13"/>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750" name="Text Box 14"/>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751" name="Text Box 15"/>
            <p:cNvSpPr txBox="1">
              <a:spLocks noChangeArrowheads="1"/>
            </p:cNvSpPr>
            <p:nvPr/>
          </p:nvSpPr>
          <p:spPr bwMode="auto">
            <a:xfrm>
              <a:off x="655" y="2070"/>
              <a:ext cx="223" cy="288"/>
            </a:xfrm>
            <a:prstGeom prst="rect">
              <a:avLst/>
            </a:prstGeom>
            <a:noFill/>
            <a:ln w="9525">
              <a:noFill/>
              <a:miter lim="800000"/>
              <a:headEnd/>
              <a:tailEnd/>
            </a:ln>
            <a:effectLst/>
          </p:spPr>
          <p:txBody>
            <a:bodyPr wrap="none">
              <a:spAutoFit/>
            </a:bodyPr>
            <a:lstStyle/>
            <a:p>
              <a:r>
                <a:rPr lang="en-US"/>
                <a:t>1</a:t>
              </a:r>
            </a:p>
          </p:txBody>
        </p:sp>
      </p:grpSp>
      <p:grpSp>
        <p:nvGrpSpPr>
          <p:cNvPr id="116752" name="Group 16"/>
          <p:cNvGrpSpPr>
            <a:grpSpLocks/>
          </p:cNvGrpSpPr>
          <p:nvPr/>
        </p:nvGrpSpPr>
        <p:grpSpPr bwMode="auto">
          <a:xfrm>
            <a:off x="2555875" y="3036888"/>
            <a:ext cx="1363663" cy="1289050"/>
            <a:chOff x="2263" y="1975"/>
            <a:chExt cx="859" cy="812"/>
          </a:xfrm>
        </p:grpSpPr>
        <p:grpSp>
          <p:nvGrpSpPr>
            <p:cNvPr id="116753" name="Group 17"/>
            <p:cNvGrpSpPr>
              <a:grpSpLocks/>
            </p:cNvGrpSpPr>
            <p:nvPr/>
          </p:nvGrpSpPr>
          <p:grpSpPr bwMode="auto">
            <a:xfrm>
              <a:off x="2272" y="1975"/>
              <a:ext cx="850" cy="812"/>
              <a:chOff x="656" y="1958"/>
              <a:chExt cx="850" cy="812"/>
            </a:xfrm>
          </p:grpSpPr>
          <p:grpSp>
            <p:nvGrpSpPr>
              <p:cNvPr id="116754" name="Group 18"/>
              <p:cNvGrpSpPr>
                <a:grpSpLocks/>
              </p:cNvGrpSpPr>
              <p:nvPr/>
            </p:nvGrpSpPr>
            <p:grpSpPr bwMode="auto">
              <a:xfrm>
                <a:off x="656" y="1958"/>
                <a:ext cx="632" cy="812"/>
                <a:chOff x="656" y="1958"/>
                <a:chExt cx="632" cy="812"/>
              </a:xfrm>
            </p:grpSpPr>
            <p:grpSp>
              <p:nvGrpSpPr>
                <p:cNvPr id="116755" name="Group 19"/>
                <p:cNvGrpSpPr>
                  <a:grpSpLocks/>
                </p:cNvGrpSpPr>
                <p:nvPr/>
              </p:nvGrpSpPr>
              <p:grpSpPr bwMode="auto">
                <a:xfrm>
                  <a:off x="656" y="1958"/>
                  <a:ext cx="340" cy="812"/>
                  <a:chOff x="4219" y="1096"/>
                  <a:chExt cx="340" cy="812"/>
                </a:xfrm>
              </p:grpSpPr>
              <p:sp>
                <p:nvSpPr>
                  <p:cNvPr id="116756" name="Oval 20"/>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757" name="Line 21"/>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758" name="Line 22"/>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759" name="Line 23"/>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760" name="Rectangle 24"/>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761" name="Text Box 25"/>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762" name="Text Box 26"/>
            <p:cNvSpPr txBox="1">
              <a:spLocks noChangeArrowheads="1"/>
            </p:cNvSpPr>
            <p:nvPr/>
          </p:nvSpPr>
          <p:spPr bwMode="auto">
            <a:xfrm>
              <a:off x="2263" y="2072"/>
              <a:ext cx="223" cy="288"/>
            </a:xfrm>
            <a:prstGeom prst="rect">
              <a:avLst/>
            </a:prstGeom>
            <a:noFill/>
            <a:ln w="9525">
              <a:noFill/>
              <a:miter lim="800000"/>
              <a:headEnd/>
              <a:tailEnd/>
            </a:ln>
            <a:effectLst/>
          </p:spPr>
          <p:txBody>
            <a:bodyPr wrap="none">
              <a:spAutoFit/>
            </a:bodyPr>
            <a:lstStyle/>
            <a:p>
              <a:r>
                <a:rPr lang="en-US"/>
                <a:t>2</a:t>
              </a:r>
            </a:p>
          </p:txBody>
        </p:sp>
      </p:grpSp>
      <p:grpSp>
        <p:nvGrpSpPr>
          <p:cNvPr id="116763" name="Group 27"/>
          <p:cNvGrpSpPr>
            <a:grpSpLocks/>
          </p:cNvGrpSpPr>
          <p:nvPr/>
        </p:nvGrpSpPr>
        <p:grpSpPr bwMode="auto">
          <a:xfrm>
            <a:off x="5692775" y="3035300"/>
            <a:ext cx="1373188" cy="1289050"/>
            <a:chOff x="3681" y="1959"/>
            <a:chExt cx="865" cy="812"/>
          </a:xfrm>
        </p:grpSpPr>
        <p:grpSp>
          <p:nvGrpSpPr>
            <p:cNvPr id="116764" name="Group 28"/>
            <p:cNvGrpSpPr>
              <a:grpSpLocks/>
            </p:cNvGrpSpPr>
            <p:nvPr/>
          </p:nvGrpSpPr>
          <p:grpSpPr bwMode="auto">
            <a:xfrm>
              <a:off x="3696" y="1959"/>
              <a:ext cx="850" cy="812"/>
              <a:chOff x="656" y="1958"/>
              <a:chExt cx="850" cy="812"/>
            </a:xfrm>
          </p:grpSpPr>
          <p:grpSp>
            <p:nvGrpSpPr>
              <p:cNvPr id="116765" name="Group 29"/>
              <p:cNvGrpSpPr>
                <a:grpSpLocks/>
              </p:cNvGrpSpPr>
              <p:nvPr/>
            </p:nvGrpSpPr>
            <p:grpSpPr bwMode="auto">
              <a:xfrm>
                <a:off x="656" y="1958"/>
                <a:ext cx="632" cy="812"/>
                <a:chOff x="656" y="1958"/>
                <a:chExt cx="632" cy="812"/>
              </a:xfrm>
            </p:grpSpPr>
            <p:grpSp>
              <p:nvGrpSpPr>
                <p:cNvPr id="116766" name="Group 30"/>
                <p:cNvGrpSpPr>
                  <a:grpSpLocks/>
                </p:cNvGrpSpPr>
                <p:nvPr/>
              </p:nvGrpSpPr>
              <p:grpSpPr bwMode="auto">
                <a:xfrm>
                  <a:off x="656" y="1958"/>
                  <a:ext cx="340" cy="812"/>
                  <a:chOff x="4219" y="1096"/>
                  <a:chExt cx="340" cy="812"/>
                </a:xfrm>
              </p:grpSpPr>
              <p:sp>
                <p:nvSpPr>
                  <p:cNvPr id="116767" name="Oval 31"/>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768" name="Line 32"/>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769" name="Line 33"/>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770" name="Line 34"/>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771" name="Rectangle 35"/>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772" name="Text Box 36"/>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773" name="Text Box 37"/>
            <p:cNvSpPr txBox="1">
              <a:spLocks noChangeArrowheads="1"/>
            </p:cNvSpPr>
            <p:nvPr/>
          </p:nvSpPr>
          <p:spPr bwMode="auto">
            <a:xfrm>
              <a:off x="3681" y="2049"/>
              <a:ext cx="223" cy="288"/>
            </a:xfrm>
            <a:prstGeom prst="rect">
              <a:avLst/>
            </a:prstGeom>
            <a:noFill/>
            <a:ln w="9525">
              <a:noFill/>
              <a:miter lim="800000"/>
              <a:headEnd/>
              <a:tailEnd/>
            </a:ln>
            <a:effectLst/>
          </p:spPr>
          <p:txBody>
            <a:bodyPr wrap="none">
              <a:spAutoFit/>
            </a:bodyPr>
            <a:lstStyle/>
            <a:p>
              <a:r>
                <a:rPr lang="en-US"/>
                <a:t>4</a:t>
              </a:r>
            </a:p>
          </p:txBody>
        </p:sp>
      </p:grpSp>
      <p:grpSp>
        <p:nvGrpSpPr>
          <p:cNvPr id="116774" name="Group 38"/>
          <p:cNvGrpSpPr>
            <a:grpSpLocks/>
          </p:cNvGrpSpPr>
          <p:nvPr/>
        </p:nvGrpSpPr>
        <p:grpSpPr bwMode="auto">
          <a:xfrm>
            <a:off x="7345363" y="3011488"/>
            <a:ext cx="1373187" cy="1289050"/>
            <a:chOff x="3681" y="1959"/>
            <a:chExt cx="865" cy="812"/>
          </a:xfrm>
        </p:grpSpPr>
        <p:grpSp>
          <p:nvGrpSpPr>
            <p:cNvPr id="116775" name="Group 39"/>
            <p:cNvGrpSpPr>
              <a:grpSpLocks/>
            </p:cNvGrpSpPr>
            <p:nvPr/>
          </p:nvGrpSpPr>
          <p:grpSpPr bwMode="auto">
            <a:xfrm>
              <a:off x="3696" y="1959"/>
              <a:ext cx="850" cy="812"/>
              <a:chOff x="656" y="1958"/>
              <a:chExt cx="850" cy="812"/>
            </a:xfrm>
          </p:grpSpPr>
          <p:grpSp>
            <p:nvGrpSpPr>
              <p:cNvPr id="116776" name="Group 40"/>
              <p:cNvGrpSpPr>
                <a:grpSpLocks/>
              </p:cNvGrpSpPr>
              <p:nvPr/>
            </p:nvGrpSpPr>
            <p:grpSpPr bwMode="auto">
              <a:xfrm>
                <a:off x="656" y="1958"/>
                <a:ext cx="632" cy="812"/>
                <a:chOff x="656" y="1958"/>
                <a:chExt cx="632" cy="812"/>
              </a:xfrm>
            </p:grpSpPr>
            <p:grpSp>
              <p:nvGrpSpPr>
                <p:cNvPr id="116777" name="Group 41"/>
                <p:cNvGrpSpPr>
                  <a:grpSpLocks/>
                </p:cNvGrpSpPr>
                <p:nvPr/>
              </p:nvGrpSpPr>
              <p:grpSpPr bwMode="auto">
                <a:xfrm>
                  <a:off x="656" y="1958"/>
                  <a:ext cx="340" cy="812"/>
                  <a:chOff x="4219" y="1096"/>
                  <a:chExt cx="340" cy="812"/>
                </a:xfrm>
              </p:grpSpPr>
              <p:sp>
                <p:nvSpPr>
                  <p:cNvPr id="116778" name="Oval 42"/>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779" name="Line 43"/>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780" name="Line 44"/>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781" name="Line 45"/>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782" name="Rectangle 46"/>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783" name="Text Box 47"/>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784" name="Text Box 48"/>
            <p:cNvSpPr txBox="1">
              <a:spLocks noChangeArrowheads="1"/>
            </p:cNvSpPr>
            <p:nvPr/>
          </p:nvSpPr>
          <p:spPr bwMode="auto">
            <a:xfrm>
              <a:off x="3681" y="2049"/>
              <a:ext cx="223" cy="288"/>
            </a:xfrm>
            <a:prstGeom prst="rect">
              <a:avLst/>
            </a:prstGeom>
            <a:noFill/>
            <a:ln w="9525">
              <a:noFill/>
              <a:miter lim="800000"/>
              <a:headEnd/>
              <a:tailEnd/>
            </a:ln>
            <a:effectLst/>
          </p:spPr>
          <p:txBody>
            <a:bodyPr wrap="none">
              <a:spAutoFit/>
            </a:bodyPr>
            <a:lstStyle/>
            <a:p>
              <a:r>
                <a:rPr lang="en-US"/>
                <a:t>5</a:t>
              </a:r>
            </a:p>
          </p:txBody>
        </p:sp>
      </p:grpSp>
      <p:grpSp>
        <p:nvGrpSpPr>
          <p:cNvPr id="116785" name="Group 49"/>
          <p:cNvGrpSpPr>
            <a:grpSpLocks/>
          </p:cNvGrpSpPr>
          <p:nvPr/>
        </p:nvGrpSpPr>
        <p:grpSpPr bwMode="auto">
          <a:xfrm>
            <a:off x="1257300" y="2979738"/>
            <a:ext cx="1190625" cy="457200"/>
            <a:chOff x="933" y="1902"/>
            <a:chExt cx="750" cy="288"/>
          </a:xfrm>
        </p:grpSpPr>
        <p:sp>
          <p:nvSpPr>
            <p:cNvPr id="116786" name="Line 50"/>
            <p:cNvSpPr>
              <a:spLocks noChangeShapeType="1"/>
            </p:cNvSpPr>
            <p:nvPr/>
          </p:nvSpPr>
          <p:spPr bwMode="auto">
            <a:xfrm>
              <a:off x="933" y="2076"/>
              <a:ext cx="522" cy="0"/>
            </a:xfrm>
            <a:prstGeom prst="line">
              <a:avLst/>
            </a:prstGeom>
            <a:noFill/>
            <a:ln w="38100">
              <a:solidFill>
                <a:srgbClr val="006600"/>
              </a:solidFill>
              <a:round/>
              <a:headEnd/>
              <a:tailEnd type="triangle" w="med" len="med"/>
            </a:ln>
            <a:effectLst/>
          </p:spPr>
          <p:txBody>
            <a:bodyPr/>
            <a:lstStyle/>
            <a:p>
              <a:endParaRPr lang="en-US"/>
            </a:p>
          </p:txBody>
        </p:sp>
        <p:sp>
          <p:nvSpPr>
            <p:cNvPr id="116787" name="Text Box 51"/>
            <p:cNvSpPr txBox="1">
              <a:spLocks noChangeArrowheads="1"/>
            </p:cNvSpPr>
            <p:nvPr/>
          </p:nvSpPr>
          <p:spPr bwMode="auto">
            <a:xfrm>
              <a:off x="1428" y="1902"/>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grpSp>
      <p:grpSp>
        <p:nvGrpSpPr>
          <p:cNvPr id="116788" name="Group 52"/>
          <p:cNvGrpSpPr>
            <a:grpSpLocks/>
          </p:cNvGrpSpPr>
          <p:nvPr/>
        </p:nvGrpSpPr>
        <p:grpSpPr bwMode="auto">
          <a:xfrm>
            <a:off x="2840038" y="2922588"/>
            <a:ext cx="1131887" cy="806450"/>
            <a:chOff x="2101" y="1873"/>
            <a:chExt cx="713" cy="508"/>
          </a:xfrm>
        </p:grpSpPr>
        <p:sp>
          <p:nvSpPr>
            <p:cNvPr id="116789" name="Line 53"/>
            <p:cNvSpPr>
              <a:spLocks noChangeShapeType="1"/>
            </p:cNvSpPr>
            <p:nvPr/>
          </p:nvSpPr>
          <p:spPr bwMode="auto">
            <a:xfrm flipV="1">
              <a:off x="2101" y="2048"/>
              <a:ext cx="477" cy="280"/>
            </a:xfrm>
            <a:prstGeom prst="line">
              <a:avLst/>
            </a:prstGeom>
            <a:noFill/>
            <a:ln w="38100">
              <a:solidFill>
                <a:srgbClr val="006600"/>
              </a:solidFill>
              <a:round/>
              <a:headEnd/>
              <a:tailEnd type="triangle" w="med" len="med"/>
            </a:ln>
            <a:effectLst/>
          </p:spPr>
          <p:txBody>
            <a:bodyPr/>
            <a:lstStyle/>
            <a:p>
              <a:endParaRPr lang="en-US"/>
            </a:p>
          </p:txBody>
        </p:sp>
        <p:sp>
          <p:nvSpPr>
            <p:cNvPr id="116790" name="Text Box 54"/>
            <p:cNvSpPr txBox="1">
              <a:spLocks noChangeArrowheads="1"/>
            </p:cNvSpPr>
            <p:nvPr/>
          </p:nvSpPr>
          <p:spPr bwMode="auto">
            <a:xfrm>
              <a:off x="2559" y="1873"/>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sp>
          <p:nvSpPr>
            <p:cNvPr id="116791" name="Text Box 55"/>
            <p:cNvSpPr txBox="1">
              <a:spLocks noChangeArrowheads="1"/>
            </p:cNvSpPr>
            <p:nvPr/>
          </p:nvSpPr>
          <p:spPr bwMode="auto">
            <a:xfrm>
              <a:off x="2253" y="2131"/>
              <a:ext cx="352" cy="250"/>
            </a:xfrm>
            <a:prstGeom prst="rect">
              <a:avLst/>
            </a:prstGeom>
            <a:noFill/>
            <a:ln w="9525">
              <a:noFill/>
              <a:miter lim="800000"/>
              <a:headEnd/>
              <a:tailEnd/>
            </a:ln>
            <a:effectLst/>
          </p:spPr>
          <p:txBody>
            <a:bodyPr wrap="none">
              <a:spAutoFit/>
            </a:bodyPr>
            <a:lstStyle/>
            <a:p>
              <a:r>
                <a:rPr lang="en-US" sz="2000"/>
                <a:t>30</a:t>
              </a:r>
              <a:r>
                <a:rPr lang="en-US" sz="2000">
                  <a:cs typeface="Courier New" pitchFamily="49" charset="0"/>
                </a:rPr>
                <a:t>º</a:t>
              </a:r>
            </a:p>
          </p:txBody>
        </p:sp>
      </p:grpSp>
      <p:grpSp>
        <p:nvGrpSpPr>
          <p:cNvPr id="116792" name="Group 56"/>
          <p:cNvGrpSpPr>
            <a:grpSpLocks/>
          </p:cNvGrpSpPr>
          <p:nvPr/>
        </p:nvGrpSpPr>
        <p:grpSpPr bwMode="auto">
          <a:xfrm>
            <a:off x="7623175" y="3114675"/>
            <a:ext cx="1181100" cy="457200"/>
            <a:chOff x="4290" y="1994"/>
            <a:chExt cx="744" cy="288"/>
          </a:xfrm>
        </p:grpSpPr>
        <p:sp>
          <p:nvSpPr>
            <p:cNvPr id="116793" name="Line 57"/>
            <p:cNvSpPr>
              <a:spLocks noChangeShapeType="1"/>
            </p:cNvSpPr>
            <p:nvPr/>
          </p:nvSpPr>
          <p:spPr bwMode="auto">
            <a:xfrm>
              <a:off x="4290" y="2160"/>
              <a:ext cx="522" cy="0"/>
            </a:xfrm>
            <a:prstGeom prst="line">
              <a:avLst/>
            </a:prstGeom>
            <a:noFill/>
            <a:ln w="38100">
              <a:solidFill>
                <a:srgbClr val="006600"/>
              </a:solidFill>
              <a:round/>
              <a:headEnd type="triangle" w="med" len="med"/>
              <a:tailEnd/>
            </a:ln>
            <a:effectLst/>
          </p:spPr>
          <p:txBody>
            <a:bodyPr/>
            <a:lstStyle/>
            <a:p>
              <a:endParaRPr lang="en-US"/>
            </a:p>
          </p:txBody>
        </p:sp>
        <p:sp>
          <p:nvSpPr>
            <p:cNvPr id="116794" name="Text Box 58"/>
            <p:cNvSpPr txBox="1">
              <a:spLocks noChangeArrowheads="1"/>
            </p:cNvSpPr>
            <p:nvPr/>
          </p:nvSpPr>
          <p:spPr bwMode="auto">
            <a:xfrm>
              <a:off x="4779" y="1994"/>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grpSp>
      <p:grpSp>
        <p:nvGrpSpPr>
          <p:cNvPr id="116795" name="Group 59"/>
          <p:cNvGrpSpPr>
            <a:grpSpLocks/>
          </p:cNvGrpSpPr>
          <p:nvPr/>
        </p:nvGrpSpPr>
        <p:grpSpPr bwMode="auto">
          <a:xfrm>
            <a:off x="5951538" y="2936875"/>
            <a:ext cx="1131887" cy="806450"/>
            <a:chOff x="2101" y="1873"/>
            <a:chExt cx="713" cy="508"/>
          </a:xfrm>
        </p:grpSpPr>
        <p:sp>
          <p:nvSpPr>
            <p:cNvPr id="116796" name="Line 60"/>
            <p:cNvSpPr>
              <a:spLocks noChangeShapeType="1"/>
            </p:cNvSpPr>
            <p:nvPr/>
          </p:nvSpPr>
          <p:spPr bwMode="auto">
            <a:xfrm flipV="1">
              <a:off x="2101" y="2048"/>
              <a:ext cx="477" cy="280"/>
            </a:xfrm>
            <a:prstGeom prst="line">
              <a:avLst/>
            </a:prstGeom>
            <a:noFill/>
            <a:ln w="38100">
              <a:solidFill>
                <a:srgbClr val="006600"/>
              </a:solidFill>
              <a:round/>
              <a:headEnd type="triangle" w="med" len="med"/>
              <a:tailEnd/>
            </a:ln>
            <a:effectLst/>
          </p:spPr>
          <p:txBody>
            <a:bodyPr/>
            <a:lstStyle/>
            <a:p>
              <a:endParaRPr lang="en-US"/>
            </a:p>
          </p:txBody>
        </p:sp>
        <p:sp>
          <p:nvSpPr>
            <p:cNvPr id="116797" name="Text Box 61"/>
            <p:cNvSpPr txBox="1">
              <a:spLocks noChangeArrowheads="1"/>
            </p:cNvSpPr>
            <p:nvPr/>
          </p:nvSpPr>
          <p:spPr bwMode="auto">
            <a:xfrm>
              <a:off x="2559" y="1873"/>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sp>
          <p:nvSpPr>
            <p:cNvPr id="116798" name="Text Box 62"/>
            <p:cNvSpPr txBox="1">
              <a:spLocks noChangeArrowheads="1"/>
            </p:cNvSpPr>
            <p:nvPr/>
          </p:nvSpPr>
          <p:spPr bwMode="auto">
            <a:xfrm>
              <a:off x="2253" y="2131"/>
              <a:ext cx="352" cy="250"/>
            </a:xfrm>
            <a:prstGeom prst="rect">
              <a:avLst/>
            </a:prstGeom>
            <a:noFill/>
            <a:ln w="9525">
              <a:noFill/>
              <a:miter lim="800000"/>
              <a:headEnd/>
              <a:tailEnd/>
            </a:ln>
            <a:effectLst/>
          </p:spPr>
          <p:txBody>
            <a:bodyPr wrap="none">
              <a:spAutoFit/>
            </a:bodyPr>
            <a:lstStyle/>
            <a:p>
              <a:r>
                <a:rPr lang="en-US" sz="2000"/>
                <a:t>30</a:t>
              </a:r>
              <a:r>
                <a:rPr lang="en-US" sz="2000">
                  <a:cs typeface="Courier New" pitchFamily="49" charset="0"/>
                </a:rPr>
                <a:t>º</a:t>
              </a:r>
            </a:p>
          </p:txBody>
        </p:sp>
      </p:grpSp>
      <p:grpSp>
        <p:nvGrpSpPr>
          <p:cNvPr id="116799" name="Group 63"/>
          <p:cNvGrpSpPr>
            <a:grpSpLocks/>
          </p:cNvGrpSpPr>
          <p:nvPr/>
        </p:nvGrpSpPr>
        <p:grpSpPr bwMode="auto">
          <a:xfrm>
            <a:off x="4170363" y="3040063"/>
            <a:ext cx="1363662" cy="1289050"/>
            <a:chOff x="2263" y="1975"/>
            <a:chExt cx="859" cy="812"/>
          </a:xfrm>
        </p:grpSpPr>
        <p:grpSp>
          <p:nvGrpSpPr>
            <p:cNvPr id="116800" name="Group 64"/>
            <p:cNvGrpSpPr>
              <a:grpSpLocks/>
            </p:cNvGrpSpPr>
            <p:nvPr/>
          </p:nvGrpSpPr>
          <p:grpSpPr bwMode="auto">
            <a:xfrm>
              <a:off x="2272" y="1975"/>
              <a:ext cx="850" cy="812"/>
              <a:chOff x="656" y="1958"/>
              <a:chExt cx="850" cy="812"/>
            </a:xfrm>
          </p:grpSpPr>
          <p:grpSp>
            <p:nvGrpSpPr>
              <p:cNvPr id="116801" name="Group 65"/>
              <p:cNvGrpSpPr>
                <a:grpSpLocks/>
              </p:cNvGrpSpPr>
              <p:nvPr/>
            </p:nvGrpSpPr>
            <p:grpSpPr bwMode="auto">
              <a:xfrm>
                <a:off x="656" y="1958"/>
                <a:ext cx="632" cy="812"/>
                <a:chOff x="656" y="1958"/>
                <a:chExt cx="632" cy="812"/>
              </a:xfrm>
            </p:grpSpPr>
            <p:grpSp>
              <p:nvGrpSpPr>
                <p:cNvPr id="116802" name="Group 66"/>
                <p:cNvGrpSpPr>
                  <a:grpSpLocks/>
                </p:cNvGrpSpPr>
                <p:nvPr/>
              </p:nvGrpSpPr>
              <p:grpSpPr bwMode="auto">
                <a:xfrm>
                  <a:off x="656" y="1958"/>
                  <a:ext cx="340" cy="812"/>
                  <a:chOff x="4219" y="1096"/>
                  <a:chExt cx="340" cy="812"/>
                </a:xfrm>
              </p:grpSpPr>
              <p:sp>
                <p:nvSpPr>
                  <p:cNvPr id="116803" name="Oval 67"/>
                  <p:cNvSpPr>
                    <a:spLocks noChangeArrowheads="1"/>
                  </p:cNvSpPr>
                  <p:nvPr/>
                </p:nvSpPr>
                <p:spPr bwMode="auto">
                  <a:xfrm>
                    <a:off x="4219" y="1096"/>
                    <a:ext cx="340" cy="80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6804" name="Line 68"/>
                  <p:cNvSpPr>
                    <a:spLocks noChangeShapeType="1"/>
                  </p:cNvSpPr>
                  <p:nvPr/>
                </p:nvSpPr>
                <p:spPr bwMode="auto">
                  <a:xfrm>
                    <a:off x="4386" y="1096"/>
                    <a:ext cx="0" cy="812"/>
                  </a:xfrm>
                  <a:prstGeom prst="line">
                    <a:avLst/>
                  </a:prstGeom>
                  <a:noFill/>
                  <a:ln w="9525">
                    <a:solidFill>
                      <a:schemeClr val="tx1"/>
                    </a:solidFill>
                    <a:prstDash val="lgDashDot"/>
                    <a:round/>
                    <a:headEnd/>
                    <a:tailEnd/>
                  </a:ln>
                  <a:effectLst/>
                </p:spPr>
                <p:txBody>
                  <a:bodyPr/>
                  <a:lstStyle/>
                  <a:p>
                    <a:endParaRPr lang="en-US"/>
                  </a:p>
                </p:txBody>
              </p:sp>
              <p:sp>
                <p:nvSpPr>
                  <p:cNvPr id="116805" name="Line 69"/>
                  <p:cNvSpPr>
                    <a:spLocks noChangeShapeType="1"/>
                  </p:cNvSpPr>
                  <p:nvPr/>
                </p:nvSpPr>
                <p:spPr bwMode="auto">
                  <a:xfrm flipH="1">
                    <a:off x="4226" y="1395"/>
                    <a:ext cx="326" cy="201"/>
                  </a:xfrm>
                  <a:prstGeom prst="line">
                    <a:avLst/>
                  </a:prstGeom>
                  <a:noFill/>
                  <a:ln w="9525">
                    <a:solidFill>
                      <a:schemeClr val="tx1"/>
                    </a:solidFill>
                    <a:prstDash val="lgDashDot"/>
                    <a:round/>
                    <a:headEnd/>
                    <a:tailEnd/>
                  </a:ln>
                  <a:effectLst/>
                </p:spPr>
                <p:txBody>
                  <a:bodyPr/>
                  <a:lstStyle/>
                  <a:p>
                    <a:endParaRPr lang="en-US"/>
                  </a:p>
                </p:txBody>
              </p:sp>
            </p:grpSp>
            <p:sp>
              <p:nvSpPr>
                <p:cNvPr id="116806" name="Line 70"/>
                <p:cNvSpPr>
                  <a:spLocks noChangeShapeType="1"/>
                </p:cNvSpPr>
                <p:nvPr/>
              </p:nvSpPr>
              <p:spPr bwMode="auto">
                <a:xfrm>
                  <a:off x="823" y="2355"/>
                  <a:ext cx="465" cy="0"/>
                </a:xfrm>
                <a:prstGeom prst="line">
                  <a:avLst/>
                </a:prstGeom>
                <a:noFill/>
                <a:ln w="38100">
                  <a:solidFill>
                    <a:srgbClr val="FF0000"/>
                  </a:solidFill>
                  <a:round/>
                  <a:headEnd/>
                  <a:tailEnd type="triangle" w="med" len="med"/>
                </a:ln>
                <a:effectLst/>
              </p:spPr>
              <p:txBody>
                <a:bodyPr/>
                <a:lstStyle/>
                <a:p>
                  <a:endParaRPr lang="en-US"/>
                </a:p>
              </p:txBody>
            </p:sp>
            <p:sp>
              <p:nvSpPr>
                <p:cNvPr id="116807" name="Rectangle 71"/>
                <p:cNvSpPr>
                  <a:spLocks noChangeArrowheads="1"/>
                </p:cNvSpPr>
                <p:nvPr/>
              </p:nvSpPr>
              <p:spPr bwMode="auto">
                <a:xfrm>
                  <a:off x="819" y="2355"/>
                  <a:ext cx="145" cy="145"/>
                </a:xfrm>
                <a:prstGeom prst="rect">
                  <a:avLst/>
                </a:prstGeom>
                <a:noFill/>
                <a:ln w="19050">
                  <a:solidFill>
                    <a:srgbClr val="FF0000"/>
                  </a:solidFill>
                  <a:miter lim="800000"/>
                  <a:headEnd/>
                  <a:tailEnd/>
                </a:ln>
                <a:effectLst/>
              </p:spPr>
              <p:txBody>
                <a:bodyPr wrap="none" anchor="ctr"/>
                <a:lstStyle/>
                <a:p>
                  <a:endParaRPr lang="en-US"/>
                </a:p>
              </p:txBody>
            </p:sp>
          </p:grpSp>
          <p:sp>
            <p:nvSpPr>
              <p:cNvPr id="116808" name="Text Box 72"/>
              <p:cNvSpPr txBox="1">
                <a:spLocks noChangeArrowheads="1"/>
              </p:cNvSpPr>
              <p:nvPr/>
            </p:nvSpPr>
            <p:spPr bwMode="auto">
              <a:xfrm>
                <a:off x="1251" y="2184"/>
                <a:ext cx="255" cy="288"/>
              </a:xfrm>
              <a:prstGeom prst="rect">
                <a:avLst/>
              </a:prstGeom>
              <a:noFill/>
              <a:ln w="9525">
                <a:noFill/>
                <a:miter lim="800000"/>
                <a:headEnd/>
                <a:tailEnd/>
              </a:ln>
              <a:effectLst/>
            </p:spPr>
            <p:txBody>
              <a:bodyPr wrap="none">
                <a:spAutoFit/>
              </a:bodyPr>
              <a:lstStyle/>
              <a:p>
                <a:r>
                  <a:rPr lang="en-US" b="1">
                    <a:solidFill>
                      <a:srgbClr val="FF0000"/>
                    </a:solidFill>
                  </a:rPr>
                  <a:t>A</a:t>
                </a:r>
              </a:p>
            </p:txBody>
          </p:sp>
        </p:grpSp>
        <p:sp>
          <p:nvSpPr>
            <p:cNvPr id="116809" name="Text Box 73"/>
            <p:cNvSpPr txBox="1">
              <a:spLocks noChangeArrowheads="1"/>
            </p:cNvSpPr>
            <p:nvPr/>
          </p:nvSpPr>
          <p:spPr bwMode="auto">
            <a:xfrm>
              <a:off x="2263" y="2072"/>
              <a:ext cx="223" cy="288"/>
            </a:xfrm>
            <a:prstGeom prst="rect">
              <a:avLst/>
            </a:prstGeom>
            <a:noFill/>
            <a:ln w="9525">
              <a:noFill/>
              <a:miter lim="800000"/>
              <a:headEnd/>
              <a:tailEnd/>
            </a:ln>
            <a:effectLst/>
          </p:spPr>
          <p:txBody>
            <a:bodyPr wrap="none">
              <a:spAutoFit/>
            </a:bodyPr>
            <a:lstStyle/>
            <a:p>
              <a:r>
                <a:rPr lang="en-US"/>
                <a:t>3</a:t>
              </a:r>
            </a:p>
          </p:txBody>
        </p:sp>
      </p:grpSp>
      <p:grpSp>
        <p:nvGrpSpPr>
          <p:cNvPr id="116810" name="Group 74"/>
          <p:cNvGrpSpPr>
            <a:grpSpLocks/>
          </p:cNvGrpSpPr>
          <p:nvPr/>
        </p:nvGrpSpPr>
        <p:grpSpPr bwMode="auto">
          <a:xfrm>
            <a:off x="4464050" y="2746375"/>
            <a:ext cx="433388" cy="903288"/>
            <a:chOff x="2876" y="1840"/>
            <a:chExt cx="273" cy="569"/>
          </a:xfrm>
        </p:grpSpPr>
        <p:sp>
          <p:nvSpPr>
            <p:cNvPr id="116811" name="Line 75"/>
            <p:cNvSpPr>
              <a:spLocks noChangeShapeType="1"/>
            </p:cNvSpPr>
            <p:nvPr/>
          </p:nvSpPr>
          <p:spPr bwMode="auto">
            <a:xfrm flipH="1" flipV="1">
              <a:off x="2876" y="1916"/>
              <a:ext cx="0" cy="493"/>
            </a:xfrm>
            <a:prstGeom prst="line">
              <a:avLst/>
            </a:prstGeom>
            <a:noFill/>
            <a:ln w="38100">
              <a:solidFill>
                <a:srgbClr val="006600"/>
              </a:solidFill>
              <a:round/>
              <a:headEnd/>
              <a:tailEnd type="triangle" w="med" len="med"/>
            </a:ln>
            <a:effectLst/>
          </p:spPr>
          <p:txBody>
            <a:bodyPr/>
            <a:lstStyle/>
            <a:p>
              <a:endParaRPr lang="en-US"/>
            </a:p>
          </p:txBody>
        </p:sp>
        <p:sp>
          <p:nvSpPr>
            <p:cNvPr id="116812" name="Text Box 76"/>
            <p:cNvSpPr txBox="1">
              <a:spLocks noChangeArrowheads="1"/>
            </p:cNvSpPr>
            <p:nvPr/>
          </p:nvSpPr>
          <p:spPr bwMode="auto">
            <a:xfrm>
              <a:off x="2894" y="1840"/>
              <a:ext cx="255" cy="288"/>
            </a:xfrm>
            <a:prstGeom prst="rect">
              <a:avLst/>
            </a:prstGeom>
            <a:noFill/>
            <a:ln w="9525">
              <a:noFill/>
              <a:miter lim="800000"/>
              <a:headEnd/>
              <a:tailEnd/>
            </a:ln>
            <a:effectLst/>
          </p:spPr>
          <p:txBody>
            <a:bodyPr wrap="none">
              <a:spAutoFit/>
            </a:bodyPr>
            <a:lstStyle/>
            <a:p>
              <a:r>
                <a:rPr lang="en-US" b="1">
                  <a:solidFill>
                    <a:srgbClr val="006600"/>
                  </a:solidFill>
                </a:rPr>
                <a:t>B</a:t>
              </a:r>
            </a:p>
          </p:txBody>
        </p:sp>
      </p:grpSp>
      <p:sp>
        <p:nvSpPr>
          <p:cNvPr id="116814"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16816" name="Rectangle 80"/>
          <p:cNvSpPr>
            <a:spLocks noChangeArrowheads="1"/>
          </p:cNvSpPr>
          <p:nvPr/>
        </p:nvSpPr>
        <p:spPr bwMode="auto">
          <a:xfrm>
            <a:off x="685800" y="1354138"/>
            <a:ext cx="7772400" cy="438150"/>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a:t>
            </a:r>
            <a:r>
              <a:rPr lang="en-US" sz="2000">
                <a:solidFill>
                  <a:srgbClr val="000000"/>
                </a:solidFill>
                <a:latin typeface="Courier New" pitchFamily="49" charset="0"/>
                <a:cs typeface="Times New Roman" pitchFamily="18" charset="0"/>
              </a:rPr>
              <a:t>	</a:t>
            </a:r>
          </a:p>
        </p:txBody>
      </p:sp>
      <p:sp>
        <p:nvSpPr>
          <p:cNvPr id="116817" name="Text Box 81"/>
          <p:cNvSpPr txBox="1">
            <a:spLocks noChangeArrowheads="1"/>
          </p:cNvSpPr>
          <p:nvPr/>
        </p:nvSpPr>
        <p:spPr bwMode="auto">
          <a:xfrm>
            <a:off x="2501900" y="1760538"/>
            <a:ext cx="6000750" cy="457200"/>
          </a:xfrm>
          <a:prstGeom prst="rect">
            <a:avLst/>
          </a:prstGeom>
          <a:noFill/>
          <a:ln w="9525">
            <a:noFill/>
            <a:miter lim="800000"/>
            <a:headEnd/>
            <a:tailEnd/>
          </a:ln>
          <a:effectLst/>
        </p:spPr>
        <p:txBody>
          <a:bodyPr>
            <a:spAutoFit/>
          </a:bodyPr>
          <a:lstStyle/>
          <a:p>
            <a:r>
              <a:rPr lang="en-US">
                <a:solidFill>
                  <a:schemeClr val="hlink"/>
                </a:solidFill>
                <a:sym typeface="Symbol" pitchFamily="18" charset="2"/>
              </a:rPr>
              <a:t>Note that </a:t>
            </a:r>
            <a:r>
              <a:rPr lang="en-US">
                <a:solidFill>
                  <a:schemeClr val="hlink"/>
                </a:solidFill>
                <a:cs typeface="Courier New" pitchFamily="49" charset="0"/>
                <a:sym typeface="Symbol" pitchFamily="18" charset="2"/>
              </a:rPr>
              <a:t> can be negative.</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6740">
                                            <p:txEl>
                                              <p:pRg st="0" end="0"/>
                                            </p:txEl>
                                          </p:spTgt>
                                        </p:tgtEl>
                                        <p:attrNameLst>
                                          <p:attrName>style.visibility</p:attrName>
                                        </p:attrNameLst>
                                      </p:cBhvr>
                                      <p:to>
                                        <p:strVal val="visible"/>
                                      </p:to>
                                    </p:set>
                                    <p:anim calcmode="lin" valueType="num">
                                      <p:cBhvr additive="base">
                                        <p:cTn id="7" dur="500" fill="hold"/>
                                        <p:tgtEl>
                                          <p:spTgt spid="1167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674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6740">
                                            <p:txEl>
                                              <p:pRg st="1" end="1"/>
                                            </p:txEl>
                                          </p:spTgt>
                                        </p:tgtEl>
                                        <p:attrNameLst>
                                          <p:attrName>style.visibility</p:attrName>
                                        </p:attrNameLst>
                                      </p:cBhvr>
                                      <p:to>
                                        <p:strVal val="visible"/>
                                      </p:to>
                                    </p:set>
                                    <p:anim calcmode="lin" valueType="num">
                                      <p:cBhvr additive="base">
                                        <p:cTn id="13" dur="500" fill="hold"/>
                                        <p:tgtEl>
                                          <p:spTgt spid="11674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674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16741"/>
                                        </p:tgtEl>
                                        <p:attrNameLst>
                                          <p:attrName>style.visibility</p:attrName>
                                        </p:attrNameLst>
                                      </p:cBhvr>
                                      <p:to>
                                        <p:strVal val="visible"/>
                                      </p:to>
                                    </p:set>
                                    <p:anim calcmode="lin" valueType="num">
                                      <p:cBhvr>
                                        <p:cTn id="19" dur="500" fill="hold"/>
                                        <p:tgtEl>
                                          <p:spTgt spid="116741"/>
                                        </p:tgtEl>
                                        <p:attrNameLst>
                                          <p:attrName>ppt_w</p:attrName>
                                        </p:attrNameLst>
                                      </p:cBhvr>
                                      <p:tavLst>
                                        <p:tav tm="0">
                                          <p:val>
                                            <p:fltVal val="0"/>
                                          </p:val>
                                        </p:tav>
                                        <p:tav tm="100000">
                                          <p:val>
                                            <p:strVal val="#ppt_w"/>
                                          </p:val>
                                        </p:tav>
                                      </p:tavLst>
                                    </p:anim>
                                    <p:anim calcmode="lin" valueType="num">
                                      <p:cBhvr>
                                        <p:cTn id="20" dur="500" fill="hold"/>
                                        <p:tgtEl>
                                          <p:spTgt spid="116741"/>
                                        </p:tgtEl>
                                        <p:attrNameLst>
                                          <p:attrName>ppt_h</p:attrName>
                                        </p:attrNameLst>
                                      </p:cBhvr>
                                      <p:tavLst>
                                        <p:tav tm="0">
                                          <p:val>
                                            <p:fltVal val="0"/>
                                          </p:val>
                                        </p:tav>
                                        <p:tav tm="100000">
                                          <p:val>
                                            <p:strVal val="#ppt_h"/>
                                          </p:val>
                                        </p:tav>
                                      </p:tavLst>
                                    </p:anim>
                                    <p:animEffect transition="in" filter="fade">
                                      <p:cBhvr>
                                        <p:cTn id="21" dur="500"/>
                                        <p:tgtEl>
                                          <p:spTgt spid="116741"/>
                                        </p:tgtEl>
                                      </p:cBhvr>
                                    </p:animEffect>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childTnLst>
                          </p:cTn>
                        </p:par>
                        <p:par>
                          <p:cTn id="22" fill="hold">
                            <p:stCondLst>
                              <p:cond delay="500"/>
                            </p:stCondLst>
                            <p:childTnLst>
                              <p:par>
                                <p:cTn id="23" presetID="53" presetClass="entr" presetSubtype="0" fill="hold" nodeType="afterEffect">
                                  <p:stCondLst>
                                    <p:cond delay="0"/>
                                  </p:stCondLst>
                                  <p:childTnLst>
                                    <p:set>
                                      <p:cBhvr>
                                        <p:cTn id="24" dur="1" fill="hold">
                                          <p:stCondLst>
                                            <p:cond delay="0"/>
                                          </p:stCondLst>
                                        </p:cTn>
                                        <p:tgtEl>
                                          <p:spTgt spid="116752"/>
                                        </p:tgtEl>
                                        <p:attrNameLst>
                                          <p:attrName>style.visibility</p:attrName>
                                        </p:attrNameLst>
                                      </p:cBhvr>
                                      <p:to>
                                        <p:strVal val="visible"/>
                                      </p:to>
                                    </p:set>
                                    <p:anim calcmode="lin" valueType="num">
                                      <p:cBhvr>
                                        <p:cTn id="25" dur="500" fill="hold"/>
                                        <p:tgtEl>
                                          <p:spTgt spid="116752"/>
                                        </p:tgtEl>
                                        <p:attrNameLst>
                                          <p:attrName>ppt_w</p:attrName>
                                        </p:attrNameLst>
                                      </p:cBhvr>
                                      <p:tavLst>
                                        <p:tav tm="0">
                                          <p:val>
                                            <p:fltVal val="0"/>
                                          </p:val>
                                        </p:tav>
                                        <p:tav tm="100000">
                                          <p:val>
                                            <p:strVal val="#ppt_w"/>
                                          </p:val>
                                        </p:tav>
                                      </p:tavLst>
                                    </p:anim>
                                    <p:anim calcmode="lin" valueType="num">
                                      <p:cBhvr>
                                        <p:cTn id="26" dur="500" fill="hold"/>
                                        <p:tgtEl>
                                          <p:spTgt spid="116752"/>
                                        </p:tgtEl>
                                        <p:attrNameLst>
                                          <p:attrName>ppt_h</p:attrName>
                                        </p:attrNameLst>
                                      </p:cBhvr>
                                      <p:tavLst>
                                        <p:tav tm="0">
                                          <p:val>
                                            <p:fltVal val="0"/>
                                          </p:val>
                                        </p:tav>
                                        <p:tav tm="100000">
                                          <p:val>
                                            <p:strVal val="#ppt_h"/>
                                          </p:val>
                                        </p:tav>
                                      </p:tavLst>
                                    </p:anim>
                                    <p:animEffect transition="in" filter="fade">
                                      <p:cBhvr>
                                        <p:cTn id="27" dur="500"/>
                                        <p:tgtEl>
                                          <p:spTgt spid="116752"/>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8" fill="hold">
                            <p:stCondLst>
                              <p:cond delay="1000"/>
                            </p:stCondLst>
                            <p:childTnLst>
                              <p:par>
                                <p:cTn id="29" presetID="53" presetClass="entr" presetSubtype="0" fill="hold" nodeType="afterEffect">
                                  <p:stCondLst>
                                    <p:cond delay="0"/>
                                  </p:stCondLst>
                                  <p:childTnLst>
                                    <p:set>
                                      <p:cBhvr>
                                        <p:cTn id="30" dur="1" fill="hold">
                                          <p:stCondLst>
                                            <p:cond delay="0"/>
                                          </p:stCondLst>
                                        </p:cTn>
                                        <p:tgtEl>
                                          <p:spTgt spid="116799"/>
                                        </p:tgtEl>
                                        <p:attrNameLst>
                                          <p:attrName>style.visibility</p:attrName>
                                        </p:attrNameLst>
                                      </p:cBhvr>
                                      <p:to>
                                        <p:strVal val="visible"/>
                                      </p:to>
                                    </p:set>
                                    <p:anim calcmode="lin" valueType="num">
                                      <p:cBhvr>
                                        <p:cTn id="31" dur="500" fill="hold"/>
                                        <p:tgtEl>
                                          <p:spTgt spid="116799"/>
                                        </p:tgtEl>
                                        <p:attrNameLst>
                                          <p:attrName>ppt_w</p:attrName>
                                        </p:attrNameLst>
                                      </p:cBhvr>
                                      <p:tavLst>
                                        <p:tav tm="0">
                                          <p:val>
                                            <p:fltVal val="0"/>
                                          </p:val>
                                        </p:tav>
                                        <p:tav tm="100000">
                                          <p:val>
                                            <p:strVal val="#ppt_w"/>
                                          </p:val>
                                        </p:tav>
                                      </p:tavLst>
                                    </p:anim>
                                    <p:anim calcmode="lin" valueType="num">
                                      <p:cBhvr>
                                        <p:cTn id="32" dur="500" fill="hold"/>
                                        <p:tgtEl>
                                          <p:spTgt spid="116799"/>
                                        </p:tgtEl>
                                        <p:attrNameLst>
                                          <p:attrName>ppt_h</p:attrName>
                                        </p:attrNameLst>
                                      </p:cBhvr>
                                      <p:tavLst>
                                        <p:tav tm="0">
                                          <p:val>
                                            <p:fltVal val="0"/>
                                          </p:val>
                                        </p:tav>
                                        <p:tav tm="100000">
                                          <p:val>
                                            <p:strVal val="#ppt_h"/>
                                          </p:val>
                                        </p:tav>
                                      </p:tavLst>
                                    </p:anim>
                                    <p:animEffect transition="in" filter="fade">
                                      <p:cBhvr>
                                        <p:cTn id="33" dur="500"/>
                                        <p:tgtEl>
                                          <p:spTgt spid="116799"/>
                                        </p:tgtEl>
                                      </p:cBhvr>
                                    </p:animEffect>
                                  </p:childTnLst>
                                  <p:subTnLst>
                                    <p:audio>
                                      <p:cMediaNode>
                                        <p:cTn display="0" masterRel="sameClick">
                                          <p:stCondLst>
                                            <p:cond evt="begin" delay="0">
                                              <p:tn val="29"/>
                                            </p:cond>
                                          </p:stCondLst>
                                          <p:endCondLst>
                                            <p:cond evt="onStopAudio" delay="0">
                                              <p:tgtEl>
                                                <p:sldTgt/>
                                              </p:tgtEl>
                                            </p:cond>
                                          </p:endCondLst>
                                        </p:cTn>
                                        <p:tgtEl>
                                          <p:sndTgt r:embed="rId3" name="camera.wav"/>
                                        </p:tgtEl>
                                      </p:cMediaNode>
                                    </p:audio>
                                  </p:subTnLst>
                                </p:cTn>
                              </p:par>
                            </p:childTnLst>
                          </p:cTn>
                        </p:par>
                        <p:par>
                          <p:cTn id="34" fill="hold">
                            <p:stCondLst>
                              <p:cond delay="1500"/>
                            </p:stCondLst>
                            <p:childTnLst>
                              <p:par>
                                <p:cTn id="35" presetID="53" presetClass="entr" presetSubtype="0" fill="hold" nodeType="afterEffect">
                                  <p:stCondLst>
                                    <p:cond delay="0"/>
                                  </p:stCondLst>
                                  <p:childTnLst>
                                    <p:set>
                                      <p:cBhvr>
                                        <p:cTn id="36" dur="1" fill="hold">
                                          <p:stCondLst>
                                            <p:cond delay="0"/>
                                          </p:stCondLst>
                                        </p:cTn>
                                        <p:tgtEl>
                                          <p:spTgt spid="116763"/>
                                        </p:tgtEl>
                                        <p:attrNameLst>
                                          <p:attrName>style.visibility</p:attrName>
                                        </p:attrNameLst>
                                      </p:cBhvr>
                                      <p:to>
                                        <p:strVal val="visible"/>
                                      </p:to>
                                    </p:set>
                                    <p:anim calcmode="lin" valueType="num">
                                      <p:cBhvr>
                                        <p:cTn id="37" dur="500" fill="hold"/>
                                        <p:tgtEl>
                                          <p:spTgt spid="116763"/>
                                        </p:tgtEl>
                                        <p:attrNameLst>
                                          <p:attrName>ppt_w</p:attrName>
                                        </p:attrNameLst>
                                      </p:cBhvr>
                                      <p:tavLst>
                                        <p:tav tm="0">
                                          <p:val>
                                            <p:fltVal val="0"/>
                                          </p:val>
                                        </p:tav>
                                        <p:tav tm="100000">
                                          <p:val>
                                            <p:strVal val="#ppt_w"/>
                                          </p:val>
                                        </p:tav>
                                      </p:tavLst>
                                    </p:anim>
                                    <p:anim calcmode="lin" valueType="num">
                                      <p:cBhvr>
                                        <p:cTn id="38" dur="500" fill="hold"/>
                                        <p:tgtEl>
                                          <p:spTgt spid="116763"/>
                                        </p:tgtEl>
                                        <p:attrNameLst>
                                          <p:attrName>ppt_h</p:attrName>
                                        </p:attrNameLst>
                                      </p:cBhvr>
                                      <p:tavLst>
                                        <p:tav tm="0">
                                          <p:val>
                                            <p:fltVal val="0"/>
                                          </p:val>
                                        </p:tav>
                                        <p:tav tm="100000">
                                          <p:val>
                                            <p:strVal val="#ppt_h"/>
                                          </p:val>
                                        </p:tav>
                                      </p:tavLst>
                                    </p:anim>
                                    <p:animEffect transition="in" filter="fade">
                                      <p:cBhvr>
                                        <p:cTn id="39" dur="500"/>
                                        <p:tgtEl>
                                          <p:spTgt spid="116763"/>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par>
                          <p:cTn id="40" fill="hold">
                            <p:stCondLst>
                              <p:cond delay="2000"/>
                            </p:stCondLst>
                            <p:childTnLst>
                              <p:par>
                                <p:cTn id="41" presetID="53" presetClass="entr" presetSubtype="0" fill="hold" nodeType="afterEffect">
                                  <p:stCondLst>
                                    <p:cond delay="0"/>
                                  </p:stCondLst>
                                  <p:childTnLst>
                                    <p:set>
                                      <p:cBhvr>
                                        <p:cTn id="42" dur="1" fill="hold">
                                          <p:stCondLst>
                                            <p:cond delay="0"/>
                                          </p:stCondLst>
                                        </p:cTn>
                                        <p:tgtEl>
                                          <p:spTgt spid="116774"/>
                                        </p:tgtEl>
                                        <p:attrNameLst>
                                          <p:attrName>style.visibility</p:attrName>
                                        </p:attrNameLst>
                                      </p:cBhvr>
                                      <p:to>
                                        <p:strVal val="visible"/>
                                      </p:to>
                                    </p:set>
                                    <p:anim calcmode="lin" valueType="num">
                                      <p:cBhvr>
                                        <p:cTn id="43" dur="500" fill="hold"/>
                                        <p:tgtEl>
                                          <p:spTgt spid="116774"/>
                                        </p:tgtEl>
                                        <p:attrNameLst>
                                          <p:attrName>ppt_w</p:attrName>
                                        </p:attrNameLst>
                                      </p:cBhvr>
                                      <p:tavLst>
                                        <p:tav tm="0">
                                          <p:val>
                                            <p:fltVal val="0"/>
                                          </p:val>
                                        </p:tav>
                                        <p:tav tm="100000">
                                          <p:val>
                                            <p:strVal val="#ppt_w"/>
                                          </p:val>
                                        </p:tav>
                                      </p:tavLst>
                                    </p:anim>
                                    <p:anim calcmode="lin" valueType="num">
                                      <p:cBhvr>
                                        <p:cTn id="44" dur="500" fill="hold"/>
                                        <p:tgtEl>
                                          <p:spTgt spid="116774"/>
                                        </p:tgtEl>
                                        <p:attrNameLst>
                                          <p:attrName>ppt_h</p:attrName>
                                        </p:attrNameLst>
                                      </p:cBhvr>
                                      <p:tavLst>
                                        <p:tav tm="0">
                                          <p:val>
                                            <p:fltVal val="0"/>
                                          </p:val>
                                        </p:tav>
                                        <p:tav tm="100000">
                                          <p:val>
                                            <p:strVal val="#ppt_h"/>
                                          </p:val>
                                        </p:tav>
                                      </p:tavLst>
                                    </p:anim>
                                    <p:animEffect transition="in" filter="fade">
                                      <p:cBhvr>
                                        <p:cTn id="45" dur="500"/>
                                        <p:tgtEl>
                                          <p:spTgt spid="116774"/>
                                        </p:tgtEl>
                                      </p:cBhvr>
                                    </p:animEffect>
                                  </p:childTnLst>
                                  <p:subTnLst>
                                    <p:audio>
                                      <p:cMediaNode>
                                        <p:cTn display="0" masterRel="sameClick">
                                          <p:stCondLst>
                                            <p:cond evt="begin" delay="0">
                                              <p:tn val="41"/>
                                            </p:cond>
                                          </p:stCondLst>
                                          <p:endCondLst>
                                            <p:cond evt="onStopAudio" delay="0">
                                              <p:tgtEl>
                                                <p:sldTgt/>
                                              </p:tgtEl>
                                            </p:cond>
                                          </p:endCondLst>
                                        </p:cTn>
                                        <p:tgtEl>
                                          <p:sndTgt r:embed="rId3" name="camera.wav"/>
                                        </p:tgtEl>
                                      </p:cMediaNode>
                                    </p:audio>
                                  </p:sub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childTnLst>
                                    <p:set>
                                      <p:cBhvr>
                                        <p:cTn id="49" dur="1" fill="hold">
                                          <p:stCondLst>
                                            <p:cond delay="0"/>
                                          </p:stCondLst>
                                        </p:cTn>
                                        <p:tgtEl>
                                          <p:spTgt spid="116785"/>
                                        </p:tgtEl>
                                        <p:attrNameLst>
                                          <p:attrName>style.visibility</p:attrName>
                                        </p:attrNameLst>
                                      </p:cBhvr>
                                      <p:to>
                                        <p:strVal val="visible"/>
                                      </p:to>
                                    </p:set>
                                    <p:anim calcmode="lin" valueType="num">
                                      <p:cBhvr>
                                        <p:cTn id="50" dur="500" fill="hold"/>
                                        <p:tgtEl>
                                          <p:spTgt spid="116785"/>
                                        </p:tgtEl>
                                        <p:attrNameLst>
                                          <p:attrName>ppt_w</p:attrName>
                                        </p:attrNameLst>
                                      </p:cBhvr>
                                      <p:tavLst>
                                        <p:tav tm="0">
                                          <p:val>
                                            <p:fltVal val="0"/>
                                          </p:val>
                                        </p:tav>
                                        <p:tav tm="100000">
                                          <p:val>
                                            <p:strVal val="#ppt_w"/>
                                          </p:val>
                                        </p:tav>
                                      </p:tavLst>
                                    </p:anim>
                                    <p:anim calcmode="lin" valueType="num">
                                      <p:cBhvr>
                                        <p:cTn id="51" dur="500" fill="hold"/>
                                        <p:tgtEl>
                                          <p:spTgt spid="116785"/>
                                        </p:tgtEl>
                                        <p:attrNameLst>
                                          <p:attrName>ppt_h</p:attrName>
                                        </p:attrNameLst>
                                      </p:cBhvr>
                                      <p:tavLst>
                                        <p:tav tm="0">
                                          <p:val>
                                            <p:fltVal val="0"/>
                                          </p:val>
                                        </p:tav>
                                        <p:tav tm="100000">
                                          <p:val>
                                            <p:strVal val="#ppt_h"/>
                                          </p:val>
                                        </p:tav>
                                      </p:tavLst>
                                    </p:anim>
                                    <p:animEffect transition="in" filter="fade">
                                      <p:cBhvr>
                                        <p:cTn id="52" dur="500"/>
                                        <p:tgtEl>
                                          <p:spTgt spid="116785"/>
                                        </p:tgtEl>
                                      </p:cBhvr>
                                    </p:animEffect>
                                  </p:childTnLst>
                                  <p:subTnLst>
                                    <p:audio>
                                      <p:cMediaNode>
                                        <p:cTn display="0" masterRel="sameClick">
                                          <p:stCondLst>
                                            <p:cond evt="begin" delay="0">
                                              <p:tn val="48"/>
                                            </p:cond>
                                          </p:stCondLst>
                                          <p:endCondLst>
                                            <p:cond evt="onStopAudio" delay="0">
                                              <p:tgtEl>
                                                <p:sldTgt/>
                                              </p:tgtEl>
                                            </p:cond>
                                          </p:endCondLst>
                                        </p:cTn>
                                        <p:tgtEl>
                                          <p:sndTgt r:embed="rId5" name="voltage.wav"/>
                                        </p:tgtEl>
                                      </p:cMediaNode>
                                    </p:audio>
                                  </p:subTnLst>
                                </p:cTn>
                              </p:par>
                            </p:childTnLst>
                          </p:cTn>
                        </p:par>
                        <p:par>
                          <p:cTn id="53" fill="hold">
                            <p:stCondLst>
                              <p:cond delay="500"/>
                            </p:stCondLst>
                            <p:childTnLst>
                              <p:par>
                                <p:cTn id="54" presetID="53" presetClass="entr" presetSubtype="0" fill="hold" nodeType="afterEffect">
                                  <p:stCondLst>
                                    <p:cond delay="0"/>
                                  </p:stCondLst>
                                  <p:childTnLst>
                                    <p:set>
                                      <p:cBhvr>
                                        <p:cTn id="55" dur="1" fill="hold">
                                          <p:stCondLst>
                                            <p:cond delay="0"/>
                                          </p:stCondLst>
                                        </p:cTn>
                                        <p:tgtEl>
                                          <p:spTgt spid="116788"/>
                                        </p:tgtEl>
                                        <p:attrNameLst>
                                          <p:attrName>style.visibility</p:attrName>
                                        </p:attrNameLst>
                                      </p:cBhvr>
                                      <p:to>
                                        <p:strVal val="visible"/>
                                      </p:to>
                                    </p:set>
                                    <p:anim calcmode="lin" valueType="num">
                                      <p:cBhvr>
                                        <p:cTn id="56" dur="500" fill="hold"/>
                                        <p:tgtEl>
                                          <p:spTgt spid="116788"/>
                                        </p:tgtEl>
                                        <p:attrNameLst>
                                          <p:attrName>ppt_w</p:attrName>
                                        </p:attrNameLst>
                                      </p:cBhvr>
                                      <p:tavLst>
                                        <p:tav tm="0">
                                          <p:val>
                                            <p:fltVal val="0"/>
                                          </p:val>
                                        </p:tav>
                                        <p:tav tm="100000">
                                          <p:val>
                                            <p:strVal val="#ppt_w"/>
                                          </p:val>
                                        </p:tav>
                                      </p:tavLst>
                                    </p:anim>
                                    <p:anim calcmode="lin" valueType="num">
                                      <p:cBhvr>
                                        <p:cTn id="57" dur="500" fill="hold"/>
                                        <p:tgtEl>
                                          <p:spTgt spid="116788"/>
                                        </p:tgtEl>
                                        <p:attrNameLst>
                                          <p:attrName>ppt_h</p:attrName>
                                        </p:attrNameLst>
                                      </p:cBhvr>
                                      <p:tavLst>
                                        <p:tav tm="0">
                                          <p:val>
                                            <p:fltVal val="0"/>
                                          </p:val>
                                        </p:tav>
                                        <p:tav tm="100000">
                                          <p:val>
                                            <p:strVal val="#ppt_h"/>
                                          </p:val>
                                        </p:tav>
                                      </p:tavLst>
                                    </p:anim>
                                    <p:animEffect transition="in" filter="fade">
                                      <p:cBhvr>
                                        <p:cTn id="58" dur="500"/>
                                        <p:tgtEl>
                                          <p:spTgt spid="116788"/>
                                        </p:tgtEl>
                                      </p:cBhvr>
                                    </p:animEffect>
                                  </p:childTnLst>
                                  <p:subTnLst>
                                    <p:audio>
                                      <p:cMediaNode>
                                        <p:cTn display="0" masterRel="sameClick">
                                          <p:stCondLst>
                                            <p:cond evt="begin" delay="0">
                                              <p:tn val="54"/>
                                            </p:cond>
                                          </p:stCondLst>
                                          <p:endCondLst>
                                            <p:cond evt="onStopAudio" delay="0">
                                              <p:tgtEl>
                                                <p:sldTgt/>
                                              </p:tgtEl>
                                            </p:cond>
                                          </p:endCondLst>
                                        </p:cTn>
                                        <p:tgtEl>
                                          <p:sndTgt r:embed="rId5" name="voltage.wav"/>
                                        </p:tgtEl>
                                      </p:cMediaNode>
                                    </p:audio>
                                  </p:subTnLst>
                                </p:cTn>
                              </p:par>
                            </p:childTnLst>
                          </p:cTn>
                        </p:par>
                        <p:par>
                          <p:cTn id="59" fill="hold">
                            <p:stCondLst>
                              <p:cond delay="1000"/>
                            </p:stCondLst>
                            <p:childTnLst>
                              <p:par>
                                <p:cTn id="60" presetID="53" presetClass="entr" presetSubtype="0" fill="hold" nodeType="afterEffect">
                                  <p:stCondLst>
                                    <p:cond delay="0"/>
                                  </p:stCondLst>
                                  <p:childTnLst>
                                    <p:set>
                                      <p:cBhvr>
                                        <p:cTn id="61" dur="1" fill="hold">
                                          <p:stCondLst>
                                            <p:cond delay="0"/>
                                          </p:stCondLst>
                                        </p:cTn>
                                        <p:tgtEl>
                                          <p:spTgt spid="116810"/>
                                        </p:tgtEl>
                                        <p:attrNameLst>
                                          <p:attrName>style.visibility</p:attrName>
                                        </p:attrNameLst>
                                      </p:cBhvr>
                                      <p:to>
                                        <p:strVal val="visible"/>
                                      </p:to>
                                    </p:set>
                                    <p:anim calcmode="lin" valueType="num">
                                      <p:cBhvr>
                                        <p:cTn id="62" dur="500" fill="hold"/>
                                        <p:tgtEl>
                                          <p:spTgt spid="116810"/>
                                        </p:tgtEl>
                                        <p:attrNameLst>
                                          <p:attrName>ppt_w</p:attrName>
                                        </p:attrNameLst>
                                      </p:cBhvr>
                                      <p:tavLst>
                                        <p:tav tm="0">
                                          <p:val>
                                            <p:fltVal val="0"/>
                                          </p:val>
                                        </p:tav>
                                        <p:tav tm="100000">
                                          <p:val>
                                            <p:strVal val="#ppt_w"/>
                                          </p:val>
                                        </p:tav>
                                      </p:tavLst>
                                    </p:anim>
                                    <p:anim calcmode="lin" valueType="num">
                                      <p:cBhvr>
                                        <p:cTn id="63" dur="500" fill="hold"/>
                                        <p:tgtEl>
                                          <p:spTgt spid="116810"/>
                                        </p:tgtEl>
                                        <p:attrNameLst>
                                          <p:attrName>ppt_h</p:attrName>
                                        </p:attrNameLst>
                                      </p:cBhvr>
                                      <p:tavLst>
                                        <p:tav tm="0">
                                          <p:val>
                                            <p:fltVal val="0"/>
                                          </p:val>
                                        </p:tav>
                                        <p:tav tm="100000">
                                          <p:val>
                                            <p:strVal val="#ppt_h"/>
                                          </p:val>
                                        </p:tav>
                                      </p:tavLst>
                                    </p:anim>
                                    <p:animEffect transition="in" filter="fade">
                                      <p:cBhvr>
                                        <p:cTn id="64" dur="500"/>
                                        <p:tgtEl>
                                          <p:spTgt spid="116810"/>
                                        </p:tgtEl>
                                      </p:cBhvr>
                                    </p:animEffect>
                                  </p:childTnLst>
                                  <p:subTnLst>
                                    <p:audio>
                                      <p:cMediaNode>
                                        <p:cTn display="0" masterRel="sameClick">
                                          <p:stCondLst>
                                            <p:cond evt="begin" delay="0">
                                              <p:tn val="60"/>
                                            </p:cond>
                                          </p:stCondLst>
                                          <p:endCondLst>
                                            <p:cond evt="onStopAudio" delay="0">
                                              <p:tgtEl>
                                                <p:sldTgt/>
                                              </p:tgtEl>
                                            </p:cond>
                                          </p:endCondLst>
                                        </p:cTn>
                                        <p:tgtEl>
                                          <p:sndTgt r:embed="rId5" name="voltage.wav"/>
                                        </p:tgtEl>
                                      </p:cMediaNode>
                                    </p:audio>
                                  </p:subTnLst>
                                </p:cTn>
                              </p:par>
                            </p:childTnLst>
                          </p:cTn>
                        </p:par>
                        <p:par>
                          <p:cTn id="65" fill="hold">
                            <p:stCondLst>
                              <p:cond delay="1500"/>
                            </p:stCondLst>
                            <p:childTnLst>
                              <p:par>
                                <p:cTn id="66" presetID="53" presetClass="entr" presetSubtype="0" fill="hold" nodeType="afterEffect">
                                  <p:stCondLst>
                                    <p:cond delay="0"/>
                                  </p:stCondLst>
                                  <p:childTnLst>
                                    <p:set>
                                      <p:cBhvr>
                                        <p:cTn id="67" dur="1" fill="hold">
                                          <p:stCondLst>
                                            <p:cond delay="0"/>
                                          </p:stCondLst>
                                        </p:cTn>
                                        <p:tgtEl>
                                          <p:spTgt spid="116795"/>
                                        </p:tgtEl>
                                        <p:attrNameLst>
                                          <p:attrName>style.visibility</p:attrName>
                                        </p:attrNameLst>
                                      </p:cBhvr>
                                      <p:to>
                                        <p:strVal val="visible"/>
                                      </p:to>
                                    </p:set>
                                    <p:anim calcmode="lin" valueType="num">
                                      <p:cBhvr>
                                        <p:cTn id="68" dur="500" fill="hold"/>
                                        <p:tgtEl>
                                          <p:spTgt spid="116795"/>
                                        </p:tgtEl>
                                        <p:attrNameLst>
                                          <p:attrName>ppt_w</p:attrName>
                                        </p:attrNameLst>
                                      </p:cBhvr>
                                      <p:tavLst>
                                        <p:tav tm="0">
                                          <p:val>
                                            <p:fltVal val="0"/>
                                          </p:val>
                                        </p:tav>
                                        <p:tav tm="100000">
                                          <p:val>
                                            <p:strVal val="#ppt_w"/>
                                          </p:val>
                                        </p:tav>
                                      </p:tavLst>
                                    </p:anim>
                                    <p:anim calcmode="lin" valueType="num">
                                      <p:cBhvr>
                                        <p:cTn id="69" dur="500" fill="hold"/>
                                        <p:tgtEl>
                                          <p:spTgt spid="116795"/>
                                        </p:tgtEl>
                                        <p:attrNameLst>
                                          <p:attrName>ppt_h</p:attrName>
                                        </p:attrNameLst>
                                      </p:cBhvr>
                                      <p:tavLst>
                                        <p:tav tm="0">
                                          <p:val>
                                            <p:fltVal val="0"/>
                                          </p:val>
                                        </p:tav>
                                        <p:tav tm="100000">
                                          <p:val>
                                            <p:strVal val="#ppt_h"/>
                                          </p:val>
                                        </p:tav>
                                      </p:tavLst>
                                    </p:anim>
                                    <p:animEffect transition="in" filter="fade">
                                      <p:cBhvr>
                                        <p:cTn id="70" dur="500"/>
                                        <p:tgtEl>
                                          <p:spTgt spid="116795"/>
                                        </p:tgtEl>
                                      </p:cBhvr>
                                    </p:animEffect>
                                  </p:childTnLst>
                                  <p:subTnLst>
                                    <p:audio>
                                      <p:cMediaNode>
                                        <p:cTn display="0" masterRel="sameClick">
                                          <p:stCondLst>
                                            <p:cond evt="begin" delay="0">
                                              <p:tn val="66"/>
                                            </p:cond>
                                          </p:stCondLst>
                                          <p:endCondLst>
                                            <p:cond evt="onStopAudio" delay="0">
                                              <p:tgtEl>
                                                <p:sldTgt/>
                                              </p:tgtEl>
                                            </p:cond>
                                          </p:endCondLst>
                                        </p:cTn>
                                        <p:tgtEl>
                                          <p:sndTgt r:embed="rId5" name="voltage.wav"/>
                                        </p:tgtEl>
                                      </p:cMediaNode>
                                    </p:audio>
                                  </p:subTnLst>
                                </p:cTn>
                              </p:par>
                            </p:childTnLst>
                          </p:cTn>
                        </p:par>
                        <p:par>
                          <p:cTn id="71" fill="hold">
                            <p:stCondLst>
                              <p:cond delay="2000"/>
                            </p:stCondLst>
                            <p:childTnLst>
                              <p:par>
                                <p:cTn id="72" presetID="53" presetClass="entr" presetSubtype="0" fill="hold" nodeType="afterEffect">
                                  <p:stCondLst>
                                    <p:cond delay="0"/>
                                  </p:stCondLst>
                                  <p:childTnLst>
                                    <p:set>
                                      <p:cBhvr>
                                        <p:cTn id="73" dur="1" fill="hold">
                                          <p:stCondLst>
                                            <p:cond delay="0"/>
                                          </p:stCondLst>
                                        </p:cTn>
                                        <p:tgtEl>
                                          <p:spTgt spid="116792"/>
                                        </p:tgtEl>
                                        <p:attrNameLst>
                                          <p:attrName>style.visibility</p:attrName>
                                        </p:attrNameLst>
                                      </p:cBhvr>
                                      <p:to>
                                        <p:strVal val="visible"/>
                                      </p:to>
                                    </p:set>
                                    <p:anim calcmode="lin" valueType="num">
                                      <p:cBhvr>
                                        <p:cTn id="74" dur="500" fill="hold"/>
                                        <p:tgtEl>
                                          <p:spTgt spid="116792"/>
                                        </p:tgtEl>
                                        <p:attrNameLst>
                                          <p:attrName>ppt_w</p:attrName>
                                        </p:attrNameLst>
                                      </p:cBhvr>
                                      <p:tavLst>
                                        <p:tav tm="0">
                                          <p:val>
                                            <p:fltVal val="0"/>
                                          </p:val>
                                        </p:tav>
                                        <p:tav tm="100000">
                                          <p:val>
                                            <p:strVal val="#ppt_w"/>
                                          </p:val>
                                        </p:tav>
                                      </p:tavLst>
                                    </p:anim>
                                    <p:anim calcmode="lin" valueType="num">
                                      <p:cBhvr>
                                        <p:cTn id="75" dur="500" fill="hold"/>
                                        <p:tgtEl>
                                          <p:spTgt spid="116792"/>
                                        </p:tgtEl>
                                        <p:attrNameLst>
                                          <p:attrName>ppt_h</p:attrName>
                                        </p:attrNameLst>
                                      </p:cBhvr>
                                      <p:tavLst>
                                        <p:tav tm="0">
                                          <p:val>
                                            <p:fltVal val="0"/>
                                          </p:val>
                                        </p:tav>
                                        <p:tav tm="100000">
                                          <p:val>
                                            <p:strVal val="#ppt_h"/>
                                          </p:val>
                                        </p:tav>
                                      </p:tavLst>
                                    </p:anim>
                                    <p:animEffect transition="in" filter="fade">
                                      <p:cBhvr>
                                        <p:cTn id="76" dur="500"/>
                                        <p:tgtEl>
                                          <p:spTgt spid="116792"/>
                                        </p:tgtEl>
                                      </p:cBhvr>
                                    </p:animEffect>
                                  </p:childTnLst>
                                  <p:subTnLst>
                                    <p:audio>
                                      <p:cMediaNode>
                                        <p:cTn display="0" masterRel="sameClick">
                                          <p:stCondLst>
                                            <p:cond evt="begin" delay="0">
                                              <p:tn val="72"/>
                                            </p:cond>
                                          </p:stCondLst>
                                          <p:endCondLst>
                                            <p:cond evt="onStopAudio" delay="0">
                                              <p:tgtEl>
                                                <p:sldTgt/>
                                              </p:tgtEl>
                                            </p:cond>
                                          </p:endCondLst>
                                        </p:cTn>
                                        <p:tgtEl>
                                          <p:sndTgt r:embed="rId5" name="voltage.wav"/>
                                        </p:tgtEl>
                                      </p:cMediaNode>
                                    </p:audio>
                                  </p:sub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116740">
                                            <p:txEl>
                                              <p:pRg st="5" end="5"/>
                                            </p:txEl>
                                          </p:spTgt>
                                        </p:tgtEl>
                                        <p:attrNameLst>
                                          <p:attrName>style.visibility</p:attrName>
                                        </p:attrNameLst>
                                      </p:cBhvr>
                                      <p:to>
                                        <p:strVal val="visible"/>
                                      </p:to>
                                    </p:set>
                                    <p:anim calcmode="lin" valueType="num">
                                      <p:cBhvr additive="base">
                                        <p:cTn id="81" dur="500" fill="hold"/>
                                        <p:tgtEl>
                                          <p:spTgt spid="116740">
                                            <p:txEl>
                                              <p:pRg st="5" end="5"/>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1674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9"/>
                                            </p:cond>
                                          </p:stCondLst>
                                          <p:endCondLst>
                                            <p:cond evt="onStopAudio" delay="0">
                                              <p:tgtEl>
                                                <p:sldTgt/>
                                              </p:tgtEl>
                                            </p:cond>
                                          </p:endCondLst>
                                        </p:cTn>
                                        <p:tgtEl>
                                          <p:sndTgt r:embed="rId4" name="arrow.wav"/>
                                        </p:tgtEl>
                                      </p:cMediaNode>
                                    </p:audio>
                                  </p:sub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116740">
                                            <p:txEl>
                                              <p:pRg st="6" end="6"/>
                                            </p:txEl>
                                          </p:spTgt>
                                        </p:tgtEl>
                                        <p:attrNameLst>
                                          <p:attrName>style.visibility</p:attrName>
                                        </p:attrNameLst>
                                      </p:cBhvr>
                                      <p:to>
                                        <p:strVal val="visible"/>
                                      </p:to>
                                    </p:set>
                                    <p:anim calcmode="lin" valueType="num">
                                      <p:cBhvr additive="base">
                                        <p:cTn id="87" dur="500" fill="hold"/>
                                        <p:tgtEl>
                                          <p:spTgt spid="116740">
                                            <p:txEl>
                                              <p:pRg st="6" end="6"/>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116740">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5"/>
                                            </p:cond>
                                          </p:stCondLst>
                                          <p:endCondLst>
                                            <p:cond evt="onStopAudio" delay="0">
                                              <p:tgtEl>
                                                <p:sldTgt/>
                                              </p:tgtEl>
                                            </p:cond>
                                          </p:endCondLst>
                                        </p:cTn>
                                        <p:tgtEl>
                                          <p:sndTgt r:embed="rId4" name="arrow.wav"/>
                                        </p:tgtEl>
                                      </p:cMediaNode>
                                    </p:audio>
                                  </p:sub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116740">
                                            <p:txEl>
                                              <p:pRg st="7" end="7"/>
                                            </p:txEl>
                                          </p:spTgt>
                                        </p:tgtEl>
                                        <p:attrNameLst>
                                          <p:attrName>style.visibility</p:attrName>
                                        </p:attrNameLst>
                                      </p:cBhvr>
                                      <p:to>
                                        <p:strVal val="visible"/>
                                      </p:to>
                                    </p:set>
                                    <p:anim calcmode="lin" valueType="num">
                                      <p:cBhvr additive="base">
                                        <p:cTn id="93" dur="500" fill="hold"/>
                                        <p:tgtEl>
                                          <p:spTgt spid="116740">
                                            <p:txEl>
                                              <p:pRg st="7" end="7"/>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116740">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1"/>
                                            </p:cond>
                                          </p:stCondLst>
                                          <p:endCondLst>
                                            <p:cond evt="onStopAudio" delay="0">
                                              <p:tgtEl>
                                                <p:sldTgt/>
                                              </p:tgtEl>
                                            </p:cond>
                                          </p:endCondLst>
                                        </p:cTn>
                                        <p:tgtEl>
                                          <p:sndTgt r:embed="rId4" name="arrow.wav"/>
                                        </p:tgtEl>
                                      </p:cMediaNode>
                                    </p:audio>
                                  </p:sub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116740">
                                            <p:txEl>
                                              <p:pRg st="8" end="8"/>
                                            </p:txEl>
                                          </p:spTgt>
                                        </p:tgtEl>
                                        <p:attrNameLst>
                                          <p:attrName>style.visibility</p:attrName>
                                        </p:attrNameLst>
                                      </p:cBhvr>
                                      <p:to>
                                        <p:strVal val="visible"/>
                                      </p:to>
                                    </p:set>
                                    <p:anim calcmode="lin" valueType="num">
                                      <p:cBhvr additive="base">
                                        <p:cTn id="99" dur="500" fill="hold"/>
                                        <p:tgtEl>
                                          <p:spTgt spid="116740">
                                            <p:txEl>
                                              <p:pRg st="8" end="8"/>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116740">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7"/>
                                            </p:cond>
                                          </p:stCondLst>
                                          <p:endCondLst>
                                            <p:cond evt="onStopAudio" delay="0">
                                              <p:tgtEl>
                                                <p:sldTgt/>
                                              </p:tgtEl>
                                            </p:cond>
                                          </p:endCondLst>
                                        </p:cTn>
                                        <p:tgtEl>
                                          <p:sndTgt r:embed="rId4" name="arrow.wav"/>
                                        </p:tgtEl>
                                      </p:cMediaNode>
                                    </p:audio>
                                  </p:sub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16740">
                                            <p:txEl>
                                              <p:pRg st="9" end="9"/>
                                            </p:txEl>
                                          </p:spTgt>
                                        </p:tgtEl>
                                        <p:attrNameLst>
                                          <p:attrName>style.visibility</p:attrName>
                                        </p:attrNameLst>
                                      </p:cBhvr>
                                      <p:to>
                                        <p:strVal val="visible"/>
                                      </p:to>
                                    </p:set>
                                    <p:anim calcmode="lin" valueType="num">
                                      <p:cBhvr additive="base">
                                        <p:cTn id="105" dur="500" fill="hold"/>
                                        <p:tgtEl>
                                          <p:spTgt spid="116740">
                                            <p:txEl>
                                              <p:pRg st="9" end="9"/>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116740">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3"/>
                                            </p:cond>
                                          </p:stCondLst>
                                          <p:endCondLst>
                                            <p:cond evt="onStopAudio" delay="0">
                                              <p:tgtEl>
                                                <p:sldTgt/>
                                              </p:tgtEl>
                                            </p:cond>
                                          </p:endCondLst>
                                        </p:cTn>
                                        <p:tgtEl>
                                          <p:sndTgt r:embed="rId4" name="arrow.wav"/>
                                        </p:tgtEl>
                                      </p:cMediaNode>
                                    </p:audio>
                                  </p:sub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16740">
                                            <p:txEl>
                                              <p:pRg st="10" end="10"/>
                                            </p:txEl>
                                          </p:spTgt>
                                        </p:tgtEl>
                                        <p:attrNameLst>
                                          <p:attrName>style.visibility</p:attrName>
                                        </p:attrNameLst>
                                      </p:cBhvr>
                                      <p:to>
                                        <p:strVal val="visible"/>
                                      </p:to>
                                    </p:set>
                                    <p:anim calcmode="lin" valueType="num">
                                      <p:cBhvr additive="base">
                                        <p:cTn id="111" dur="500" fill="hold"/>
                                        <p:tgtEl>
                                          <p:spTgt spid="116740">
                                            <p:txEl>
                                              <p:pRg st="10" end="10"/>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116740">
                                            <p:txEl>
                                              <p:pRg st="10" end="1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9"/>
                                            </p:cond>
                                          </p:stCondLst>
                                          <p:endCondLst>
                                            <p:cond evt="onStopAudio" delay="0">
                                              <p:tgtEl>
                                                <p:sldTgt/>
                                              </p:tgtEl>
                                            </p:cond>
                                          </p:endCondLst>
                                        </p:cTn>
                                        <p:tgtEl>
                                          <p:sndTgt r:embed="rId4" name="arrow.wav"/>
                                        </p:tgtEl>
                                      </p:cMediaNode>
                                    </p:audio>
                                  </p:subTnLst>
                                </p:cTn>
                              </p:par>
                            </p:childTnLst>
                          </p:cTn>
                        </p:par>
                      </p:childTnLst>
                    </p:cTn>
                  </p:par>
                  <p:par>
                    <p:cTn id="113" fill="hold">
                      <p:stCondLst>
                        <p:cond delay="indefinite"/>
                      </p:stCondLst>
                      <p:childTnLst>
                        <p:par>
                          <p:cTn id="114" fill="hold">
                            <p:stCondLst>
                              <p:cond delay="0"/>
                            </p:stCondLst>
                            <p:childTnLst>
                              <p:par>
                                <p:cTn id="115" presetID="2" presetClass="entr" presetSubtype="2" fill="hold" grpId="0" nodeType="clickEffect">
                                  <p:stCondLst>
                                    <p:cond delay="0"/>
                                  </p:stCondLst>
                                  <p:childTnLst>
                                    <p:set>
                                      <p:cBhvr>
                                        <p:cTn id="116" dur="1" fill="hold">
                                          <p:stCondLst>
                                            <p:cond delay="0"/>
                                          </p:stCondLst>
                                        </p:cTn>
                                        <p:tgtEl>
                                          <p:spTgt spid="116817"/>
                                        </p:tgtEl>
                                        <p:attrNameLst>
                                          <p:attrName>style.visibility</p:attrName>
                                        </p:attrNameLst>
                                      </p:cBhvr>
                                      <p:to>
                                        <p:strVal val="visible"/>
                                      </p:to>
                                    </p:set>
                                    <p:anim calcmode="lin" valueType="num">
                                      <p:cBhvr additive="base">
                                        <p:cTn id="117" dur="500" fill="hold"/>
                                        <p:tgtEl>
                                          <p:spTgt spid="116817"/>
                                        </p:tgtEl>
                                        <p:attrNameLst>
                                          <p:attrName>ppt_x</p:attrName>
                                        </p:attrNameLst>
                                      </p:cBhvr>
                                      <p:tavLst>
                                        <p:tav tm="0">
                                          <p:val>
                                            <p:strVal val="1+#ppt_w/2"/>
                                          </p:val>
                                        </p:tav>
                                        <p:tav tm="100000">
                                          <p:val>
                                            <p:strVal val="#ppt_x"/>
                                          </p:val>
                                        </p:tav>
                                      </p:tavLst>
                                    </p:anim>
                                    <p:anim calcmode="lin" valueType="num">
                                      <p:cBhvr additive="base">
                                        <p:cTn id="118" dur="500" fill="hold"/>
                                        <p:tgtEl>
                                          <p:spTgt spid="1168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8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ChangeArrowheads="1"/>
          </p:cNvSpPr>
          <p:nvPr/>
        </p:nvSpPr>
        <p:spPr bwMode="auto">
          <a:xfrm>
            <a:off x="682625" y="5647764"/>
            <a:ext cx="7766050" cy="1210235"/>
          </a:xfrm>
          <a:prstGeom prst="rect">
            <a:avLst/>
          </a:prstGeom>
          <a:solidFill>
            <a:srgbClr val="FFCCCC"/>
          </a:solidFill>
          <a:ln w="9525">
            <a:noFill/>
            <a:miter lim="800000"/>
            <a:headEnd/>
            <a:tailEnd/>
          </a:ln>
          <a:effectLst/>
        </p:spPr>
        <p:txBody>
          <a:bodyPr/>
          <a:lstStyle/>
          <a:p>
            <a:pPr eaLnBrk="0" hangingPunct="0">
              <a:spcBef>
                <a:spcPct val="20000"/>
              </a:spcBef>
            </a:pPr>
            <a:r>
              <a:rPr lang="en-US" b="1" i="1" dirty="0"/>
              <a:t>FYI</a:t>
            </a:r>
          </a:p>
          <a:p>
            <a:pPr eaLnBrk="0" hangingPunct="0">
              <a:spcBef>
                <a:spcPct val="20000"/>
              </a:spcBef>
            </a:pPr>
            <a:r>
              <a:rPr lang="en-US" b="1" dirty="0">
                <a:sym typeface="Symbol" pitchFamily="18" charset="2"/>
              </a:rPr>
              <a:t></a:t>
            </a:r>
            <a:r>
              <a:rPr lang="en-US" dirty="0">
                <a:sym typeface="Symbol" pitchFamily="18" charset="2"/>
              </a:rPr>
              <a:t>Be aware that the </a:t>
            </a:r>
            <a:r>
              <a:rPr lang="en-US" i="1" dirty="0" smtClean="0">
                <a:sym typeface="Symbol" pitchFamily="18" charset="2"/>
              </a:rPr>
              <a:t>_________________ </a:t>
            </a:r>
            <a:r>
              <a:rPr lang="en-US" dirty="0" smtClean="0">
                <a:sym typeface="Symbol" pitchFamily="18" charset="2"/>
              </a:rPr>
              <a:t>and </a:t>
            </a:r>
            <a:r>
              <a:rPr lang="en-US" i="1" dirty="0" smtClean="0">
                <a:sym typeface="Symbol" pitchFamily="18" charset="2"/>
              </a:rPr>
              <a:t>________ _____________</a:t>
            </a:r>
            <a:r>
              <a:rPr lang="en-US" dirty="0" smtClean="0">
                <a:sym typeface="Symbol" pitchFamily="18" charset="2"/>
              </a:rPr>
              <a:t> </a:t>
            </a:r>
            <a:r>
              <a:rPr lang="en-US" dirty="0">
                <a:sym typeface="Symbol" pitchFamily="18" charset="2"/>
              </a:rPr>
              <a:t>are the same thing-namely the B-field.</a:t>
            </a:r>
            <a:endParaRPr lang="en-US" dirty="0"/>
          </a:p>
        </p:txBody>
      </p:sp>
      <p:sp>
        <p:nvSpPr>
          <p:cNvPr id="118786" name="Rectangle 2"/>
          <p:cNvSpPr>
            <a:spLocks noChangeArrowheads="1"/>
          </p:cNvSpPr>
          <p:nvPr/>
        </p:nvSpPr>
        <p:spPr bwMode="auto">
          <a:xfrm>
            <a:off x="685799" y="1792288"/>
            <a:ext cx="7762875" cy="3855475"/>
          </a:xfrm>
          <a:prstGeom prst="rect">
            <a:avLst/>
          </a:prstGeom>
          <a:solidFill>
            <a:srgbClr val="EAEAEA"/>
          </a:solidFill>
          <a:ln w="9525">
            <a:noFill/>
            <a:miter lim="800000"/>
            <a:headEnd/>
            <a:tailEnd/>
          </a:ln>
          <a:effectLst/>
        </p:spPr>
        <p:txBody>
          <a:bodyPr/>
          <a:lstStyle/>
          <a:p>
            <a:pPr eaLnBrk="0" hangingPunct="0">
              <a:spcBef>
                <a:spcPct val="20000"/>
              </a:spcBef>
            </a:pPr>
            <a:r>
              <a:rPr lang="en-US" dirty="0" smtClean="0">
                <a:solidFill>
                  <a:srgbClr val="000000"/>
                </a:solidFill>
                <a:cs typeface="Times New Roman" pitchFamily="18" charset="0"/>
                <a:sym typeface="Symbol" pitchFamily="18" charset="2"/>
              </a:rPr>
              <a:t>______________ </a:t>
            </a:r>
            <a:r>
              <a:rPr lang="en-US" dirty="0">
                <a:sym typeface="Symbol" pitchFamily="18" charset="2"/>
              </a:rPr>
              <a:t>is measured in </a:t>
            </a:r>
            <a:r>
              <a:rPr lang="en-US" dirty="0" smtClean="0">
                <a:sym typeface="Symbol" pitchFamily="18" charset="2"/>
              </a:rPr>
              <a:t>____ which </a:t>
            </a:r>
            <a:r>
              <a:rPr lang="en-US" dirty="0">
                <a:sym typeface="Symbol" pitchFamily="18" charset="2"/>
              </a:rPr>
              <a:t>are also known as </a:t>
            </a:r>
            <a:r>
              <a:rPr lang="en-US" dirty="0" smtClean="0">
                <a:sym typeface="Symbol" pitchFamily="18" charset="2"/>
              </a:rPr>
              <a:t>_____________. </a:t>
            </a:r>
            <a:r>
              <a:rPr lang="en-US" dirty="0">
                <a:sym typeface="Symbol" pitchFamily="18" charset="2"/>
              </a:rPr>
              <a:t>Thus </a:t>
            </a:r>
            <a:r>
              <a:rPr lang="en-US" dirty="0" smtClean="0">
                <a:sym typeface="Symbol" pitchFamily="18" charset="2"/>
              </a:rPr>
              <a:t>_______________. </a:t>
            </a:r>
            <a:endParaRPr lang="en-US" dirty="0">
              <a:sym typeface="Symbol" pitchFamily="18" charset="2"/>
            </a:endParaRPr>
          </a:p>
          <a:p>
            <a:pPr eaLnBrk="0" hangingPunct="0">
              <a:spcBef>
                <a:spcPts val="0"/>
              </a:spcBef>
            </a:pPr>
            <a:r>
              <a:rPr lang="en-US" dirty="0">
                <a:solidFill>
                  <a:srgbClr val="000000"/>
                </a:solidFill>
                <a:cs typeface="Times New Roman" pitchFamily="18" charset="0"/>
                <a:sym typeface="Symbol" pitchFamily="18" charset="2"/>
              </a:rPr>
              <a:t>We define the </a:t>
            </a:r>
            <a:r>
              <a:rPr lang="en-US" b="1" dirty="0" smtClean="0">
                <a:solidFill>
                  <a:srgbClr val="000000"/>
                </a:solidFill>
                <a:cs typeface="Times New Roman" pitchFamily="18" charset="0"/>
                <a:sym typeface="Symbol" pitchFamily="18" charset="2"/>
              </a:rPr>
              <a:t>_________________________ </a:t>
            </a:r>
            <a:r>
              <a:rPr lang="en-US" dirty="0" smtClean="0">
                <a:solidFill>
                  <a:srgbClr val="000000"/>
                </a:solidFill>
                <a:cs typeface="Times New Roman" pitchFamily="18" charset="0"/>
                <a:sym typeface="Symbol" pitchFamily="18" charset="2"/>
              </a:rPr>
              <a:t>as </a:t>
            </a:r>
            <a:r>
              <a:rPr lang="en-US" dirty="0">
                <a:solidFill>
                  <a:srgbClr val="000000"/>
                </a:solidFill>
                <a:cs typeface="Times New Roman" pitchFamily="18" charset="0"/>
                <a:sym typeface="Symbol" pitchFamily="18" charset="2"/>
              </a:rPr>
              <a:t>the magnetic flux per unit area. Thus</a:t>
            </a:r>
          </a:p>
          <a:p>
            <a:pPr eaLnBrk="0" hangingPunct="0">
              <a:spcBef>
                <a:spcPts val="0"/>
              </a:spcBef>
            </a:pPr>
            <a:r>
              <a:rPr lang="en-US" dirty="0">
                <a:solidFill>
                  <a:srgbClr val="000000"/>
                </a:solidFill>
                <a:cs typeface="Times New Roman" pitchFamily="18" charset="0"/>
                <a:sym typeface="Symbol" pitchFamily="18" charset="2"/>
              </a:rPr>
              <a:t>     	</a:t>
            </a:r>
            <a:r>
              <a:rPr lang="en-US" i="1" dirty="0">
                <a:solidFill>
                  <a:srgbClr val="000000"/>
                </a:solidFill>
                <a:cs typeface="Times New Roman" pitchFamily="18" charset="0"/>
                <a:sym typeface="Symbol" pitchFamily="18" charset="2"/>
              </a:rPr>
              <a:t>magnetic flux density</a:t>
            </a:r>
            <a:r>
              <a:rPr lang="en-US" dirty="0">
                <a:solidFill>
                  <a:srgbClr val="000000"/>
                </a:solidFill>
                <a:cs typeface="Times New Roman" pitchFamily="18" charset="0"/>
                <a:sym typeface="Symbol" pitchFamily="18" charset="2"/>
              </a:rPr>
              <a:t> </a:t>
            </a:r>
            <a:r>
              <a:rPr lang="en-US" dirty="0" smtClean="0">
                <a:solidFill>
                  <a:srgbClr val="000000"/>
                </a:solidFill>
                <a:cs typeface="Times New Roman" pitchFamily="18" charset="0"/>
                <a:sym typeface="Symbol" pitchFamily="18" charset="2"/>
              </a:rPr>
              <a:t>=</a:t>
            </a:r>
            <a:endParaRPr lang="en-US" dirty="0">
              <a:sym typeface="Symbol" pitchFamily="18" charset="2"/>
            </a:endParaRPr>
          </a:p>
          <a:p>
            <a:pPr eaLnBrk="0" hangingPunct="0">
              <a:spcBef>
                <a:spcPct val="20000"/>
              </a:spcBef>
            </a:pPr>
            <a:r>
              <a:rPr lang="en-US" dirty="0">
                <a:sym typeface="Symbol" pitchFamily="18" charset="2"/>
              </a:rPr>
              <a:t>But from the definition of magnetic flux we see that </a:t>
            </a:r>
            <a:r>
              <a:rPr lang="en-US" dirty="0" smtClean="0">
                <a:sym typeface="Symbol" pitchFamily="18" charset="2"/>
              </a:rPr>
              <a:t>    </a:t>
            </a:r>
            <a:r>
              <a:rPr lang="en-US" dirty="0" smtClean="0">
                <a:solidFill>
                  <a:srgbClr val="000000"/>
                </a:solidFill>
                <a:sym typeface="Symbol" pitchFamily="18" charset="2"/>
              </a:rPr>
              <a:t></a:t>
            </a:r>
            <a:r>
              <a:rPr lang="en-US" dirty="0" smtClean="0"/>
              <a:t> </a:t>
            </a:r>
            <a:r>
              <a:rPr lang="en-US" dirty="0"/>
              <a:t>= </a:t>
            </a:r>
            <a:r>
              <a:rPr lang="en-US" i="1" dirty="0"/>
              <a:t>BA</a:t>
            </a:r>
            <a:r>
              <a:rPr lang="en-US" i="1" baseline="-25000" dirty="0"/>
              <a:t> </a:t>
            </a:r>
            <a:r>
              <a:rPr lang="en-US" dirty="0"/>
              <a:t>cos</a:t>
            </a:r>
            <a:r>
              <a:rPr lang="en-US" baseline="-25000" dirty="0"/>
              <a:t> </a:t>
            </a:r>
            <a:r>
              <a:rPr lang="en-US" dirty="0" smtClean="0">
                <a:sym typeface="Symbol" pitchFamily="18" charset="2"/>
              </a:rPr>
              <a:t></a:t>
            </a:r>
            <a:endParaRPr lang="en-US" dirty="0">
              <a:sym typeface="Symbol" pitchFamily="18" charset="2"/>
            </a:endParaRPr>
          </a:p>
          <a:p>
            <a:pPr eaLnBrk="0" hangingPunct="0">
              <a:spcBef>
                <a:spcPts val="1200"/>
              </a:spcBef>
            </a:pPr>
            <a:r>
              <a:rPr lang="en-US" i="1" dirty="0">
                <a:solidFill>
                  <a:srgbClr val="000000"/>
                </a:solidFill>
                <a:cs typeface="Times New Roman" pitchFamily="18" charset="0"/>
                <a:sym typeface="Symbol" pitchFamily="18" charset="2"/>
              </a:rPr>
              <a:t>     	magnetic flux density</a:t>
            </a:r>
            <a:r>
              <a:rPr lang="en-US" dirty="0">
                <a:solidFill>
                  <a:srgbClr val="000000"/>
                </a:solidFill>
                <a:cs typeface="Times New Roman" pitchFamily="18" charset="0"/>
                <a:sym typeface="Symbol" pitchFamily="18" charset="2"/>
              </a:rPr>
              <a:t> </a:t>
            </a:r>
            <a:r>
              <a:rPr lang="en-US" dirty="0" smtClean="0">
                <a:solidFill>
                  <a:srgbClr val="000000"/>
                </a:solidFill>
                <a:cs typeface="Times New Roman" pitchFamily="18" charset="0"/>
                <a:sym typeface="Symbol" pitchFamily="18" charset="2"/>
              </a:rPr>
              <a:t>=</a:t>
            </a:r>
            <a:endParaRPr lang="en-US" dirty="0">
              <a:sym typeface="Symbol" pitchFamily="18" charset="2"/>
            </a:endParaRPr>
          </a:p>
          <a:p>
            <a:pPr eaLnBrk="0" hangingPunct="0">
              <a:spcBef>
                <a:spcPts val="1200"/>
              </a:spcBef>
            </a:pPr>
            <a:r>
              <a:rPr lang="en-US" i="1" dirty="0">
                <a:solidFill>
                  <a:srgbClr val="000000"/>
                </a:solidFill>
                <a:cs typeface="Times New Roman" pitchFamily="18" charset="0"/>
                <a:sym typeface="Symbol" pitchFamily="18" charset="2"/>
              </a:rPr>
              <a:t>     	magnetic flux density</a:t>
            </a:r>
            <a:r>
              <a:rPr lang="en-US" dirty="0">
                <a:solidFill>
                  <a:srgbClr val="000000"/>
                </a:solidFill>
                <a:cs typeface="Times New Roman" pitchFamily="18" charset="0"/>
                <a:sym typeface="Symbol" pitchFamily="18" charset="2"/>
              </a:rPr>
              <a:t> </a:t>
            </a:r>
            <a:r>
              <a:rPr lang="en-US" dirty="0" smtClean="0">
                <a:solidFill>
                  <a:srgbClr val="000000"/>
                </a:solidFill>
                <a:cs typeface="Times New Roman" pitchFamily="18" charset="0"/>
                <a:sym typeface="Symbol" pitchFamily="18" charset="2"/>
              </a:rPr>
              <a:t>=</a:t>
            </a:r>
            <a:endParaRPr lang="en-US" dirty="0">
              <a:sym typeface="Symbol" pitchFamily="18" charset="2"/>
            </a:endParaRPr>
          </a:p>
        </p:txBody>
      </p:sp>
      <p:sp>
        <p:nvSpPr>
          <p:cNvPr id="11879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18791" name="Rectangle 7"/>
          <p:cNvSpPr>
            <a:spLocks noChangeArrowheads="1"/>
          </p:cNvSpPr>
          <p:nvPr/>
        </p:nvSpPr>
        <p:spPr bwMode="auto">
          <a:xfrm>
            <a:off x="685800" y="1354138"/>
            <a:ext cx="7772400" cy="438150"/>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Magnetic flux </a:t>
            </a:r>
            <a:r>
              <a:rPr lang="en-US" i="1">
                <a:solidFill>
                  <a:schemeClr val="accent2"/>
                </a:solidFill>
                <a:cs typeface="Times New Roman" pitchFamily="18" charset="0"/>
              </a:rPr>
              <a:t>density</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6">
                                            <p:txEl>
                                              <p:pRg st="0" end="0"/>
                                            </p:txEl>
                                          </p:spTgt>
                                        </p:tgtEl>
                                        <p:attrNameLst>
                                          <p:attrName>style.visibility</p:attrName>
                                        </p:attrNameLst>
                                      </p:cBhvr>
                                      <p:to>
                                        <p:strVal val="visible"/>
                                      </p:to>
                                    </p:set>
                                    <p:anim calcmode="lin" valueType="num">
                                      <p:cBhvr additive="base">
                                        <p:cTn id="7" dur="500" fill="hold"/>
                                        <p:tgtEl>
                                          <p:spTgt spid="1187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8786">
                                            <p:txEl>
                                              <p:pRg st="1" end="1"/>
                                            </p:txEl>
                                          </p:spTgt>
                                        </p:tgtEl>
                                        <p:attrNameLst>
                                          <p:attrName>style.visibility</p:attrName>
                                        </p:attrNameLst>
                                      </p:cBhvr>
                                      <p:to>
                                        <p:strVal val="visible"/>
                                      </p:to>
                                    </p:set>
                                    <p:anim calcmode="lin" valueType="num">
                                      <p:cBhvr additive="base">
                                        <p:cTn id="13" dur="500" fill="hold"/>
                                        <p:tgtEl>
                                          <p:spTgt spid="1187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878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8786">
                                            <p:txEl>
                                              <p:pRg st="2" end="2"/>
                                            </p:txEl>
                                          </p:spTgt>
                                        </p:tgtEl>
                                        <p:attrNameLst>
                                          <p:attrName>style.visibility</p:attrName>
                                        </p:attrNameLst>
                                      </p:cBhvr>
                                      <p:to>
                                        <p:strVal val="visible"/>
                                      </p:to>
                                    </p:set>
                                    <p:anim calcmode="lin" valueType="num">
                                      <p:cBhvr additive="base">
                                        <p:cTn id="19" dur="500" fill="hold"/>
                                        <p:tgtEl>
                                          <p:spTgt spid="11878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878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8786">
                                            <p:txEl>
                                              <p:pRg st="3" end="3"/>
                                            </p:txEl>
                                          </p:spTgt>
                                        </p:tgtEl>
                                        <p:attrNameLst>
                                          <p:attrName>style.visibility</p:attrName>
                                        </p:attrNameLst>
                                      </p:cBhvr>
                                      <p:to>
                                        <p:strVal val="visible"/>
                                      </p:to>
                                    </p:set>
                                    <p:anim calcmode="lin" valueType="num">
                                      <p:cBhvr additive="base">
                                        <p:cTn id="25" dur="500" fill="hold"/>
                                        <p:tgtEl>
                                          <p:spTgt spid="11878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8786">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8786">
                                            <p:txEl>
                                              <p:pRg st="4" end="4"/>
                                            </p:txEl>
                                          </p:spTgt>
                                        </p:tgtEl>
                                        <p:attrNameLst>
                                          <p:attrName>style.visibility</p:attrName>
                                        </p:attrNameLst>
                                      </p:cBhvr>
                                      <p:to>
                                        <p:strVal val="visible"/>
                                      </p:to>
                                    </p:set>
                                    <p:anim calcmode="lin" valueType="num">
                                      <p:cBhvr additive="base">
                                        <p:cTn id="31" dur="500" fill="hold"/>
                                        <p:tgtEl>
                                          <p:spTgt spid="11878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8786">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8786">
                                            <p:txEl>
                                              <p:pRg st="5" end="5"/>
                                            </p:txEl>
                                          </p:spTgt>
                                        </p:tgtEl>
                                        <p:attrNameLst>
                                          <p:attrName>style.visibility</p:attrName>
                                        </p:attrNameLst>
                                      </p:cBhvr>
                                      <p:to>
                                        <p:strVal val="visible"/>
                                      </p:to>
                                    </p:set>
                                    <p:anim calcmode="lin" valueType="num">
                                      <p:cBhvr additive="base">
                                        <p:cTn id="37" dur="500" fill="hold"/>
                                        <p:tgtEl>
                                          <p:spTgt spid="11878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8786">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8788">
                                            <p:txEl>
                                              <p:pRg st="1" end="1"/>
                                            </p:txEl>
                                          </p:spTgt>
                                        </p:tgtEl>
                                        <p:attrNameLst>
                                          <p:attrName>style.visibility</p:attrName>
                                        </p:attrNameLst>
                                      </p:cBhvr>
                                      <p:to>
                                        <p:strVal val="visible"/>
                                      </p:to>
                                    </p:set>
                                    <p:anim calcmode="lin" valueType="num">
                                      <p:cBhvr additive="base">
                                        <p:cTn id="43" dur="500" fill="hold"/>
                                        <p:tgtEl>
                                          <p:spTgt spid="11878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878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685800" y="1354138"/>
            <a:ext cx="7772400" cy="4794250"/>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dirty="0">
                <a:solidFill>
                  <a:schemeClr val="accent2"/>
                </a:solidFill>
              </a:rPr>
              <a:t>Magnetic flux </a:t>
            </a:r>
            <a:r>
              <a:rPr lang="en-US" i="1" dirty="0">
                <a:solidFill>
                  <a:schemeClr val="accent2"/>
                </a:solidFill>
                <a:cs typeface="Times New Roman" pitchFamily="18" charset="0"/>
              </a:rPr>
              <a:t>linkage</a:t>
            </a:r>
            <a:endParaRPr lang="en-US" sz="2000" dirty="0">
              <a:solidFill>
                <a:srgbClr val="000000"/>
              </a:solidFill>
              <a:latin typeface="Courier New" pitchFamily="49" charset="0"/>
              <a:cs typeface="Times New Roman" pitchFamily="18" charset="0"/>
            </a:endParaRPr>
          </a:p>
          <a:p>
            <a:pPr eaLnBrk="0" hangingPunct="0">
              <a:spcBef>
                <a:spcPct val="20000"/>
              </a:spcBef>
            </a:pPr>
            <a:r>
              <a:rPr lang="en-US" dirty="0">
                <a:solidFill>
                  <a:srgbClr val="000000"/>
                </a:solidFill>
                <a:cs typeface="Times New Roman" pitchFamily="18" charset="0"/>
                <a:sym typeface="Symbol" pitchFamily="18" charset="2"/>
              </a:rPr>
              <a:t>If instead of a single loop we make a </a:t>
            </a:r>
            <a:r>
              <a:rPr lang="en-US" dirty="0" smtClean="0">
                <a:solidFill>
                  <a:srgbClr val="000000"/>
                </a:solidFill>
                <a:cs typeface="Times New Roman" pitchFamily="18" charset="0"/>
                <a:sym typeface="Symbol" pitchFamily="18" charset="2"/>
              </a:rPr>
              <a:t>_____________, </a:t>
            </a:r>
            <a:r>
              <a:rPr lang="en-US" dirty="0">
                <a:solidFill>
                  <a:srgbClr val="000000"/>
                </a:solidFill>
                <a:cs typeface="Times New Roman" pitchFamily="18" charset="0"/>
                <a:sym typeface="Symbol" pitchFamily="18" charset="2"/>
              </a:rPr>
              <a:t>the flux  through each loop is “linked” to each of the other loops in what is termed </a:t>
            </a:r>
            <a:r>
              <a:rPr lang="en-US" b="1" dirty="0" smtClean="0">
                <a:solidFill>
                  <a:srgbClr val="000000"/>
                </a:solidFill>
                <a:cs typeface="Times New Roman" pitchFamily="18" charset="0"/>
                <a:sym typeface="Symbol" pitchFamily="18" charset="2"/>
              </a:rPr>
              <a:t>________________</a:t>
            </a:r>
            <a:r>
              <a:rPr lang="en-US" dirty="0" smtClean="0">
                <a:solidFill>
                  <a:srgbClr val="000000"/>
                </a:solidFill>
                <a:cs typeface="Times New Roman" pitchFamily="18" charset="0"/>
                <a:sym typeface="Symbol" pitchFamily="18" charset="2"/>
              </a:rPr>
              <a:t>.</a:t>
            </a:r>
            <a:endParaRPr lang="en-US" dirty="0">
              <a:solidFill>
                <a:srgbClr val="000000"/>
              </a:solidFill>
              <a:cs typeface="Times New Roman" pitchFamily="18" charset="0"/>
              <a:sym typeface="Symbol" pitchFamily="18" charset="2"/>
            </a:endParaRPr>
          </a:p>
          <a:p>
            <a:pPr eaLnBrk="0" hangingPunct="0">
              <a:spcBef>
                <a:spcPct val="20000"/>
              </a:spcBef>
            </a:pPr>
            <a:endParaRPr lang="en-US" dirty="0">
              <a:solidFill>
                <a:srgbClr val="000000"/>
              </a:solidFill>
              <a:cs typeface="Times New Roman" pitchFamily="18" charset="0"/>
              <a:sym typeface="Symbol" pitchFamily="18" charset="2"/>
            </a:endParaRPr>
          </a:p>
          <a:p>
            <a:pPr eaLnBrk="0" hangingPunct="0">
              <a:spcBef>
                <a:spcPct val="20000"/>
              </a:spcBef>
            </a:pPr>
            <a:r>
              <a:rPr lang="en-US" b="1" dirty="0">
                <a:sym typeface="Symbol" pitchFamily="18" charset="2"/>
              </a:rPr>
              <a:t></a:t>
            </a:r>
            <a:r>
              <a:rPr lang="en-US" dirty="0">
                <a:sym typeface="Symbol" pitchFamily="18" charset="2"/>
              </a:rPr>
              <a:t>Each loop produces its                                                       own </a:t>
            </a:r>
            <a:r>
              <a:rPr lang="en-US" dirty="0" err="1">
                <a:sym typeface="Symbol" pitchFamily="18" charset="2"/>
              </a:rPr>
              <a:t>emf</a:t>
            </a:r>
            <a:r>
              <a:rPr lang="en-US" dirty="0">
                <a:sym typeface="Symbol" pitchFamily="18" charset="2"/>
              </a:rPr>
              <a:t>, and the </a:t>
            </a:r>
            <a:r>
              <a:rPr lang="en-US" dirty="0" err="1">
                <a:sym typeface="Symbol" pitchFamily="18" charset="2"/>
              </a:rPr>
              <a:t>emfs</a:t>
            </a:r>
            <a:r>
              <a:rPr lang="en-US" dirty="0">
                <a:sym typeface="Symbol" pitchFamily="18" charset="2"/>
              </a:rPr>
              <a:t>                                                     from each loop add to                                                    the total </a:t>
            </a:r>
            <a:r>
              <a:rPr lang="en-US" dirty="0" err="1">
                <a:sym typeface="Symbol" pitchFamily="18" charset="2"/>
              </a:rPr>
              <a:t>emf</a:t>
            </a:r>
            <a:r>
              <a:rPr lang="en-US" dirty="0">
                <a:sym typeface="Symbol" pitchFamily="18" charset="2"/>
              </a:rPr>
              <a:t>.</a:t>
            </a:r>
          </a:p>
          <a:p>
            <a:pPr eaLnBrk="0" hangingPunct="0">
              <a:spcBef>
                <a:spcPct val="20000"/>
              </a:spcBef>
            </a:pPr>
            <a:r>
              <a:rPr lang="en-US" b="1" dirty="0">
                <a:sym typeface="Symbol" pitchFamily="18" charset="2"/>
              </a:rPr>
              <a:t></a:t>
            </a:r>
            <a:r>
              <a:rPr lang="en-US" dirty="0">
                <a:sym typeface="Symbol" pitchFamily="18" charset="2"/>
              </a:rPr>
              <a:t>Note that an </a:t>
            </a:r>
            <a:r>
              <a:rPr lang="en-US" i="1" dirty="0" smtClean="0">
                <a:sym typeface="Symbol" pitchFamily="18" charset="2"/>
              </a:rPr>
              <a:t>________                                                          _____________________</a:t>
            </a:r>
            <a:r>
              <a:rPr lang="en-US" dirty="0" smtClean="0">
                <a:sym typeface="Symbol" pitchFamily="18" charset="2"/>
              </a:rPr>
              <a:t>                                                      </a:t>
            </a:r>
            <a:r>
              <a:rPr lang="en-US" b="1" dirty="0" smtClean="0">
                <a:sym typeface="Symbol" pitchFamily="18" charset="2"/>
              </a:rPr>
              <a:t>_____________________</a:t>
            </a:r>
            <a:r>
              <a:rPr lang="en-US" dirty="0" smtClean="0">
                <a:sym typeface="Symbol" pitchFamily="18" charset="2"/>
              </a:rPr>
              <a:t>. </a:t>
            </a:r>
            <a:endParaRPr lang="en-US" dirty="0">
              <a:sym typeface="Symbol" pitchFamily="18" charset="2"/>
            </a:endParaRPr>
          </a:p>
        </p:txBody>
      </p:sp>
      <p:grpSp>
        <p:nvGrpSpPr>
          <p:cNvPr id="120837" name="Group 5"/>
          <p:cNvGrpSpPr>
            <a:grpSpLocks/>
          </p:cNvGrpSpPr>
          <p:nvPr/>
        </p:nvGrpSpPr>
        <p:grpSpPr bwMode="auto">
          <a:xfrm>
            <a:off x="7766050" y="5041900"/>
            <a:ext cx="1035050" cy="827088"/>
            <a:chOff x="4100" y="2950"/>
            <a:chExt cx="652" cy="521"/>
          </a:xfrm>
        </p:grpSpPr>
        <p:grpSp>
          <p:nvGrpSpPr>
            <p:cNvPr id="120838" name="Group 6"/>
            <p:cNvGrpSpPr>
              <a:grpSpLocks/>
            </p:cNvGrpSpPr>
            <p:nvPr/>
          </p:nvGrpSpPr>
          <p:grpSpPr bwMode="auto">
            <a:xfrm>
              <a:off x="4100" y="2950"/>
              <a:ext cx="652" cy="521"/>
              <a:chOff x="3140" y="3132"/>
              <a:chExt cx="652" cy="521"/>
            </a:xfrm>
          </p:grpSpPr>
          <p:sp>
            <p:nvSpPr>
              <p:cNvPr id="120839" name="Rectangle 7"/>
              <p:cNvSpPr>
                <a:spLocks noChangeArrowheads="1"/>
              </p:cNvSpPr>
              <p:nvPr/>
            </p:nvSpPr>
            <p:spPr bwMode="auto">
              <a:xfrm>
                <a:off x="3140" y="3132"/>
                <a:ext cx="652" cy="52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0840" name="Oval 8"/>
              <p:cNvSpPr>
                <a:spLocks noChangeArrowheads="1"/>
              </p:cNvSpPr>
              <p:nvPr/>
            </p:nvSpPr>
            <p:spPr bwMode="auto">
              <a:xfrm>
                <a:off x="3339" y="3298"/>
                <a:ext cx="261" cy="261"/>
              </a:xfrm>
              <a:prstGeom prst="ellipse">
                <a:avLst/>
              </a:prstGeom>
              <a:noFill/>
              <a:ln w="9525">
                <a:solidFill>
                  <a:schemeClr val="tx1"/>
                </a:solidFill>
                <a:round/>
                <a:headEnd/>
                <a:tailEnd/>
              </a:ln>
              <a:effectLst/>
            </p:spPr>
            <p:txBody>
              <a:bodyPr wrap="none" anchor="ctr"/>
              <a:lstStyle/>
              <a:p>
                <a:endParaRPr lang="en-US"/>
              </a:p>
            </p:txBody>
          </p:sp>
          <p:sp>
            <p:nvSpPr>
              <p:cNvPr id="120841" name="Text Box 9"/>
              <p:cNvSpPr txBox="1">
                <a:spLocks noChangeArrowheads="1"/>
              </p:cNvSpPr>
              <p:nvPr/>
            </p:nvSpPr>
            <p:spPr bwMode="auto">
              <a:xfrm>
                <a:off x="3175" y="3305"/>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20842" name="Text Box 10"/>
              <p:cNvSpPr txBox="1">
                <a:spLocks noChangeArrowheads="1"/>
              </p:cNvSpPr>
              <p:nvPr/>
            </p:nvSpPr>
            <p:spPr bwMode="auto">
              <a:xfrm>
                <a:off x="3375" y="3162"/>
                <a:ext cx="240" cy="173"/>
              </a:xfrm>
              <a:prstGeom prst="rect">
                <a:avLst/>
              </a:prstGeom>
              <a:noFill/>
              <a:ln w="9525">
                <a:noFill/>
                <a:miter lim="800000"/>
                <a:headEnd/>
                <a:tailEnd/>
              </a:ln>
              <a:effectLst/>
            </p:spPr>
            <p:txBody>
              <a:bodyPr>
                <a:spAutoFit/>
              </a:bodyPr>
              <a:lstStyle/>
              <a:p>
                <a:pPr>
                  <a:spcBef>
                    <a:spcPct val="50000"/>
                  </a:spcBef>
                </a:pPr>
                <a:r>
                  <a:rPr lang="en-US" sz="1200" b="1"/>
                  <a:t>0</a:t>
                </a:r>
              </a:p>
            </p:txBody>
          </p:sp>
          <p:sp>
            <p:nvSpPr>
              <p:cNvPr id="120843" name="Text Box 11"/>
              <p:cNvSpPr txBox="1">
                <a:spLocks noChangeArrowheads="1"/>
              </p:cNvSpPr>
              <p:nvPr/>
            </p:nvSpPr>
            <p:spPr bwMode="auto">
              <a:xfrm>
                <a:off x="3573" y="3312"/>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20844" name="Oval 12"/>
              <p:cNvSpPr>
                <a:spLocks noChangeArrowheads="1"/>
              </p:cNvSpPr>
              <p:nvPr/>
            </p:nvSpPr>
            <p:spPr bwMode="auto">
              <a:xfrm>
                <a:off x="3196"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20845" name="Oval 13"/>
              <p:cNvSpPr>
                <a:spLocks noChangeArrowheads="1"/>
              </p:cNvSpPr>
              <p:nvPr/>
            </p:nvSpPr>
            <p:spPr bwMode="auto">
              <a:xfrm>
                <a:off x="3682"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120846" name="Group 14"/>
            <p:cNvGrpSpPr>
              <a:grpSpLocks/>
            </p:cNvGrpSpPr>
            <p:nvPr/>
          </p:nvGrpSpPr>
          <p:grpSpPr bwMode="auto">
            <a:xfrm>
              <a:off x="4321" y="3134"/>
              <a:ext cx="219" cy="220"/>
              <a:chOff x="3614" y="2770"/>
              <a:chExt cx="219" cy="220"/>
            </a:xfrm>
          </p:grpSpPr>
          <p:sp>
            <p:nvSpPr>
              <p:cNvPr id="120847" name="Oval 15"/>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48" name="Line 16"/>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grpSp>
        <p:nvGrpSpPr>
          <p:cNvPr id="120849" name="Group 17"/>
          <p:cNvGrpSpPr>
            <a:grpSpLocks/>
          </p:cNvGrpSpPr>
          <p:nvPr/>
        </p:nvGrpSpPr>
        <p:grpSpPr bwMode="auto">
          <a:xfrm>
            <a:off x="5803900" y="2514600"/>
            <a:ext cx="4132263" cy="2895600"/>
            <a:chOff x="2059" y="1289"/>
            <a:chExt cx="2603" cy="1824"/>
          </a:xfrm>
        </p:grpSpPr>
        <p:grpSp>
          <p:nvGrpSpPr>
            <p:cNvPr id="120850" name="Group 18"/>
            <p:cNvGrpSpPr>
              <a:grpSpLocks/>
            </p:cNvGrpSpPr>
            <p:nvPr/>
          </p:nvGrpSpPr>
          <p:grpSpPr bwMode="auto">
            <a:xfrm>
              <a:off x="2894" y="1289"/>
              <a:ext cx="1768" cy="987"/>
              <a:chOff x="3525" y="1447"/>
              <a:chExt cx="1768" cy="987"/>
            </a:xfrm>
          </p:grpSpPr>
          <p:grpSp>
            <p:nvGrpSpPr>
              <p:cNvPr id="120851" name="Group 19"/>
              <p:cNvGrpSpPr>
                <a:grpSpLocks/>
              </p:cNvGrpSpPr>
              <p:nvPr/>
            </p:nvGrpSpPr>
            <p:grpSpPr bwMode="auto">
              <a:xfrm>
                <a:off x="4183" y="1447"/>
                <a:ext cx="1110" cy="603"/>
                <a:chOff x="3525" y="1831"/>
                <a:chExt cx="1110" cy="603"/>
              </a:xfrm>
            </p:grpSpPr>
            <p:sp>
              <p:nvSpPr>
                <p:cNvPr id="120852" name="Rectangle 20"/>
                <p:cNvSpPr>
                  <a:spLocks noChangeArrowheads="1"/>
                </p:cNvSpPr>
                <p:nvPr/>
              </p:nvSpPr>
              <p:spPr bwMode="auto">
                <a:xfrm>
                  <a:off x="3525" y="2228"/>
                  <a:ext cx="452" cy="20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0853" name="Freeform 21"/>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chemeClr val="accent1"/>
                </a:solidFill>
                <a:ln w="9525">
                  <a:solidFill>
                    <a:schemeClr val="tx1"/>
                  </a:solidFill>
                  <a:round/>
                  <a:headEnd/>
                  <a:tailEnd/>
                </a:ln>
                <a:effectLst/>
              </p:spPr>
              <p:txBody>
                <a:bodyPr/>
                <a:lstStyle/>
                <a:p>
                  <a:endParaRPr lang="en-US"/>
                </a:p>
              </p:txBody>
            </p:sp>
            <p:sp>
              <p:nvSpPr>
                <p:cNvPr id="120854" name="Freeform 22"/>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chemeClr val="accent1"/>
                </a:solidFill>
                <a:ln w="9525">
                  <a:solidFill>
                    <a:schemeClr val="tx1"/>
                  </a:solidFill>
                  <a:round/>
                  <a:headEnd/>
                  <a:tailEnd/>
                </a:ln>
                <a:effectLst/>
              </p:spPr>
              <p:txBody>
                <a:bodyPr/>
                <a:lstStyle/>
                <a:p>
                  <a:endParaRPr lang="en-US"/>
                </a:p>
              </p:txBody>
            </p:sp>
          </p:grpSp>
          <p:grpSp>
            <p:nvGrpSpPr>
              <p:cNvPr id="120855" name="Group 23"/>
              <p:cNvGrpSpPr>
                <a:grpSpLocks/>
              </p:cNvGrpSpPr>
              <p:nvPr/>
            </p:nvGrpSpPr>
            <p:grpSpPr bwMode="auto">
              <a:xfrm>
                <a:off x="3525" y="1831"/>
                <a:ext cx="1110" cy="603"/>
                <a:chOff x="3525" y="1831"/>
                <a:chExt cx="1110" cy="603"/>
              </a:xfrm>
            </p:grpSpPr>
            <p:sp>
              <p:nvSpPr>
                <p:cNvPr id="120856" name="Rectangle 24"/>
                <p:cNvSpPr>
                  <a:spLocks noChangeArrowheads="1"/>
                </p:cNvSpPr>
                <p:nvPr/>
              </p:nvSpPr>
              <p:spPr bwMode="auto">
                <a:xfrm>
                  <a:off x="3525" y="2228"/>
                  <a:ext cx="452" cy="206"/>
                </a:xfrm>
                <a:prstGeom prst="rect">
                  <a:avLst/>
                </a:prstGeom>
                <a:solidFill>
                  <a:srgbClr val="FF7C80"/>
                </a:solidFill>
                <a:ln w="9525">
                  <a:solidFill>
                    <a:schemeClr val="tx1"/>
                  </a:solidFill>
                  <a:miter lim="800000"/>
                  <a:headEnd/>
                  <a:tailEnd/>
                </a:ln>
                <a:effectLst/>
              </p:spPr>
              <p:txBody>
                <a:bodyPr wrap="none" anchor="ctr"/>
                <a:lstStyle/>
                <a:p>
                  <a:endParaRPr lang="en-US"/>
                </a:p>
              </p:txBody>
            </p:sp>
            <p:sp>
              <p:nvSpPr>
                <p:cNvPr id="120857" name="Freeform 25"/>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rgbClr val="FF7C80"/>
                </a:solidFill>
                <a:ln w="9525">
                  <a:solidFill>
                    <a:schemeClr val="tx1"/>
                  </a:solidFill>
                  <a:round/>
                  <a:headEnd/>
                  <a:tailEnd/>
                </a:ln>
                <a:effectLst/>
              </p:spPr>
              <p:txBody>
                <a:bodyPr/>
                <a:lstStyle/>
                <a:p>
                  <a:endParaRPr lang="en-US"/>
                </a:p>
              </p:txBody>
            </p:sp>
            <p:sp>
              <p:nvSpPr>
                <p:cNvPr id="120858" name="Freeform 26"/>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rgbClr val="FF7C80"/>
                </a:solidFill>
                <a:ln w="9525">
                  <a:solidFill>
                    <a:schemeClr val="tx1"/>
                  </a:solidFill>
                  <a:round/>
                  <a:headEnd/>
                  <a:tailEnd/>
                </a:ln>
                <a:effectLst/>
              </p:spPr>
              <p:txBody>
                <a:bodyPr/>
                <a:lstStyle/>
                <a:p>
                  <a:endParaRPr lang="en-US"/>
                </a:p>
              </p:txBody>
            </p:sp>
          </p:grpSp>
          <p:sp>
            <p:nvSpPr>
              <p:cNvPr id="120859" name="Freeform 27"/>
              <p:cNvSpPr>
                <a:spLocks/>
              </p:cNvSpPr>
              <p:nvPr/>
            </p:nvSpPr>
            <p:spPr bwMode="auto">
              <a:xfrm>
                <a:off x="3703" y="2030"/>
                <a:ext cx="487" cy="139"/>
              </a:xfrm>
              <a:custGeom>
                <a:avLst/>
                <a:gdLst/>
                <a:ahLst/>
                <a:cxnLst>
                  <a:cxn ang="0">
                    <a:pos x="0" y="172"/>
                  </a:cxn>
                  <a:cxn ang="0">
                    <a:pos x="274" y="0"/>
                  </a:cxn>
                  <a:cxn ang="0">
                    <a:pos x="329" y="165"/>
                  </a:cxn>
                  <a:cxn ang="0">
                    <a:pos x="603" y="7"/>
                  </a:cxn>
                </a:cxnLst>
                <a:rect l="0" t="0" r="r" b="b"/>
                <a:pathLst>
                  <a:path w="603" h="172">
                    <a:moveTo>
                      <a:pt x="0" y="172"/>
                    </a:moveTo>
                    <a:lnTo>
                      <a:pt x="274" y="0"/>
                    </a:lnTo>
                    <a:lnTo>
                      <a:pt x="329" y="165"/>
                    </a:lnTo>
                    <a:lnTo>
                      <a:pt x="603" y="7"/>
                    </a:lnTo>
                  </a:path>
                </a:pathLst>
              </a:custGeom>
              <a:noFill/>
              <a:ln w="38100" cmpd="sng">
                <a:solidFill>
                  <a:schemeClr val="tx2"/>
                </a:solidFill>
                <a:round/>
                <a:headEnd/>
                <a:tailEnd/>
              </a:ln>
              <a:effectLst/>
            </p:spPr>
            <p:txBody>
              <a:bodyPr/>
              <a:lstStyle/>
              <a:p>
                <a:endParaRPr lang="en-US"/>
              </a:p>
            </p:txBody>
          </p:sp>
          <p:sp>
            <p:nvSpPr>
              <p:cNvPr id="120860" name="Freeform 28"/>
              <p:cNvSpPr>
                <a:spLocks/>
              </p:cNvSpPr>
              <p:nvPr/>
            </p:nvSpPr>
            <p:spPr bwMode="auto">
              <a:xfrm>
                <a:off x="4662" y="1487"/>
                <a:ext cx="391" cy="181"/>
              </a:xfrm>
              <a:custGeom>
                <a:avLst/>
                <a:gdLst/>
                <a:ahLst/>
                <a:cxnLst>
                  <a:cxn ang="0">
                    <a:pos x="391" y="42"/>
                  </a:cxn>
                  <a:cxn ang="0">
                    <a:pos x="370" y="14"/>
                  </a:cxn>
                  <a:cxn ang="0">
                    <a:pos x="281" y="0"/>
                  </a:cxn>
                  <a:cxn ang="0">
                    <a:pos x="172" y="14"/>
                  </a:cxn>
                  <a:cxn ang="0">
                    <a:pos x="117" y="42"/>
                  </a:cxn>
                  <a:cxn ang="0">
                    <a:pos x="138" y="70"/>
                  </a:cxn>
                  <a:cxn ang="0">
                    <a:pos x="220" y="76"/>
                  </a:cxn>
                  <a:cxn ang="0">
                    <a:pos x="282" y="111"/>
                  </a:cxn>
                  <a:cxn ang="0">
                    <a:pos x="233" y="151"/>
                  </a:cxn>
                  <a:cxn ang="0">
                    <a:pos x="130" y="179"/>
                  </a:cxn>
                  <a:cxn ang="0">
                    <a:pos x="28" y="165"/>
                  </a:cxn>
                  <a:cxn ang="0">
                    <a:pos x="0" y="117"/>
                  </a:cxn>
                </a:cxnLst>
                <a:rect l="0" t="0" r="r" b="b"/>
                <a:pathLst>
                  <a:path w="391" h="181">
                    <a:moveTo>
                      <a:pt x="391" y="42"/>
                    </a:moveTo>
                    <a:cubicBezTo>
                      <a:pt x="387" y="37"/>
                      <a:pt x="388" y="21"/>
                      <a:pt x="370" y="14"/>
                    </a:cubicBezTo>
                    <a:cubicBezTo>
                      <a:pt x="352" y="7"/>
                      <a:pt x="314" y="0"/>
                      <a:pt x="281" y="0"/>
                    </a:cubicBezTo>
                    <a:cubicBezTo>
                      <a:pt x="248" y="0"/>
                      <a:pt x="199" y="7"/>
                      <a:pt x="172" y="14"/>
                    </a:cubicBezTo>
                    <a:cubicBezTo>
                      <a:pt x="145" y="21"/>
                      <a:pt x="123" y="33"/>
                      <a:pt x="117" y="42"/>
                    </a:cubicBezTo>
                    <a:cubicBezTo>
                      <a:pt x="111" y="51"/>
                      <a:pt x="121" y="64"/>
                      <a:pt x="138" y="70"/>
                    </a:cubicBezTo>
                    <a:cubicBezTo>
                      <a:pt x="155" y="76"/>
                      <a:pt x="196" y="69"/>
                      <a:pt x="220" y="76"/>
                    </a:cubicBezTo>
                    <a:cubicBezTo>
                      <a:pt x="244" y="83"/>
                      <a:pt x="280" y="99"/>
                      <a:pt x="282" y="111"/>
                    </a:cubicBezTo>
                    <a:cubicBezTo>
                      <a:pt x="284" y="123"/>
                      <a:pt x="258" y="140"/>
                      <a:pt x="233" y="151"/>
                    </a:cubicBezTo>
                    <a:cubicBezTo>
                      <a:pt x="208" y="162"/>
                      <a:pt x="164" y="177"/>
                      <a:pt x="130" y="179"/>
                    </a:cubicBezTo>
                    <a:cubicBezTo>
                      <a:pt x="96" y="181"/>
                      <a:pt x="50" y="175"/>
                      <a:pt x="28" y="165"/>
                    </a:cubicBezTo>
                    <a:cubicBezTo>
                      <a:pt x="6" y="155"/>
                      <a:pt x="3" y="136"/>
                      <a:pt x="0" y="117"/>
                    </a:cubicBezTo>
                  </a:path>
                </a:pathLst>
              </a:custGeom>
              <a:noFill/>
              <a:ln w="28575" cmpd="sng">
                <a:solidFill>
                  <a:schemeClr val="tx2"/>
                </a:solidFill>
                <a:round/>
                <a:headEnd/>
                <a:tailEnd/>
              </a:ln>
              <a:effectLst/>
            </p:spPr>
            <p:txBody>
              <a:bodyPr/>
              <a:lstStyle/>
              <a:p>
                <a:endParaRPr lang="en-US"/>
              </a:p>
            </p:txBody>
          </p:sp>
        </p:grpSp>
        <p:grpSp>
          <p:nvGrpSpPr>
            <p:cNvPr id="120861" name="Group 29"/>
            <p:cNvGrpSpPr>
              <a:grpSpLocks/>
            </p:cNvGrpSpPr>
            <p:nvPr/>
          </p:nvGrpSpPr>
          <p:grpSpPr bwMode="auto">
            <a:xfrm>
              <a:off x="2059" y="2086"/>
              <a:ext cx="1225" cy="1027"/>
              <a:chOff x="2059" y="2086"/>
              <a:chExt cx="1225" cy="1027"/>
            </a:xfrm>
          </p:grpSpPr>
          <p:sp>
            <p:nvSpPr>
              <p:cNvPr id="120862" name="Freeform 30"/>
              <p:cNvSpPr>
                <a:spLocks/>
              </p:cNvSpPr>
              <p:nvPr/>
            </p:nvSpPr>
            <p:spPr bwMode="auto">
              <a:xfrm rot="-346116">
                <a:off x="2253" y="2218"/>
                <a:ext cx="713" cy="775"/>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3" name="Freeform 31"/>
              <p:cNvSpPr>
                <a:spLocks/>
              </p:cNvSpPr>
              <p:nvPr/>
            </p:nvSpPr>
            <p:spPr bwMode="auto">
              <a:xfrm rot="-224057">
                <a:off x="2416" y="223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4" name="Freeform 32"/>
              <p:cNvSpPr>
                <a:spLocks/>
              </p:cNvSpPr>
              <p:nvPr/>
            </p:nvSpPr>
            <p:spPr bwMode="auto">
              <a:xfrm>
                <a:off x="2167" y="2149"/>
                <a:ext cx="759" cy="627"/>
              </a:xfrm>
              <a:custGeom>
                <a:avLst/>
                <a:gdLst/>
                <a:ahLst/>
                <a:cxnLst>
                  <a:cxn ang="0">
                    <a:pos x="759" y="0"/>
                  </a:cxn>
                  <a:cxn ang="0">
                    <a:pos x="314" y="273"/>
                  </a:cxn>
                  <a:cxn ang="0">
                    <a:pos x="0" y="627"/>
                  </a:cxn>
                </a:cxnLst>
                <a:rect l="0" t="0" r="r" b="b"/>
                <a:pathLst>
                  <a:path w="759" h="627">
                    <a:moveTo>
                      <a:pt x="759" y="0"/>
                    </a:moveTo>
                    <a:cubicBezTo>
                      <a:pt x="599" y="84"/>
                      <a:pt x="440" y="169"/>
                      <a:pt x="314" y="273"/>
                    </a:cubicBezTo>
                    <a:cubicBezTo>
                      <a:pt x="188" y="377"/>
                      <a:pt x="94" y="502"/>
                      <a:pt x="0" y="627"/>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5" name="Freeform 33"/>
              <p:cNvSpPr>
                <a:spLocks/>
              </p:cNvSpPr>
              <p:nvPr/>
            </p:nvSpPr>
            <p:spPr bwMode="auto">
              <a:xfrm>
                <a:off x="2059" y="2120"/>
                <a:ext cx="867" cy="331"/>
              </a:xfrm>
              <a:custGeom>
                <a:avLst/>
                <a:gdLst/>
                <a:ahLst/>
                <a:cxnLst>
                  <a:cxn ang="0">
                    <a:pos x="867" y="0"/>
                  </a:cxn>
                  <a:cxn ang="0">
                    <a:pos x="353" y="234"/>
                  </a:cxn>
                  <a:cxn ang="0">
                    <a:pos x="0" y="331"/>
                  </a:cxn>
                </a:cxnLst>
                <a:rect l="0" t="0" r="r" b="b"/>
                <a:pathLst>
                  <a:path w="867" h="331">
                    <a:moveTo>
                      <a:pt x="867" y="0"/>
                    </a:moveTo>
                    <a:cubicBezTo>
                      <a:pt x="682" y="89"/>
                      <a:pt x="497" y="179"/>
                      <a:pt x="353" y="234"/>
                    </a:cubicBezTo>
                    <a:cubicBezTo>
                      <a:pt x="209" y="289"/>
                      <a:pt x="104" y="310"/>
                      <a:pt x="0" y="331"/>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6" name="Freeform 34"/>
              <p:cNvSpPr>
                <a:spLocks/>
              </p:cNvSpPr>
              <p:nvPr/>
            </p:nvSpPr>
            <p:spPr bwMode="auto">
              <a:xfrm>
                <a:off x="2082" y="2087"/>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7" name="Freeform 35"/>
              <p:cNvSpPr>
                <a:spLocks/>
              </p:cNvSpPr>
              <p:nvPr/>
            </p:nvSpPr>
            <p:spPr bwMode="auto">
              <a:xfrm rot="-224057">
                <a:off x="2484" y="224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8" name="Freeform 36"/>
              <p:cNvSpPr>
                <a:spLocks/>
              </p:cNvSpPr>
              <p:nvPr/>
            </p:nvSpPr>
            <p:spPr bwMode="auto">
              <a:xfrm rot="-224057">
                <a:off x="2574" y="2255"/>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69" name="Freeform 37"/>
              <p:cNvSpPr>
                <a:spLocks/>
              </p:cNvSpPr>
              <p:nvPr/>
            </p:nvSpPr>
            <p:spPr bwMode="auto">
              <a:xfrm rot="-224057">
                <a:off x="2658"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0" name="Freeform 38"/>
              <p:cNvSpPr>
                <a:spLocks/>
              </p:cNvSpPr>
              <p:nvPr/>
            </p:nvSpPr>
            <p:spPr bwMode="auto">
              <a:xfrm rot="-224057">
                <a:off x="2742"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1" name="Freeform 39"/>
              <p:cNvSpPr>
                <a:spLocks/>
              </p:cNvSpPr>
              <p:nvPr/>
            </p:nvSpPr>
            <p:spPr bwMode="auto">
              <a:xfrm>
                <a:off x="2156"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2" name="Freeform 40"/>
              <p:cNvSpPr>
                <a:spLocks/>
              </p:cNvSpPr>
              <p:nvPr/>
            </p:nvSpPr>
            <p:spPr bwMode="auto">
              <a:xfrm>
                <a:off x="2252"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3" name="Freeform 41"/>
              <p:cNvSpPr>
                <a:spLocks/>
              </p:cNvSpPr>
              <p:nvPr/>
            </p:nvSpPr>
            <p:spPr bwMode="auto">
              <a:xfrm>
                <a:off x="2348"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4" name="Freeform 42"/>
              <p:cNvSpPr>
                <a:spLocks/>
              </p:cNvSpPr>
              <p:nvPr/>
            </p:nvSpPr>
            <p:spPr bwMode="auto">
              <a:xfrm>
                <a:off x="2432"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5" name="Freeform 43"/>
              <p:cNvSpPr>
                <a:spLocks/>
              </p:cNvSpPr>
              <p:nvPr/>
            </p:nvSpPr>
            <p:spPr bwMode="auto">
              <a:xfrm>
                <a:off x="2980" y="2207"/>
                <a:ext cx="276" cy="684"/>
              </a:xfrm>
              <a:custGeom>
                <a:avLst/>
                <a:gdLst/>
                <a:ahLst/>
                <a:cxnLst>
                  <a:cxn ang="0">
                    <a:pos x="276" y="0"/>
                  </a:cxn>
                  <a:cxn ang="0">
                    <a:pos x="139" y="80"/>
                  </a:cxn>
                  <a:cxn ang="0">
                    <a:pos x="59" y="171"/>
                  </a:cxn>
                  <a:cxn ang="0">
                    <a:pos x="2" y="382"/>
                  </a:cxn>
                  <a:cxn ang="0">
                    <a:pos x="48" y="684"/>
                  </a:cxn>
                </a:cxnLst>
                <a:rect l="0" t="0" r="r" b="b"/>
                <a:pathLst>
                  <a:path w="276" h="684">
                    <a:moveTo>
                      <a:pt x="276" y="0"/>
                    </a:moveTo>
                    <a:cubicBezTo>
                      <a:pt x="225" y="26"/>
                      <a:pt x="175" y="52"/>
                      <a:pt x="139" y="80"/>
                    </a:cubicBezTo>
                    <a:cubicBezTo>
                      <a:pt x="103" y="108"/>
                      <a:pt x="82" y="121"/>
                      <a:pt x="59" y="171"/>
                    </a:cubicBezTo>
                    <a:cubicBezTo>
                      <a:pt x="36" y="221"/>
                      <a:pt x="4" y="297"/>
                      <a:pt x="2" y="382"/>
                    </a:cubicBezTo>
                    <a:cubicBezTo>
                      <a:pt x="0" y="467"/>
                      <a:pt x="24" y="575"/>
                      <a:pt x="48" y="684"/>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6" name="Freeform 44"/>
              <p:cNvSpPr>
                <a:spLocks/>
              </p:cNvSpPr>
              <p:nvPr/>
            </p:nvSpPr>
            <p:spPr bwMode="auto">
              <a:xfrm>
                <a:off x="2851" y="2166"/>
                <a:ext cx="410" cy="743"/>
              </a:xfrm>
              <a:custGeom>
                <a:avLst/>
                <a:gdLst/>
                <a:ahLst/>
                <a:cxnLst>
                  <a:cxn ang="0">
                    <a:pos x="410" y="0"/>
                  </a:cxn>
                  <a:cxn ang="0">
                    <a:pos x="234" y="92"/>
                  </a:cxn>
                  <a:cxn ang="0">
                    <a:pos x="120" y="258"/>
                  </a:cxn>
                  <a:cxn ang="0">
                    <a:pos x="46" y="486"/>
                  </a:cxn>
                  <a:cxn ang="0">
                    <a:pos x="0" y="743"/>
                  </a:cxn>
                </a:cxnLst>
                <a:rect l="0" t="0" r="r" b="b"/>
                <a:pathLst>
                  <a:path w="410" h="743">
                    <a:moveTo>
                      <a:pt x="410" y="0"/>
                    </a:moveTo>
                    <a:cubicBezTo>
                      <a:pt x="381" y="15"/>
                      <a:pt x="282" y="49"/>
                      <a:pt x="234" y="92"/>
                    </a:cubicBezTo>
                    <a:cubicBezTo>
                      <a:pt x="186" y="135"/>
                      <a:pt x="151" y="192"/>
                      <a:pt x="120" y="258"/>
                    </a:cubicBezTo>
                    <a:cubicBezTo>
                      <a:pt x="89" y="324"/>
                      <a:pt x="66" y="405"/>
                      <a:pt x="46" y="486"/>
                    </a:cubicBezTo>
                    <a:cubicBezTo>
                      <a:pt x="26" y="567"/>
                      <a:pt x="10" y="690"/>
                      <a:pt x="0" y="743"/>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0877" name="Freeform 45"/>
              <p:cNvSpPr>
                <a:spLocks/>
              </p:cNvSpPr>
              <p:nvPr/>
            </p:nvSpPr>
            <p:spPr bwMode="auto">
              <a:xfrm>
                <a:off x="2589" y="2139"/>
                <a:ext cx="673" cy="724"/>
              </a:xfrm>
              <a:custGeom>
                <a:avLst/>
                <a:gdLst/>
                <a:ahLst/>
                <a:cxnLst>
                  <a:cxn ang="0">
                    <a:pos x="673" y="0"/>
                  </a:cxn>
                  <a:cxn ang="0">
                    <a:pos x="491" y="79"/>
                  </a:cxn>
                  <a:cxn ang="0">
                    <a:pos x="320" y="199"/>
                  </a:cxn>
                  <a:cxn ang="0">
                    <a:pos x="160" y="410"/>
                  </a:cxn>
                  <a:cxn ang="0">
                    <a:pos x="0" y="724"/>
                  </a:cxn>
                </a:cxnLst>
                <a:rect l="0" t="0" r="r" b="b"/>
                <a:pathLst>
                  <a:path w="673" h="724">
                    <a:moveTo>
                      <a:pt x="673" y="0"/>
                    </a:moveTo>
                    <a:cubicBezTo>
                      <a:pt x="643" y="13"/>
                      <a:pt x="550" y="46"/>
                      <a:pt x="491" y="79"/>
                    </a:cubicBezTo>
                    <a:cubicBezTo>
                      <a:pt x="432" y="112"/>
                      <a:pt x="375" y="144"/>
                      <a:pt x="320" y="199"/>
                    </a:cubicBezTo>
                    <a:cubicBezTo>
                      <a:pt x="265" y="254"/>
                      <a:pt x="213" y="323"/>
                      <a:pt x="160" y="410"/>
                    </a:cubicBezTo>
                    <a:cubicBezTo>
                      <a:pt x="107" y="497"/>
                      <a:pt x="33" y="659"/>
                      <a:pt x="0" y="724"/>
                    </a:cubicBezTo>
                  </a:path>
                </a:pathLst>
              </a:custGeom>
              <a:noFill/>
              <a:ln w="19050" cmpd="sng">
                <a:solidFill>
                  <a:srgbClr val="008000"/>
                </a:solidFill>
                <a:round/>
                <a:headEnd type="none" w="med" len="med"/>
                <a:tailEnd type="triangle" w="med" len="med"/>
              </a:ln>
              <a:effectLst/>
            </p:spPr>
            <p:txBody>
              <a:bodyPr/>
              <a:lstStyle/>
              <a:p>
                <a:endParaRPr lang="en-US"/>
              </a:p>
            </p:txBody>
          </p:sp>
        </p:grpSp>
      </p:grpSp>
      <p:grpSp>
        <p:nvGrpSpPr>
          <p:cNvPr id="120878" name="Group 46"/>
          <p:cNvGrpSpPr>
            <a:grpSpLocks/>
          </p:cNvGrpSpPr>
          <p:nvPr/>
        </p:nvGrpSpPr>
        <p:grpSpPr bwMode="auto">
          <a:xfrm>
            <a:off x="4872038" y="4260850"/>
            <a:ext cx="3803650" cy="2425700"/>
            <a:chOff x="3069" y="2714"/>
            <a:chExt cx="2396" cy="1528"/>
          </a:xfrm>
        </p:grpSpPr>
        <p:sp>
          <p:nvSpPr>
            <p:cNvPr id="120879" name="Arc 47"/>
            <p:cNvSpPr>
              <a:spLocks/>
            </p:cNvSpPr>
            <p:nvPr/>
          </p:nvSpPr>
          <p:spPr bwMode="auto">
            <a:xfrm>
              <a:off x="3069" y="2714"/>
              <a:ext cx="1014" cy="983"/>
            </a:xfrm>
            <a:custGeom>
              <a:avLst/>
              <a:gdLst>
                <a:gd name="G0" fmla="+- 21600 0 0"/>
                <a:gd name="G1" fmla="+- 21600 0 0"/>
                <a:gd name="G2" fmla="+- 21600 0 0"/>
                <a:gd name="T0" fmla="*/ 12064 w 43200"/>
                <a:gd name="T1" fmla="*/ 40981 h 42469"/>
                <a:gd name="T2" fmla="*/ 27170 w 43200"/>
                <a:gd name="T3" fmla="*/ 42469 h 42469"/>
                <a:gd name="T4" fmla="*/ 21600 w 43200"/>
                <a:gd name="T5" fmla="*/ 21600 h 42469"/>
              </a:gdLst>
              <a:ahLst/>
              <a:cxnLst>
                <a:cxn ang="0">
                  <a:pos x="T0" y="T1"/>
                </a:cxn>
                <a:cxn ang="0">
                  <a:pos x="T2" y="T3"/>
                </a:cxn>
                <a:cxn ang="0">
                  <a:pos x="T4" y="T5"/>
                </a:cxn>
              </a:cxnLst>
              <a:rect l="0" t="0" r="r" b="b"/>
              <a:pathLst>
                <a:path w="43200" h="42469" fill="none" extrusionOk="0">
                  <a:moveTo>
                    <a:pt x="12063" y="40981"/>
                  </a:moveTo>
                  <a:cubicBezTo>
                    <a:pt x="4678" y="37347"/>
                    <a:pt x="0" y="29831"/>
                    <a:pt x="0" y="21600"/>
                  </a:cubicBezTo>
                  <a:cubicBezTo>
                    <a:pt x="0" y="9670"/>
                    <a:pt x="9670" y="0"/>
                    <a:pt x="21600" y="0"/>
                  </a:cubicBezTo>
                  <a:cubicBezTo>
                    <a:pt x="33529" y="0"/>
                    <a:pt x="43200" y="9670"/>
                    <a:pt x="43200" y="21600"/>
                  </a:cubicBezTo>
                  <a:cubicBezTo>
                    <a:pt x="43200" y="31384"/>
                    <a:pt x="36623" y="39946"/>
                    <a:pt x="27170" y="42469"/>
                  </a:cubicBezTo>
                </a:path>
                <a:path w="43200" h="42469" stroke="0" extrusionOk="0">
                  <a:moveTo>
                    <a:pt x="12063" y="40981"/>
                  </a:moveTo>
                  <a:cubicBezTo>
                    <a:pt x="4678" y="37347"/>
                    <a:pt x="0" y="29831"/>
                    <a:pt x="0" y="21600"/>
                  </a:cubicBezTo>
                  <a:cubicBezTo>
                    <a:pt x="0" y="9670"/>
                    <a:pt x="9670" y="0"/>
                    <a:pt x="21600" y="0"/>
                  </a:cubicBezTo>
                  <a:cubicBezTo>
                    <a:pt x="33529" y="0"/>
                    <a:pt x="43200" y="9670"/>
                    <a:pt x="43200" y="21600"/>
                  </a:cubicBezTo>
                  <a:cubicBezTo>
                    <a:pt x="43200" y="31384"/>
                    <a:pt x="36623" y="39946"/>
                    <a:pt x="27170" y="42469"/>
                  </a:cubicBezTo>
                  <a:lnTo>
                    <a:pt x="21600" y="21600"/>
                  </a:lnTo>
                  <a:close/>
                </a:path>
              </a:pathLst>
            </a:custGeom>
            <a:noFill/>
            <a:ln w="57150">
              <a:solidFill>
                <a:srgbClr val="FF9900"/>
              </a:solidFill>
              <a:round/>
              <a:headEnd/>
              <a:tailEnd/>
            </a:ln>
            <a:effectLst/>
          </p:spPr>
          <p:txBody>
            <a:bodyPr wrap="none" anchor="ctr"/>
            <a:lstStyle/>
            <a:p>
              <a:endParaRPr lang="en-US"/>
            </a:p>
          </p:txBody>
        </p:sp>
        <p:sp>
          <p:nvSpPr>
            <p:cNvPr id="120880" name="Freeform 48"/>
            <p:cNvSpPr>
              <a:spLocks/>
            </p:cNvSpPr>
            <p:nvPr/>
          </p:nvSpPr>
          <p:spPr bwMode="auto">
            <a:xfrm>
              <a:off x="3361" y="3666"/>
              <a:ext cx="2104" cy="576"/>
            </a:xfrm>
            <a:custGeom>
              <a:avLst/>
              <a:gdLst/>
              <a:ahLst/>
              <a:cxnLst>
                <a:cxn ang="0">
                  <a:pos x="1" y="84"/>
                </a:cxn>
                <a:cxn ang="0">
                  <a:pos x="0" y="576"/>
                </a:cxn>
                <a:cxn ang="0">
                  <a:pos x="2104" y="576"/>
                </a:cxn>
                <a:cxn ang="0">
                  <a:pos x="2104" y="0"/>
                </a:cxn>
              </a:cxnLst>
              <a:rect l="0" t="0" r="r" b="b"/>
              <a:pathLst>
                <a:path w="2104" h="576">
                  <a:moveTo>
                    <a:pt x="1" y="84"/>
                  </a:moveTo>
                  <a:lnTo>
                    <a:pt x="0" y="576"/>
                  </a:lnTo>
                  <a:lnTo>
                    <a:pt x="2104" y="576"/>
                  </a:lnTo>
                  <a:lnTo>
                    <a:pt x="2104" y="0"/>
                  </a:lnTo>
                </a:path>
              </a:pathLst>
            </a:custGeom>
            <a:noFill/>
            <a:ln w="57150" cmpd="sng">
              <a:solidFill>
                <a:srgbClr val="FF9900"/>
              </a:solidFill>
              <a:round/>
              <a:headEnd/>
              <a:tailEnd/>
            </a:ln>
            <a:effectLst/>
          </p:spPr>
          <p:txBody>
            <a:bodyPr/>
            <a:lstStyle/>
            <a:p>
              <a:endParaRPr lang="en-US"/>
            </a:p>
          </p:txBody>
        </p:sp>
        <p:sp>
          <p:nvSpPr>
            <p:cNvPr id="120881" name="Freeform 49"/>
            <p:cNvSpPr>
              <a:spLocks/>
            </p:cNvSpPr>
            <p:nvPr/>
          </p:nvSpPr>
          <p:spPr bwMode="auto">
            <a:xfrm>
              <a:off x="3703" y="3666"/>
              <a:ext cx="1275" cy="295"/>
            </a:xfrm>
            <a:custGeom>
              <a:avLst/>
              <a:gdLst/>
              <a:ahLst/>
              <a:cxnLst>
                <a:cxn ang="0">
                  <a:pos x="0" y="41"/>
                </a:cxn>
                <a:cxn ang="0">
                  <a:pos x="0" y="295"/>
                </a:cxn>
                <a:cxn ang="0">
                  <a:pos x="1275" y="295"/>
                </a:cxn>
                <a:cxn ang="0">
                  <a:pos x="1275" y="0"/>
                </a:cxn>
              </a:cxnLst>
              <a:rect l="0" t="0" r="r" b="b"/>
              <a:pathLst>
                <a:path w="1275" h="295">
                  <a:moveTo>
                    <a:pt x="0" y="41"/>
                  </a:moveTo>
                  <a:lnTo>
                    <a:pt x="0" y="295"/>
                  </a:lnTo>
                  <a:lnTo>
                    <a:pt x="1275" y="295"/>
                  </a:lnTo>
                  <a:lnTo>
                    <a:pt x="1275" y="0"/>
                  </a:lnTo>
                </a:path>
              </a:pathLst>
            </a:custGeom>
            <a:noFill/>
            <a:ln w="57150" cmpd="sng">
              <a:solidFill>
                <a:srgbClr val="FF9900"/>
              </a:solidFill>
              <a:round/>
              <a:headEnd/>
              <a:tailEnd/>
            </a:ln>
            <a:effectLst/>
          </p:spPr>
          <p:txBody>
            <a:bodyPr/>
            <a:lstStyle/>
            <a:p>
              <a:endParaRPr lang="en-US"/>
            </a:p>
          </p:txBody>
        </p:sp>
      </p:grpSp>
      <p:grpSp>
        <p:nvGrpSpPr>
          <p:cNvPr id="120882" name="Group 50"/>
          <p:cNvGrpSpPr>
            <a:grpSpLocks/>
          </p:cNvGrpSpPr>
          <p:nvPr/>
        </p:nvGrpSpPr>
        <p:grpSpPr bwMode="auto">
          <a:xfrm>
            <a:off x="8126413" y="5345113"/>
            <a:ext cx="347662" cy="349250"/>
            <a:chOff x="3614" y="2770"/>
            <a:chExt cx="219" cy="220"/>
          </a:xfrm>
        </p:grpSpPr>
        <p:sp>
          <p:nvSpPr>
            <p:cNvPr id="120883" name="Oval 51"/>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84" name="Line 52"/>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0885" name="Group 53"/>
          <p:cNvGrpSpPr>
            <a:grpSpLocks/>
          </p:cNvGrpSpPr>
          <p:nvPr/>
        </p:nvGrpSpPr>
        <p:grpSpPr bwMode="auto">
          <a:xfrm rot="5400000">
            <a:off x="8128793" y="5342732"/>
            <a:ext cx="347663" cy="349250"/>
            <a:chOff x="3614" y="2770"/>
            <a:chExt cx="219" cy="220"/>
          </a:xfrm>
        </p:grpSpPr>
        <p:sp>
          <p:nvSpPr>
            <p:cNvPr id="120886" name="Oval 54"/>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87" name="Line 55"/>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0888" name="Group 56"/>
          <p:cNvGrpSpPr>
            <a:grpSpLocks/>
          </p:cNvGrpSpPr>
          <p:nvPr/>
        </p:nvGrpSpPr>
        <p:grpSpPr bwMode="auto">
          <a:xfrm>
            <a:off x="8115300" y="5334000"/>
            <a:ext cx="347663" cy="349250"/>
            <a:chOff x="3614" y="2770"/>
            <a:chExt cx="219" cy="220"/>
          </a:xfrm>
        </p:grpSpPr>
        <p:sp>
          <p:nvSpPr>
            <p:cNvPr id="120889" name="Oval 57"/>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90" name="Line 58"/>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0891" name="Group 59"/>
          <p:cNvGrpSpPr>
            <a:grpSpLocks/>
          </p:cNvGrpSpPr>
          <p:nvPr/>
        </p:nvGrpSpPr>
        <p:grpSpPr bwMode="auto">
          <a:xfrm rot="16200000">
            <a:off x="8117682" y="5331619"/>
            <a:ext cx="347662" cy="349250"/>
            <a:chOff x="3614" y="2770"/>
            <a:chExt cx="219" cy="220"/>
          </a:xfrm>
        </p:grpSpPr>
        <p:sp>
          <p:nvSpPr>
            <p:cNvPr id="120892" name="Oval 60"/>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0893" name="Line 61"/>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sp>
        <p:nvSpPr>
          <p:cNvPr id="120894" name="Arc 62"/>
          <p:cNvSpPr>
            <a:spLocks/>
          </p:cNvSpPr>
          <p:nvPr/>
        </p:nvSpPr>
        <p:spPr bwMode="auto">
          <a:xfrm>
            <a:off x="4872038" y="4256088"/>
            <a:ext cx="1601787" cy="806450"/>
          </a:xfrm>
          <a:custGeom>
            <a:avLst/>
            <a:gdLst>
              <a:gd name="G0" fmla="+- 21285 0 0"/>
              <a:gd name="G1" fmla="+- 21600 0 0"/>
              <a:gd name="G2" fmla="+- 21600 0 0"/>
              <a:gd name="T0" fmla="*/ 0 w 42885"/>
              <a:gd name="T1" fmla="*/ 17923 h 21600"/>
              <a:gd name="T2" fmla="*/ 42885 w 42885"/>
              <a:gd name="T3" fmla="*/ 21600 h 21600"/>
              <a:gd name="T4" fmla="*/ 21285 w 42885"/>
              <a:gd name="T5" fmla="*/ 21600 h 21600"/>
            </a:gdLst>
            <a:ahLst/>
            <a:cxnLst>
              <a:cxn ang="0">
                <a:pos x="T0" y="T1"/>
              </a:cxn>
              <a:cxn ang="0">
                <a:pos x="T2" y="T3"/>
              </a:cxn>
              <a:cxn ang="0">
                <a:pos x="T4" y="T5"/>
              </a:cxn>
            </a:cxnLst>
            <a:rect l="0" t="0" r="r" b="b"/>
            <a:pathLst>
              <a:path w="42885" h="21600" fill="none" extrusionOk="0">
                <a:moveTo>
                  <a:pt x="0" y="17923"/>
                </a:moveTo>
                <a:cubicBezTo>
                  <a:pt x="1789" y="7565"/>
                  <a:pt x="10774" y="-1"/>
                  <a:pt x="21285" y="0"/>
                </a:cubicBezTo>
                <a:cubicBezTo>
                  <a:pt x="33214" y="0"/>
                  <a:pt x="42885" y="9670"/>
                  <a:pt x="42885" y="21600"/>
                </a:cubicBezTo>
              </a:path>
              <a:path w="42885" h="21600" stroke="0" extrusionOk="0">
                <a:moveTo>
                  <a:pt x="0" y="17923"/>
                </a:moveTo>
                <a:cubicBezTo>
                  <a:pt x="1789" y="7565"/>
                  <a:pt x="10774" y="-1"/>
                  <a:pt x="21285" y="0"/>
                </a:cubicBezTo>
                <a:cubicBezTo>
                  <a:pt x="33214" y="0"/>
                  <a:pt x="42885" y="9670"/>
                  <a:pt x="42885" y="21600"/>
                </a:cubicBezTo>
                <a:lnTo>
                  <a:pt x="21285"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20895" name="Arc 63"/>
          <p:cNvSpPr>
            <a:spLocks/>
          </p:cNvSpPr>
          <p:nvPr/>
        </p:nvSpPr>
        <p:spPr bwMode="auto">
          <a:xfrm flipH="1">
            <a:off x="4852988" y="4232275"/>
            <a:ext cx="1612900" cy="806450"/>
          </a:xfrm>
          <a:custGeom>
            <a:avLst/>
            <a:gdLst>
              <a:gd name="G0" fmla="+- 21593 0 0"/>
              <a:gd name="G1" fmla="+- 21600 0 0"/>
              <a:gd name="G2" fmla="+- 21600 0 0"/>
              <a:gd name="T0" fmla="*/ 0 w 43193"/>
              <a:gd name="T1" fmla="*/ 21034 h 21600"/>
              <a:gd name="T2" fmla="*/ 43193 w 43193"/>
              <a:gd name="T3" fmla="*/ 21600 h 21600"/>
              <a:gd name="T4" fmla="*/ 21593 w 43193"/>
              <a:gd name="T5" fmla="*/ 21600 h 21600"/>
            </a:gdLst>
            <a:ahLst/>
            <a:cxnLst>
              <a:cxn ang="0">
                <a:pos x="T0" y="T1"/>
              </a:cxn>
              <a:cxn ang="0">
                <a:pos x="T2" y="T3"/>
              </a:cxn>
              <a:cxn ang="0">
                <a:pos x="T4" y="T5"/>
              </a:cxn>
            </a:cxnLst>
            <a:rect l="0" t="0" r="r" b="b"/>
            <a:pathLst>
              <a:path w="43193" h="21600" fill="none" extrusionOk="0">
                <a:moveTo>
                  <a:pt x="0" y="21034"/>
                </a:moveTo>
                <a:cubicBezTo>
                  <a:pt x="307" y="9329"/>
                  <a:pt x="9884" y="-1"/>
                  <a:pt x="21593" y="0"/>
                </a:cubicBezTo>
                <a:cubicBezTo>
                  <a:pt x="33522" y="0"/>
                  <a:pt x="43193" y="9670"/>
                  <a:pt x="43193" y="21600"/>
                </a:cubicBezTo>
              </a:path>
              <a:path w="43193" h="21600" stroke="0" extrusionOk="0">
                <a:moveTo>
                  <a:pt x="0" y="21034"/>
                </a:moveTo>
                <a:cubicBezTo>
                  <a:pt x="307" y="9329"/>
                  <a:pt x="9884" y="-1"/>
                  <a:pt x="21593" y="0"/>
                </a:cubicBezTo>
                <a:cubicBezTo>
                  <a:pt x="33522" y="0"/>
                  <a:pt x="43193" y="9670"/>
                  <a:pt x="43193" y="21600"/>
                </a:cubicBezTo>
                <a:lnTo>
                  <a:pt x="21593"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20896" name="Line 64"/>
          <p:cNvSpPr>
            <a:spLocks noChangeShapeType="1"/>
          </p:cNvSpPr>
          <p:nvPr/>
        </p:nvSpPr>
        <p:spPr bwMode="auto">
          <a:xfrm>
            <a:off x="6330950" y="6199188"/>
            <a:ext cx="1154113" cy="0"/>
          </a:xfrm>
          <a:prstGeom prst="line">
            <a:avLst/>
          </a:prstGeom>
          <a:noFill/>
          <a:ln w="57150">
            <a:solidFill>
              <a:srgbClr val="FF0000"/>
            </a:solidFill>
            <a:round/>
            <a:headEnd/>
            <a:tailEnd type="triangle" w="med" len="med"/>
          </a:ln>
          <a:effectLst/>
        </p:spPr>
        <p:txBody>
          <a:bodyPr/>
          <a:lstStyle/>
          <a:p>
            <a:endParaRPr lang="en-US"/>
          </a:p>
        </p:txBody>
      </p:sp>
      <p:sp>
        <p:nvSpPr>
          <p:cNvPr id="120897" name="Line 65"/>
          <p:cNvSpPr>
            <a:spLocks noChangeShapeType="1"/>
          </p:cNvSpPr>
          <p:nvPr/>
        </p:nvSpPr>
        <p:spPr bwMode="auto">
          <a:xfrm>
            <a:off x="6327775" y="6640513"/>
            <a:ext cx="1154113" cy="0"/>
          </a:xfrm>
          <a:prstGeom prst="line">
            <a:avLst/>
          </a:prstGeom>
          <a:noFill/>
          <a:ln w="57150">
            <a:solidFill>
              <a:srgbClr val="FF0000"/>
            </a:solidFill>
            <a:round/>
            <a:headEnd type="triangle" w="med" len="med"/>
            <a:tailEnd/>
          </a:ln>
          <a:effectLst/>
        </p:spPr>
        <p:txBody>
          <a:bodyPr/>
          <a:lstStyle/>
          <a:p>
            <a:endParaRPr lang="en-US"/>
          </a:p>
        </p:txBody>
      </p:sp>
      <p:sp>
        <p:nvSpPr>
          <p:cNvPr id="120898" name="Line 66"/>
          <p:cNvSpPr>
            <a:spLocks noChangeShapeType="1"/>
          </p:cNvSpPr>
          <p:nvPr/>
        </p:nvSpPr>
        <p:spPr bwMode="auto">
          <a:xfrm>
            <a:off x="6353175" y="6650038"/>
            <a:ext cx="1154113" cy="0"/>
          </a:xfrm>
          <a:prstGeom prst="line">
            <a:avLst/>
          </a:prstGeom>
          <a:noFill/>
          <a:ln w="57150">
            <a:solidFill>
              <a:srgbClr val="FF0000"/>
            </a:solidFill>
            <a:round/>
            <a:headEnd/>
            <a:tailEnd type="triangle" w="med" len="med"/>
          </a:ln>
          <a:effectLst/>
        </p:spPr>
        <p:txBody>
          <a:bodyPr/>
          <a:lstStyle/>
          <a:p>
            <a:endParaRPr lang="en-US"/>
          </a:p>
        </p:txBody>
      </p:sp>
      <p:sp>
        <p:nvSpPr>
          <p:cNvPr id="120899" name="Line 67"/>
          <p:cNvSpPr>
            <a:spLocks noChangeShapeType="1"/>
          </p:cNvSpPr>
          <p:nvPr/>
        </p:nvSpPr>
        <p:spPr bwMode="auto">
          <a:xfrm>
            <a:off x="6327775" y="6197600"/>
            <a:ext cx="1154113" cy="0"/>
          </a:xfrm>
          <a:prstGeom prst="line">
            <a:avLst/>
          </a:prstGeom>
          <a:noFill/>
          <a:ln w="57150">
            <a:solidFill>
              <a:srgbClr val="FF0000"/>
            </a:solidFill>
            <a:round/>
            <a:headEnd type="triangle" w="med" len="med"/>
            <a:tailEnd/>
          </a:ln>
          <a:effectLst/>
        </p:spPr>
        <p:txBody>
          <a:bodyPr/>
          <a:lstStyle/>
          <a:p>
            <a:endParaRPr lang="en-US"/>
          </a:p>
        </p:txBody>
      </p:sp>
      <p:grpSp>
        <p:nvGrpSpPr>
          <p:cNvPr id="120916" name="Group 84"/>
          <p:cNvGrpSpPr>
            <a:grpSpLocks/>
          </p:cNvGrpSpPr>
          <p:nvPr/>
        </p:nvGrpSpPr>
        <p:grpSpPr bwMode="auto">
          <a:xfrm>
            <a:off x="817563" y="2992441"/>
            <a:ext cx="7464425" cy="490538"/>
            <a:chOff x="515" y="1885"/>
            <a:chExt cx="4702" cy="309"/>
          </a:xfrm>
        </p:grpSpPr>
        <p:sp>
          <p:nvSpPr>
            <p:cNvPr id="120901" name="Text Box 69"/>
            <p:cNvSpPr txBox="1">
              <a:spLocks noChangeArrowheads="1"/>
            </p:cNvSpPr>
            <p:nvPr/>
          </p:nvSpPr>
          <p:spPr bwMode="auto">
            <a:xfrm>
              <a:off x="4100" y="1885"/>
              <a:ext cx="1117" cy="28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flux linkage</a:t>
              </a:r>
            </a:p>
          </p:txBody>
        </p:sp>
        <p:sp>
          <p:nvSpPr>
            <p:cNvPr id="120902" name="Rectangle 70"/>
            <p:cNvSpPr>
              <a:spLocks noChangeArrowheads="1"/>
            </p:cNvSpPr>
            <p:nvPr/>
          </p:nvSpPr>
          <p:spPr bwMode="auto">
            <a:xfrm>
              <a:off x="515" y="1887"/>
              <a:ext cx="4701" cy="286"/>
            </a:xfrm>
            <a:prstGeom prst="rect">
              <a:avLst/>
            </a:prstGeom>
            <a:noFill/>
            <a:ln w="12700">
              <a:solidFill>
                <a:schemeClr val="tx1"/>
              </a:solidFill>
              <a:miter lim="800000"/>
              <a:headEnd/>
              <a:tailEnd/>
            </a:ln>
            <a:effectLst/>
          </p:spPr>
          <p:txBody>
            <a:bodyPr wrap="none" anchor="ctr"/>
            <a:lstStyle/>
            <a:p>
              <a:endParaRPr lang="en-US"/>
            </a:p>
          </p:txBody>
        </p:sp>
        <p:sp>
          <p:nvSpPr>
            <p:cNvPr id="120904" name="Text Box 72"/>
            <p:cNvSpPr txBox="1">
              <a:spLocks noChangeArrowheads="1"/>
            </p:cNvSpPr>
            <p:nvPr/>
          </p:nvSpPr>
          <p:spPr bwMode="auto">
            <a:xfrm>
              <a:off x="2278" y="1944"/>
              <a:ext cx="2356" cy="250"/>
            </a:xfrm>
            <a:prstGeom prst="rect">
              <a:avLst/>
            </a:prstGeom>
            <a:noFill/>
            <a:ln w="9525">
              <a:noFill/>
              <a:miter lim="800000"/>
              <a:headEnd/>
              <a:tailEnd/>
            </a:ln>
            <a:effectLst/>
          </p:spPr>
          <p:txBody>
            <a:bodyPr>
              <a:spAutoFit/>
            </a:bodyPr>
            <a:lstStyle/>
            <a:p>
              <a:r>
                <a:rPr lang="en-US" sz="2000" i="1">
                  <a:solidFill>
                    <a:schemeClr val="hlink"/>
                  </a:solidFill>
                  <a:sym typeface="Symbol" pitchFamily="18" charset="2"/>
                </a:rPr>
                <a:t>N </a:t>
              </a:r>
              <a:r>
                <a:rPr lang="en-US" sz="2000">
                  <a:solidFill>
                    <a:schemeClr val="hlink"/>
                  </a:solidFill>
                  <a:sym typeface="Symbol" pitchFamily="18" charset="2"/>
                </a:rPr>
                <a:t>is the number of loops</a:t>
              </a:r>
            </a:p>
          </p:txBody>
        </p:sp>
      </p:grpSp>
      <p:grpSp>
        <p:nvGrpSpPr>
          <p:cNvPr id="120905" name="Group 73"/>
          <p:cNvGrpSpPr>
            <a:grpSpLocks/>
          </p:cNvGrpSpPr>
          <p:nvPr/>
        </p:nvGrpSpPr>
        <p:grpSpPr bwMode="auto">
          <a:xfrm>
            <a:off x="4721225" y="4256088"/>
            <a:ext cx="1655763" cy="1666875"/>
            <a:chOff x="2974" y="2711"/>
            <a:chExt cx="1043" cy="1050"/>
          </a:xfrm>
        </p:grpSpPr>
        <p:sp>
          <p:nvSpPr>
            <p:cNvPr id="120906" name="Arc 74"/>
            <p:cNvSpPr>
              <a:spLocks/>
            </p:cNvSpPr>
            <p:nvPr/>
          </p:nvSpPr>
          <p:spPr bwMode="auto">
            <a:xfrm>
              <a:off x="3331" y="2714"/>
              <a:ext cx="686" cy="976"/>
            </a:xfrm>
            <a:custGeom>
              <a:avLst/>
              <a:gdLst>
                <a:gd name="G0" fmla="+- 7608 0 0"/>
                <a:gd name="G1" fmla="+- 21600 0 0"/>
                <a:gd name="G2" fmla="+- 21600 0 0"/>
                <a:gd name="T0" fmla="*/ 7295 w 29208"/>
                <a:gd name="T1" fmla="*/ 2 h 43200"/>
                <a:gd name="T2" fmla="*/ 0 w 29208"/>
                <a:gd name="T3" fmla="*/ 41816 h 43200"/>
                <a:gd name="T4" fmla="*/ 7608 w 29208"/>
                <a:gd name="T5" fmla="*/ 21600 h 43200"/>
              </a:gdLst>
              <a:ahLst/>
              <a:cxnLst>
                <a:cxn ang="0">
                  <a:pos x="T0" y="T1"/>
                </a:cxn>
                <a:cxn ang="0">
                  <a:pos x="T2" y="T3"/>
                </a:cxn>
                <a:cxn ang="0">
                  <a:pos x="T4" y="T5"/>
                </a:cxn>
              </a:cxnLst>
              <a:rect l="0" t="0" r="r" b="b"/>
              <a:pathLst>
                <a:path w="29208" h="43200" fill="none" extrusionOk="0">
                  <a:moveTo>
                    <a:pt x="7295" y="2"/>
                  </a:moveTo>
                  <a:cubicBezTo>
                    <a:pt x="7399" y="0"/>
                    <a:pt x="7503" y="-1"/>
                    <a:pt x="7608" y="0"/>
                  </a:cubicBezTo>
                  <a:cubicBezTo>
                    <a:pt x="19537" y="0"/>
                    <a:pt x="29208" y="9670"/>
                    <a:pt x="29208" y="21600"/>
                  </a:cubicBezTo>
                  <a:cubicBezTo>
                    <a:pt x="29208" y="33529"/>
                    <a:pt x="19537" y="43200"/>
                    <a:pt x="7608" y="43200"/>
                  </a:cubicBezTo>
                  <a:cubicBezTo>
                    <a:pt x="5009" y="43200"/>
                    <a:pt x="2432" y="42731"/>
                    <a:pt x="0" y="41815"/>
                  </a:cubicBezTo>
                </a:path>
                <a:path w="29208" h="43200" stroke="0" extrusionOk="0">
                  <a:moveTo>
                    <a:pt x="7295" y="2"/>
                  </a:moveTo>
                  <a:cubicBezTo>
                    <a:pt x="7399" y="0"/>
                    <a:pt x="7503" y="-1"/>
                    <a:pt x="7608" y="0"/>
                  </a:cubicBezTo>
                  <a:cubicBezTo>
                    <a:pt x="19537" y="0"/>
                    <a:pt x="29208" y="9670"/>
                    <a:pt x="29208" y="21600"/>
                  </a:cubicBezTo>
                  <a:cubicBezTo>
                    <a:pt x="29208" y="33529"/>
                    <a:pt x="19537" y="43200"/>
                    <a:pt x="7608" y="43200"/>
                  </a:cubicBezTo>
                  <a:cubicBezTo>
                    <a:pt x="5009" y="43200"/>
                    <a:pt x="2432" y="42731"/>
                    <a:pt x="0" y="41815"/>
                  </a:cubicBezTo>
                  <a:lnTo>
                    <a:pt x="7608" y="21600"/>
                  </a:lnTo>
                  <a:close/>
                </a:path>
              </a:pathLst>
            </a:custGeom>
            <a:noFill/>
            <a:ln w="57150">
              <a:solidFill>
                <a:srgbClr val="CC9900"/>
              </a:solidFill>
              <a:round/>
              <a:headEnd/>
              <a:tailEnd/>
            </a:ln>
            <a:effectLst/>
          </p:spPr>
          <p:txBody>
            <a:bodyPr wrap="none" anchor="ctr"/>
            <a:lstStyle/>
            <a:p>
              <a:endParaRPr lang="en-US"/>
            </a:p>
          </p:txBody>
        </p:sp>
        <p:sp>
          <p:nvSpPr>
            <p:cNvPr id="120907" name="Arc 75"/>
            <p:cNvSpPr>
              <a:spLocks/>
            </p:cNvSpPr>
            <p:nvPr/>
          </p:nvSpPr>
          <p:spPr bwMode="auto">
            <a:xfrm flipH="1">
              <a:off x="2974" y="2711"/>
              <a:ext cx="535" cy="1050"/>
            </a:xfrm>
            <a:custGeom>
              <a:avLst/>
              <a:gdLst>
                <a:gd name="G0" fmla="+- 0 0 0"/>
                <a:gd name="G1" fmla="+- 21600 0 0"/>
                <a:gd name="G2" fmla="+- 21600 0 0"/>
                <a:gd name="T0" fmla="*/ 0 w 21600"/>
                <a:gd name="T1" fmla="*/ 0 h 42397"/>
                <a:gd name="T2" fmla="*/ 5834 w 21600"/>
                <a:gd name="T3" fmla="*/ 42397 h 42397"/>
                <a:gd name="T4" fmla="*/ 0 w 21600"/>
                <a:gd name="T5" fmla="*/ 21600 h 42397"/>
              </a:gdLst>
              <a:ahLst/>
              <a:cxnLst>
                <a:cxn ang="0">
                  <a:pos x="T0" y="T1"/>
                </a:cxn>
                <a:cxn ang="0">
                  <a:pos x="T2" y="T3"/>
                </a:cxn>
                <a:cxn ang="0">
                  <a:pos x="T4" y="T5"/>
                </a:cxn>
              </a:cxnLst>
              <a:rect l="0" t="0" r="r" b="b"/>
              <a:pathLst>
                <a:path w="21600" h="42397" fill="none" extrusionOk="0">
                  <a:moveTo>
                    <a:pt x="-1" y="0"/>
                  </a:moveTo>
                  <a:cubicBezTo>
                    <a:pt x="11929" y="0"/>
                    <a:pt x="21600" y="9670"/>
                    <a:pt x="21600" y="21600"/>
                  </a:cubicBezTo>
                  <a:cubicBezTo>
                    <a:pt x="21600" y="31282"/>
                    <a:pt x="15156" y="39782"/>
                    <a:pt x="5834" y="42397"/>
                  </a:cubicBezTo>
                </a:path>
                <a:path w="21600" h="42397" stroke="0" extrusionOk="0">
                  <a:moveTo>
                    <a:pt x="-1" y="0"/>
                  </a:moveTo>
                  <a:cubicBezTo>
                    <a:pt x="11929" y="0"/>
                    <a:pt x="21600" y="9670"/>
                    <a:pt x="21600" y="21600"/>
                  </a:cubicBezTo>
                  <a:cubicBezTo>
                    <a:pt x="21600" y="31282"/>
                    <a:pt x="15156" y="39782"/>
                    <a:pt x="5834" y="42397"/>
                  </a:cubicBezTo>
                  <a:lnTo>
                    <a:pt x="0" y="21600"/>
                  </a:lnTo>
                  <a:close/>
                </a:path>
              </a:pathLst>
            </a:custGeom>
            <a:noFill/>
            <a:ln w="57150">
              <a:solidFill>
                <a:srgbClr val="CC9900"/>
              </a:solidFill>
              <a:round/>
              <a:headEnd/>
              <a:tailEnd/>
            </a:ln>
            <a:effectLst/>
          </p:spPr>
          <p:txBody>
            <a:bodyPr wrap="none" anchor="ctr"/>
            <a:lstStyle/>
            <a:p>
              <a:endParaRPr lang="en-US"/>
            </a:p>
          </p:txBody>
        </p:sp>
      </p:grpSp>
      <p:sp>
        <p:nvSpPr>
          <p:cNvPr id="120908" name="Arc 76"/>
          <p:cNvSpPr>
            <a:spLocks/>
          </p:cNvSpPr>
          <p:nvPr/>
        </p:nvSpPr>
        <p:spPr bwMode="auto">
          <a:xfrm>
            <a:off x="4762500" y="4260850"/>
            <a:ext cx="1601788" cy="806450"/>
          </a:xfrm>
          <a:custGeom>
            <a:avLst/>
            <a:gdLst>
              <a:gd name="G0" fmla="+- 21285 0 0"/>
              <a:gd name="G1" fmla="+- 21600 0 0"/>
              <a:gd name="G2" fmla="+- 21600 0 0"/>
              <a:gd name="T0" fmla="*/ 0 w 42885"/>
              <a:gd name="T1" fmla="*/ 17923 h 21600"/>
              <a:gd name="T2" fmla="*/ 42885 w 42885"/>
              <a:gd name="T3" fmla="*/ 21600 h 21600"/>
              <a:gd name="T4" fmla="*/ 21285 w 42885"/>
              <a:gd name="T5" fmla="*/ 21600 h 21600"/>
            </a:gdLst>
            <a:ahLst/>
            <a:cxnLst>
              <a:cxn ang="0">
                <a:pos x="T0" y="T1"/>
              </a:cxn>
              <a:cxn ang="0">
                <a:pos x="T2" y="T3"/>
              </a:cxn>
              <a:cxn ang="0">
                <a:pos x="T4" y="T5"/>
              </a:cxn>
            </a:cxnLst>
            <a:rect l="0" t="0" r="r" b="b"/>
            <a:pathLst>
              <a:path w="42885" h="21600" fill="none" extrusionOk="0">
                <a:moveTo>
                  <a:pt x="0" y="17923"/>
                </a:moveTo>
                <a:cubicBezTo>
                  <a:pt x="1789" y="7565"/>
                  <a:pt x="10774" y="-1"/>
                  <a:pt x="21285" y="0"/>
                </a:cubicBezTo>
                <a:cubicBezTo>
                  <a:pt x="33214" y="0"/>
                  <a:pt x="42885" y="9670"/>
                  <a:pt x="42885" y="21600"/>
                </a:cubicBezTo>
              </a:path>
              <a:path w="42885" h="21600" stroke="0" extrusionOk="0">
                <a:moveTo>
                  <a:pt x="0" y="17923"/>
                </a:moveTo>
                <a:cubicBezTo>
                  <a:pt x="1789" y="7565"/>
                  <a:pt x="10774" y="-1"/>
                  <a:pt x="21285" y="0"/>
                </a:cubicBezTo>
                <a:cubicBezTo>
                  <a:pt x="33214" y="0"/>
                  <a:pt x="42885" y="9670"/>
                  <a:pt x="42885" y="21600"/>
                </a:cubicBezTo>
                <a:lnTo>
                  <a:pt x="21285" y="21600"/>
                </a:lnTo>
                <a:close/>
              </a:path>
            </a:pathLst>
          </a:custGeom>
          <a:noFill/>
          <a:ln w="57150">
            <a:solidFill>
              <a:srgbClr val="CC0000"/>
            </a:solidFill>
            <a:round/>
            <a:headEnd/>
            <a:tailEnd type="triangle" w="med" len="med"/>
          </a:ln>
          <a:effectLst/>
        </p:spPr>
        <p:txBody>
          <a:bodyPr wrap="none" anchor="ctr"/>
          <a:lstStyle/>
          <a:p>
            <a:endParaRPr lang="en-US"/>
          </a:p>
        </p:txBody>
      </p:sp>
      <p:sp>
        <p:nvSpPr>
          <p:cNvPr id="120909" name="Arc 77"/>
          <p:cNvSpPr>
            <a:spLocks/>
          </p:cNvSpPr>
          <p:nvPr/>
        </p:nvSpPr>
        <p:spPr bwMode="auto">
          <a:xfrm flipH="1">
            <a:off x="4745038" y="4221163"/>
            <a:ext cx="1612900" cy="806450"/>
          </a:xfrm>
          <a:custGeom>
            <a:avLst/>
            <a:gdLst>
              <a:gd name="G0" fmla="+- 21593 0 0"/>
              <a:gd name="G1" fmla="+- 21600 0 0"/>
              <a:gd name="G2" fmla="+- 21600 0 0"/>
              <a:gd name="T0" fmla="*/ 0 w 43193"/>
              <a:gd name="T1" fmla="*/ 21034 h 21600"/>
              <a:gd name="T2" fmla="*/ 43193 w 43193"/>
              <a:gd name="T3" fmla="*/ 21600 h 21600"/>
              <a:gd name="T4" fmla="*/ 21593 w 43193"/>
              <a:gd name="T5" fmla="*/ 21600 h 21600"/>
            </a:gdLst>
            <a:ahLst/>
            <a:cxnLst>
              <a:cxn ang="0">
                <a:pos x="T0" y="T1"/>
              </a:cxn>
              <a:cxn ang="0">
                <a:pos x="T2" y="T3"/>
              </a:cxn>
              <a:cxn ang="0">
                <a:pos x="T4" y="T5"/>
              </a:cxn>
            </a:cxnLst>
            <a:rect l="0" t="0" r="r" b="b"/>
            <a:pathLst>
              <a:path w="43193" h="21600" fill="none" extrusionOk="0">
                <a:moveTo>
                  <a:pt x="0" y="21034"/>
                </a:moveTo>
                <a:cubicBezTo>
                  <a:pt x="307" y="9329"/>
                  <a:pt x="9884" y="-1"/>
                  <a:pt x="21593" y="0"/>
                </a:cubicBezTo>
                <a:cubicBezTo>
                  <a:pt x="33522" y="0"/>
                  <a:pt x="43193" y="9670"/>
                  <a:pt x="43193" y="21600"/>
                </a:cubicBezTo>
              </a:path>
              <a:path w="43193" h="21600" stroke="0" extrusionOk="0">
                <a:moveTo>
                  <a:pt x="0" y="21034"/>
                </a:moveTo>
                <a:cubicBezTo>
                  <a:pt x="307" y="9329"/>
                  <a:pt x="9884" y="-1"/>
                  <a:pt x="21593" y="0"/>
                </a:cubicBezTo>
                <a:cubicBezTo>
                  <a:pt x="33522" y="0"/>
                  <a:pt x="43193" y="9670"/>
                  <a:pt x="43193" y="21600"/>
                </a:cubicBezTo>
                <a:lnTo>
                  <a:pt x="21593" y="21600"/>
                </a:lnTo>
                <a:close/>
              </a:path>
            </a:pathLst>
          </a:custGeom>
          <a:noFill/>
          <a:ln w="57150">
            <a:solidFill>
              <a:srgbClr val="CC0000"/>
            </a:solidFill>
            <a:round/>
            <a:headEnd/>
            <a:tailEnd type="triangle" w="med" len="med"/>
          </a:ln>
          <a:effectLst/>
        </p:spPr>
        <p:txBody>
          <a:bodyPr wrap="none" anchor="ctr"/>
          <a:lstStyle/>
          <a:p>
            <a:endParaRPr lang="en-US"/>
          </a:p>
        </p:txBody>
      </p:sp>
      <p:sp>
        <p:nvSpPr>
          <p:cNvPr id="120910" name="Line 78"/>
          <p:cNvSpPr>
            <a:spLocks noChangeShapeType="1"/>
          </p:cNvSpPr>
          <p:nvPr/>
        </p:nvSpPr>
        <p:spPr bwMode="auto">
          <a:xfrm>
            <a:off x="6513513" y="6305550"/>
            <a:ext cx="1154112" cy="0"/>
          </a:xfrm>
          <a:prstGeom prst="line">
            <a:avLst/>
          </a:prstGeom>
          <a:noFill/>
          <a:ln w="57150">
            <a:solidFill>
              <a:srgbClr val="CC0000"/>
            </a:solidFill>
            <a:round/>
            <a:headEnd/>
            <a:tailEnd type="triangle" w="med" len="med"/>
          </a:ln>
          <a:effectLst/>
        </p:spPr>
        <p:txBody>
          <a:bodyPr/>
          <a:lstStyle/>
          <a:p>
            <a:endParaRPr lang="en-US"/>
          </a:p>
        </p:txBody>
      </p:sp>
      <p:sp>
        <p:nvSpPr>
          <p:cNvPr id="120911" name="Line 79"/>
          <p:cNvSpPr>
            <a:spLocks noChangeShapeType="1"/>
          </p:cNvSpPr>
          <p:nvPr/>
        </p:nvSpPr>
        <p:spPr bwMode="auto">
          <a:xfrm>
            <a:off x="6481763" y="6751638"/>
            <a:ext cx="1154112" cy="0"/>
          </a:xfrm>
          <a:prstGeom prst="line">
            <a:avLst/>
          </a:prstGeom>
          <a:noFill/>
          <a:ln w="57150">
            <a:solidFill>
              <a:srgbClr val="CC0000"/>
            </a:solidFill>
            <a:round/>
            <a:headEnd type="triangle" w="med" len="med"/>
            <a:tailEnd/>
          </a:ln>
          <a:effectLst/>
        </p:spPr>
        <p:txBody>
          <a:bodyPr/>
          <a:lstStyle/>
          <a:p>
            <a:endParaRPr lang="en-US"/>
          </a:p>
        </p:txBody>
      </p:sp>
      <p:sp>
        <p:nvSpPr>
          <p:cNvPr id="120912" name="Line 80"/>
          <p:cNvSpPr>
            <a:spLocks noChangeShapeType="1"/>
          </p:cNvSpPr>
          <p:nvPr/>
        </p:nvSpPr>
        <p:spPr bwMode="auto">
          <a:xfrm>
            <a:off x="6505575" y="6762750"/>
            <a:ext cx="1154113" cy="0"/>
          </a:xfrm>
          <a:prstGeom prst="line">
            <a:avLst/>
          </a:prstGeom>
          <a:noFill/>
          <a:ln w="57150">
            <a:solidFill>
              <a:srgbClr val="CC0000"/>
            </a:solidFill>
            <a:round/>
            <a:headEnd/>
            <a:tailEnd type="triangle" w="med" len="med"/>
          </a:ln>
          <a:effectLst/>
        </p:spPr>
        <p:txBody>
          <a:bodyPr/>
          <a:lstStyle/>
          <a:p>
            <a:endParaRPr lang="en-US"/>
          </a:p>
        </p:txBody>
      </p:sp>
      <p:sp>
        <p:nvSpPr>
          <p:cNvPr id="120913" name="Line 81"/>
          <p:cNvSpPr>
            <a:spLocks noChangeShapeType="1"/>
          </p:cNvSpPr>
          <p:nvPr/>
        </p:nvSpPr>
        <p:spPr bwMode="auto">
          <a:xfrm>
            <a:off x="6494463" y="6305550"/>
            <a:ext cx="1154112" cy="0"/>
          </a:xfrm>
          <a:prstGeom prst="line">
            <a:avLst/>
          </a:prstGeom>
          <a:noFill/>
          <a:ln w="57150">
            <a:solidFill>
              <a:srgbClr val="CC0000"/>
            </a:solidFill>
            <a:round/>
            <a:headEnd type="triangle" w="med" len="med"/>
            <a:tailEnd/>
          </a:ln>
          <a:effectLst/>
        </p:spPr>
        <p:txBody>
          <a:bodyPr/>
          <a:lstStyle/>
          <a:p>
            <a:endParaRPr lang="en-US"/>
          </a:p>
        </p:txBody>
      </p:sp>
      <p:sp>
        <p:nvSpPr>
          <p:cNvPr id="120915"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0834">
                                            <p:txEl>
                                              <p:pRg st="1" end="1"/>
                                            </p:txEl>
                                          </p:spTgt>
                                        </p:tgtEl>
                                        <p:attrNameLst>
                                          <p:attrName>style.visibility</p:attrName>
                                        </p:attrNameLst>
                                      </p:cBhvr>
                                      <p:to>
                                        <p:strVal val="visible"/>
                                      </p:to>
                                    </p:set>
                                    <p:anim calcmode="lin" valueType="num">
                                      <p:cBhvr additive="base">
                                        <p:cTn id="13" dur="500" fill="hold"/>
                                        <p:tgtEl>
                                          <p:spTgt spid="1208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20916"/>
                                        </p:tgtEl>
                                        <p:attrNameLst>
                                          <p:attrName>style.visibility</p:attrName>
                                        </p:attrNameLst>
                                      </p:cBhvr>
                                      <p:to>
                                        <p:strVal val="visible"/>
                                      </p:to>
                                    </p:set>
                                    <p:anim calcmode="lin" valueType="num">
                                      <p:cBhvr>
                                        <p:cTn id="19" dur="500" fill="hold"/>
                                        <p:tgtEl>
                                          <p:spTgt spid="120916"/>
                                        </p:tgtEl>
                                        <p:attrNameLst>
                                          <p:attrName>ppt_w</p:attrName>
                                        </p:attrNameLst>
                                      </p:cBhvr>
                                      <p:tavLst>
                                        <p:tav tm="0">
                                          <p:val>
                                            <p:fltVal val="0"/>
                                          </p:val>
                                        </p:tav>
                                        <p:tav tm="100000">
                                          <p:val>
                                            <p:strVal val="#ppt_w"/>
                                          </p:val>
                                        </p:tav>
                                      </p:tavLst>
                                    </p:anim>
                                    <p:anim calcmode="lin" valueType="num">
                                      <p:cBhvr>
                                        <p:cTn id="20" dur="500" fill="hold"/>
                                        <p:tgtEl>
                                          <p:spTgt spid="120916"/>
                                        </p:tgtEl>
                                        <p:attrNameLst>
                                          <p:attrName>ppt_h</p:attrName>
                                        </p:attrNameLst>
                                      </p:cBhvr>
                                      <p:tavLst>
                                        <p:tav tm="0">
                                          <p:val>
                                            <p:fltVal val="0"/>
                                          </p:val>
                                        </p:tav>
                                        <p:tav tm="100000">
                                          <p:val>
                                            <p:strVal val="#ppt_h"/>
                                          </p:val>
                                        </p:tav>
                                      </p:tavLst>
                                    </p:anim>
                                    <p:animEffect transition="in" filter="fade">
                                      <p:cBhvr>
                                        <p:cTn id="21" dur="500"/>
                                        <p:tgtEl>
                                          <p:spTgt spid="120916"/>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0837"/>
                                        </p:tgtEl>
                                        <p:attrNameLst>
                                          <p:attrName>style.visibility</p:attrName>
                                        </p:attrNameLst>
                                      </p:cBhvr>
                                      <p:to>
                                        <p:strVal val="visible"/>
                                      </p:to>
                                    </p:set>
                                    <p:animEffect transition="in" filter="fade">
                                      <p:cBhvr>
                                        <p:cTn id="26" dur="500"/>
                                        <p:tgtEl>
                                          <p:spTgt spid="120837"/>
                                        </p:tgtEl>
                                      </p:cBhvr>
                                    </p:animEffect>
                                  </p:childTnLst>
                                  <p:subTnLst>
                                    <p:audio>
                                      <p:cMediaNode>
                                        <p:cTn display="0" masterRel="sameClick">
                                          <p:stCondLst>
                                            <p:cond evt="begin" delay="0">
                                              <p:tn val="24"/>
                                            </p:cond>
                                          </p:stCondLst>
                                          <p:endCondLst>
                                            <p:cond evt="onStopAudio" delay="0">
                                              <p:tgtEl>
                                                <p:sldTgt/>
                                              </p:tgtEl>
                                            </p:cond>
                                          </p:endCondLst>
                                        </p:cTn>
                                        <p:tgtEl>
                                          <p:sndTgt r:embed="rId5" name="chimes.wav"/>
                                        </p:tgtEl>
                                      </p:cMediaNode>
                                    </p:audio>
                                  </p:subTnLst>
                                </p:cTn>
                              </p:par>
                              <p:par>
                                <p:cTn id="27" presetID="10" presetClass="entr" presetSubtype="0" fill="hold" nodeType="withEffect">
                                  <p:stCondLst>
                                    <p:cond delay="0"/>
                                  </p:stCondLst>
                                  <p:childTnLst>
                                    <p:set>
                                      <p:cBhvr>
                                        <p:cTn id="28" dur="1" fill="hold">
                                          <p:stCondLst>
                                            <p:cond delay="0"/>
                                          </p:stCondLst>
                                        </p:cTn>
                                        <p:tgtEl>
                                          <p:spTgt spid="120905"/>
                                        </p:tgtEl>
                                        <p:attrNameLst>
                                          <p:attrName>style.visibility</p:attrName>
                                        </p:attrNameLst>
                                      </p:cBhvr>
                                      <p:to>
                                        <p:strVal val="visible"/>
                                      </p:to>
                                    </p:set>
                                    <p:animEffect transition="in" filter="fade">
                                      <p:cBhvr>
                                        <p:cTn id="29" dur="500"/>
                                        <p:tgtEl>
                                          <p:spTgt spid="120905"/>
                                        </p:tgtEl>
                                      </p:cBhvr>
                                    </p:animEffect>
                                  </p:childTnLst>
                                </p:cTn>
                              </p:par>
                              <p:par>
                                <p:cTn id="30" presetID="10" presetClass="entr" presetSubtype="0" fill="hold" nodeType="withEffect">
                                  <p:stCondLst>
                                    <p:cond delay="0"/>
                                  </p:stCondLst>
                                  <p:childTnLst>
                                    <p:set>
                                      <p:cBhvr>
                                        <p:cTn id="31" dur="1" fill="hold">
                                          <p:stCondLst>
                                            <p:cond delay="0"/>
                                          </p:stCondLst>
                                        </p:cTn>
                                        <p:tgtEl>
                                          <p:spTgt spid="120878"/>
                                        </p:tgtEl>
                                        <p:attrNameLst>
                                          <p:attrName>style.visibility</p:attrName>
                                        </p:attrNameLst>
                                      </p:cBhvr>
                                      <p:to>
                                        <p:strVal val="visible"/>
                                      </p:to>
                                    </p:set>
                                    <p:animEffect transition="in" filter="fade">
                                      <p:cBhvr>
                                        <p:cTn id="32" dur="500"/>
                                        <p:tgtEl>
                                          <p:spTgt spid="120878"/>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20882"/>
                                        </p:tgtEl>
                                        <p:attrNameLst>
                                          <p:attrName>style.visibility</p:attrName>
                                        </p:attrNameLst>
                                      </p:cBhvr>
                                      <p:to>
                                        <p:strVal val="visible"/>
                                      </p:to>
                                    </p:set>
                                    <p:animEffect transition="in" filter="fade">
                                      <p:cBhvr>
                                        <p:cTn id="36" dur="500"/>
                                        <p:tgtEl>
                                          <p:spTgt spid="120882"/>
                                        </p:tgtEl>
                                      </p:cBhvr>
                                    </p:animEffect>
                                  </p:childTnLst>
                                </p:cTn>
                              </p:par>
                            </p:childTnLst>
                          </p:cTn>
                        </p:par>
                        <p:par>
                          <p:cTn id="37" fill="hold">
                            <p:stCondLst>
                              <p:cond delay="1000"/>
                            </p:stCondLst>
                            <p:childTnLst>
                              <p:par>
                                <p:cTn id="38" presetID="22" presetClass="entr" presetSubtype="2" fill="hold" nodeType="afterEffect">
                                  <p:stCondLst>
                                    <p:cond delay="0"/>
                                  </p:stCondLst>
                                  <p:childTnLst>
                                    <p:set>
                                      <p:cBhvr>
                                        <p:cTn id="39" dur="1" fill="hold">
                                          <p:stCondLst>
                                            <p:cond delay="0"/>
                                          </p:stCondLst>
                                        </p:cTn>
                                        <p:tgtEl>
                                          <p:spTgt spid="120849"/>
                                        </p:tgtEl>
                                        <p:attrNameLst>
                                          <p:attrName>style.visibility</p:attrName>
                                        </p:attrNameLst>
                                      </p:cBhvr>
                                      <p:to>
                                        <p:strVal val="visible"/>
                                      </p:to>
                                    </p:set>
                                    <p:animEffect transition="in" filter="wipe(right)">
                                      <p:cBhvr>
                                        <p:cTn id="40" dur="1000"/>
                                        <p:tgtEl>
                                          <p:spTgt spid="120849"/>
                                        </p:tgtEl>
                                      </p:cBhvr>
                                    </p:animEffect>
                                  </p:childTnLst>
                                  <p:subTnLst>
                                    <p:audio>
                                      <p:cMediaNode>
                                        <p:cTn display="0" masterRel="sameClick">
                                          <p:stCondLst>
                                            <p:cond evt="begin" delay="0">
                                              <p:tn val="38"/>
                                            </p:cond>
                                          </p:stCondLst>
                                          <p:endCondLst>
                                            <p:cond evt="onStopAudio" delay="0">
                                              <p:tgtEl>
                                                <p:sldTgt/>
                                              </p:tgtEl>
                                            </p:cond>
                                          </p:endCondLst>
                                        </p:cTn>
                                        <p:tgtEl>
                                          <p:sndTgt r:embed="rId6" name="cashreg.wav"/>
                                        </p:tgtEl>
                                      </p:cMediaNode>
                                    </p:audio>
                                  </p:subTnLst>
                                </p:cTn>
                              </p:par>
                            </p:childTnLst>
                          </p:cTn>
                        </p:par>
                      </p:childTnLst>
                    </p:cTn>
                  </p:par>
                  <p:par>
                    <p:cTn id="41" fill="hold">
                      <p:stCondLst>
                        <p:cond delay="indefinite"/>
                      </p:stCondLst>
                      <p:childTnLst>
                        <p:par>
                          <p:cTn id="42" fill="hold">
                            <p:stCondLst>
                              <p:cond delay="0"/>
                            </p:stCondLst>
                            <p:childTnLst>
                              <p:par>
                                <p:cTn id="43" presetID="35" presetClass="path" presetSubtype="0" accel="50000" decel="50000" fill="hold" nodeType="clickEffect">
                                  <p:stCondLst>
                                    <p:cond delay="0"/>
                                  </p:stCondLst>
                                  <p:childTnLst>
                                    <p:animMotion origin="layout" path="M -3.61111E-6 -2.96296E-6 L -0.21597 0.1713 " pathEditMode="relative" rAng="0" ptsTypes="AA">
                                      <p:cBhvr>
                                        <p:cTn id="44" dur="3000" fill="hold"/>
                                        <p:tgtEl>
                                          <p:spTgt spid="120849"/>
                                        </p:tgtEl>
                                        <p:attrNameLst>
                                          <p:attrName>ppt_x</p:attrName>
                                          <p:attrName>ppt_y</p:attrName>
                                        </p:attrNameLst>
                                      </p:cBhvr>
                                      <p:rCtr x="-10800" y="8600"/>
                                    </p:animMotion>
                                  </p:childTnLst>
                                  <p:subTnLst>
                                    <p:audio>
                                      <p:cMediaNode>
                                        <p:cTn display="0" masterRel="sameClick">
                                          <p:stCondLst>
                                            <p:cond evt="begin" delay="0">
                                              <p:tn val="43"/>
                                            </p:cond>
                                          </p:stCondLst>
                                          <p:endCondLst>
                                            <p:cond evt="onStopAudio" delay="0">
                                              <p:tgtEl>
                                                <p:sldTgt/>
                                              </p:tgtEl>
                                            </p:cond>
                                          </p:endCondLst>
                                        </p:cTn>
                                        <p:tgtEl>
                                          <p:sndTgt r:embed="rId7" name="voltage.wav"/>
                                        </p:tgtEl>
                                      </p:cMediaNode>
                                    </p:audio>
                                  </p:subTnLst>
                                </p:cTn>
                              </p:par>
                              <p:par>
                                <p:cTn id="45" presetID="8" presetClass="emph" presetSubtype="0" fill="hold" nodeType="withEffect">
                                  <p:stCondLst>
                                    <p:cond delay="0"/>
                                  </p:stCondLst>
                                  <p:childTnLst>
                                    <p:animRot by="5400000">
                                      <p:cBhvr>
                                        <p:cTn id="46" dur="1000" fill="hold"/>
                                        <p:tgtEl>
                                          <p:spTgt spid="120882"/>
                                        </p:tgtEl>
                                        <p:attrNameLst>
                                          <p:attrName>r</p:attrName>
                                        </p:attrNameLst>
                                      </p:cBhvr>
                                    </p:animRot>
                                  </p:childTnLst>
                                </p:cTn>
                              </p:par>
                              <p:par>
                                <p:cTn id="47" presetID="10" presetClass="entr" presetSubtype="0" fill="hold" grpId="0" nodeType="withEffect">
                                  <p:stCondLst>
                                    <p:cond delay="0"/>
                                  </p:stCondLst>
                                  <p:childTnLst>
                                    <p:set>
                                      <p:cBhvr>
                                        <p:cTn id="48" dur="1" fill="hold">
                                          <p:stCondLst>
                                            <p:cond delay="0"/>
                                          </p:stCondLst>
                                        </p:cTn>
                                        <p:tgtEl>
                                          <p:spTgt spid="120894"/>
                                        </p:tgtEl>
                                        <p:attrNameLst>
                                          <p:attrName>style.visibility</p:attrName>
                                        </p:attrNameLst>
                                      </p:cBhvr>
                                      <p:to>
                                        <p:strVal val="visible"/>
                                      </p:to>
                                    </p:set>
                                    <p:animEffect transition="in" filter="fade">
                                      <p:cBhvr>
                                        <p:cTn id="49" dur="500"/>
                                        <p:tgtEl>
                                          <p:spTgt spid="12089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0908"/>
                                        </p:tgtEl>
                                        <p:attrNameLst>
                                          <p:attrName>style.visibility</p:attrName>
                                        </p:attrNameLst>
                                      </p:cBhvr>
                                      <p:to>
                                        <p:strVal val="visible"/>
                                      </p:to>
                                    </p:set>
                                    <p:animEffect transition="in" filter="fade">
                                      <p:cBhvr>
                                        <p:cTn id="52" dur="500"/>
                                        <p:tgtEl>
                                          <p:spTgt spid="12090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20896"/>
                                        </p:tgtEl>
                                        <p:attrNameLst>
                                          <p:attrName>style.visibility</p:attrName>
                                        </p:attrNameLst>
                                      </p:cBhvr>
                                      <p:to>
                                        <p:strVal val="visible"/>
                                      </p:to>
                                    </p:set>
                                    <p:animEffect transition="in" filter="fade">
                                      <p:cBhvr>
                                        <p:cTn id="55" dur="500"/>
                                        <p:tgtEl>
                                          <p:spTgt spid="12089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0910"/>
                                        </p:tgtEl>
                                        <p:attrNameLst>
                                          <p:attrName>style.visibility</p:attrName>
                                        </p:attrNameLst>
                                      </p:cBhvr>
                                      <p:to>
                                        <p:strVal val="visible"/>
                                      </p:to>
                                    </p:set>
                                    <p:animEffect transition="in" filter="fade">
                                      <p:cBhvr>
                                        <p:cTn id="58" dur="500"/>
                                        <p:tgtEl>
                                          <p:spTgt spid="1209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0897"/>
                                        </p:tgtEl>
                                        <p:attrNameLst>
                                          <p:attrName>style.visibility</p:attrName>
                                        </p:attrNameLst>
                                      </p:cBhvr>
                                      <p:to>
                                        <p:strVal val="visible"/>
                                      </p:to>
                                    </p:set>
                                    <p:animEffect transition="in" filter="fade">
                                      <p:cBhvr>
                                        <p:cTn id="61" dur="500"/>
                                        <p:tgtEl>
                                          <p:spTgt spid="12089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0911"/>
                                        </p:tgtEl>
                                        <p:attrNameLst>
                                          <p:attrName>style.visibility</p:attrName>
                                        </p:attrNameLst>
                                      </p:cBhvr>
                                      <p:to>
                                        <p:strVal val="visible"/>
                                      </p:to>
                                    </p:set>
                                    <p:animEffect transition="in" filter="fade">
                                      <p:cBhvr>
                                        <p:cTn id="64" dur="500"/>
                                        <p:tgtEl>
                                          <p:spTgt spid="120911"/>
                                        </p:tgtEl>
                                      </p:cBhvr>
                                    </p:animEffect>
                                  </p:childTnLst>
                                </p:cTn>
                              </p:par>
                            </p:childTnLst>
                          </p:cTn>
                        </p:par>
                        <p:par>
                          <p:cTn id="65" fill="hold">
                            <p:stCondLst>
                              <p:cond delay="3000"/>
                            </p:stCondLst>
                            <p:childTnLst>
                              <p:par>
                                <p:cTn id="66" presetID="10" presetClass="entr" presetSubtype="0" fill="hold" nodeType="afterEffect">
                                  <p:stCondLst>
                                    <p:cond delay="0"/>
                                  </p:stCondLst>
                                  <p:childTnLst>
                                    <p:set>
                                      <p:cBhvr>
                                        <p:cTn id="67" dur="1" fill="hold">
                                          <p:stCondLst>
                                            <p:cond delay="0"/>
                                          </p:stCondLst>
                                        </p:cTn>
                                        <p:tgtEl>
                                          <p:spTgt spid="120885"/>
                                        </p:tgtEl>
                                        <p:attrNameLst>
                                          <p:attrName>style.visibility</p:attrName>
                                        </p:attrNameLst>
                                      </p:cBhvr>
                                      <p:to>
                                        <p:strVal val="visible"/>
                                      </p:to>
                                    </p:set>
                                    <p:animEffect transition="in" filter="fade">
                                      <p:cBhvr>
                                        <p:cTn id="68" dur="500"/>
                                        <p:tgtEl>
                                          <p:spTgt spid="120885"/>
                                        </p:tgtEl>
                                      </p:cBhvr>
                                    </p:animEffect>
                                  </p:childTnLst>
                                </p:cTn>
                              </p:par>
                            </p:childTnLst>
                          </p:cTn>
                        </p:par>
                        <p:par>
                          <p:cTn id="69" fill="hold">
                            <p:stCondLst>
                              <p:cond delay="3500"/>
                            </p:stCondLst>
                            <p:childTnLst>
                              <p:par>
                                <p:cTn id="70" presetID="8" presetClass="emph" presetSubtype="0" fill="hold" nodeType="afterEffect">
                                  <p:stCondLst>
                                    <p:cond delay="0"/>
                                  </p:stCondLst>
                                  <p:childTnLst>
                                    <p:animRot by="-5400000">
                                      <p:cBhvr>
                                        <p:cTn id="71" dur="500" fill="hold"/>
                                        <p:tgtEl>
                                          <p:spTgt spid="120885"/>
                                        </p:tgtEl>
                                        <p:attrNameLst>
                                          <p:attrName>r</p:attrName>
                                        </p:attrNameLst>
                                      </p:cBhvr>
                                    </p:animRot>
                                  </p:childTnLst>
                                </p:cTn>
                              </p:par>
                              <p:par>
                                <p:cTn id="72" presetID="10" presetClass="exit" presetSubtype="0" fill="hold" grpId="1" nodeType="withEffect">
                                  <p:stCondLst>
                                    <p:cond delay="0"/>
                                  </p:stCondLst>
                                  <p:childTnLst>
                                    <p:animEffect transition="out" filter="fade">
                                      <p:cBhvr>
                                        <p:cTn id="73" dur="500"/>
                                        <p:tgtEl>
                                          <p:spTgt spid="120894"/>
                                        </p:tgtEl>
                                      </p:cBhvr>
                                    </p:animEffect>
                                    <p:set>
                                      <p:cBhvr>
                                        <p:cTn id="74" dur="1" fill="hold">
                                          <p:stCondLst>
                                            <p:cond delay="499"/>
                                          </p:stCondLst>
                                        </p:cTn>
                                        <p:tgtEl>
                                          <p:spTgt spid="120894"/>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120908"/>
                                        </p:tgtEl>
                                      </p:cBhvr>
                                    </p:animEffect>
                                    <p:set>
                                      <p:cBhvr>
                                        <p:cTn id="77" dur="1" fill="hold">
                                          <p:stCondLst>
                                            <p:cond delay="499"/>
                                          </p:stCondLst>
                                        </p:cTn>
                                        <p:tgtEl>
                                          <p:spTgt spid="120908"/>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500"/>
                                        <p:tgtEl>
                                          <p:spTgt spid="120896"/>
                                        </p:tgtEl>
                                      </p:cBhvr>
                                    </p:animEffect>
                                    <p:set>
                                      <p:cBhvr>
                                        <p:cTn id="80" dur="1" fill="hold">
                                          <p:stCondLst>
                                            <p:cond delay="499"/>
                                          </p:stCondLst>
                                        </p:cTn>
                                        <p:tgtEl>
                                          <p:spTgt spid="120896"/>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120910"/>
                                        </p:tgtEl>
                                      </p:cBhvr>
                                    </p:animEffect>
                                    <p:set>
                                      <p:cBhvr>
                                        <p:cTn id="83" dur="1" fill="hold">
                                          <p:stCondLst>
                                            <p:cond delay="499"/>
                                          </p:stCondLst>
                                        </p:cTn>
                                        <p:tgtEl>
                                          <p:spTgt spid="120910"/>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120897"/>
                                        </p:tgtEl>
                                      </p:cBhvr>
                                    </p:animEffect>
                                    <p:set>
                                      <p:cBhvr>
                                        <p:cTn id="86" dur="1" fill="hold">
                                          <p:stCondLst>
                                            <p:cond delay="499"/>
                                          </p:stCondLst>
                                        </p:cTn>
                                        <p:tgtEl>
                                          <p:spTgt spid="120897"/>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500"/>
                                        <p:tgtEl>
                                          <p:spTgt spid="120911"/>
                                        </p:tgtEl>
                                      </p:cBhvr>
                                    </p:animEffect>
                                    <p:set>
                                      <p:cBhvr>
                                        <p:cTn id="89" dur="1" fill="hold">
                                          <p:stCondLst>
                                            <p:cond delay="499"/>
                                          </p:stCondLst>
                                        </p:cTn>
                                        <p:tgtEl>
                                          <p:spTgt spid="120911"/>
                                        </p:tgtEl>
                                        <p:attrNameLst>
                                          <p:attrName>style.visibility</p:attrName>
                                        </p:attrNameLst>
                                      </p:cBhvr>
                                      <p:to>
                                        <p:strVal val="hidden"/>
                                      </p:to>
                                    </p:set>
                                  </p:childTnLst>
                                </p:cTn>
                              </p:par>
                            </p:childTnLst>
                          </p:cTn>
                        </p:par>
                        <p:par>
                          <p:cTn id="90" fill="hold">
                            <p:stCondLst>
                              <p:cond delay="4000"/>
                            </p:stCondLst>
                            <p:childTnLst>
                              <p:par>
                                <p:cTn id="91" presetID="10" presetClass="entr" presetSubtype="0" fill="hold" nodeType="afterEffect">
                                  <p:stCondLst>
                                    <p:cond delay="0"/>
                                  </p:stCondLst>
                                  <p:childTnLst>
                                    <p:set>
                                      <p:cBhvr>
                                        <p:cTn id="92" dur="1" fill="hold">
                                          <p:stCondLst>
                                            <p:cond delay="0"/>
                                          </p:stCondLst>
                                        </p:cTn>
                                        <p:tgtEl>
                                          <p:spTgt spid="120888"/>
                                        </p:tgtEl>
                                        <p:attrNameLst>
                                          <p:attrName>style.visibility</p:attrName>
                                        </p:attrNameLst>
                                      </p:cBhvr>
                                      <p:to>
                                        <p:strVal val="visible"/>
                                      </p:to>
                                    </p:set>
                                    <p:animEffect transition="in" filter="fade">
                                      <p:cBhvr>
                                        <p:cTn id="93" dur="500"/>
                                        <p:tgtEl>
                                          <p:spTgt spid="120888"/>
                                        </p:tgtEl>
                                      </p:cBhvr>
                                    </p:animEffect>
                                  </p:childTnLst>
                                </p:cTn>
                              </p:par>
                            </p:childTnLst>
                          </p:cTn>
                        </p:par>
                        <p:par>
                          <p:cTn id="94" fill="hold">
                            <p:stCondLst>
                              <p:cond delay="4500"/>
                            </p:stCondLst>
                            <p:childTnLst>
                              <p:par>
                                <p:cTn id="95" presetID="56" presetClass="path" presetSubtype="0" accel="50000" decel="50000" fill="hold" nodeType="afterEffect">
                                  <p:stCondLst>
                                    <p:cond delay="0"/>
                                  </p:stCondLst>
                                  <p:childTnLst>
                                    <p:animMotion origin="layout" path="M -0.21597 0.17153 L 0.00191 -0.00162 " pathEditMode="relative" rAng="0" ptsTypes="AA">
                                      <p:cBhvr>
                                        <p:cTn id="96" dur="2000" fill="hold"/>
                                        <p:tgtEl>
                                          <p:spTgt spid="120849"/>
                                        </p:tgtEl>
                                        <p:attrNameLst>
                                          <p:attrName>ppt_x</p:attrName>
                                          <p:attrName>ppt_y</p:attrName>
                                        </p:attrNameLst>
                                      </p:cBhvr>
                                      <p:rCtr x="10900" y="-8700"/>
                                    </p:animMotion>
                                  </p:childTnLst>
                                  <p:subTnLst>
                                    <p:audio>
                                      <p:cMediaNode>
                                        <p:cTn display="0" masterRel="sameClick">
                                          <p:stCondLst>
                                            <p:cond evt="begin" delay="0">
                                              <p:tn val="95"/>
                                            </p:cond>
                                          </p:stCondLst>
                                          <p:endCondLst>
                                            <p:cond evt="onStopAudio" delay="0">
                                              <p:tgtEl>
                                                <p:sldTgt/>
                                              </p:tgtEl>
                                            </p:cond>
                                          </p:endCondLst>
                                        </p:cTn>
                                        <p:tgtEl>
                                          <p:sndTgt r:embed="rId7" name="voltage.wav"/>
                                        </p:tgtEl>
                                      </p:cMediaNode>
                                    </p:audio>
                                  </p:subTnLst>
                                </p:cTn>
                              </p:par>
                              <p:par>
                                <p:cTn id="97" presetID="8" presetClass="emph" presetSubtype="0" fill="hold" nodeType="withEffect">
                                  <p:stCondLst>
                                    <p:cond delay="0"/>
                                  </p:stCondLst>
                                  <p:childTnLst>
                                    <p:animRot by="-5400000">
                                      <p:cBhvr>
                                        <p:cTn id="98" dur="1000" fill="hold"/>
                                        <p:tgtEl>
                                          <p:spTgt spid="120888"/>
                                        </p:tgtEl>
                                        <p:attrNameLst>
                                          <p:attrName>r</p:attrName>
                                        </p:attrNameLst>
                                      </p:cBhvr>
                                    </p:animRot>
                                  </p:childTnLst>
                                </p:cTn>
                              </p:par>
                              <p:par>
                                <p:cTn id="99" presetID="10" presetClass="entr" presetSubtype="0" fill="hold" grpId="0" nodeType="withEffect">
                                  <p:stCondLst>
                                    <p:cond delay="0"/>
                                  </p:stCondLst>
                                  <p:childTnLst>
                                    <p:set>
                                      <p:cBhvr>
                                        <p:cTn id="100" dur="1" fill="hold">
                                          <p:stCondLst>
                                            <p:cond delay="0"/>
                                          </p:stCondLst>
                                        </p:cTn>
                                        <p:tgtEl>
                                          <p:spTgt spid="120895"/>
                                        </p:tgtEl>
                                        <p:attrNameLst>
                                          <p:attrName>style.visibility</p:attrName>
                                        </p:attrNameLst>
                                      </p:cBhvr>
                                      <p:to>
                                        <p:strVal val="visible"/>
                                      </p:to>
                                    </p:set>
                                    <p:animEffect transition="in" filter="fade">
                                      <p:cBhvr>
                                        <p:cTn id="101" dur="500"/>
                                        <p:tgtEl>
                                          <p:spTgt spid="120895"/>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20909"/>
                                        </p:tgtEl>
                                        <p:attrNameLst>
                                          <p:attrName>style.visibility</p:attrName>
                                        </p:attrNameLst>
                                      </p:cBhvr>
                                      <p:to>
                                        <p:strVal val="visible"/>
                                      </p:to>
                                    </p:set>
                                    <p:animEffect transition="in" filter="fade">
                                      <p:cBhvr>
                                        <p:cTn id="104" dur="500"/>
                                        <p:tgtEl>
                                          <p:spTgt spid="120909"/>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20898"/>
                                        </p:tgtEl>
                                        <p:attrNameLst>
                                          <p:attrName>style.visibility</p:attrName>
                                        </p:attrNameLst>
                                      </p:cBhvr>
                                      <p:to>
                                        <p:strVal val="visible"/>
                                      </p:to>
                                    </p:set>
                                    <p:animEffect transition="in" filter="fade">
                                      <p:cBhvr>
                                        <p:cTn id="107" dur="500"/>
                                        <p:tgtEl>
                                          <p:spTgt spid="12089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20912"/>
                                        </p:tgtEl>
                                        <p:attrNameLst>
                                          <p:attrName>style.visibility</p:attrName>
                                        </p:attrNameLst>
                                      </p:cBhvr>
                                      <p:to>
                                        <p:strVal val="visible"/>
                                      </p:to>
                                    </p:set>
                                    <p:animEffect transition="in" filter="fade">
                                      <p:cBhvr>
                                        <p:cTn id="110" dur="500"/>
                                        <p:tgtEl>
                                          <p:spTgt spid="120912"/>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20899"/>
                                        </p:tgtEl>
                                        <p:attrNameLst>
                                          <p:attrName>style.visibility</p:attrName>
                                        </p:attrNameLst>
                                      </p:cBhvr>
                                      <p:to>
                                        <p:strVal val="visible"/>
                                      </p:to>
                                    </p:set>
                                    <p:animEffect transition="in" filter="fade">
                                      <p:cBhvr>
                                        <p:cTn id="113" dur="500"/>
                                        <p:tgtEl>
                                          <p:spTgt spid="12089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20913"/>
                                        </p:tgtEl>
                                        <p:attrNameLst>
                                          <p:attrName>style.visibility</p:attrName>
                                        </p:attrNameLst>
                                      </p:cBhvr>
                                      <p:to>
                                        <p:strVal val="visible"/>
                                      </p:to>
                                    </p:set>
                                    <p:animEffect transition="in" filter="fade">
                                      <p:cBhvr>
                                        <p:cTn id="116" dur="500"/>
                                        <p:tgtEl>
                                          <p:spTgt spid="120913"/>
                                        </p:tgtEl>
                                      </p:cBhvr>
                                    </p:animEffect>
                                  </p:childTnLst>
                                </p:cTn>
                              </p:par>
                            </p:childTnLst>
                          </p:cTn>
                        </p:par>
                        <p:par>
                          <p:cTn id="117" fill="hold">
                            <p:stCondLst>
                              <p:cond delay="6500"/>
                            </p:stCondLst>
                            <p:childTnLst>
                              <p:par>
                                <p:cTn id="118" presetID="10" presetClass="entr" presetSubtype="0" fill="hold" nodeType="afterEffect">
                                  <p:stCondLst>
                                    <p:cond delay="0"/>
                                  </p:stCondLst>
                                  <p:childTnLst>
                                    <p:set>
                                      <p:cBhvr>
                                        <p:cTn id="119" dur="1" fill="hold">
                                          <p:stCondLst>
                                            <p:cond delay="0"/>
                                          </p:stCondLst>
                                        </p:cTn>
                                        <p:tgtEl>
                                          <p:spTgt spid="120891"/>
                                        </p:tgtEl>
                                        <p:attrNameLst>
                                          <p:attrName>style.visibility</p:attrName>
                                        </p:attrNameLst>
                                      </p:cBhvr>
                                      <p:to>
                                        <p:strVal val="visible"/>
                                      </p:to>
                                    </p:set>
                                    <p:animEffect transition="in" filter="fade">
                                      <p:cBhvr>
                                        <p:cTn id="120" dur="500"/>
                                        <p:tgtEl>
                                          <p:spTgt spid="120891"/>
                                        </p:tgtEl>
                                      </p:cBhvr>
                                    </p:animEffect>
                                  </p:childTnLst>
                                </p:cTn>
                              </p:par>
                            </p:childTnLst>
                          </p:cTn>
                        </p:par>
                        <p:par>
                          <p:cTn id="121" fill="hold">
                            <p:stCondLst>
                              <p:cond delay="7000"/>
                            </p:stCondLst>
                            <p:childTnLst>
                              <p:par>
                                <p:cTn id="122" presetID="8" presetClass="emph" presetSubtype="0" fill="hold" nodeType="afterEffect">
                                  <p:stCondLst>
                                    <p:cond delay="0"/>
                                  </p:stCondLst>
                                  <p:childTnLst>
                                    <p:animRot by="5400000">
                                      <p:cBhvr>
                                        <p:cTn id="123" dur="500" fill="hold"/>
                                        <p:tgtEl>
                                          <p:spTgt spid="120891"/>
                                        </p:tgtEl>
                                        <p:attrNameLst>
                                          <p:attrName>r</p:attrName>
                                        </p:attrNameLst>
                                      </p:cBhvr>
                                    </p:animRot>
                                  </p:childTnLst>
                                </p:cTn>
                              </p:par>
                              <p:par>
                                <p:cTn id="124" presetID="10" presetClass="exit" presetSubtype="0" fill="hold" grpId="1" nodeType="withEffect">
                                  <p:stCondLst>
                                    <p:cond delay="0"/>
                                  </p:stCondLst>
                                  <p:childTnLst>
                                    <p:animEffect transition="out" filter="fade">
                                      <p:cBhvr>
                                        <p:cTn id="125" dur="500"/>
                                        <p:tgtEl>
                                          <p:spTgt spid="120895"/>
                                        </p:tgtEl>
                                      </p:cBhvr>
                                    </p:animEffect>
                                    <p:set>
                                      <p:cBhvr>
                                        <p:cTn id="126" dur="1" fill="hold">
                                          <p:stCondLst>
                                            <p:cond delay="499"/>
                                          </p:stCondLst>
                                        </p:cTn>
                                        <p:tgtEl>
                                          <p:spTgt spid="120895"/>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500"/>
                                        <p:tgtEl>
                                          <p:spTgt spid="120909"/>
                                        </p:tgtEl>
                                      </p:cBhvr>
                                    </p:animEffect>
                                    <p:set>
                                      <p:cBhvr>
                                        <p:cTn id="129" dur="1" fill="hold">
                                          <p:stCondLst>
                                            <p:cond delay="499"/>
                                          </p:stCondLst>
                                        </p:cTn>
                                        <p:tgtEl>
                                          <p:spTgt spid="120909"/>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500"/>
                                        <p:tgtEl>
                                          <p:spTgt spid="120898"/>
                                        </p:tgtEl>
                                      </p:cBhvr>
                                    </p:animEffect>
                                    <p:set>
                                      <p:cBhvr>
                                        <p:cTn id="132" dur="1" fill="hold">
                                          <p:stCondLst>
                                            <p:cond delay="499"/>
                                          </p:stCondLst>
                                        </p:cTn>
                                        <p:tgtEl>
                                          <p:spTgt spid="120898"/>
                                        </p:tgtEl>
                                        <p:attrNameLst>
                                          <p:attrName>style.visibility</p:attrName>
                                        </p:attrNameLst>
                                      </p:cBhvr>
                                      <p:to>
                                        <p:strVal val="hidden"/>
                                      </p:to>
                                    </p:set>
                                  </p:childTnLst>
                                </p:cTn>
                              </p:par>
                              <p:par>
                                <p:cTn id="133" presetID="10" presetClass="exit" presetSubtype="0" fill="hold" grpId="1" nodeType="withEffect">
                                  <p:stCondLst>
                                    <p:cond delay="0"/>
                                  </p:stCondLst>
                                  <p:childTnLst>
                                    <p:animEffect transition="out" filter="fade">
                                      <p:cBhvr>
                                        <p:cTn id="134" dur="500"/>
                                        <p:tgtEl>
                                          <p:spTgt spid="120912"/>
                                        </p:tgtEl>
                                      </p:cBhvr>
                                    </p:animEffect>
                                    <p:set>
                                      <p:cBhvr>
                                        <p:cTn id="135" dur="1" fill="hold">
                                          <p:stCondLst>
                                            <p:cond delay="499"/>
                                          </p:stCondLst>
                                        </p:cTn>
                                        <p:tgtEl>
                                          <p:spTgt spid="120912"/>
                                        </p:tgtEl>
                                        <p:attrNameLst>
                                          <p:attrName>style.visibility</p:attrName>
                                        </p:attrNameLst>
                                      </p:cBhvr>
                                      <p:to>
                                        <p:strVal val="hidden"/>
                                      </p:to>
                                    </p:set>
                                  </p:childTnLst>
                                </p:cTn>
                              </p:par>
                              <p:par>
                                <p:cTn id="136" presetID="10" presetClass="exit" presetSubtype="0" fill="hold" grpId="1" nodeType="withEffect">
                                  <p:stCondLst>
                                    <p:cond delay="0"/>
                                  </p:stCondLst>
                                  <p:childTnLst>
                                    <p:animEffect transition="out" filter="fade">
                                      <p:cBhvr>
                                        <p:cTn id="137" dur="500"/>
                                        <p:tgtEl>
                                          <p:spTgt spid="120899"/>
                                        </p:tgtEl>
                                      </p:cBhvr>
                                    </p:animEffect>
                                    <p:set>
                                      <p:cBhvr>
                                        <p:cTn id="138" dur="1" fill="hold">
                                          <p:stCondLst>
                                            <p:cond delay="499"/>
                                          </p:stCondLst>
                                        </p:cTn>
                                        <p:tgtEl>
                                          <p:spTgt spid="120899"/>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500"/>
                                        <p:tgtEl>
                                          <p:spTgt spid="120913"/>
                                        </p:tgtEl>
                                      </p:cBhvr>
                                    </p:animEffect>
                                    <p:set>
                                      <p:cBhvr>
                                        <p:cTn id="141" dur="1" fill="hold">
                                          <p:stCondLst>
                                            <p:cond delay="499"/>
                                          </p:stCondLst>
                                        </p:cTn>
                                        <p:tgtEl>
                                          <p:spTgt spid="120913"/>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nodeType="clickEffect">
                                  <p:stCondLst>
                                    <p:cond delay="0"/>
                                  </p:stCondLst>
                                  <p:childTnLst>
                                    <p:set>
                                      <p:cBhvr>
                                        <p:cTn id="145" dur="1" fill="hold">
                                          <p:stCondLst>
                                            <p:cond delay="0"/>
                                          </p:stCondLst>
                                        </p:cTn>
                                        <p:tgtEl>
                                          <p:spTgt spid="120834">
                                            <p:txEl>
                                              <p:pRg st="3" end="3"/>
                                            </p:txEl>
                                          </p:spTgt>
                                        </p:tgtEl>
                                        <p:attrNameLst>
                                          <p:attrName>style.visibility</p:attrName>
                                        </p:attrNameLst>
                                      </p:cBhvr>
                                      <p:to>
                                        <p:strVal val="visible"/>
                                      </p:to>
                                    </p:set>
                                    <p:anim calcmode="lin" valueType="num">
                                      <p:cBhvr additive="base">
                                        <p:cTn id="146" dur="500" fill="hold"/>
                                        <p:tgtEl>
                                          <p:spTgt spid="120834">
                                            <p:txEl>
                                              <p:pRg st="3" end="3"/>
                                            </p:txEl>
                                          </p:spTgt>
                                        </p:tgtEl>
                                        <p:attrNameLst>
                                          <p:attrName>ppt_x</p:attrName>
                                        </p:attrNameLst>
                                      </p:cBhvr>
                                      <p:tavLst>
                                        <p:tav tm="0">
                                          <p:val>
                                            <p:strVal val="#ppt_x"/>
                                          </p:val>
                                        </p:tav>
                                        <p:tav tm="100000">
                                          <p:val>
                                            <p:strVal val="#ppt_x"/>
                                          </p:val>
                                        </p:tav>
                                      </p:tavLst>
                                    </p:anim>
                                    <p:anim calcmode="lin" valueType="num">
                                      <p:cBhvr additive="base">
                                        <p:cTn id="147" dur="500" fill="hold"/>
                                        <p:tgtEl>
                                          <p:spTgt spid="12083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4"/>
                                            </p:cond>
                                          </p:stCondLst>
                                          <p:endCondLst>
                                            <p:cond evt="onStopAudio" delay="0">
                                              <p:tgtEl>
                                                <p:sldTgt/>
                                              </p:tgtEl>
                                            </p:cond>
                                          </p:endCondLst>
                                        </p:cTn>
                                        <p:tgtEl>
                                          <p:sndTgt r:embed="rId4" name="arrow.wav"/>
                                        </p:tgtEl>
                                      </p:cMediaNode>
                                    </p:audio>
                                  </p:subTnLst>
                                </p:cTn>
                              </p:par>
                            </p:childTnLst>
                          </p:cTn>
                        </p:par>
                      </p:childTnLst>
                    </p:cTn>
                  </p:par>
                  <p:par>
                    <p:cTn id="148" fill="hold">
                      <p:stCondLst>
                        <p:cond delay="indefinite"/>
                      </p:stCondLst>
                      <p:childTnLst>
                        <p:par>
                          <p:cTn id="149" fill="hold">
                            <p:stCondLst>
                              <p:cond delay="0"/>
                            </p:stCondLst>
                            <p:childTnLst>
                              <p:par>
                                <p:cTn id="150" presetID="2" presetClass="entr" presetSubtype="4" fill="hold" nodeType="clickEffect">
                                  <p:stCondLst>
                                    <p:cond delay="0"/>
                                  </p:stCondLst>
                                  <p:childTnLst>
                                    <p:set>
                                      <p:cBhvr>
                                        <p:cTn id="151" dur="1" fill="hold">
                                          <p:stCondLst>
                                            <p:cond delay="0"/>
                                          </p:stCondLst>
                                        </p:cTn>
                                        <p:tgtEl>
                                          <p:spTgt spid="120834">
                                            <p:txEl>
                                              <p:pRg st="4" end="4"/>
                                            </p:txEl>
                                          </p:spTgt>
                                        </p:tgtEl>
                                        <p:attrNameLst>
                                          <p:attrName>style.visibility</p:attrName>
                                        </p:attrNameLst>
                                      </p:cBhvr>
                                      <p:to>
                                        <p:strVal val="visible"/>
                                      </p:to>
                                    </p:set>
                                    <p:anim calcmode="lin" valueType="num">
                                      <p:cBhvr additive="base">
                                        <p:cTn id="152" dur="500" fill="hold"/>
                                        <p:tgtEl>
                                          <p:spTgt spid="120834">
                                            <p:txEl>
                                              <p:pRg st="4" end="4"/>
                                            </p:txEl>
                                          </p:spTgt>
                                        </p:tgtEl>
                                        <p:attrNameLst>
                                          <p:attrName>ppt_x</p:attrName>
                                        </p:attrNameLst>
                                      </p:cBhvr>
                                      <p:tavLst>
                                        <p:tav tm="0">
                                          <p:val>
                                            <p:strVal val="#ppt_x"/>
                                          </p:val>
                                        </p:tav>
                                        <p:tav tm="100000">
                                          <p:val>
                                            <p:strVal val="#ppt_x"/>
                                          </p:val>
                                        </p:tav>
                                      </p:tavLst>
                                    </p:anim>
                                    <p:anim calcmode="lin" valueType="num">
                                      <p:cBhvr additive="base">
                                        <p:cTn id="153" dur="500" fill="hold"/>
                                        <p:tgtEl>
                                          <p:spTgt spid="12083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0"/>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94" grpId="0" animBg="1"/>
      <p:bldP spid="120894" grpId="1" animBg="1"/>
      <p:bldP spid="120895" grpId="0" animBg="1"/>
      <p:bldP spid="120895" grpId="1" animBg="1"/>
      <p:bldP spid="120896" grpId="0" animBg="1"/>
      <p:bldP spid="120896" grpId="1" animBg="1"/>
      <p:bldP spid="120897" grpId="0" animBg="1"/>
      <p:bldP spid="120897" grpId="1" animBg="1"/>
      <p:bldP spid="120898" grpId="0" animBg="1"/>
      <p:bldP spid="120898" grpId="1" animBg="1"/>
      <p:bldP spid="120899" grpId="0" animBg="1"/>
      <p:bldP spid="120899" grpId="1" animBg="1"/>
      <p:bldP spid="120908" grpId="0" animBg="1"/>
      <p:bldP spid="120908" grpId="1" animBg="1"/>
      <p:bldP spid="120909" grpId="0" animBg="1"/>
      <p:bldP spid="120909" grpId="1" animBg="1"/>
      <p:bldP spid="120910" grpId="0" animBg="1"/>
      <p:bldP spid="120910" grpId="1" animBg="1"/>
      <p:bldP spid="120911" grpId="0" animBg="1"/>
      <p:bldP spid="120911" grpId="1" animBg="1"/>
      <p:bldP spid="120912" grpId="0" animBg="1"/>
      <p:bldP spid="120912" grpId="1" animBg="1"/>
      <p:bldP spid="120913" grpId="0" animBg="1"/>
      <p:bldP spid="12091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ChangeArrowheads="1"/>
          </p:cNvSpPr>
          <p:nvPr/>
        </p:nvSpPr>
        <p:spPr bwMode="auto">
          <a:xfrm>
            <a:off x="682625" y="5321300"/>
            <a:ext cx="7766050" cy="1536700"/>
          </a:xfrm>
          <a:prstGeom prst="rect">
            <a:avLst/>
          </a:prstGeom>
          <a:solidFill>
            <a:srgbClr val="FFCCCC"/>
          </a:solidFill>
          <a:ln w="9525">
            <a:noFill/>
            <a:miter lim="800000"/>
            <a:headEnd/>
            <a:tailEnd/>
          </a:ln>
          <a:effectLst/>
        </p:spPr>
        <p:txBody>
          <a:bodyPr/>
          <a:lstStyle/>
          <a:p>
            <a:pPr eaLnBrk="0" hangingPunct="0">
              <a:spcBef>
                <a:spcPct val="5000"/>
              </a:spcBef>
            </a:pPr>
            <a:r>
              <a:rPr lang="en-US" b="1" i="1"/>
              <a:t>FYI</a:t>
            </a:r>
          </a:p>
          <a:p>
            <a:pPr eaLnBrk="0" hangingPunct="0">
              <a:spcBef>
                <a:spcPct val="5000"/>
              </a:spcBef>
            </a:pPr>
            <a:r>
              <a:rPr lang="en-US" b="1">
                <a:sym typeface="Symbol" pitchFamily="18" charset="2"/>
              </a:rPr>
              <a:t></a:t>
            </a:r>
            <a:r>
              <a:rPr lang="en-US">
                <a:sym typeface="Symbol" pitchFamily="18" charset="2"/>
              </a:rPr>
              <a:t>Recall that (3) is the way a generator produces electricity at a power plant. A coil in a generator is rotated by a turbine, thus changing .</a:t>
            </a:r>
          </a:p>
        </p:txBody>
      </p:sp>
      <p:sp>
        <p:nvSpPr>
          <p:cNvPr id="122882" name="Rectangle 2"/>
          <p:cNvSpPr>
            <a:spLocks noChangeArrowheads="1"/>
          </p:cNvSpPr>
          <p:nvPr/>
        </p:nvSpPr>
        <p:spPr bwMode="auto">
          <a:xfrm>
            <a:off x="685800" y="1354138"/>
            <a:ext cx="7772400" cy="4000500"/>
          </a:xfrm>
          <a:prstGeom prst="rect">
            <a:avLst/>
          </a:prstGeom>
          <a:solidFill>
            <a:srgbClr val="EAEAEA"/>
          </a:solidFill>
          <a:ln w="9525">
            <a:noFill/>
            <a:miter lim="800000"/>
            <a:headEnd/>
            <a:tailEnd/>
          </a:ln>
          <a:effectLst/>
        </p:spPr>
        <p:txBody>
          <a:bodyPr/>
          <a:lstStyle/>
          <a:p>
            <a:r>
              <a:rPr lang="en-US" altLang="en-US" i="1" dirty="0">
                <a:solidFill>
                  <a:schemeClr val="accent2"/>
                </a:solidFill>
                <a:ea typeface="Calibri" pitchFamily="34" charset="0"/>
              </a:rPr>
              <a:t>Induced electromotive force </a:t>
            </a:r>
          </a:p>
          <a:p>
            <a:r>
              <a:rPr lang="en-US" dirty="0">
                <a:solidFill>
                  <a:srgbClr val="000000"/>
                </a:solidFill>
                <a:ea typeface="Calibri" pitchFamily="34" charset="0"/>
                <a:cs typeface="Times New Roman" pitchFamily="18" charset="0"/>
                <a:sym typeface="Symbol" pitchFamily="18" charset="2"/>
              </a:rPr>
              <a:t></a:t>
            </a:r>
            <a:r>
              <a:rPr lang="en-US" dirty="0">
                <a:solidFill>
                  <a:srgbClr val="000000"/>
                </a:solidFill>
                <a:ea typeface="Calibri" pitchFamily="34" charset="0"/>
                <a:cs typeface="Times New Roman" pitchFamily="18" charset="0"/>
              </a:rPr>
              <a:t>As all of our demonstrations have shown, only while the flux is changing does an </a:t>
            </a:r>
            <a:r>
              <a:rPr lang="en-US" dirty="0" err="1">
                <a:solidFill>
                  <a:srgbClr val="000000"/>
                </a:solidFill>
                <a:ea typeface="Calibri" pitchFamily="34" charset="0"/>
                <a:cs typeface="Times New Roman" pitchFamily="18" charset="0"/>
              </a:rPr>
              <a:t>emf</a:t>
            </a:r>
            <a:r>
              <a:rPr lang="en-US" dirty="0">
                <a:solidFill>
                  <a:srgbClr val="000000"/>
                </a:solidFill>
                <a:ea typeface="Calibri" pitchFamily="34" charset="0"/>
                <a:cs typeface="Times New Roman" pitchFamily="18" charset="0"/>
              </a:rPr>
              <a:t> get produced.</a:t>
            </a:r>
          </a:p>
          <a:p>
            <a:pPr eaLnBrk="0" hangingPunct="0">
              <a:spcBef>
                <a:spcPct val="20000"/>
              </a:spcBef>
            </a:pPr>
            <a:r>
              <a:rPr lang="en-US" dirty="0">
                <a:solidFill>
                  <a:srgbClr val="000000"/>
                </a:solidFill>
                <a:ea typeface="Calibri" pitchFamily="34" charset="0"/>
                <a:cs typeface="Times New Roman" pitchFamily="18" charset="0"/>
                <a:sym typeface="Symbol" pitchFamily="18" charset="2"/>
              </a:rPr>
              <a:t>Since flux </a:t>
            </a:r>
            <a:r>
              <a:rPr lang="en-US" dirty="0">
                <a:ea typeface="Calibri" pitchFamily="34" charset="0"/>
                <a:cs typeface="Times New Roman" pitchFamily="18" charset="0"/>
              </a:rPr>
              <a:t> = </a:t>
            </a:r>
            <a:r>
              <a:rPr lang="en-US" i="1" dirty="0">
                <a:solidFill>
                  <a:srgbClr val="008000"/>
                </a:solidFill>
                <a:ea typeface="Calibri" pitchFamily="34" charset="0"/>
                <a:cs typeface="Times New Roman" pitchFamily="18" charset="0"/>
              </a:rPr>
              <a:t>B</a:t>
            </a:r>
            <a:r>
              <a:rPr lang="en-US" i="1" dirty="0">
                <a:solidFill>
                  <a:srgbClr val="FF0000"/>
                </a:solidFill>
                <a:ea typeface="Calibri" pitchFamily="34" charset="0"/>
                <a:cs typeface="Times New Roman" pitchFamily="18" charset="0"/>
              </a:rPr>
              <a:t>A</a:t>
            </a:r>
            <a:r>
              <a:rPr lang="en-US" i="1" baseline="-25000" dirty="0">
                <a:ea typeface="Calibri" pitchFamily="34" charset="0"/>
                <a:cs typeface="Times New Roman" pitchFamily="18" charset="0"/>
              </a:rPr>
              <a:t> </a:t>
            </a:r>
            <a:r>
              <a:rPr lang="en-US" dirty="0">
                <a:ea typeface="Calibri" pitchFamily="34" charset="0"/>
                <a:cs typeface="Times New Roman" pitchFamily="18" charset="0"/>
              </a:rPr>
              <a:t>cos</a:t>
            </a:r>
            <a:r>
              <a:rPr lang="en-US" baseline="-25000" dirty="0">
                <a:ea typeface="Calibri" pitchFamily="34" charset="0"/>
                <a:cs typeface="Times New Roman" pitchFamily="18" charset="0"/>
              </a:rPr>
              <a:t> </a:t>
            </a:r>
            <a:r>
              <a:rPr lang="en-US" dirty="0">
                <a:ea typeface="Calibri" pitchFamily="34" charset="0"/>
                <a:cs typeface="Times New Roman" pitchFamily="18" charset="0"/>
                <a:sym typeface="Symbol" pitchFamily="18" charset="2"/>
              </a:rPr>
              <a:t></a:t>
            </a:r>
            <a:r>
              <a:rPr lang="en-US" dirty="0">
                <a:solidFill>
                  <a:srgbClr val="000000"/>
                </a:solidFill>
                <a:ea typeface="Calibri" pitchFamily="34" charset="0"/>
                <a:cs typeface="Times New Roman" pitchFamily="18" charset="0"/>
                <a:sym typeface="Symbol" pitchFamily="18" charset="2"/>
              </a:rPr>
              <a:t>,                                                </a:t>
            </a:r>
            <a:r>
              <a:rPr lang="en-US" dirty="0">
                <a:solidFill>
                  <a:srgbClr val="000000"/>
                </a:solidFill>
                <a:ea typeface="Calibri" pitchFamily="34" charset="0"/>
                <a:cs typeface="Times New Roman" pitchFamily="18" charset="0"/>
              </a:rPr>
              <a:t>there are </a:t>
            </a:r>
            <a:r>
              <a:rPr lang="en-US" dirty="0" smtClean="0">
                <a:solidFill>
                  <a:srgbClr val="000000"/>
                </a:solidFill>
                <a:ea typeface="Calibri" pitchFamily="34" charset="0"/>
                <a:cs typeface="Times New Roman" pitchFamily="18" charset="0"/>
              </a:rPr>
              <a:t>_____________                                                 ___________________:                                 </a:t>
            </a:r>
            <a:endParaRPr lang="en-US" dirty="0">
              <a:ea typeface="Calibri" pitchFamily="34" charset="0"/>
              <a:cs typeface="Times New Roman" pitchFamily="18" charset="0"/>
              <a:sym typeface="Symbol" pitchFamily="18" charset="2"/>
            </a:endParaRPr>
          </a:p>
          <a:p>
            <a:pPr eaLnBrk="0" hangingPunct="0">
              <a:spcBef>
                <a:spcPct val="20000"/>
              </a:spcBef>
            </a:pPr>
            <a:r>
              <a:rPr lang="en-US" dirty="0">
                <a:ea typeface="Calibri" pitchFamily="34" charset="0"/>
                <a:cs typeface="Times New Roman" pitchFamily="18" charset="0"/>
                <a:sym typeface="Symbol" pitchFamily="18" charset="2"/>
              </a:rPr>
              <a:t>(1</a:t>
            </a:r>
            <a:r>
              <a:rPr lang="en-US" dirty="0" smtClean="0">
                <a:ea typeface="Calibri" pitchFamily="34" charset="0"/>
                <a:cs typeface="Times New Roman" pitchFamily="18" charset="0"/>
                <a:sym typeface="Symbol" pitchFamily="18" charset="2"/>
              </a:rPr>
              <a:t>)</a:t>
            </a:r>
            <a:endParaRPr lang="en-US" dirty="0">
              <a:ea typeface="Calibri" pitchFamily="34" charset="0"/>
              <a:cs typeface="Times New Roman" pitchFamily="18" charset="0"/>
              <a:sym typeface="Symbol" pitchFamily="18" charset="2"/>
            </a:endParaRPr>
          </a:p>
          <a:p>
            <a:pPr eaLnBrk="0" hangingPunct="0">
              <a:spcBef>
                <a:spcPct val="20000"/>
              </a:spcBef>
            </a:pPr>
            <a:r>
              <a:rPr lang="en-US" dirty="0">
                <a:ea typeface="Calibri" pitchFamily="34" charset="0"/>
                <a:cs typeface="Times New Roman" pitchFamily="18" charset="0"/>
                <a:sym typeface="Symbol" pitchFamily="18" charset="2"/>
              </a:rPr>
              <a:t>(2</a:t>
            </a:r>
            <a:r>
              <a:rPr lang="en-US" dirty="0" smtClean="0">
                <a:ea typeface="Calibri" pitchFamily="34" charset="0"/>
                <a:cs typeface="Times New Roman" pitchFamily="18" charset="0"/>
                <a:sym typeface="Symbol" pitchFamily="18" charset="2"/>
              </a:rPr>
              <a:t>)</a:t>
            </a:r>
            <a:endParaRPr lang="en-US" dirty="0">
              <a:ea typeface="Calibri" pitchFamily="34" charset="0"/>
              <a:cs typeface="Times New Roman" pitchFamily="18" charset="0"/>
              <a:sym typeface="Symbol" pitchFamily="18" charset="2"/>
            </a:endParaRPr>
          </a:p>
          <a:p>
            <a:pPr eaLnBrk="0" hangingPunct="0">
              <a:spcBef>
                <a:spcPct val="20000"/>
              </a:spcBef>
            </a:pPr>
            <a:r>
              <a:rPr lang="en-US" dirty="0">
                <a:ea typeface="Calibri" pitchFamily="34" charset="0"/>
                <a:cs typeface="Times New Roman" pitchFamily="18" charset="0"/>
                <a:sym typeface="Symbol" pitchFamily="18" charset="2"/>
              </a:rPr>
              <a:t>(3) </a:t>
            </a:r>
          </a:p>
        </p:txBody>
      </p:sp>
      <p:grpSp>
        <p:nvGrpSpPr>
          <p:cNvPr id="122885" name="Group 5"/>
          <p:cNvGrpSpPr>
            <a:grpSpLocks/>
          </p:cNvGrpSpPr>
          <p:nvPr/>
        </p:nvGrpSpPr>
        <p:grpSpPr bwMode="auto">
          <a:xfrm>
            <a:off x="7600950" y="4095750"/>
            <a:ext cx="1035050" cy="827088"/>
            <a:chOff x="4100" y="2950"/>
            <a:chExt cx="652" cy="521"/>
          </a:xfrm>
        </p:grpSpPr>
        <p:grpSp>
          <p:nvGrpSpPr>
            <p:cNvPr id="122886" name="Group 6"/>
            <p:cNvGrpSpPr>
              <a:grpSpLocks/>
            </p:cNvGrpSpPr>
            <p:nvPr/>
          </p:nvGrpSpPr>
          <p:grpSpPr bwMode="auto">
            <a:xfrm>
              <a:off x="4100" y="2950"/>
              <a:ext cx="652" cy="521"/>
              <a:chOff x="3140" y="3132"/>
              <a:chExt cx="652" cy="521"/>
            </a:xfrm>
          </p:grpSpPr>
          <p:sp>
            <p:nvSpPr>
              <p:cNvPr id="122887" name="Rectangle 7"/>
              <p:cNvSpPr>
                <a:spLocks noChangeArrowheads="1"/>
              </p:cNvSpPr>
              <p:nvPr/>
            </p:nvSpPr>
            <p:spPr bwMode="auto">
              <a:xfrm>
                <a:off x="3140" y="3132"/>
                <a:ext cx="652" cy="52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2888" name="Oval 8"/>
              <p:cNvSpPr>
                <a:spLocks noChangeArrowheads="1"/>
              </p:cNvSpPr>
              <p:nvPr/>
            </p:nvSpPr>
            <p:spPr bwMode="auto">
              <a:xfrm>
                <a:off x="3339" y="3298"/>
                <a:ext cx="261" cy="261"/>
              </a:xfrm>
              <a:prstGeom prst="ellipse">
                <a:avLst/>
              </a:prstGeom>
              <a:noFill/>
              <a:ln w="9525">
                <a:solidFill>
                  <a:schemeClr val="tx1"/>
                </a:solidFill>
                <a:round/>
                <a:headEnd/>
                <a:tailEnd/>
              </a:ln>
              <a:effectLst/>
            </p:spPr>
            <p:txBody>
              <a:bodyPr wrap="none" anchor="ctr"/>
              <a:lstStyle/>
              <a:p>
                <a:endParaRPr lang="en-US"/>
              </a:p>
            </p:txBody>
          </p:sp>
          <p:sp>
            <p:nvSpPr>
              <p:cNvPr id="122889" name="Text Box 9"/>
              <p:cNvSpPr txBox="1">
                <a:spLocks noChangeArrowheads="1"/>
              </p:cNvSpPr>
              <p:nvPr/>
            </p:nvSpPr>
            <p:spPr bwMode="auto">
              <a:xfrm>
                <a:off x="3175" y="3305"/>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22890" name="Text Box 10"/>
              <p:cNvSpPr txBox="1">
                <a:spLocks noChangeArrowheads="1"/>
              </p:cNvSpPr>
              <p:nvPr/>
            </p:nvSpPr>
            <p:spPr bwMode="auto">
              <a:xfrm>
                <a:off x="3375" y="3162"/>
                <a:ext cx="240" cy="173"/>
              </a:xfrm>
              <a:prstGeom prst="rect">
                <a:avLst/>
              </a:prstGeom>
              <a:noFill/>
              <a:ln w="9525">
                <a:noFill/>
                <a:miter lim="800000"/>
                <a:headEnd/>
                <a:tailEnd/>
              </a:ln>
              <a:effectLst/>
            </p:spPr>
            <p:txBody>
              <a:bodyPr>
                <a:spAutoFit/>
              </a:bodyPr>
              <a:lstStyle/>
              <a:p>
                <a:pPr>
                  <a:spcBef>
                    <a:spcPct val="50000"/>
                  </a:spcBef>
                </a:pPr>
                <a:r>
                  <a:rPr lang="en-US" sz="1200" b="1"/>
                  <a:t>0</a:t>
                </a:r>
              </a:p>
            </p:txBody>
          </p:sp>
          <p:sp>
            <p:nvSpPr>
              <p:cNvPr id="122891" name="Text Box 11"/>
              <p:cNvSpPr txBox="1">
                <a:spLocks noChangeArrowheads="1"/>
              </p:cNvSpPr>
              <p:nvPr/>
            </p:nvSpPr>
            <p:spPr bwMode="auto">
              <a:xfrm>
                <a:off x="3573" y="3312"/>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22892" name="Oval 12"/>
              <p:cNvSpPr>
                <a:spLocks noChangeArrowheads="1"/>
              </p:cNvSpPr>
              <p:nvPr/>
            </p:nvSpPr>
            <p:spPr bwMode="auto">
              <a:xfrm>
                <a:off x="3196"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22893" name="Oval 13"/>
              <p:cNvSpPr>
                <a:spLocks noChangeArrowheads="1"/>
              </p:cNvSpPr>
              <p:nvPr/>
            </p:nvSpPr>
            <p:spPr bwMode="auto">
              <a:xfrm>
                <a:off x="3682"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122894" name="Group 14"/>
            <p:cNvGrpSpPr>
              <a:grpSpLocks/>
            </p:cNvGrpSpPr>
            <p:nvPr/>
          </p:nvGrpSpPr>
          <p:grpSpPr bwMode="auto">
            <a:xfrm>
              <a:off x="4321" y="3134"/>
              <a:ext cx="219" cy="220"/>
              <a:chOff x="3614" y="2770"/>
              <a:chExt cx="219" cy="220"/>
            </a:xfrm>
          </p:grpSpPr>
          <p:sp>
            <p:nvSpPr>
              <p:cNvPr id="122895" name="Oval 15"/>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896" name="Line 16"/>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grpSp>
        <p:nvGrpSpPr>
          <p:cNvPr id="122897" name="Group 17"/>
          <p:cNvGrpSpPr>
            <a:grpSpLocks/>
          </p:cNvGrpSpPr>
          <p:nvPr/>
        </p:nvGrpSpPr>
        <p:grpSpPr bwMode="auto">
          <a:xfrm>
            <a:off x="5638800" y="1568450"/>
            <a:ext cx="4132263" cy="2895600"/>
            <a:chOff x="2059" y="1289"/>
            <a:chExt cx="2603" cy="1824"/>
          </a:xfrm>
        </p:grpSpPr>
        <p:grpSp>
          <p:nvGrpSpPr>
            <p:cNvPr id="122898" name="Group 18"/>
            <p:cNvGrpSpPr>
              <a:grpSpLocks/>
            </p:cNvGrpSpPr>
            <p:nvPr/>
          </p:nvGrpSpPr>
          <p:grpSpPr bwMode="auto">
            <a:xfrm>
              <a:off x="2894" y="1289"/>
              <a:ext cx="1768" cy="987"/>
              <a:chOff x="3525" y="1447"/>
              <a:chExt cx="1768" cy="987"/>
            </a:xfrm>
          </p:grpSpPr>
          <p:grpSp>
            <p:nvGrpSpPr>
              <p:cNvPr id="122899" name="Group 19"/>
              <p:cNvGrpSpPr>
                <a:grpSpLocks/>
              </p:cNvGrpSpPr>
              <p:nvPr/>
            </p:nvGrpSpPr>
            <p:grpSpPr bwMode="auto">
              <a:xfrm>
                <a:off x="4183" y="1447"/>
                <a:ext cx="1110" cy="603"/>
                <a:chOff x="3525" y="1831"/>
                <a:chExt cx="1110" cy="603"/>
              </a:xfrm>
            </p:grpSpPr>
            <p:sp>
              <p:nvSpPr>
                <p:cNvPr id="122900" name="Rectangle 20"/>
                <p:cNvSpPr>
                  <a:spLocks noChangeArrowheads="1"/>
                </p:cNvSpPr>
                <p:nvPr/>
              </p:nvSpPr>
              <p:spPr bwMode="auto">
                <a:xfrm>
                  <a:off x="3525" y="2228"/>
                  <a:ext cx="452" cy="20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2901" name="Freeform 21"/>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chemeClr val="accent1"/>
                </a:solidFill>
                <a:ln w="9525">
                  <a:solidFill>
                    <a:schemeClr val="tx1"/>
                  </a:solidFill>
                  <a:round/>
                  <a:headEnd/>
                  <a:tailEnd/>
                </a:ln>
                <a:effectLst/>
              </p:spPr>
              <p:txBody>
                <a:bodyPr/>
                <a:lstStyle/>
                <a:p>
                  <a:endParaRPr lang="en-US"/>
                </a:p>
              </p:txBody>
            </p:sp>
            <p:sp>
              <p:nvSpPr>
                <p:cNvPr id="122902" name="Freeform 22"/>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chemeClr val="accent1"/>
                </a:solidFill>
                <a:ln w="9525">
                  <a:solidFill>
                    <a:schemeClr val="tx1"/>
                  </a:solidFill>
                  <a:round/>
                  <a:headEnd/>
                  <a:tailEnd/>
                </a:ln>
                <a:effectLst/>
              </p:spPr>
              <p:txBody>
                <a:bodyPr/>
                <a:lstStyle/>
                <a:p>
                  <a:endParaRPr lang="en-US"/>
                </a:p>
              </p:txBody>
            </p:sp>
          </p:grpSp>
          <p:grpSp>
            <p:nvGrpSpPr>
              <p:cNvPr id="122903" name="Group 23"/>
              <p:cNvGrpSpPr>
                <a:grpSpLocks/>
              </p:cNvGrpSpPr>
              <p:nvPr/>
            </p:nvGrpSpPr>
            <p:grpSpPr bwMode="auto">
              <a:xfrm>
                <a:off x="3525" y="1831"/>
                <a:ext cx="1110" cy="603"/>
                <a:chOff x="3525" y="1831"/>
                <a:chExt cx="1110" cy="603"/>
              </a:xfrm>
            </p:grpSpPr>
            <p:sp>
              <p:nvSpPr>
                <p:cNvPr id="122904" name="Rectangle 24"/>
                <p:cNvSpPr>
                  <a:spLocks noChangeArrowheads="1"/>
                </p:cNvSpPr>
                <p:nvPr/>
              </p:nvSpPr>
              <p:spPr bwMode="auto">
                <a:xfrm>
                  <a:off x="3525" y="2228"/>
                  <a:ext cx="452" cy="206"/>
                </a:xfrm>
                <a:prstGeom prst="rect">
                  <a:avLst/>
                </a:prstGeom>
                <a:solidFill>
                  <a:srgbClr val="FF7C80"/>
                </a:solidFill>
                <a:ln w="9525">
                  <a:solidFill>
                    <a:schemeClr val="tx1"/>
                  </a:solidFill>
                  <a:miter lim="800000"/>
                  <a:headEnd/>
                  <a:tailEnd/>
                </a:ln>
                <a:effectLst/>
              </p:spPr>
              <p:txBody>
                <a:bodyPr wrap="none" anchor="ctr"/>
                <a:lstStyle/>
                <a:p>
                  <a:endParaRPr lang="en-US"/>
                </a:p>
              </p:txBody>
            </p:sp>
            <p:sp>
              <p:nvSpPr>
                <p:cNvPr id="122905" name="Freeform 25"/>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rgbClr val="FF7C80"/>
                </a:solidFill>
                <a:ln w="9525">
                  <a:solidFill>
                    <a:schemeClr val="tx1"/>
                  </a:solidFill>
                  <a:round/>
                  <a:headEnd/>
                  <a:tailEnd/>
                </a:ln>
                <a:effectLst/>
              </p:spPr>
              <p:txBody>
                <a:bodyPr/>
                <a:lstStyle/>
                <a:p>
                  <a:endParaRPr lang="en-US"/>
                </a:p>
              </p:txBody>
            </p:sp>
            <p:sp>
              <p:nvSpPr>
                <p:cNvPr id="122906" name="Freeform 26"/>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rgbClr val="FF7C80"/>
                </a:solidFill>
                <a:ln w="9525">
                  <a:solidFill>
                    <a:schemeClr val="tx1"/>
                  </a:solidFill>
                  <a:round/>
                  <a:headEnd/>
                  <a:tailEnd/>
                </a:ln>
                <a:effectLst/>
              </p:spPr>
              <p:txBody>
                <a:bodyPr/>
                <a:lstStyle/>
                <a:p>
                  <a:endParaRPr lang="en-US"/>
                </a:p>
              </p:txBody>
            </p:sp>
          </p:grpSp>
          <p:sp>
            <p:nvSpPr>
              <p:cNvPr id="122907" name="Freeform 27"/>
              <p:cNvSpPr>
                <a:spLocks/>
              </p:cNvSpPr>
              <p:nvPr/>
            </p:nvSpPr>
            <p:spPr bwMode="auto">
              <a:xfrm>
                <a:off x="3703" y="2030"/>
                <a:ext cx="487" cy="139"/>
              </a:xfrm>
              <a:custGeom>
                <a:avLst/>
                <a:gdLst/>
                <a:ahLst/>
                <a:cxnLst>
                  <a:cxn ang="0">
                    <a:pos x="0" y="172"/>
                  </a:cxn>
                  <a:cxn ang="0">
                    <a:pos x="274" y="0"/>
                  </a:cxn>
                  <a:cxn ang="0">
                    <a:pos x="329" y="165"/>
                  </a:cxn>
                  <a:cxn ang="0">
                    <a:pos x="603" y="7"/>
                  </a:cxn>
                </a:cxnLst>
                <a:rect l="0" t="0" r="r" b="b"/>
                <a:pathLst>
                  <a:path w="603" h="172">
                    <a:moveTo>
                      <a:pt x="0" y="172"/>
                    </a:moveTo>
                    <a:lnTo>
                      <a:pt x="274" y="0"/>
                    </a:lnTo>
                    <a:lnTo>
                      <a:pt x="329" y="165"/>
                    </a:lnTo>
                    <a:lnTo>
                      <a:pt x="603" y="7"/>
                    </a:lnTo>
                  </a:path>
                </a:pathLst>
              </a:custGeom>
              <a:noFill/>
              <a:ln w="38100" cmpd="sng">
                <a:solidFill>
                  <a:schemeClr val="tx2"/>
                </a:solidFill>
                <a:round/>
                <a:headEnd/>
                <a:tailEnd/>
              </a:ln>
              <a:effectLst/>
            </p:spPr>
            <p:txBody>
              <a:bodyPr/>
              <a:lstStyle/>
              <a:p>
                <a:endParaRPr lang="en-US"/>
              </a:p>
            </p:txBody>
          </p:sp>
          <p:sp>
            <p:nvSpPr>
              <p:cNvPr id="122908" name="Freeform 28"/>
              <p:cNvSpPr>
                <a:spLocks/>
              </p:cNvSpPr>
              <p:nvPr/>
            </p:nvSpPr>
            <p:spPr bwMode="auto">
              <a:xfrm>
                <a:off x="4662" y="1487"/>
                <a:ext cx="391" cy="181"/>
              </a:xfrm>
              <a:custGeom>
                <a:avLst/>
                <a:gdLst/>
                <a:ahLst/>
                <a:cxnLst>
                  <a:cxn ang="0">
                    <a:pos x="391" y="42"/>
                  </a:cxn>
                  <a:cxn ang="0">
                    <a:pos x="370" y="14"/>
                  </a:cxn>
                  <a:cxn ang="0">
                    <a:pos x="281" y="0"/>
                  </a:cxn>
                  <a:cxn ang="0">
                    <a:pos x="172" y="14"/>
                  </a:cxn>
                  <a:cxn ang="0">
                    <a:pos x="117" y="42"/>
                  </a:cxn>
                  <a:cxn ang="0">
                    <a:pos x="138" y="70"/>
                  </a:cxn>
                  <a:cxn ang="0">
                    <a:pos x="220" y="76"/>
                  </a:cxn>
                  <a:cxn ang="0">
                    <a:pos x="282" y="111"/>
                  </a:cxn>
                  <a:cxn ang="0">
                    <a:pos x="233" y="151"/>
                  </a:cxn>
                  <a:cxn ang="0">
                    <a:pos x="130" y="179"/>
                  </a:cxn>
                  <a:cxn ang="0">
                    <a:pos x="28" y="165"/>
                  </a:cxn>
                  <a:cxn ang="0">
                    <a:pos x="0" y="117"/>
                  </a:cxn>
                </a:cxnLst>
                <a:rect l="0" t="0" r="r" b="b"/>
                <a:pathLst>
                  <a:path w="391" h="181">
                    <a:moveTo>
                      <a:pt x="391" y="42"/>
                    </a:moveTo>
                    <a:cubicBezTo>
                      <a:pt x="387" y="37"/>
                      <a:pt x="388" y="21"/>
                      <a:pt x="370" y="14"/>
                    </a:cubicBezTo>
                    <a:cubicBezTo>
                      <a:pt x="352" y="7"/>
                      <a:pt x="314" y="0"/>
                      <a:pt x="281" y="0"/>
                    </a:cubicBezTo>
                    <a:cubicBezTo>
                      <a:pt x="248" y="0"/>
                      <a:pt x="199" y="7"/>
                      <a:pt x="172" y="14"/>
                    </a:cubicBezTo>
                    <a:cubicBezTo>
                      <a:pt x="145" y="21"/>
                      <a:pt x="123" y="33"/>
                      <a:pt x="117" y="42"/>
                    </a:cubicBezTo>
                    <a:cubicBezTo>
                      <a:pt x="111" y="51"/>
                      <a:pt x="121" y="64"/>
                      <a:pt x="138" y="70"/>
                    </a:cubicBezTo>
                    <a:cubicBezTo>
                      <a:pt x="155" y="76"/>
                      <a:pt x="196" y="69"/>
                      <a:pt x="220" y="76"/>
                    </a:cubicBezTo>
                    <a:cubicBezTo>
                      <a:pt x="244" y="83"/>
                      <a:pt x="280" y="99"/>
                      <a:pt x="282" y="111"/>
                    </a:cubicBezTo>
                    <a:cubicBezTo>
                      <a:pt x="284" y="123"/>
                      <a:pt x="258" y="140"/>
                      <a:pt x="233" y="151"/>
                    </a:cubicBezTo>
                    <a:cubicBezTo>
                      <a:pt x="208" y="162"/>
                      <a:pt x="164" y="177"/>
                      <a:pt x="130" y="179"/>
                    </a:cubicBezTo>
                    <a:cubicBezTo>
                      <a:pt x="96" y="181"/>
                      <a:pt x="50" y="175"/>
                      <a:pt x="28" y="165"/>
                    </a:cubicBezTo>
                    <a:cubicBezTo>
                      <a:pt x="6" y="155"/>
                      <a:pt x="3" y="136"/>
                      <a:pt x="0" y="117"/>
                    </a:cubicBezTo>
                  </a:path>
                </a:pathLst>
              </a:custGeom>
              <a:noFill/>
              <a:ln w="28575" cmpd="sng">
                <a:solidFill>
                  <a:schemeClr val="tx2"/>
                </a:solidFill>
                <a:round/>
                <a:headEnd/>
                <a:tailEnd/>
              </a:ln>
              <a:effectLst/>
            </p:spPr>
            <p:txBody>
              <a:bodyPr/>
              <a:lstStyle/>
              <a:p>
                <a:endParaRPr lang="en-US"/>
              </a:p>
            </p:txBody>
          </p:sp>
        </p:grpSp>
        <p:grpSp>
          <p:nvGrpSpPr>
            <p:cNvPr id="122909" name="Group 29"/>
            <p:cNvGrpSpPr>
              <a:grpSpLocks/>
            </p:cNvGrpSpPr>
            <p:nvPr/>
          </p:nvGrpSpPr>
          <p:grpSpPr bwMode="auto">
            <a:xfrm>
              <a:off x="2059" y="2086"/>
              <a:ext cx="1225" cy="1027"/>
              <a:chOff x="2059" y="2086"/>
              <a:chExt cx="1225" cy="1027"/>
            </a:xfrm>
          </p:grpSpPr>
          <p:sp>
            <p:nvSpPr>
              <p:cNvPr id="122910" name="Freeform 30"/>
              <p:cNvSpPr>
                <a:spLocks/>
              </p:cNvSpPr>
              <p:nvPr/>
            </p:nvSpPr>
            <p:spPr bwMode="auto">
              <a:xfrm rot="-346116">
                <a:off x="2253" y="2218"/>
                <a:ext cx="713" cy="775"/>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1" name="Freeform 31"/>
              <p:cNvSpPr>
                <a:spLocks/>
              </p:cNvSpPr>
              <p:nvPr/>
            </p:nvSpPr>
            <p:spPr bwMode="auto">
              <a:xfrm rot="-224057">
                <a:off x="2416" y="223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2" name="Freeform 32"/>
              <p:cNvSpPr>
                <a:spLocks/>
              </p:cNvSpPr>
              <p:nvPr/>
            </p:nvSpPr>
            <p:spPr bwMode="auto">
              <a:xfrm>
                <a:off x="2167" y="2149"/>
                <a:ext cx="759" cy="627"/>
              </a:xfrm>
              <a:custGeom>
                <a:avLst/>
                <a:gdLst/>
                <a:ahLst/>
                <a:cxnLst>
                  <a:cxn ang="0">
                    <a:pos x="759" y="0"/>
                  </a:cxn>
                  <a:cxn ang="0">
                    <a:pos x="314" y="273"/>
                  </a:cxn>
                  <a:cxn ang="0">
                    <a:pos x="0" y="627"/>
                  </a:cxn>
                </a:cxnLst>
                <a:rect l="0" t="0" r="r" b="b"/>
                <a:pathLst>
                  <a:path w="759" h="627">
                    <a:moveTo>
                      <a:pt x="759" y="0"/>
                    </a:moveTo>
                    <a:cubicBezTo>
                      <a:pt x="599" y="84"/>
                      <a:pt x="440" y="169"/>
                      <a:pt x="314" y="273"/>
                    </a:cubicBezTo>
                    <a:cubicBezTo>
                      <a:pt x="188" y="377"/>
                      <a:pt x="94" y="502"/>
                      <a:pt x="0" y="627"/>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3" name="Freeform 33"/>
              <p:cNvSpPr>
                <a:spLocks/>
              </p:cNvSpPr>
              <p:nvPr/>
            </p:nvSpPr>
            <p:spPr bwMode="auto">
              <a:xfrm>
                <a:off x="2059" y="2120"/>
                <a:ext cx="867" cy="331"/>
              </a:xfrm>
              <a:custGeom>
                <a:avLst/>
                <a:gdLst/>
                <a:ahLst/>
                <a:cxnLst>
                  <a:cxn ang="0">
                    <a:pos x="867" y="0"/>
                  </a:cxn>
                  <a:cxn ang="0">
                    <a:pos x="353" y="234"/>
                  </a:cxn>
                  <a:cxn ang="0">
                    <a:pos x="0" y="331"/>
                  </a:cxn>
                </a:cxnLst>
                <a:rect l="0" t="0" r="r" b="b"/>
                <a:pathLst>
                  <a:path w="867" h="331">
                    <a:moveTo>
                      <a:pt x="867" y="0"/>
                    </a:moveTo>
                    <a:cubicBezTo>
                      <a:pt x="682" y="89"/>
                      <a:pt x="497" y="179"/>
                      <a:pt x="353" y="234"/>
                    </a:cubicBezTo>
                    <a:cubicBezTo>
                      <a:pt x="209" y="289"/>
                      <a:pt x="104" y="310"/>
                      <a:pt x="0" y="331"/>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4" name="Freeform 34"/>
              <p:cNvSpPr>
                <a:spLocks/>
              </p:cNvSpPr>
              <p:nvPr/>
            </p:nvSpPr>
            <p:spPr bwMode="auto">
              <a:xfrm>
                <a:off x="2082" y="2087"/>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5" name="Freeform 35"/>
              <p:cNvSpPr>
                <a:spLocks/>
              </p:cNvSpPr>
              <p:nvPr/>
            </p:nvSpPr>
            <p:spPr bwMode="auto">
              <a:xfrm rot="-224057">
                <a:off x="2484" y="224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6" name="Freeform 36"/>
              <p:cNvSpPr>
                <a:spLocks/>
              </p:cNvSpPr>
              <p:nvPr/>
            </p:nvSpPr>
            <p:spPr bwMode="auto">
              <a:xfrm rot="-224057">
                <a:off x="2574" y="2255"/>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7" name="Freeform 37"/>
              <p:cNvSpPr>
                <a:spLocks/>
              </p:cNvSpPr>
              <p:nvPr/>
            </p:nvSpPr>
            <p:spPr bwMode="auto">
              <a:xfrm rot="-224057">
                <a:off x="2658"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8" name="Freeform 38"/>
              <p:cNvSpPr>
                <a:spLocks/>
              </p:cNvSpPr>
              <p:nvPr/>
            </p:nvSpPr>
            <p:spPr bwMode="auto">
              <a:xfrm rot="-224057">
                <a:off x="2742"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19" name="Freeform 39"/>
              <p:cNvSpPr>
                <a:spLocks/>
              </p:cNvSpPr>
              <p:nvPr/>
            </p:nvSpPr>
            <p:spPr bwMode="auto">
              <a:xfrm>
                <a:off x="2156"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0" name="Freeform 40"/>
              <p:cNvSpPr>
                <a:spLocks/>
              </p:cNvSpPr>
              <p:nvPr/>
            </p:nvSpPr>
            <p:spPr bwMode="auto">
              <a:xfrm>
                <a:off x="2252"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1" name="Freeform 41"/>
              <p:cNvSpPr>
                <a:spLocks/>
              </p:cNvSpPr>
              <p:nvPr/>
            </p:nvSpPr>
            <p:spPr bwMode="auto">
              <a:xfrm>
                <a:off x="2348"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2" name="Freeform 42"/>
              <p:cNvSpPr>
                <a:spLocks/>
              </p:cNvSpPr>
              <p:nvPr/>
            </p:nvSpPr>
            <p:spPr bwMode="auto">
              <a:xfrm>
                <a:off x="2432"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3" name="Freeform 43"/>
              <p:cNvSpPr>
                <a:spLocks/>
              </p:cNvSpPr>
              <p:nvPr/>
            </p:nvSpPr>
            <p:spPr bwMode="auto">
              <a:xfrm>
                <a:off x="2980" y="2207"/>
                <a:ext cx="276" cy="684"/>
              </a:xfrm>
              <a:custGeom>
                <a:avLst/>
                <a:gdLst/>
                <a:ahLst/>
                <a:cxnLst>
                  <a:cxn ang="0">
                    <a:pos x="276" y="0"/>
                  </a:cxn>
                  <a:cxn ang="0">
                    <a:pos x="139" y="80"/>
                  </a:cxn>
                  <a:cxn ang="0">
                    <a:pos x="59" y="171"/>
                  </a:cxn>
                  <a:cxn ang="0">
                    <a:pos x="2" y="382"/>
                  </a:cxn>
                  <a:cxn ang="0">
                    <a:pos x="48" y="684"/>
                  </a:cxn>
                </a:cxnLst>
                <a:rect l="0" t="0" r="r" b="b"/>
                <a:pathLst>
                  <a:path w="276" h="684">
                    <a:moveTo>
                      <a:pt x="276" y="0"/>
                    </a:moveTo>
                    <a:cubicBezTo>
                      <a:pt x="225" y="26"/>
                      <a:pt x="175" y="52"/>
                      <a:pt x="139" y="80"/>
                    </a:cubicBezTo>
                    <a:cubicBezTo>
                      <a:pt x="103" y="108"/>
                      <a:pt x="82" y="121"/>
                      <a:pt x="59" y="171"/>
                    </a:cubicBezTo>
                    <a:cubicBezTo>
                      <a:pt x="36" y="221"/>
                      <a:pt x="4" y="297"/>
                      <a:pt x="2" y="382"/>
                    </a:cubicBezTo>
                    <a:cubicBezTo>
                      <a:pt x="0" y="467"/>
                      <a:pt x="24" y="575"/>
                      <a:pt x="48" y="684"/>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4" name="Freeform 44"/>
              <p:cNvSpPr>
                <a:spLocks/>
              </p:cNvSpPr>
              <p:nvPr/>
            </p:nvSpPr>
            <p:spPr bwMode="auto">
              <a:xfrm>
                <a:off x="2851" y="2166"/>
                <a:ext cx="410" cy="743"/>
              </a:xfrm>
              <a:custGeom>
                <a:avLst/>
                <a:gdLst/>
                <a:ahLst/>
                <a:cxnLst>
                  <a:cxn ang="0">
                    <a:pos x="410" y="0"/>
                  </a:cxn>
                  <a:cxn ang="0">
                    <a:pos x="234" y="92"/>
                  </a:cxn>
                  <a:cxn ang="0">
                    <a:pos x="120" y="258"/>
                  </a:cxn>
                  <a:cxn ang="0">
                    <a:pos x="46" y="486"/>
                  </a:cxn>
                  <a:cxn ang="0">
                    <a:pos x="0" y="743"/>
                  </a:cxn>
                </a:cxnLst>
                <a:rect l="0" t="0" r="r" b="b"/>
                <a:pathLst>
                  <a:path w="410" h="743">
                    <a:moveTo>
                      <a:pt x="410" y="0"/>
                    </a:moveTo>
                    <a:cubicBezTo>
                      <a:pt x="381" y="15"/>
                      <a:pt x="282" y="49"/>
                      <a:pt x="234" y="92"/>
                    </a:cubicBezTo>
                    <a:cubicBezTo>
                      <a:pt x="186" y="135"/>
                      <a:pt x="151" y="192"/>
                      <a:pt x="120" y="258"/>
                    </a:cubicBezTo>
                    <a:cubicBezTo>
                      <a:pt x="89" y="324"/>
                      <a:pt x="66" y="405"/>
                      <a:pt x="46" y="486"/>
                    </a:cubicBezTo>
                    <a:cubicBezTo>
                      <a:pt x="26" y="567"/>
                      <a:pt x="10" y="690"/>
                      <a:pt x="0" y="743"/>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22925" name="Freeform 45"/>
              <p:cNvSpPr>
                <a:spLocks/>
              </p:cNvSpPr>
              <p:nvPr/>
            </p:nvSpPr>
            <p:spPr bwMode="auto">
              <a:xfrm>
                <a:off x="2589" y="2139"/>
                <a:ext cx="673" cy="724"/>
              </a:xfrm>
              <a:custGeom>
                <a:avLst/>
                <a:gdLst/>
                <a:ahLst/>
                <a:cxnLst>
                  <a:cxn ang="0">
                    <a:pos x="673" y="0"/>
                  </a:cxn>
                  <a:cxn ang="0">
                    <a:pos x="491" y="79"/>
                  </a:cxn>
                  <a:cxn ang="0">
                    <a:pos x="320" y="199"/>
                  </a:cxn>
                  <a:cxn ang="0">
                    <a:pos x="160" y="410"/>
                  </a:cxn>
                  <a:cxn ang="0">
                    <a:pos x="0" y="724"/>
                  </a:cxn>
                </a:cxnLst>
                <a:rect l="0" t="0" r="r" b="b"/>
                <a:pathLst>
                  <a:path w="673" h="724">
                    <a:moveTo>
                      <a:pt x="673" y="0"/>
                    </a:moveTo>
                    <a:cubicBezTo>
                      <a:pt x="643" y="13"/>
                      <a:pt x="550" y="46"/>
                      <a:pt x="491" y="79"/>
                    </a:cubicBezTo>
                    <a:cubicBezTo>
                      <a:pt x="432" y="112"/>
                      <a:pt x="375" y="144"/>
                      <a:pt x="320" y="199"/>
                    </a:cubicBezTo>
                    <a:cubicBezTo>
                      <a:pt x="265" y="254"/>
                      <a:pt x="213" y="323"/>
                      <a:pt x="160" y="410"/>
                    </a:cubicBezTo>
                    <a:cubicBezTo>
                      <a:pt x="107" y="497"/>
                      <a:pt x="33" y="659"/>
                      <a:pt x="0" y="724"/>
                    </a:cubicBezTo>
                  </a:path>
                </a:pathLst>
              </a:custGeom>
              <a:noFill/>
              <a:ln w="19050" cmpd="sng">
                <a:solidFill>
                  <a:srgbClr val="008000"/>
                </a:solidFill>
                <a:round/>
                <a:headEnd type="none" w="med" len="med"/>
                <a:tailEnd type="triangle" w="med" len="med"/>
              </a:ln>
              <a:effectLst/>
            </p:spPr>
            <p:txBody>
              <a:bodyPr/>
              <a:lstStyle/>
              <a:p>
                <a:endParaRPr lang="en-US"/>
              </a:p>
            </p:txBody>
          </p:sp>
        </p:grpSp>
      </p:grpSp>
      <p:grpSp>
        <p:nvGrpSpPr>
          <p:cNvPr id="122926" name="Group 46"/>
          <p:cNvGrpSpPr>
            <a:grpSpLocks/>
          </p:cNvGrpSpPr>
          <p:nvPr/>
        </p:nvGrpSpPr>
        <p:grpSpPr bwMode="auto">
          <a:xfrm>
            <a:off x="4703763" y="3313113"/>
            <a:ext cx="3806825" cy="2427287"/>
            <a:chOff x="1092" y="1824"/>
            <a:chExt cx="2398" cy="1529"/>
          </a:xfrm>
        </p:grpSpPr>
        <p:sp>
          <p:nvSpPr>
            <p:cNvPr id="122927" name="Arc 47"/>
            <p:cNvSpPr>
              <a:spLocks/>
            </p:cNvSpPr>
            <p:nvPr/>
          </p:nvSpPr>
          <p:spPr bwMode="auto">
            <a:xfrm>
              <a:off x="1092" y="1824"/>
              <a:ext cx="1014" cy="997"/>
            </a:xfrm>
            <a:custGeom>
              <a:avLst/>
              <a:gdLst>
                <a:gd name="G0" fmla="+- 21600 0 0"/>
                <a:gd name="G1" fmla="+- 21600 0 0"/>
                <a:gd name="G2" fmla="+- 21600 0 0"/>
                <a:gd name="T0" fmla="*/ 15937 w 43200"/>
                <a:gd name="T1" fmla="*/ 42445 h 42469"/>
                <a:gd name="T2" fmla="*/ 27170 w 43200"/>
                <a:gd name="T3" fmla="*/ 42469 h 42469"/>
                <a:gd name="T4" fmla="*/ 21600 w 43200"/>
                <a:gd name="T5" fmla="*/ 21600 h 42469"/>
              </a:gdLst>
              <a:ahLst/>
              <a:cxnLst>
                <a:cxn ang="0">
                  <a:pos x="T0" y="T1"/>
                </a:cxn>
                <a:cxn ang="0">
                  <a:pos x="T2" y="T3"/>
                </a:cxn>
                <a:cxn ang="0">
                  <a:pos x="T4" y="T5"/>
                </a:cxn>
              </a:cxnLst>
              <a:rect l="0" t="0" r="r" b="b"/>
              <a:pathLst>
                <a:path w="43200" h="42469" fill="none" extrusionOk="0">
                  <a:moveTo>
                    <a:pt x="15937" y="42444"/>
                  </a:moveTo>
                  <a:cubicBezTo>
                    <a:pt x="6529" y="39888"/>
                    <a:pt x="0" y="31348"/>
                    <a:pt x="0" y="21600"/>
                  </a:cubicBezTo>
                  <a:cubicBezTo>
                    <a:pt x="0" y="9670"/>
                    <a:pt x="9670" y="0"/>
                    <a:pt x="21600" y="0"/>
                  </a:cubicBezTo>
                  <a:cubicBezTo>
                    <a:pt x="33529" y="0"/>
                    <a:pt x="43200" y="9670"/>
                    <a:pt x="43200" y="21600"/>
                  </a:cubicBezTo>
                  <a:cubicBezTo>
                    <a:pt x="43200" y="31384"/>
                    <a:pt x="36623" y="39946"/>
                    <a:pt x="27170" y="42469"/>
                  </a:cubicBezTo>
                </a:path>
                <a:path w="43200" h="42469" stroke="0" extrusionOk="0">
                  <a:moveTo>
                    <a:pt x="15937" y="42444"/>
                  </a:moveTo>
                  <a:cubicBezTo>
                    <a:pt x="6529" y="39888"/>
                    <a:pt x="0" y="31348"/>
                    <a:pt x="0" y="21600"/>
                  </a:cubicBezTo>
                  <a:cubicBezTo>
                    <a:pt x="0" y="9670"/>
                    <a:pt x="9670" y="0"/>
                    <a:pt x="21600" y="0"/>
                  </a:cubicBezTo>
                  <a:cubicBezTo>
                    <a:pt x="33529" y="0"/>
                    <a:pt x="43200" y="9670"/>
                    <a:pt x="43200" y="21600"/>
                  </a:cubicBezTo>
                  <a:cubicBezTo>
                    <a:pt x="43200" y="31384"/>
                    <a:pt x="36623" y="39946"/>
                    <a:pt x="27170" y="42469"/>
                  </a:cubicBezTo>
                  <a:lnTo>
                    <a:pt x="21600" y="21600"/>
                  </a:lnTo>
                  <a:close/>
                </a:path>
              </a:pathLst>
            </a:custGeom>
            <a:noFill/>
            <a:ln w="57150">
              <a:solidFill>
                <a:srgbClr val="FF9900"/>
              </a:solidFill>
              <a:round/>
              <a:headEnd/>
              <a:tailEnd/>
            </a:ln>
            <a:effectLst/>
          </p:spPr>
          <p:txBody>
            <a:bodyPr wrap="none" anchor="ctr"/>
            <a:lstStyle/>
            <a:p>
              <a:endParaRPr lang="en-US"/>
            </a:p>
          </p:txBody>
        </p:sp>
        <p:sp>
          <p:nvSpPr>
            <p:cNvPr id="122928" name="Freeform 48"/>
            <p:cNvSpPr>
              <a:spLocks/>
            </p:cNvSpPr>
            <p:nvPr/>
          </p:nvSpPr>
          <p:spPr bwMode="auto">
            <a:xfrm>
              <a:off x="1467" y="2777"/>
              <a:ext cx="2023" cy="576"/>
            </a:xfrm>
            <a:custGeom>
              <a:avLst/>
              <a:gdLst/>
              <a:ahLst/>
              <a:cxnLst>
                <a:cxn ang="0">
                  <a:pos x="0" y="41"/>
                </a:cxn>
                <a:cxn ang="0">
                  <a:pos x="0" y="576"/>
                </a:cxn>
                <a:cxn ang="0">
                  <a:pos x="2023" y="576"/>
                </a:cxn>
                <a:cxn ang="0">
                  <a:pos x="2023" y="0"/>
                </a:cxn>
              </a:cxnLst>
              <a:rect l="0" t="0" r="r" b="b"/>
              <a:pathLst>
                <a:path w="2023" h="576">
                  <a:moveTo>
                    <a:pt x="0" y="41"/>
                  </a:moveTo>
                  <a:lnTo>
                    <a:pt x="0" y="576"/>
                  </a:lnTo>
                  <a:lnTo>
                    <a:pt x="2023" y="576"/>
                  </a:lnTo>
                  <a:lnTo>
                    <a:pt x="2023" y="0"/>
                  </a:lnTo>
                </a:path>
              </a:pathLst>
            </a:custGeom>
            <a:noFill/>
            <a:ln w="57150" cmpd="sng">
              <a:solidFill>
                <a:srgbClr val="FF9900"/>
              </a:solidFill>
              <a:round/>
              <a:headEnd/>
              <a:tailEnd/>
            </a:ln>
            <a:effectLst/>
          </p:spPr>
          <p:txBody>
            <a:bodyPr/>
            <a:lstStyle/>
            <a:p>
              <a:endParaRPr lang="en-US"/>
            </a:p>
          </p:txBody>
        </p:sp>
        <p:sp>
          <p:nvSpPr>
            <p:cNvPr id="122929" name="Freeform 49"/>
            <p:cNvSpPr>
              <a:spLocks/>
            </p:cNvSpPr>
            <p:nvPr/>
          </p:nvSpPr>
          <p:spPr bwMode="auto">
            <a:xfrm>
              <a:off x="1728" y="2777"/>
              <a:ext cx="1275" cy="295"/>
            </a:xfrm>
            <a:custGeom>
              <a:avLst/>
              <a:gdLst/>
              <a:ahLst/>
              <a:cxnLst>
                <a:cxn ang="0">
                  <a:pos x="0" y="41"/>
                </a:cxn>
                <a:cxn ang="0">
                  <a:pos x="0" y="295"/>
                </a:cxn>
                <a:cxn ang="0">
                  <a:pos x="1275" y="295"/>
                </a:cxn>
                <a:cxn ang="0">
                  <a:pos x="1275" y="0"/>
                </a:cxn>
              </a:cxnLst>
              <a:rect l="0" t="0" r="r" b="b"/>
              <a:pathLst>
                <a:path w="1275" h="295">
                  <a:moveTo>
                    <a:pt x="0" y="41"/>
                  </a:moveTo>
                  <a:lnTo>
                    <a:pt x="0" y="295"/>
                  </a:lnTo>
                  <a:lnTo>
                    <a:pt x="1275" y="295"/>
                  </a:lnTo>
                  <a:lnTo>
                    <a:pt x="1275" y="0"/>
                  </a:lnTo>
                </a:path>
              </a:pathLst>
            </a:custGeom>
            <a:noFill/>
            <a:ln w="57150" cmpd="sng">
              <a:solidFill>
                <a:srgbClr val="FF9900"/>
              </a:solidFill>
              <a:round/>
              <a:headEnd/>
              <a:tailEnd/>
            </a:ln>
            <a:effectLst/>
          </p:spPr>
          <p:txBody>
            <a:bodyPr/>
            <a:lstStyle/>
            <a:p>
              <a:endParaRPr lang="en-US"/>
            </a:p>
          </p:txBody>
        </p:sp>
      </p:grpSp>
      <p:grpSp>
        <p:nvGrpSpPr>
          <p:cNvPr id="122930" name="Group 50"/>
          <p:cNvGrpSpPr>
            <a:grpSpLocks/>
          </p:cNvGrpSpPr>
          <p:nvPr/>
        </p:nvGrpSpPr>
        <p:grpSpPr bwMode="auto">
          <a:xfrm>
            <a:off x="7961313" y="4398963"/>
            <a:ext cx="347662" cy="349250"/>
            <a:chOff x="3614" y="2770"/>
            <a:chExt cx="219" cy="220"/>
          </a:xfrm>
        </p:grpSpPr>
        <p:sp>
          <p:nvSpPr>
            <p:cNvPr id="122931" name="Oval 51"/>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932" name="Line 52"/>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2933" name="Group 53"/>
          <p:cNvGrpSpPr>
            <a:grpSpLocks/>
          </p:cNvGrpSpPr>
          <p:nvPr/>
        </p:nvGrpSpPr>
        <p:grpSpPr bwMode="auto">
          <a:xfrm rot="5400000">
            <a:off x="7963693" y="4396582"/>
            <a:ext cx="347663" cy="349250"/>
            <a:chOff x="3614" y="2770"/>
            <a:chExt cx="219" cy="220"/>
          </a:xfrm>
        </p:grpSpPr>
        <p:sp>
          <p:nvSpPr>
            <p:cNvPr id="122934" name="Oval 54"/>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935" name="Line 55"/>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2936" name="Group 56"/>
          <p:cNvGrpSpPr>
            <a:grpSpLocks/>
          </p:cNvGrpSpPr>
          <p:nvPr/>
        </p:nvGrpSpPr>
        <p:grpSpPr bwMode="auto">
          <a:xfrm>
            <a:off x="7950200" y="4387850"/>
            <a:ext cx="347663" cy="349250"/>
            <a:chOff x="3614" y="2770"/>
            <a:chExt cx="219" cy="220"/>
          </a:xfrm>
        </p:grpSpPr>
        <p:sp>
          <p:nvSpPr>
            <p:cNvPr id="122937" name="Oval 57"/>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938" name="Line 58"/>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22939" name="Group 59"/>
          <p:cNvGrpSpPr>
            <a:grpSpLocks/>
          </p:cNvGrpSpPr>
          <p:nvPr/>
        </p:nvGrpSpPr>
        <p:grpSpPr bwMode="auto">
          <a:xfrm rot="16200000">
            <a:off x="7952582" y="4385469"/>
            <a:ext cx="347662" cy="349250"/>
            <a:chOff x="3614" y="2770"/>
            <a:chExt cx="219" cy="220"/>
          </a:xfrm>
        </p:grpSpPr>
        <p:sp>
          <p:nvSpPr>
            <p:cNvPr id="122940" name="Oval 60"/>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22941" name="Line 61"/>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sp>
        <p:nvSpPr>
          <p:cNvPr id="122942" name="Arc 62"/>
          <p:cNvSpPr>
            <a:spLocks/>
          </p:cNvSpPr>
          <p:nvPr/>
        </p:nvSpPr>
        <p:spPr bwMode="auto">
          <a:xfrm>
            <a:off x="4706938" y="3309938"/>
            <a:ext cx="1601787" cy="806450"/>
          </a:xfrm>
          <a:custGeom>
            <a:avLst/>
            <a:gdLst>
              <a:gd name="G0" fmla="+- 21285 0 0"/>
              <a:gd name="G1" fmla="+- 21600 0 0"/>
              <a:gd name="G2" fmla="+- 21600 0 0"/>
              <a:gd name="T0" fmla="*/ 0 w 42885"/>
              <a:gd name="T1" fmla="*/ 17923 h 21600"/>
              <a:gd name="T2" fmla="*/ 42885 w 42885"/>
              <a:gd name="T3" fmla="*/ 21600 h 21600"/>
              <a:gd name="T4" fmla="*/ 21285 w 42885"/>
              <a:gd name="T5" fmla="*/ 21600 h 21600"/>
            </a:gdLst>
            <a:ahLst/>
            <a:cxnLst>
              <a:cxn ang="0">
                <a:pos x="T0" y="T1"/>
              </a:cxn>
              <a:cxn ang="0">
                <a:pos x="T2" y="T3"/>
              </a:cxn>
              <a:cxn ang="0">
                <a:pos x="T4" y="T5"/>
              </a:cxn>
            </a:cxnLst>
            <a:rect l="0" t="0" r="r" b="b"/>
            <a:pathLst>
              <a:path w="42885" h="21600" fill="none" extrusionOk="0">
                <a:moveTo>
                  <a:pt x="0" y="17923"/>
                </a:moveTo>
                <a:cubicBezTo>
                  <a:pt x="1789" y="7565"/>
                  <a:pt x="10774" y="-1"/>
                  <a:pt x="21285" y="0"/>
                </a:cubicBezTo>
                <a:cubicBezTo>
                  <a:pt x="33214" y="0"/>
                  <a:pt x="42885" y="9670"/>
                  <a:pt x="42885" y="21600"/>
                </a:cubicBezTo>
              </a:path>
              <a:path w="42885" h="21600" stroke="0" extrusionOk="0">
                <a:moveTo>
                  <a:pt x="0" y="17923"/>
                </a:moveTo>
                <a:cubicBezTo>
                  <a:pt x="1789" y="7565"/>
                  <a:pt x="10774" y="-1"/>
                  <a:pt x="21285" y="0"/>
                </a:cubicBezTo>
                <a:cubicBezTo>
                  <a:pt x="33214" y="0"/>
                  <a:pt x="42885" y="9670"/>
                  <a:pt x="42885" y="21600"/>
                </a:cubicBezTo>
                <a:lnTo>
                  <a:pt x="21285"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22943" name="Arc 63"/>
          <p:cNvSpPr>
            <a:spLocks/>
          </p:cNvSpPr>
          <p:nvPr/>
        </p:nvSpPr>
        <p:spPr bwMode="auto">
          <a:xfrm flipH="1">
            <a:off x="4705350" y="3298825"/>
            <a:ext cx="1612900" cy="806450"/>
          </a:xfrm>
          <a:custGeom>
            <a:avLst/>
            <a:gdLst>
              <a:gd name="G0" fmla="+- 21593 0 0"/>
              <a:gd name="G1" fmla="+- 21600 0 0"/>
              <a:gd name="G2" fmla="+- 21600 0 0"/>
              <a:gd name="T0" fmla="*/ 0 w 43193"/>
              <a:gd name="T1" fmla="*/ 21034 h 21600"/>
              <a:gd name="T2" fmla="*/ 43193 w 43193"/>
              <a:gd name="T3" fmla="*/ 21600 h 21600"/>
              <a:gd name="T4" fmla="*/ 21593 w 43193"/>
              <a:gd name="T5" fmla="*/ 21600 h 21600"/>
            </a:gdLst>
            <a:ahLst/>
            <a:cxnLst>
              <a:cxn ang="0">
                <a:pos x="T0" y="T1"/>
              </a:cxn>
              <a:cxn ang="0">
                <a:pos x="T2" y="T3"/>
              </a:cxn>
              <a:cxn ang="0">
                <a:pos x="T4" y="T5"/>
              </a:cxn>
            </a:cxnLst>
            <a:rect l="0" t="0" r="r" b="b"/>
            <a:pathLst>
              <a:path w="43193" h="21600" fill="none" extrusionOk="0">
                <a:moveTo>
                  <a:pt x="0" y="21034"/>
                </a:moveTo>
                <a:cubicBezTo>
                  <a:pt x="307" y="9329"/>
                  <a:pt x="9884" y="-1"/>
                  <a:pt x="21593" y="0"/>
                </a:cubicBezTo>
                <a:cubicBezTo>
                  <a:pt x="33522" y="0"/>
                  <a:pt x="43193" y="9670"/>
                  <a:pt x="43193" y="21600"/>
                </a:cubicBezTo>
              </a:path>
              <a:path w="43193" h="21600" stroke="0" extrusionOk="0">
                <a:moveTo>
                  <a:pt x="0" y="21034"/>
                </a:moveTo>
                <a:cubicBezTo>
                  <a:pt x="307" y="9329"/>
                  <a:pt x="9884" y="-1"/>
                  <a:pt x="21593" y="0"/>
                </a:cubicBezTo>
                <a:cubicBezTo>
                  <a:pt x="33522" y="0"/>
                  <a:pt x="43193" y="9670"/>
                  <a:pt x="43193" y="21600"/>
                </a:cubicBezTo>
                <a:lnTo>
                  <a:pt x="21593"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22944" name="Line 64"/>
          <p:cNvSpPr>
            <a:spLocks noChangeShapeType="1"/>
          </p:cNvSpPr>
          <p:nvPr/>
        </p:nvSpPr>
        <p:spPr bwMode="auto">
          <a:xfrm>
            <a:off x="6165850" y="5291138"/>
            <a:ext cx="1154113" cy="0"/>
          </a:xfrm>
          <a:prstGeom prst="line">
            <a:avLst/>
          </a:prstGeom>
          <a:noFill/>
          <a:ln w="57150">
            <a:solidFill>
              <a:srgbClr val="FF0000"/>
            </a:solidFill>
            <a:round/>
            <a:headEnd/>
            <a:tailEnd type="triangle" w="med" len="med"/>
          </a:ln>
          <a:effectLst/>
        </p:spPr>
        <p:txBody>
          <a:bodyPr/>
          <a:lstStyle/>
          <a:p>
            <a:endParaRPr lang="en-US"/>
          </a:p>
        </p:txBody>
      </p:sp>
      <p:sp>
        <p:nvSpPr>
          <p:cNvPr id="122945" name="Line 65"/>
          <p:cNvSpPr>
            <a:spLocks noChangeShapeType="1"/>
          </p:cNvSpPr>
          <p:nvPr/>
        </p:nvSpPr>
        <p:spPr bwMode="auto">
          <a:xfrm>
            <a:off x="6134100" y="5737225"/>
            <a:ext cx="1154113" cy="0"/>
          </a:xfrm>
          <a:prstGeom prst="line">
            <a:avLst/>
          </a:prstGeom>
          <a:noFill/>
          <a:ln w="57150">
            <a:solidFill>
              <a:srgbClr val="FF0000"/>
            </a:solidFill>
            <a:round/>
            <a:headEnd type="triangle" w="med" len="med"/>
            <a:tailEnd/>
          </a:ln>
          <a:effectLst/>
        </p:spPr>
        <p:txBody>
          <a:bodyPr/>
          <a:lstStyle/>
          <a:p>
            <a:endParaRPr lang="en-US"/>
          </a:p>
        </p:txBody>
      </p:sp>
      <p:sp>
        <p:nvSpPr>
          <p:cNvPr id="122946" name="Line 66"/>
          <p:cNvSpPr>
            <a:spLocks noChangeShapeType="1"/>
          </p:cNvSpPr>
          <p:nvPr/>
        </p:nvSpPr>
        <p:spPr bwMode="auto">
          <a:xfrm>
            <a:off x="6176963" y="5737225"/>
            <a:ext cx="1154112" cy="0"/>
          </a:xfrm>
          <a:prstGeom prst="line">
            <a:avLst/>
          </a:prstGeom>
          <a:noFill/>
          <a:ln w="57150">
            <a:solidFill>
              <a:srgbClr val="FF0000"/>
            </a:solidFill>
            <a:round/>
            <a:headEnd/>
            <a:tailEnd type="triangle" w="med" len="med"/>
          </a:ln>
          <a:effectLst/>
        </p:spPr>
        <p:txBody>
          <a:bodyPr/>
          <a:lstStyle/>
          <a:p>
            <a:endParaRPr lang="en-US"/>
          </a:p>
        </p:txBody>
      </p:sp>
      <p:sp>
        <p:nvSpPr>
          <p:cNvPr id="122947" name="Line 67"/>
          <p:cNvSpPr>
            <a:spLocks noChangeShapeType="1"/>
          </p:cNvSpPr>
          <p:nvPr/>
        </p:nvSpPr>
        <p:spPr bwMode="auto">
          <a:xfrm>
            <a:off x="6143625" y="5291138"/>
            <a:ext cx="1154113" cy="0"/>
          </a:xfrm>
          <a:prstGeom prst="line">
            <a:avLst/>
          </a:prstGeom>
          <a:noFill/>
          <a:ln w="57150">
            <a:solidFill>
              <a:srgbClr val="FF0000"/>
            </a:solidFill>
            <a:round/>
            <a:headEnd type="triangle" w="med" len="med"/>
            <a:tailEnd/>
          </a:ln>
          <a:effectLst/>
        </p:spPr>
        <p:txBody>
          <a:bodyPr/>
          <a:lstStyle/>
          <a:p>
            <a:endParaRPr lang="en-US"/>
          </a:p>
        </p:txBody>
      </p:sp>
      <p:sp>
        <p:nvSpPr>
          <p:cNvPr id="122949"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 calcmode="lin" valueType="num">
                                      <p:cBhvr additive="base">
                                        <p:cTn id="7" dur="500" fill="hold"/>
                                        <p:tgtEl>
                                          <p:spTgt spid="1228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882">
                                            <p:txEl>
                                              <p:pRg st="1" end="1"/>
                                            </p:txEl>
                                          </p:spTgt>
                                        </p:tgtEl>
                                        <p:attrNameLst>
                                          <p:attrName>style.visibility</p:attrName>
                                        </p:attrNameLst>
                                      </p:cBhvr>
                                      <p:to>
                                        <p:strVal val="visible"/>
                                      </p:to>
                                    </p:set>
                                    <p:anim calcmode="lin" valueType="num">
                                      <p:cBhvr additive="base">
                                        <p:cTn id="13" dur="500" fill="hold"/>
                                        <p:tgtEl>
                                          <p:spTgt spid="1228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8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22926"/>
                                        </p:tgtEl>
                                        <p:attrNameLst>
                                          <p:attrName>style.visibility</p:attrName>
                                        </p:attrNameLst>
                                      </p:cBhvr>
                                      <p:to>
                                        <p:strVal val="visible"/>
                                      </p:to>
                                    </p:set>
                                    <p:animEffect transition="in" filter="wheel(4)">
                                      <p:cBhvr>
                                        <p:cTn id="19" dur="2000"/>
                                        <p:tgtEl>
                                          <p:spTgt spid="122926"/>
                                        </p:tgtEl>
                                      </p:cBhvr>
                                    </p:animEffect>
                                  </p:childTnLst>
                                </p:cTn>
                              </p:par>
                              <p:par>
                                <p:cTn id="20" presetID="10" presetClass="entr" presetSubtype="0" fill="hold" nodeType="withEffect">
                                  <p:stCondLst>
                                    <p:cond delay="0"/>
                                  </p:stCondLst>
                                  <p:childTnLst>
                                    <p:set>
                                      <p:cBhvr>
                                        <p:cTn id="21" dur="1" fill="hold">
                                          <p:stCondLst>
                                            <p:cond delay="0"/>
                                          </p:stCondLst>
                                        </p:cTn>
                                        <p:tgtEl>
                                          <p:spTgt spid="122885"/>
                                        </p:tgtEl>
                                        <p:attrNameLst>
                                          <p:attrName>style.visibility</p:attrName>
                                        </p:attrNameLst>
                                      </p:cBhvr>
                                      <p:to>
                                        <p:strVal val="visible"/>
                                      </p:to>
                                    </p:set>
                                    <p:animEffect transition="in" filter="fade">
                                      <p:cBhvr>
                                        <p:cTn id="22" dur="500"/>
                                        <p:tgtEl>
                                          <p:spTgt spid="122885"/>
                                        </p:tgtEl>
                                      </p:cBhvr>
                                    </p:animEffect>
                                  </p:childTnLst>
                                  <p:subTnLst>
                                    <p:audio>
                                      <p:cMediaNode>
                                        <p:cTn display="0" masterRel="sameClick">
                                          <p:stCondLst>
                                            <p:cond evt="begin" delay="0">
                                              <p:tn val="20"/>
                                            </p:cond>
                                          </p:stCondLst>
                                          <p:endCondLst>
                                            <p:cond evt="onStopAudio" delay="0">
                                              <p:tgtEl>
                                                <p:sldTgt/>
                                              </p:tgtEl>
                                            </p:cond>
                                          </p:endCondLst>
                                        </p:cTn>
                                        <p:tgtEl>
                                          <p:sndTgt r:embed="rId5" name="chimes.wav"/>
                                        </p:tgtEl>
                                      </p:cMediaNode>
                                    </p:audio>
                                  </p:subTnLst>
                                </p:cTn>
                              </p:par>
                              <p:par>
                                <p:cTn id="23" presetID="10" presetClass="entr" presetSubtype="0" fill="hold" nodeType="withEffect">
                                  <p:stCondLst>
                                    <p:cond delay="0"/>
                                  </p:stCondLst>
                                  <p:childTnLst>
                                    <p:set>
                                      <p:cBhvr>
                                        <p:cTn id="24" dur="1" fill="hold">
                                          <p:stCondLst>
                                            <p:cond delay="0"/>
                                          </p:stCondLst>
                                        </p:cTn>
                                        <p:tgtEl>
                                          <p:spTgt spid="122930"/>
                                        </p:tgtEl>
                                        <p:attrNameLst>
                                          <p:attrName>style.visibility</p:attrName>
                                        </p:attrNameLst>
                                      </p:cBhvr>
                                      <p:to>
                                        <p:strVal val="visible"/>
                                      </p:to>
                                    </p:set>
                                    <p:animEffect transition="in" filter="fade">
                                      <p:cBhvr>
                                        <p:cTn id="25" dur="500"/>
                                        <p:tgtEl>
                                          <p:spTgt spid="12293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122897"/>
                                        </p:tgtEl>
                                        <p:attrNameLst>
                                          <p:attrName>style.visibility</p:attrName>
                                        </p:attrNameLst>
                                      </p:cBhvr>
                                      <p:to>
                                        <p:strVal val="visible"/>
                                      </p:to>
                                    </p:set>
                                    <p:animEffect transition="in" filter="wipe(right)">
                                      <p:cBhvr>
                                        <p:cTn id="30" dur="1000"/>
                                        <p:tgtEl>
                                          <p:spTgt spid="122897"/>
                                        </p:tgtEl>
                                      </p:cBhvr>
                                    </p:animEffect>
                                  </p:childTnLst>
                                  <p:subTnLst>
                                    <p:audio>
                                      <p:cMediaNode>
                                        <p:cTn display="0" masterRel="sameClick">
                                          <p:stCondLst>
                                            <p:cond evt="begin" delay="0">
                                              <p:tn val="28"/>
                                            </p:cond>
                                          </p:stCondLst>
                                          <p:endCondLst>
                                            <p:cond evt="onStopAudio" delay="0">
                                              <p:tgtEl>
                                                <p:sldTgt/>
                                              </p:tgtEl>
                                            </p:cond>
                                          </p:endCondLst>
                                        </p:cTn>
                                        <p:tgtEl>
                                          <p:sndTgt r:embed="rId6" name="cashreg.wav"/>
                                        </p:tgtEl>
                                      </p:cMediaNode>
                                    </p:audio>
                                  </p:subTnLst>
                                </p:cTn>
                              </p:par>
                            </p:childTnLst>
                          </p:cTn>
                        </p:par>
                      </p:childTnLst>
                    </p:cTn>
                  </p:par>
                  <p:par>
                    <p:cTn id="31" fill="hold">
                      <p:stCondLst>
                        <p:cond delay="indefinite"/>
                      </p:stCondLst>
                      <p:childTnLst>
                        <p:par>
                          <p:cTn id="32" fill="hold">
                            <p:stCondLst>
                              <p:cond delay="0"/>
                            </p:stCondLst>
                            <p:childTnLst>
                              <p:par>
                                <p:cTn id="33" presetID="35" presetClass="path" presetSubtype="0" accel="50000" decel="50000" fill="hold" nodeType="clickEffect">
                                  <p:stCondLst>
                                    <p:cond delay="0"/>
                                  </p:stCondLst>
                                  <p:childTnLst>
                                    <p:animMotion origin="layout" path="M -3.61111E-6 -2.96296E-6 L -0.21597 0.1713 " pathEditMode="relative" rAng="0" ptsTypes="AA">
                                      <p:cBhvr>
                                        <p:cTn id="34" dur="3000" fill="hold"/>
                                        <p:tgtEl>
                                          <p:spTgt spid="122897"/>
                                        </p:tgtEl>
                                        <p:attrNameLst>
                                          <p:attrName>ppt_x</p:attrName>
                                          <p:attrName>ppt_y</p:attrName>
                                        </p:attrNameLst>
                                      </p:cBhvr>
                                      <p:rCtr x="-10800" y="8600"/>
                                    </p:animMotion>
                                  </p:childTnLst>
                                  <p:subTnLst>
                                    <p:audio>
                                      <p:cMediaNode>
                                        <p:cTn display="0" masterRel="sameClick">
                                          <p:stCondLst>
                                            <p:cond evt="begin" delay="0">
                                              <p:tn val="33"/>
                                            </p:cond>
                                          </p:stCondLst>
                                          <p:endCondLst>
                                            <p:cond evt="onStopAudio" delay="0">
                                              <p:tgtEl>
                                                <p:sldTgt/>
                                              </p:tgtEl>
                                            </p:cond>
                                          </p:endCondLst>
                                        </p:cTn>
                                        <p:tgtEl>
                                          <p:sndTgt r:embed="rId7" name="voltage.wav"/>
                                        </p:tgtEl>
                                      </p:cMediaNode>
                                    </p:audio>
                                  </p:subTnLst>
                                </p:cTn>
                              </p:par>
                              <p:par>
                                <p:cTn id="35" presetID="8" presetClass="emph" presetSubtype="0" fill="hold" nodeType="withEffect">
                                  <p:stCondLst>
                                    <p:cond delay="0"/>
                                  </p:stCondLst>
                                  <p:childTnLst>
                                    <p:animRot by="5400000">
                                      <p:cBhvr>
                                        <p:cTn id="36" dur="1000" fill="hold"/>
                                        <p:tgtEl>
                                          <p:spTgt spid="122930"/>
                                        </p:tgtEl>
                                        <p:attrNameLst>
                                          <p:attrName>r</p:attrName>
                                        </p:attrNameLst>
                                      </p:cBhvr>
                                    </p:animRot>
                                  </p:childTnLst>
                                </p:cTn>
                              </p:par>
                              <p:par>
                                <p:cTn id="37" presetID="10" presetClass="entr" presetSubtype="0" fill="hold" grpId="0" nodeType="withEffect">
                                  <p:stCondLst>
                                    <p:cond delay="0"/>
                                  </p:stCondLst>
                                  <p:childTnLst>
                                    <p:set>
                                      <p:cBhvr>
                                        <p:cTn id="38" dur="1" fill="hold">
                                          <p:stCondLst>
                                            <p:cond delay="0"/>
                                          </p:stCondLst>
                                        </p:cTn>
                                        <p:tgtEl>
                                          <p:spTgt spid="122942"/>
                                        </p:tgtEl>
                                        <p:attrNameLst>
                                          <p:attrName>style.visibility</p:attrName>
                                        </p:attrNameLst>
                                      </p:cBhvr>
                                      <p:to>
                                        <p:strVal val="visible"/>
                                      </p:to>
                                    </p:set>
                                    <p:animEffect transition="in" filter="fade">
                                      <p:cBhvr>
                                        <p:cTn id="39" dur="500"/>
                                        <p:tgtEl>
                                          <p:spTgt spid="12294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2944"/>
                                        </p:tgtEl>
                                        <p:attrNameLst>
                                          <p:attrName>style.visibility</p:attrName>
                                        </p:attrNameLst>
                                      </p:cBhvr>
                                      <p:to>
                                        <p:strVal val="visible"/>
                                      </p:to>
                                    </p:set>
                                    <p:animEffect transition="in" filter="fade">
                                      <p:cBhvr>
                                        <p:cTn id="42" dur="500"/>
                                        <p:tgtEl>
                                          <p:spTgt spid="12294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22945"/>
                                        </p:tgtEl>
                                        <p:attrNameLst>
                                          <p:attrName>style.visibility</p:attrName>
                                        </p:attrNameLst>
                                      </p:cBhvr>
                                      <p:to>
                                        <p:strVal val="visible"/>
                                      </p:to>
                                    </p:set>
                                    <p:animEffect transition="in" filter="fade">
                                      <p:cBhvr>
                                        <p:cTn id="45" dur="500"/>
                                        <p:tgtEl>
                                          <p:spTgt spid="122945"/>
                                        </p:tgtEl>
                                      </p:cBhvr>
                                    </p:animEffect>
                                  </p:childTnLst>
                                </p:cTn>
                              </p:par>
                            </p:childTnLst>
                          </p:cTn>
                        </p:par>
                        <p:par>
                          <p:cTn id="46" fill="hold">
                            <p:stCondLst>
                              <p:cond delay="3000"/>
                            </p:stCondLst>
                            <p:childTnLst>
                              <p:par>
                                <p:cTn id="47" presetID="10" presetClass="entr" presetSubtype="0" fill="hold" nodeType="afterEffect">
                                  <p:stCondLst>
                                    <p:cond delay="0"/>
                                  </p:stCondLst>
                                  <p:childTnLst>
                                    <p:set>
                                      <p:cBhvr>
                                        <p:cTn id="48" dur="1" fill="hold">
                                          <p:stCondLst>
                                            <p:cond delay="0"/>
                                          </p:stCondLst>
                                        </p:cTn>
                                        <p:tgtEl>
                                          <p:spTgt spid="122933"/>
                                        </p:tgtEl>
                                        <p:attrNameLst>
                                          <p:attrName>style.visibility</p:attrName>
                                        </p:attrNameLst>
                                      </p:cBhvr>
                                      <p:to>
                                        <p:strVal val="visible"/>
                                      </p:to>
                                    </p:set>
                                    <p:animEffect transition="in" filter="fade">
                                      <p:cBhvr>
                                        <p:cTn id="49" dur="500"/>
                                        <p:tgtEl>
                                          <p:spTgt spid="122933"/>
                                        </p:tgtEl>
                                      </p:cBhvr>
                                    </p:animEffect>
                                  </p:childTnLst>
                                </p:cTn>
                              </p:par>
                            </p:childTnLst>
                          </p:cTn>
                        </p:par>
                        <p:par>
                          <p:cTn id="50" fill="hold">
                            <p:stCondLst>
                              <p:cond delay="3500"/>
                            </p:stCondLst>
                            <p:childTnLst>
                              <p:par>
                                <p:cTn id="51" presetID="8" presetClass="emph" presetSubtype="0" fill="hold" nodeType="afterEffect">
                                  <p:stCondLst>
                                    <p:cond delay="0"/>
                                  </p:stCondLst>
                                  <p:childTnLst>
                                    <p:animRot by="-5400000">
                                      <p:cBhvr>
                                        <p:cTn id="52" dur="500" fill="hold"/>
                                        <p:tgtEl>
                                          <p:spTgt spid="122933"/>
                                        </p:tgtEl>
                                        <p:attrNameLst>
                                          <p:attrName>r</p:attrName>
                                        </p:attrNameLst>
                                      </p:cBhvr>
                                    </p:animRot>
                                  </p:childTnLst>
                                </p:cTn>
                              </p:par>
                              <p:par>
                                <p:cTn id="53" presetID="10" presetClass="exit" presetSubtype="0" fill="hold" grpId="1" nodeType="withEffect">
                                  <p:stCondLst>
                                    <p:cond delay="0"/>
                                  </p:stCondLst>
                                  <p:childTnLst>
                                    <p:animEffect transition="out" filter="fade">
                                      <p:cBhvr>
                                        <p:cTn id="54" dur="500"/>
                                        <p:tgtEl>
                                          <p:spTgt spid="122942"/>
                                        </p:tgtEl>
                                      </p:cBhvr>
                                    </p:animEffect>
                                    <p:set>
                                      <p:cBhvr>
                                        <p:cTn id="55" dur="1" fill="hold">
                                          <p:stCondLst>
                                            <p:cond delay="499"/>
                                          </p:stCondLst>
                                        </p:cTn>
                                        <p:tgtEl>
                                          <p:spTgt spid="122942"/>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122944"/>
                                        </p:tgtEl>
                                      </p:cBhvr>
                                    </p:animEffect>
                                    <p:set>
                                      <p:cBhvr>
                                        <p:cTn id="58" dur="1" fill="hold">
                                          <p:stCondLst>
                                            <p:cond delay="499"/>
                                          </p:stCondLst>
                                        </p:cTn>
                                        <p:tgtEl>
                                          <p:spTgt spid="122944"/>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122945"/>
                                        </p:tgtEl>
                                      </p:cBhvr>
                                    </p:animEffect>
                                    <p:set>
                                      <p:cBhvr>
                                        <p:cTn id="61" dur="1" fill="hold">
                                          <p:stCondLst>
                                            <p:cond delay="499"/>
                                          </p:stCondLst>
                                        </p:cTn>
                                        <p:tgtEl>
                                          <p:spTgt spid="122945"/>
                                        </p:tgtEl>
                                        <p:attrNameLst>
                                          <p:attrName>style.visibility</p:attrName>
                                        </p:attrNameLst>
                                      </p:cBhvr>
                                      <p:to>
                                        <p:strVal val="hidden"/>
                                      </p:to>
                                    </p:set>
                                  </p:childTnLst>
                                </p:cTn>
                              </p:par>
                            </p:childTnLst>
                          </p:cTn>
                        </p:par>
                        <p:par>
                          <p:cTn id="62" fill="hold">
                            <p:stCondLst>
                              <p:cond delay="4000"/>
                            </p:stCondLst>
                            <p:childTnLst>
                              <p:par>
                                <p:cTn id="63" presetID="10" presetClass="entr" presetSubtype="0" fill="hold" nodeType="afterEffect">
                                  <p:stCondLst>
                                    <p:cond delay="0"/>
                                  </p:stCondLst>
                                  <p:childTnLst>
                                    <p:set>
                                      <p:cBhvr>
                                        <p:cTn id="64" dur="1" fill="hold">
                                          <p:stCondLst>
                                            <p:cond delay="0"/>
                                          </p:stCondLst>
                                        </p:cTn>
                                        <p:tgtEl>
                                          <p:spTgt spid="122936"/>
                                        </p:tgtEl>
                                        <p:attrNameLst>
                                          <p:attrName>style.visibility</p:attrName>
                                        </p:attrNameLst>
                                      </p:cBhvr>
                                      <p:to>
                                        <p:strVal val="visible"/>
                                      </p:to>
                                    </p:set>
                                    <p:animEffect transition="in" filter="fade">
                                      <p:cBhvr>
                                        <p:cTn id="65" dur="500"/>
                                        <p:tgtEl>
                                          <p:spTgt spid="122936"/>
                                        </p:tgtEl>
                                      </p:cBhvr>
                                    </p:animEffect>
                                  </p:childTnLst>
                                </p:cTn>
                              </p:par>
                            </p:childTnLst>
                          </p:cTn>
                        </p:par>
                        <p:par>
                          <p:cTn id="66" fill="hold">
                            <p:stCondLst>
                              <p:cond delay="4500"/>
                            </p:stCondLst>
                            <p:childTnLst>
                              <p:par>
                                <p:cTn id="67" presetID="56" presetClass="path" presetSubtype="0" accel="50000" decel="50000" fill="hold" nodeType="afterEffect">
                                  <p:stCondLst>
                                    <p:cond delay="0"/>
                                  </p:stCondLst>
                                  <p:childTnLst>
                                    <p:animMotion origin="layout" path="M -0.21597 0.17153 L 0.00191 -0.00162 " pathEditMode="relative" rAng="0" ptsTypes="AA">
                                      <p:cBhvr>
                                        <p:cTn id="68" dur="2000" fill="hold"/>
                                        <p:tgtEl>
                                          <p:spTgt spid="122897"/>
                                        </p:tgtEl>
                                        <p:attrNameLst>
                                          <p:attrName>ppt_x</p:attrName>
                                          <p:attrName>ppt_y</p:attrName>
                                        </p:attrNameLst>
                                      </p:cBhvr>
                                      <p:rCtr x="10900" y="-8700"/>
                                    </p:animMotion>
                                  </p:childTnLst>
                                  <p:subTnLst>
                                    <p:audio>
                                      <p:cMediaNode>
                                        <p:cTn display="0" masterRel="sameClick">
                                          <p:stCondLst>
                                            <p:cond evt="begin" delay="0">
                                              <p:tn val="67"/>
                                            </p:cond>
                                          </p:stCondLst>
                                          <p:endCondLst>
                                            <p:cond evt="onStopAudio" delay="0">
                                              <p:tgtEl>
                                                <p:sldTgt/>
                                              </p:tgtEl>
                                            </p:cond>
                                          </p:endCondLst>
                                        </p:cTn>
                                        <p:tgtEl>
                                          <p:sndTgt r:embed="rId7" name="voltage.wav"/>
                                        </p:tgtEl>
                                      </p:cMediaNode>
                                    </p:audio>
                                  </p:subTnLst>
                                </p:cTn>
                              </p:par>
                              <p:par>
                                <p:cTn id="69" presetID="8" presetClass="emph" presetSubtype="0" fill="hold" nodeType="withEffect">
                                  <p:stCondLst>
                                    <p:cond delay="0"/>
                                  </p:stCondLst>
                                  <p:childTnLst>
                                    <p:animRot by="-5400000">
                                      <p:cBhvr>
                                        <p:cTn id="70" dur="1000" fill="hold"/>
                                        <p:tgtEl>
                                          <p:spTgt spid="122936"/>
                                        </p:tgtEl>
                                        <p:attrNameLst>
                                          <p:attrName>r</p:attrName>
                                        </p:attrNameLst>
                                      </p:cBhvr>
                                    </p:animRot>
                                  </p:childTnLst>
                                </p:cTn>
                              </p:par>
                              <p:par>
                                <p:cTn id="71" presetID="10" presetClass="entr" presetSubtype="0" fill="hold" grpId="0" nodeType="withEffect">
                                  <p:stCondLst>
                                    <p:cond delay="0"/>
                                  </p:stCondLst>
                                  <p:childTnLst>
                                    <p:set>
                                      <p:cBhvr>
                                        <p:cTn id="72" dur="1" fill="hold">
                                          <p:stCondLst>
                                            <p:cond delay="0"/>
                                          </p:stCondLst>
                                        </p:cTn>
                                        <p:tgtEl>
                                          <p:spTgt spid="122943"/>
                                        </p:tgtEl>
                                        <p:attrNameLst>
                                          <p:attrName>style.visibility</p:attrName>
                                        </p:attrNameLst>
                                      </p:cBhvr>
                                      <p:to>
                                        <p:strVal val="visible"/>
                                      </p:to>
                                    </p:set>
                                    <p:animEffect transition="in" filter="fade">
                                      <p:cBhvr>
                                        <p:cTn id="73" dur="500"/>
                                        <p:tgtEl>
                                          <p:spTgt spid="12294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22946"/>
                                        </p:tgtEl>
                                        <p:attrNameLst>
                                          <p:attrName>style.visibility</p:attrName>
                                        </p:attrNameLst>
                                      </p:cBhvr>
                                      <p:to>
                                        <p:strVal val="visible"/>
                                      </p:to>
                                    </p:set>
                                    <p:animEffect transition="in" filter="fade">
                                      <p:cBhvr>
                                        <p:cTn id="76" dur="500"/>
                                        <p:tgtEl>
                                          <p:spTgt spid="122946"/>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2947"/>
                                        </p:tgtEl>
                                        <p:attrNameLst>
                                          <p:attrName>style.visibility</p:attrName>
                                        </p:attrNameLst>
                                      </p:cBhvr>
                                      <p:to>
                                        <p:strVal val="visible"/>
                                      </p:to>
                                    </p:set>
                                    <p:animEffect transition="in" filter="fade">
                                      <p:cBhvr>
                                        <p:cTn id="79" dur="500"/>
                                        <p:tgtEl>
                                          <p:spTgt spid="122947"/>
                                        </p:tgtEl>
                                      </p:cBhvr>
                                    </p:animEffect>
                                  </p:childTnLst>
                                </p:cTn>
                              </p:par>
                            </p:childTnLst>
                          </p:cTn>
                        </p:par>
                        <p:par>
                          <p:cTn id="80" fill="hold">
                            <p:stCondLst>
                              <p:cond delay="6500"/>
                            </p:stCondLst>
                            <p:childTnLst>
                              <p:par>
                                <p:cTn id="81" presetID="10" presetClass="entr" presetSubtype="0" fill="hold" nodeType="afterEffect">
                                  <p:stCondLst>
                                    <p:cond delay="0"/>
                                  </p:stCondLst>
                                  <p:childTnLst>
                                    <p:set>
                                      <p:cBhvr>
                                        <p:cTn id="82" dur="1" fill="hold">
                                          <p:stCondLst>
                                            <p:cond delay="0"/>
                                          </p:stCondLst>
                                        </p:cTn>
                                        <p:tgtEl>
                                          <p:spTgt spid="122939"/>
                                        </p:tgtEl>
                                        <p:attrNameLst>
                                          <p:attrName>style.visibility</p:attrName>
                                        </p:attrNameLst>
                                      </p:cBhvr>
                                      <p:to>
                                        <p:strVal val="visible"/>
                                      </p:to>
                                    </p:set>
                                    <p:animEffect transition="in" filter="fade">
                                      <p:cBhvr>
                                        <p:cTn id="83" dur="500"/>
                                        <p:tgtEl>
                                          <p:spTgt spid="122939"/>
                                        </p:tgtEl>
                                      </p:cBhvr>
                                    </p:animEffect>
                                  </p:childTnLst>
                                </p:cTn>
                              </p:par>
                            </p:childTnLst>
                          </p:cTn>
                        </p:par>
                        <p:par>
                          <p:cTn id="84" fill="hold">
                            <p:stCondLst>
                              <p:cond delay="7000"/>
                            </p:stCondLst>
                            <p:childTnLst>
                              <p:par>
                                <p:cTn id="85" presetID="8" presetClass="emph" presetSubtype="0" fill="hold" nodeType="afterEffect">
                                  <p:stCondLst>
                                    <p:cond delay="0"/>
                                  </p:stCondLst>
                                  <p:childTnLst>
                                    <p:animRot by="5400000">
                                      <p:cBhvr>
                                        <p:cTn id="86" dur="500" fill="hold"/>
                                        <p:tgtEl>
                                          <p:spTgt spid="122939"/>
                                        </p:tgtEl>
                                        <p:attrNameLst>
                                          <p:attrName>r</p:attrName>
                                        </p:attrNameLst>
                                      </p:cBhvr>
                                    </p:animRot>
                                  </p:childTnLst>
                                </p:cTn>
                              </p:par>
                              <p:par>
                                <p:cTn id="87" presetID="10" presetClass="exit" presetSubtype="0" fill="hold" grpId="1" nodeType="withEffect">
                                  <p:stCondLst>
                                    <p:cond delay="0"/>
                                  </p:stCondLst>
                                  <p:childTnLst>
                                    <p:animEffect transition="out" filter="fade">
                                      <p:cBhvr>
                                        <p:cTn id="88" dur="500"/>
                                        <p:tgtEl>
                                          <p:spTgt spid="122943"/>
                                        </p:tgtEl>
                                      </p:cBhvr>
                                    </p:animEffect>
                                    <p:set>
                                      <p:cBhvr>
                                        <p:cTn id="89" dur="1" fill="hold">
                                          <p:stCondLst>
                                            <p:cond delay="499"/>
                                          </p:stCondLst>
                                        </p:cTn>
                                        <p:tgtEl>
                                          <p:spTgt spid="122943"/>
                                        </p:tgtEl>
                                        <p:attrNameLst>
                                          <p:attrName>style.visibility</p:attrName>
                                        </p:attrNameLst>
                                      </p:cBhvr>
                                      <p:to>
                                        <p:strVal val="hidden"/>
                                      </p:to>
                                    </p:set>
                                  </p:childTnLst>
                                </p:cTn>
                              </p:par>
                              <p:par>
                                <p:cTn id="90" presetID="10" presetClass="exit" presetSubtype="0" fill="hold" grpId="1" nodeType="withEffect">
                                  <p:stCondLst>
                                    <p:cond delay="0"/>
                                  </p:stCondLst>
                                  <p:childTnLst>
                                    <p:animEffect transition="out" filter="fade">
                                      <p:cBhvr>
                                        <p:cTn id="91" dur="500"/>
                                        <p:tgtEl>
                                          <p:spTgt spid="122946"/>
                                        </p:tgtEl>
                                      </p:cBhvr>
                                    </p:animEffect>
                                    <p:set>
                                      <p:cBhvr>
                                        <p:cTn id="92" dur="1" fill="hold">
                                          <p:stCondLst>
                                            <p:cond delay="499"/>
                                          </p:stCondLst>
                                        </p:cTn>
                                        <p:tgtEl>
                                          <p:spTgt spid="122946"/>
                                        </p:tgtEl>
                                        <p:attrNameLst>
                                          <p:attrName>style.visibility</p:attrName>
                                        </p:attrNameLst>
                                      </p:cBhvr>
                                      <p:to>
                                        <p:strVal val="hidden"/>
                                      </p:to>
                                    </p:set>
                                  </p:childTnLst>
                                </p:cTn>
                              </p:par>
                              <p:par>
                                <p:cTn id="93" presetID="10" presetClass="exit" presetSubtype="0" fill="hold" grpId="1" nodeType="withEffect">
                                  <p:stCondLst>
                                    <p:cond delay="0"/>
                                  </p:stCondLst>
                                  <p:childTnLst>
                                    <p:animEffect transition="out" filter="fade">
                                      <p:cBhvr>
                                        <p:cTn id="94" dur="500"/>
                                        <p:tgtEl>
                                          <p:spTgt spid="122947"/>
                                        </p:tgtEl>
                                      </p:cBhvr>
                                    </p:animEffect>
                                    <p:set>
                                      <p:cBhvr>
                                        <p:cTn id="95" dur="1" fill="hold">
                                          <p:stCondLst>
                                            <p:cond delay="499"/>
                                          </p:stCondLst>
                                        </p:cTn>
                                        <p:tgtEl>
                                          <p:spTgt spid="122947"/>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nodeType="clickEffect">
                                  <p:stCondLst>
                                    <p:cond delay="0"/>
                                  </p:stCondLst>
                                  <p:childTnLst>
                                    <p:set>
                                      <p:cBhvr>
                                        <p:cTn id="99" dur="1" fill="hold">
                                          <p:stCondLst>
                                            <p:cond delay="0"/>
                                          </p:stCondLst>
                                        </p:cTn>
                                        <p:tgtEl>
                                          <p:spTgt spid="122882">
                                            <p:txEl>
                                              <p:pRg st="2" end="2"/>
                                            </p:txEl>
                                          </p:spTgt>
                                        </p:tgtEl>
                                        <p:attrNameLst>
                                          <p:attrName>style.visibility</p:attrName>
                                        </p:attrNameLst>
                                      </p:cBhvr>
                                      <p:to>
                                        <p:strVal val="visible"/>
                                      </p:to>
                                    </p:set>
                                    <p:anim calcmode="lin" valueType="num">
                                      <p:cBhvr additive="base">
                                        <p:cTn id="100" dur="500" fill="hold"/>
                                        <p:tgtEl>
                                          <p:spTgt spid="122882">
                                            <p:txEl>
                                              <p:pRg st="2" end="2"/>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12288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8"/>
                                            </p:cond>
                                          </p:stCondLst>
                                          <p:endCondLst>
                                            <p:cond evt="onStopAudio" delay="0">
                                              <p:tgtEl>
                                                <p:sldTgt/>
                                              </p:tgtEl>
                                            </p:cond>
                                          </p:endCondLst>
                                        </p:cTn>
                                        <p:tgtEl>
                                          <p:sndTgt r:embed="rId4" name="arrow.wav"/>
                                        </p:tgtEl>
                                      </p:cMediaNode>
                                    </p:audio>
                                  </p:subTnLst>
                                </p:cTn>
                              </p:par>
                            </p:childTnLst>
                          </p:cTn>
                        </p:par>
                      </p:childTnLst>
                    </p:cTn>
                  </p:par>
                  <p:par>
                    <p:cTn id="102" fill="hold">
                      <p:stCondLst>
                        <p:cond delay="indefinite"/>
                      </p:stCondLst>
                      <p:childTnLst>
                        <p:par>
                          <p:cTn id="103" fill="hold">
                            <p:stCondLst>
                              <p:cond delay="0"/>
                            </p:stCondLst>
                            <p:childTnLst>
                              <p:par>
                                <p:cTn id="104" presetID="2" presetClass="entr" presetSubtype="4" fill="hold" nodeType="clickEffect">
                                  <p:stCondLst>
                                    <p:cond delay="0"/>
                                  </p:stCondLst>
                                  <p:childTnLst>
                                    <p:set>
                                      <p:cBhvr>
                                        <p:cTn id="105" dur="1" fill="hold">
                                          <p:stCondLst>
                                            <p:cond delay="0"/>
                                          </p:stCondLst>
                                        </p:cTn>
                                        <p:tgtEl>
                                          <p:spTgt spid="122882">
                                            <p:txEl>
                                              <p:pRg st="3" end="3"/>
                                            </p:txEl>
                                          </p:spTgt>
                                        </p:tgtEl>
                                        <p:attrNameLst>
                                          <p:attrName>style.visibility</p:attrName>
                                        </p:attrNameLst>
                                      </p:cBhvr>
                                      <p:to>
                                        <p:strVal val="visible"/>
                                      </p:to>
                                    </p:set>
                                    <p:anim calcmode="lin" valueType="num">
                                      <p:cBhvr additive="base">
                                        <p:cTn id="106" dur="500" fill="hold"/>
                                        <p:tgtEl>
                                          <p:spTgt spid="122882">
                                            <p:txEl>
                                              <p:pRg st="3" end="3"/>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12288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4"/>
                                            </p:cond>
                                          </p:stCondLst>
                                          <p:endCondLst>
                                            <p:cond evt="onStopAudio" delay="0">
                                              <p:tgtEl>
                                                <p:sldTgt/>
                                              </p:tgtEl>
                                            </p:cond>
                                          </p:endCondLst>
                                        </p:cTn>
                                        <p:tgtEl>
                                          <p:sndTgt r:embed="rId4" name="arrow.wav"/>
                                        </p:tgtEl>
                                      </p:cMediaNode>
                                    </p:audio>
                                  </p:subTnLst>
                                </p:cTn>
                              </p:par>
                            </p:childTnLst>
                          </p:cTn>
                        </p:par>
                      </p:childTnLst>
                    </p:cTn>
                  </p:par>
                  <p:par>
                    <p:cTn id="108" fill="hold">
                      <p:stCondLst>
                        <p:cond delay="indefinite"/>
                      </p:stCondLst>
                      <p:childTnLst>
                        <p:par>
                          <p:cTn id="109" fill="hold">
                            <p:stCondLst>
                              <p:cond delay="0"/>
                            </p:stCondLst>
                            <p:childTnLst>
                              <p:par>
                                <p:cTn id="110" presetID="2" presetClass="entr" presetSubtype="4" fill="hold" nodeType="clickEffect">
                                  <p:stCondLst>
                                    <p:cond delay="0"/>
                                  </p:stCondLst>
                                  <p:childTnLst>
                                    <p:set>
                                      <p:cBhvr>
                                        <p:cTn id="111" dur="1" fill="hold">
                                          <p:stCondLst>
                                            <p:cond delay="0"/>
                                          </p:stCondLst>
                                        </p:cTn>
                                        <p:tgtEl>
                                          <p:spTgt spid="122882">
                                            <p:txEl>
                                              <p:pRg st="4" end="4"/>
                                            </p:txEl>
                                          </p:spTgt>
                                        </p:tgtEl>
                                        <p:attrNameLst>
                                          <p:attrName>style.visibility</p:attrName>
                                        </p:attrNameLst>
                                      </p:cBhvr>
                                      <p:to>
                                        <p:strVal val="visible"/>
                                      </p:to>
                                    </p:set>
                                    <p:anim calcmode="lin" valueType="num">
                                      <p:cBhvr additive="base">
                                        <p:cTn id="112" dur="500" fill="hold"/>
                                        <p:tgtEl>
                                          <p:spTgt spid="122882">
                                            <p:txEl>
                                              <p:pRg st="4" end="4"/>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12288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0"/>
                                            </p:cond>
                                          </p:stCondLst>
                                          <p:endCondLst>
                                            <p:cond evt="onStopAudio" delay="0">
                                              <p:tgtEl>
                                                <p:sldTgt/>
                                              </p:tgtEl>
                                            </p:cond>
                                          </p:endCondLst>
                                        </p:cTn>
                                        <p:tgtEl>
                                          <p:sndTgt r:embed="rId4" name="arrow.wav"/>
                                        </p:tgtEl>
                                      </p:cMediaNode>
                                    </p:audio>
                                  </p:subTnLst>
                                </p:cTn>
                              </p:par>
                            </p:childTnLst>
                          </p:cTn>
                        </p:par>
                      </p:childTnLst>
                    </p:cTn>
                  </p:par>
                  <p:par>
                    <p:cTn id="114" fill="hold">
                      <p:stCondLst>
                        <p:cond delay="indefinite"/>
                      </p:stCondLst>
                      <p:childTnLst>
                        <p:par>
                          <p:cTn id="115" fill="hold">
                            <p:stCondLst>
                              <p:cond delay="0"/>
                            </p:stCondLst>
                            <p:childTnLst>
                              <p:par>
                                <p:cTn id="116" presetID="2" presetClass="entr" presetSubtype="4" fill="hold" nodeType="clickEffect">
                                  <p:stCondLst>
                                    <p:cond delay="0"/>
                                  </p:stCondLst>
                                  <p:childTnLst>
                                    <p:set>
                                      <p:cBhvr>
                                        <p:cTn id="117" dur="1" fill="hold">
                                          <p:stCondLst>
                                            <p:cond delay="0"/>
                                          </p:stCondLst>
                                        </p:cTn>
                                        <p:tgtEl>
                                          <p:spTgt spid="122882">
                                            <p:txEl>
                                              <p:pRg st="5" end="5"/>
                                            </p:txEl>
                                          </p:spTgt>
                                        </p:tgtEl>
                                        <p:attrNameLst>
                                          <p:attrName>style.visibility</p:attrName>
                                        </p:attrNameLst>
                                      </p:cBhvr>
                                      <p:to>
                                        <p:strVal val="visible"/>
                                      </p:to>
                                    </p:set>
                                    <p:anim calcmode="lin" valueType="num">
                                      <p:cBhvr additive="base">
                                        <p:cTn id="118" dur="500" fill="hold"/>
                                        <p:tgtEl>
                                          <p:spTgt spid="122882">
                                            <p:txEl>
                                              <p:pRg st="5" end="5"/>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12288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6"/>
                                            </p:cond>
                                          </p:stCondLst>
                                          <p:endCondLst>
                                            <p:cond evt="onStopAudio" delay="0">
                                              <p:tgtEl>
                                                <p:sldTgt/>
                                              </p:tgtEl>
                                            </p:cond>
                                          </p:endCondLst>
                                        </p:cTn>
                                        <p:tgtEl>
                                          <p:sndTgt r:embed="rId4" name="arrow.wav"/>
                                        </p:tgtEl>
                                      </p:cMediaNode>
                                    </p:audio>
                                  </p:subTnLst>
                                </p:cTn>
                              </p:par>
                            </p:childTnLst>
                          </p:cTn>
                        </p:par>
                      </p:childTnLst>
                    </p:cTn>
                  </p:par>
                  <p:par>
                    <p:cTn id="120" fill="hold">
                      <p:stCondLst>
                        <p:cond delay="indefinite"/>
                      </p:stCondLst>
                      <p:childTnLst>
                        <p:par>
                          <p:cTn id="121" fill="hold">
                            <p:stCondLst>
                              <p:cond delay="0"/>
                            </p:stCondLst>
                            <p:childTnLst>
                              <p:par>
                                <p:cTn id="122" presetID="2" presetClass="entr" presetSubtype="4" fill="hold" nodeType="clickEffect">
                                  <p:stCondLst>
                                    <p:cond delay="0"/>
                                  </p:stCondLst>
                                  <p:childTnLst>
                                    <p:set>
                                      <p:cBhvr>
                                        <p:cTn id="123" dur="1" fill="hold">
                                          <p:stCondLst>
                                            <p:cond delay="0"/>
                                          </p:stCondLst>
                                        </p:cTn>
                                        <p:tgtEl>
                                          <p:spTgt spid="122883">
                                            <p:txEl>
                                              <p:pRg st="1" end="1"/>
                                            </p:txEl>
                                          </p:spTgt>
                                        </p:tgtEl>
                                        <p:attrNameLst>
                                          <p:attrName>style.visibility</p:attrName>
                                        </p:attrNameLst>
                                      </p:cBhvr>
                                      <p:to>
                                        <p:strVal val="visible"/>
                                      </p:to>
                                    </p:set>
                                    <p:anim calcmode="lin" valueType="num">
                                      <p:cBhvr additive="base">
                                        <p:cTn id="124" dur="500" fill="hold"/>
                                        <p:tgtEl>
                                          <p:spTgt spid="122883">
                                            <p:txEl>
                                              <p:pRg st="1" end="1"/>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12288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2" grpId="0" animBg="1"/>
      <p:bldP spid="122942" grpId="1" animBg="1"/>
      <p:bldP spid="122943" grpId="0" animBg="1"/>
      <p:bldP spid="122943" grpId="1" animBg="1"/>
      <p:bldP spid="122944" grpId="0" animBg="1"/>
      <p:bldP spid="122944" grpId="1" animBg="1"/>
      <p:bldP spid="122945" grpId="0" animBg="1"/>
      <p:bldP spid="122945" grpId="1" animBg="1"/>
      <p:bldP spid="122946" grpId="0" animBg="1"/>
      <p:bldP spid="122946" grpId="1" animBg="1"/>
      <p:bldP spid="122947" grpId="0" animBg="1"/>
      <p:bldP spid="12294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ChangeArrowheads="1"/>
          </p:cNvSpPr>
          <p:nvPr/>
        </p:nvSpPr>
        <p:spPr bwMode="auto">
          <a:xfrm>
            <a:off x="674688" y="1728788"/>
            <a:ext cx="7764462" cy="5129212"/>
          </a:xfrm>
          <a:prstGeom prst="rect">
            <a:avLst/>
          </a:prstGeom>
          <a:solidFill>
            <a:srgbClr val="FFFFCC"/>
          </a:solidFill>
          <a:ln w="9525">
            <a:noFill/>
            <a:miter lim="800000"/>
            <a:headEnd/>
            <a:tailEnd/>
          </a:ln>
          <a:effectLst/>
        </p:spPr>
        <p:txBody>
          <a:bodyPr/>
          <a:lstStyle/>
          <a:p>
            <a:pPr eaLnBrk="0" hangingPunct="0">
              <a:spcBef>
                <a:spcPct val="20000"/>
              </a:spcBef>
            </a:pPr>
            <a:r>
              <a:rPr lang="en-US" dirty="0">
                <a:sym typeface="Symbol" pitchFamily="18" charset="2"/>
              </a:rPr>
              <a:t>EXAMPLE: Explain why when the                                   switch is closed in the first circuit, the                           ammeter in the second reads a current for an instant.</a:t>
            </a:r>
          </a:p>
          <a:p>
            <a:pPr eaLnBrk="0" hangingPunct="0">
              <a:spcBef>
                <a:spcPct val="15000"/>
              </a:spcBef>
            </a:pPr>
            <a:r>
              <a:rPr lang="en-US" dirty="0">
                <a:sym typeface="Symbol" pitchFamily="18" charset="2"/>
              </a:rPr>
              <a:t>SOLUTION:</a:t>
            </a:r>
            <a:endParaRPr lang="en-US" dirty="0">
              <a:cs typeface="Courier New" pitchFamily="49" charset="0"/>
              <a:sym typeface="Symbol" pitchFamily="18" charset="2"/>
            </a:endParaRPr>
          </a:p>
          <a:p>
            <a:pPr eaLnBrk="0" hangingPunct="0">
              <a:spcBef>
                <a:spcPct val="15000"/>
              </a:spcBef>
              <a:buFont typeface="Symbol" pitchFamily="18" charset="2"/>
              <a:buChar char="·"/>
            </a:pPr>
            <a:r>
              <a:rPr lang="en-US" dirty="0"/>
              <a:t>While the </a:t>
            </a:r>
            <a:r>
              <a:rPr lang="en-US" dirty="0" smtClean="0"/>
              <a:t>____________ there </a:t>
            </a:r>
            <a:r>
              <a:rPr lang="en-US" dirty="0"/>
              <a:t>is </a:t>
            </a:r>
            <a:r>
              <a:rPr lang="en-US" dirty="0" smtClean="0"/>
              <a:t>______________ </a:t>
            </a:r>
            <a:r>
              <a:rPr lang="en-US" dirty="0"/>
              <a:t>through the black coil and thus </a:t>
            </a:r>
            <a:r>
              <a:rPr lang="en-US" dirty="0" smtClean="0"/>
              <a:t>________________.</a:t>
            </a:r>
            <a:endParaRPr lang="en-US" dirty="0">
              <a:sym typeface="Symbol" pitchFamily="18" charset="2"/>
            </a:endParaRPr>
          </a:p>
          <a:p>
            <a:pPr eaLnBrk="0" hangingPunct="0">
              <a:spcBef>
                <a:spcPct val="15000"/>
              </a:spcBef>
              <a:buFont typeface="Symbol" pitchFamily="18" charset="2"/>
              <a:buChar char="·"/>
            </a:pPr>
            <a:r>
              <a:rPr lang="en-US" dirty="0">
                <a:sym typeface="Symbol" pitchFamily="18" charset="2"/>
              </a:rPr>
              <a:t>The instant the </a:t>
            </a:r>
            <a:r>
              <a:rPr lang="en-US" dirty="0" smtClean="0">
                <a:sym typeface="Symbol" pitchFamily="18" charset="2"/>
              </a:rPr>
              <a:t>_______________, ___________ and </a:t>
            </a:r>
            <a:r>
              <a:rPr lang="en-US" dirty="0">
                <a:sym typeface="Symbol" pitchFamily="18" charset="2"/>
              </a:rPr>
              <a:t>a </a:t>
            </a:r>
            <a:r>
              <a:rPr lang="en-US" dirty="0" smtClean="0">
                <a:sym typeface="Symbol" pitchFamily="18" charset="2"/>
              </a:rPr>
              <a:t>_________________________________.</a:t>
            </a:r>
            <a:endParaRPr lang="en-US" dirty="0">
              <a:sym typeface="Symbol" pitchFamily="18" charset="2"/>
            </a:endParaRPr>
          </a:p>
          <a:p>
            <a:pPr eaLnBrk="0" hangingPunct="0">
              <a:spcBef>
                <a:spcPct val="15000"/>
              </a:spcBef>
              <a:buFont typeface="Symbol" pitchFamily="18" charset="2"/>
              <a:buChar char="·"/>
            </a:pPr>
            <a:r>
              <a:rPr lang="en-US" dirty="0">
                <a:sym typeface="Symbol" pitchFamily="18" charset="2"/>
              </a:rPr>
              <a:t>While the </a:t>
            </a:r>
            <a:r>
              <a:rPr lang="en-US" dirty="0" smtClean="0">
                <a:sym typeface="Symbol" pitchFamily="18" charset="2"/>
              </a:rPr>
              <a:t>__________________, </a:t>
            </a:r>
            <a:r>
              <a:rPr lang="en-US" dirty="0">
                <a:sym typeface="Symbol" pitchFamily="18" charset="2"/>
              </a:rPr>
              <a:t>the </a:t>
            </a:r>
            <a:r>
              <a:rPr lang="en-US" dirty="0" smtClean="0">
                <a:sym typeface="Symbol" pitchFamily="18" charset="2"/>
              </a:rPr>
              <a:t>_____________ ________________, </a:t>
            </a:r>
            <a:r>
              <a:rPr lang="en-US" dirty="0">
                <a:sym typeface="Symbol" pitchFamily="18" charset="2"/>
              </a:rPr>
              <a:t>and its </a:t>
            </a:r>
            <a:r>
              <a:rPr lang="en-US" dirty="0" smtClean="0">
                <a:sym typeface="Symbol" pitchFamily="18" charset="2"/>
              </a:rPr>
              <a:t>_____________________ ______, </a:t>
            </a:r>
            <a:r>
              <a:rPr lang="en-US" dirty="0">
                <a:sym typeface="Symbol" pitchFamily="18" charset="2"/>
              </a:rPr>
              <a:t>too, thus </a:t>
            </a:r>
            <a:r>
              <a:rPr lang="en-US" dirty="0" smtClean="0">
                <a:sym typeface="Symbol" pitchFamily="18" charset="2"/>
              </a:rPr>
              <a:t>_____________________________.</a:t>
            </a:r>
            <a:endParaRPr lang="en-US" dirty="0">
              <a:sym typeface="Symbol" pitchFamily="18" charset="2"/>
            </a:endParaRPr>
          </a:p>
          <a:p>
            <a:pPr eaLnBrk="0" hangingPunct="0">
              <a:spcBef>
                <a:spcPct val="15000"/>
              </a:spcBef>
              <a:buFont typeface="Symbol" pitchFamily="18" charset="2"/>
              <a:buChar char="·"/>
            </a:pPr>
            <a:r>
              <a:rPr lang="en-US" dirty="0">
                <a:sym typeface="Symbol" pitchFamily="18" charset="2"/>
              </a:rPr>
              <a:t>Once the </a:t>
            </a:r>
            <a:r>
              <a:rPr lang="en-US" dirty="0" smtClean="0">
                <a:sym typeface="Symbol" pitchFamily="18" charset="2"/>
              </a:rPr>
              <a:t>_______________________the __________ __________, </a:t>
            </a:r>
            <a:r>
              <a:rPr lang="en-US" dirty="0">
                <a:sym typeface="Symbol" pitchFamily="18" charset="2"/>
              </a:rPr>
              <a:t>and the </a:t>
            </a:r>
            <a:r>
              <a:rPr lang="en-US" dirty="0" smtClean="0">
                <a:sym typeface="Symbol" pitchFamily="18" charset="2"/>
              </a:rPr>
              <a:t>___________________________</a:t>
            </a:r>
            <a:endParaRPr lang="en-US" dirty="0">
              <a:sym typeface="Symbol" pitchFamily="18" charset="2"/>
            </a:endParaRPr>
          </a:p>
        </p:txBody>
      </p:sp>
      <p:sp>
        <p:nvSpPr>
          <p:cNvPr id="124930" name="Rectangle 2"/>
          <p:cNvSpPr>
            <a:spLocks noChangeArrowheads="1"/>
          </p:cNvSpPr>
          <p:nvPr/>
        </p:nvSpPr>
        <p:spPr bwMode="auto">
          <a:xfrm>
            <a:off x="685800" y="1354138"/>
            <a:ext cx="7772400" cy="390525"/>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a:t>
            </a:r>
            <a:endParaRPr lang="en-US" i="1">
              <a:solidFill>
                <a:schemeClr val="accent2"/>
              </a:solidFill>
              <a:ea typeface="Calibri" pitchFamily="34" charset="0"/>
            </a:endParaRPr>
          </a:p>
        </p:txBody>
      </p:sp>
      <p:grpSp>
        <p:nvGrpSpPr>
          <p:cNvPr id="124933" name="Group 5"/>
          <p:cNvGrpSpPr>
            <a:grpSpLocks/>
          </p:cNvGrpSpPr>
          <p:nvPr/>
        </p:nvGrpSpPr>
        <p:grpSpPr bwMode="auto">
          <a:xfrm>
            <a:off x="5764213" y="1082675"/>
            <a:ext cx="1606550" cy="1333500"/>
            <a:chOff x="743" y="2255"/>
            <a:chExt cx="1239" cy="1120"/>
          </a:xfrm>
        </p:grpSpPr>
        <p:sp>
          <p:nvSpPr>
            <p:cNvPr id="124934" name="Freeform 6"/>
            <p:cNvSpPr>
              <a:spLocks/>
            </p:cNvSpPr>
            <p:nvPr/>
          </p:nvSpPr>
          <p:spPr bwMode="auto">
            <a:xfrm>
              <a:off x="1169" y="2552"/>
              <a:ext cx="807" cy="668"/>
            </a:xfrm>
            <a:custGeom>
              <a:avLst/>
              <a:gdLst/>
              <a:ahLst/>
              <a:cxnLst>
                <a:cxn ang="0">
                  <a:pos x="807" y="0"/>
                </a:cxn>
                <a:cxn ang="0">
                  <a:pos x="807" y="668"/>
                </a:cxn>
                <a:cxn ang="0">
                  <a:pos x="0" y="668"/>
                </a:cxn>
              </a:cxnLst>
              <a:rect l="0" t="0" r="r" b="b"/>
              <a:pathLst>
                <a:path w="807" h="668">
                  <a:moveTo>
                    <a:pt x="807" y="0"/>
                  </a:moveTo>
                  <a:lnTo>
                    <a:pt x="807" y="668"/>
                  </a:lnTo>
                  <a:lnTo>
                    <a:pt x="0" y="668"/>
                  </a:lnTo>
                </a:path>
              </a:pathLst>
            </a:custGeom>
            <a:noFill/>
            <a:ln w="9525">
              <a:solidFill>
                <a:schemeClr val="tx1"/>
              </a:solidFill>
              <a:round/>
              <a:headEnd/>
              <a:tailEnd/>
            </a:ln>
            <a:effectLst/>
          </p:spPr>
          <p:txBody>
            <a:bodyPr/>
            <a:lstStyle/>
            <a:p>
              <a:endParaRPr lang="en-US"/>
            </a:p>
          </p:txBody>
        </p:sp>
        <p:sp>
          <p:nvSpPr>
            <p:cNvPr id="124935" name="Freeform 7"/>
            <p:cNvSpPr>
              <a:spLocks/>
            </p:cNvSpPr>
            <p:nvPr/>
          </p:nvSpPr>
          <p:spPr bwMode="auto">
            <a:xfrm>
              <a:off x="1544" y="2255"/>
              <a:ext cx="438" cy="630"/>
            </a:xfrm>
            <a:custGeom>
              <a:avLst/>
              <a:gdLst/>
              <a:ahLst/>
              <a:cxnLst>
                <a:cxn ang="0">
                  <a:pos x="530" y="303"/>
                </a:cxn>
                <a:cxn ang="0">
                  <a:pos x="496" y="95"/>
                </a:cxn>
                <a:cxn ang="0">
                  <a:pos x="421" y="15"/>
                </a:cxn>
                <a:cxn ang="0">
                  <a:pos x="317" y="113"/>
                </a:cxn>
                <a:cxn ang="0">
                  <a:pos x="300" y="314"/>
                </a:cxn>
                <a:cxn ang="0">
                  <a:pos x="323" y="596"/>
                </a:cxn>
                <a:cxn ang="0">
                  <a:pos x="398" y="516"/>
                </a:cxn>
                <a:cxn ang="0">
                  <a:pos x="438" y="314"/>
                </a:cxn>
                <a:cxn ang="0">
                  <a:pos x="415" y="118"/>
                </a:cxn>
                <a:cxn ang="0">
                  <a:pos x="317" y="9"/>
                </a:cxn>
                <a:cxn ang="0">
                  <a:pos x="219" y="113"/>
                </a:cxn>
                <a:cxn ang="0">
                  <a:pos x="190" y="297"/>
                </a:cxn>
                <a:cxn ang="0">
                  <a:pos x="202" y="475"/>
                </a:cxn>
                <a:cxn ang="0">
                  <a:pos x="225" y="602"/>
                </a:cxn>
                <a:cxn ang="0">
                  <a:pos x="311" y="510"/>
                </a:cxn>
                <a:cxn ang="0">
                  <a:pos x="346" y="320"/>
                </a:cxn>
                <a:cxn ang="0">
                  <a:pos x="311" y="101"/>
                </a:cxn>
                <a:cxn ang="0">
                  <a:pos x="213" y="9"/>
                </a:cxn>
                <a:cxn ang="0">
                  <a:pos x="116" y="147"/>
                </a:cxn>
                <a:cxn ang="0">
                  <a:pos x="98" y="337"/>
                </a:cxn>
                <a:cxn ang="0">
                  <a:pos x="116" y="550"/>
                </a:cxn>
                <a:cxn ang="0">
                  <a:pos x="144" y="596"/>
                </a:cxn>
                <a:cxn ang="0">
                  <a:pos x="208" y="516"/>
                </a:cxn>
                <a:cxn ang="0">
                  <a:pos x="248" y="308"/>
                </a:cxn>
                <a:cxn ang="0">
                  <a:pos x="213" y="107"/>
                </a:cxn>
                <a:cxn ang="0">
                  <a:pos x="139" y="3"/>
                </a:cxn>
                <a:cxn ang="0">
                  <a:pos x="23" y="124"/>
                </a:cxn>
                <a:cxn ang="0">
                  <a:pos x="0" y="291"/>
                </a:cxn>
              </a:cxnLst>
              <a:rect l="0" t="0" r="r" b="b"/>
              <a:pathLst>
                <a:path w="530" h="630">
                  <a:moveTo>
                    <a:pt x="530" y="303"/>
                  </a:moveTo>
                  <a:cubicBezTo>
                    <a:pt x="522" y="223"/>
                    <a:pt x="514" y="143"/>
                    <a:pt x="496" y="95"/>
                  </a:cubicBezTo>
                  <a:cubicBezTo>
                    <a:pt x="478" y="47"/>
                    <a:pt x="451" y="12"/>
                    <a:pt x="421" y="15"/>
                  </a:cubicBezTo>
                  <a:cubicBezTo>
                    <a:pt x="391" y="18"/>
                    <a:pt x="337" y="63"/>
                    <a:pt x="317" y="113"/>
                  </a:cubicBezTo>
                  <a:cubicBezTo>
                    <a:pt x="297" y="163"/>
                    <a:pt x="299" y="234"/>
                    <a:pt x="300" y="314"/>
                  </a:cubicBezTo>
                  <a:cubicBezTo>
                    <a:pt x="301" y="394"/>
                    <a:pt x="307" y="562"/>
                    <a:pt x="323" y="596"/>
                  </a:cubicBezTo>
                  <a:cubicBezTo>
                    <a:pt x="339" y="630"/>
                    <a:pt x="379" y="563"/>
                    <a:pt x="398" y="516"/>
                  </a:cubicBezTo>
                  <a:cubicBezTo>
                    <a:pt x="417" y="469"/>
                    <a:pt x="435" y="380"/>
                    <a:pt x="438" y="314"/>
                  </a:cubicBezTo>
                  <a:cubicBezTo>
                    <a:pt x="441" y="248"/>
                    <a:pt x="435" y="169"/>
                    <a:pt x="415" y="118"/>
                  </a:cubicBezTo>
                  <a:cubicBezTo>
                    <a:pt x="395" y="67"/>
                    <a:pt x="350" y="10"/>
                    <a:pt x="317" y="9"/>
                  </a:cubicBezTo>
                  <a:cubicBezTo>
                    <a:pt x="284" y="8"/>
                    <a:pt x="240" y="65"/>
                    <a:pt x="219" y="113"/>
                  </a:cubicBezTo>
                  <a:cubicBezTo>
                    <a:pt x="198" y="161"/>
                    <a:pt x="193" y="237"/>
                    <a:pt x="190" y="297"/>
                  </a:cubicBezTo>
                  <a:cubicBezTo>
                    <a:pt x="187" y="357"/>
                    <a:pt x="196" y="424"/>
                    <a:pt x="202" y="475"/>
                  </a:cubicBezTo>
                  <a:cubicBezTo>
                    <a:pt x="208" y="526"/>
                    <a:pt x="207" y="596"/>
                    <a:pt x="225" y="602"/>
                  </a:cubicBezTo>
                  <a:cubicBezTo>
                    <a:pt x="243" y="608"/>
                    <a:pt x="291" y="557"/>
                    <a:pt x="311" y="510"/>
                  </a:cubicBezTo>
                  <a:cubicBezTo>
                    <a:pt x="331" y="463"/>
                    <a:pt x="346" y="388"/>
                    <a:pt x="346" y="320"/>
                  </a:cubicBezTo>
                  <a:cubicBezTo>
                    <a:pt x="346" y="252"/>
                    <a:pt x="333" y="153"/>
                    <a:pt x="311" y="101"/>
                  </a:cubicBezTo>
                  <a:cubicBezTo>
                    <a:pt x="289" y="49"/>
                    <a:pt x="245" y="1"/>
                    <a:pt x="213" y="9"/>
                  </a:cubicBezTo>
                  <a:cubicBezTo>
                    <a:pt x="181" y="17"/>
                    <a:pt x="135" y="92"/>
                    <a:pt x="116" y="147"/>
                  </a:cubicBezTo>
                  <a:cubicBezTo>
                    <a:pt x="97" y="202"/>
                    <a:pt x="98" y="270"/>
                    <a:pt x="98" y="337"/>
                  </a:cubicBezTo>
                  <a:cubicBezTo>
                    <a:pt x="98" y="404"/>
                    <a:pt x="108" y="507"/>
                    <a:pt x="116" y="550"/>
                  </a:cubicBezTo>
                  <a:cubicBezTo>
                    <a:pt x="124" y="593"/>
                    <a:pt x="129" y="602"/>
                    <a:pt x="144" y="596"/>
                  </a:cubicBezTo>
                  <a:cubicBezTo>
                    <a:pt x="159" y="590"/>
                    <a:pt x="191" y="564"/>
                    <a:pt x="208" y="516"/>
                  </a:cubicBezTo>
                  <a:cubicBezTo>
                    <a:pt x="225" y="468"/>
                    <a:pt x="247" y="376"/>
                    <a:pt x="248" y="308"/>
                  </a:cubicBezTo>
                  <a:cubicBezTo>
                    <a:pt x="249" y="240"/>
                    <a:pt x="231" y="158"/>
                    <a:pt x="213" y="107"/>
                  </a:cubicBezTo>
                  <a:cubicBezTo>
                    <a:pt x="195" y="56"/>
                    <a:pt x="171" y="0"/>
                    <a:pt x="139" y="3"/>
                  </a:cubicBezTo>
                  <a:cubicBezTo>
                    <a:pt x="107" y="6"/>
                    <a:pt x="46" y="76"/>
                    <a:pt x="23" y="124"/>
                  </a:cubicBezTo>
                  <a:cubicBezTo>
                    <a:pt x="0" y="172"/>
                    <a:pt x="0" y="231"/>
                    <a:pt x="0" y="291"/>
                  </a:cubicBezTo>
                </a:path>
              </a:pathLst>
            </a:custGeom>
            <a:noFill/>
            <a:ln w="38100" cmpd="sng">
              <a:solidFill>
                <a:schemeClr val="tx1"/>
              </a:solidFill>
              <a:round/>
              <a:headEnd/>
              <a:tailEnd/>
            </a:ln>
            <a:effectLst/>
          </p:spPr>
          <p:txBody>
            <a:bodyPr/>
            <a:lstStyle/>
            <a:p>
              <a:endParaRPr lang="en-US"/>
            </a:p>
          </p:txBody>
        </p:sp>
        <p:grpSp>
          <p:nvGrpSpPr>
            <p:cNvPr id="124936" name="Group 8"/>
            <p:cNvGrpSpPr>
              <a:grpSpLocks/>
            </p:cNvGrpSpPr>
            <p:nvPr/>
          </p:nvGrpSpPr>
          <p:grpSpPr bwMode="auto">
            <a:xfrm>
              <a:off x="748" y="3087"/>
              <a:ext cx="543" cy="288"/>
              <a:chOff x="748" y="3087"/>
              <a:chExt cx="543" cy="288"/>
            </a:xfrm>
          </p:grpSpPr>
          <p:sp>
            <p:nvSpPr>
              <p:cNvPr id="124937" name="Line 9"/>
              <p:cNvSpPr>
                <a:spLocks noChangeShapeType="1"/>
              </p:cNvSpPr>
              <p:nvPr/>
            </p:nvSpPr>
            <p:spPr bwMode="auto">
              <a:xfrm flipV="1">
                <a:off x="1043" y="3157"/>
                <a:ext cx="115" cy="69"/>
              </a:xfrm>
              <a:prstGeom prst="line">
                <a:avLst/>
              </a:prstGeom>
              <a:noFill/>
              <a:ln w="9525">
                <a:solidFill>
                  <a:schemeClr val="tx1"/>
                </a:solidFill>
                <a:round/>
                <a:headEnd/>
                <a:tailEnd/>
              </a:ln>
              <a:effectLst/>
            </p:spPr>
            <p:txBody>
              <a:bodyPr/>
              <a:lstStyle/>
              <a:p>
                <a:endParaRPr lang="en-US"/>
              </a:p>
            </p:txBody>
          </p:sp>
          <p:sp>
            <p:nvSpPr>
              <p:cNvPr id="124938" name="Line 10"/>
              <p:cNvSpPr>
                <a:spLocks noChangeShapeType="1"/>
              </p:cNvSpPr>
              <p:nvPr/>
            </p:nvSpPr>
            <p:spPr bwMode="auto">
              <a:xfrm>
                <a:off x="1187" y="3224"/>
                <a:ext cx="104" cy="0"/>
              </a:xfrm>
              <a:prstGeom prst="line">
                <a:avLst/>
              </a:prstGeom>
              <a:noFill/>
              <a:ln w="9525">
                <a:solidFill>
                  <a:schemeClr val="tx1"/>
                </a:solidFill>
                <a:round/>
                <a:headEnd/>
                <a:tailEnd/>
              </a:ln>
              <a:effectLst/>
            </p:spPr>
            <p:txBody>
              <a:bodyPr/>
              <a:lstStyle/>
              <a:p>
                <a:endParaRPr lang="en-US"/>
              </a:p>
            </p:txBody>
          </p:sp>
          <p:sp>
            <p:nvSpPr>
              <p:cNvPr id="124939" name="Line 11"/>
              <p:cNvSpPr>
                <a:spLocks noChangeShapeType="1"/>
              </p:cNvSpPr>
              <p:nvPr/>
            </p:nvSpPr>
            <p:spPr bwMode="auto">
              <a:xfrm>
                <a:off x="916" y="3087"/>
                <a:ext cx="0" cy="288"/>
              </a:xfrm>
              <a:prstGeom prst="line">
                <a:avLst/>
              </a:prstGeom>
              <a:noFill/>
              <a:ln w="9525">
                <a:solidFill>
                  <a:schemeClr val="tx1"/>
                </a:solidFill>
                <a:round/>
                <a:headEnd/>
                <a:tailEnd/>
              </a:ln>
              <a:effectLst/>
            </p:spPr>
            <p:txBody>
              <a:bodyPr/>
              <a:lstStyle/>
              <a:p>
                <a:endParaRPr lang="en-US"/>
              </a:p>
            </p:txBody>
          </p:sp>
          <p:sp>
            <p:nvSpPr>
              <p:cNvPr id="124940" name="Line 12"/>
              <p:cNvSpPr>
                <a:spLocks noChangeShapeType="1"/>
              </p:cNvSpPr>
              <p:nvPr/>
            </p:nvSpPr>
            <p:spPr bwMode="auto">
              <a:xfrm>
                <a:off x="858" y="3180"/>
                <a:ext cx="0" cy="97"/>
              </a:xfrm>
              <a:prstGeom prst="line">
                <a:avLst/>
              </a:prstGeom>
              <a:noFill/>
              <a:ln w="28575">
                <a:solidFill>
                  <a:schemeClr val="tx1"/>
                </a:solidFill>
                <a:round/>
                <a:headEnd/>
                <a:tailEnd/>
              </a:ln>
              <a:effectLst/>
            </p:spPr>
            <p:txBody>
              <a:bodyPr/>
              <a:lstStyle/>
              <a:p>
                <a:endParaRPr lang="en-US"/>
              </a:p>
            </p:txBody>
          </p:sp>
          <p:sp>
            <p:nvSpPr>
              <p:cNvPr id="124941" name="Line 13"/>
              <p:cNvSpPr>
                <a:spLocks noChangeShapeType="1"/>
              </p:cNvSpPr>
              <p:nvPr/>
            </p:nvSpPr>
            <p:spPr bwMode="auto">
              <a:xfrm>
                <a:off x="916" y="3220"/>
                <a:ext cx="104" cy="0"/>
              </a:xfrm>
              <a:prstGeom prst="line">
                <a:avLst/>
              </a:prstGeom>
              <a:noFill/>
              <a:ln w="9525">
                <a:solidFill>
                  <a:schemeClr val="tx1"/>
                </a:solidFill>
                <a:round/>
                <a:headEnd/>
                <a:tailEnd/>
              </a:ln>
              <a:effectLst/>
            </p:spPr>
            <p:txBody>
              <a:bodyPr/>
              <a:lstStyle/>
              <a:p>
                <a:endParaRPr lang="en-US"/>
              </a:p>
            </p:txBody>
          </p:sp>
          <p:sp>
            <p:nvSpPr>
              <p:cNvPr id="124942" name="Oval 14"/>
              <p:cNvSpPr>
                <a:spLocks noChangeAspect="1" noChangeArrowheads="1"/>
              </p:cNvSpPr>
              <p:nvPr/>
            </p:nvSpPr>
            <p:spPr bwMode="auto">
              <a:xfrm>
                <a:off x="1003" y="3203"/>
                <a:ext cx="46"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24943" name="Oval 15"/>
              <p:cNvSpPr>
                <a:spLocks noChangeAspect="1" noChangeArrowheads="1"/>
              </p:cNvSpPr>
              <p:nvPr/>
            </p:nvSpPr>
            <p:spPr bwMode="auto">
              <a:xfrm>
                <a:off x="1153" y="3203"/>
                <a:ext cx="46"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24944" name="Line 16"/>
              <p:cNvSpPr>
                <a:spLocks noChangeShapeType="1"/>
              </p:cNvSpPr>
              <p:nvPr/>
            </p:nvSpPr>
            <p:spPr bwMode="auto">
              <a:xfrm>
                <a:off x="748" y="3222"/>
                <a:ext cx="104" cy="0"/>
              </a:xfrm>
              <a:prstGeom prst="line">
                <a:avLst/>
              </a:prstGeom>
              <a:noFill/>
              <a:ln w="9525">
                <a:solidFill>
                  <a:schemeClr val="tx1"/>
                </a:solidFill>
                <a:round/>
                <a:headEnd/>
                <a:tailEnd/>
              </a:ln>
              <a:effectLst/>
            </p:spPr>
            <p:txBody>
              <a:bodyPr/>
              <a:lstStyle/>
              <a:p>
                <a:endParaRPr lang="en-US"/>
              </a:p>
            </p:txBody>
          </p:sp>
        </p:grpSp>
        <p:sp>
          <p:nvSpPr>
            <p:cNvPr id="124945" name="Freeform 17"/>
            <p:cNvSpPr>
              <a:spLocks/>
            </p:cNvSpPr>
            <p:nvPr/>
          </p:nvSpPr>
          <p:spPr bwMode="auto">
            <a:xfrm>
              <a:off x="743" y="2528"/>
              <a:ext cx="795" cy="692"/>
            </a:xfrm>
            <a:custGeom>
              <a:avLst/>
              <a:gdLst/>
              <a:ahLst/>
              <a:cxnLst>
                <a:cxn ang="0">
                  <a:pos x="795" y="0"/>
                </a:cxn>
                <a:cxn ang="0">
                  <a:pos x="795" y="317"/>
                </a:cxn>
                <a:cxn ang="0">
                  <a:pos x="0" y="317"/>
                </a:cxn>
                <a:cxn ang="0">
                  <a:pos x="0" y="692"/>
                </a:cxn>
              </a:cxnLst>
              <a:rect l="0" t="0" r="r" b="b"/>
              <a:pathLst>
                <a:path w="795" h="692">
                  <a:moveTo>
                    <a:pt x="795" y="0"/>
                  </a:moveTo>
                  <a:lnTo>
                    <a:pt x="795" y="317"/>
                  </a:lnTo>
                  <a:lnTo>
                    <a:pt x="0" y="317"/>
                  </a:lnTo>
                  <a:lnTo>
                    <a:pt x="0" y="692"/>
                  </a:lnTo>
                </a:path>
              </a:pathLst>
            </a:custGeom>
            <a:noFill/>
            <a:ln w="9525">
              <a:solidFill>
                <a:schemeClr val="tx1"/>
              </a:solidFill>
              <a:round/>
              <a:headEnd/>
              <a:tailEnd/>
            </a:ln>
            <a:effectLst/>
          </p:spPr>
          <p:txBody>
            <a:bodyPr/>
            <a:lstStyle/>
            <a:p>
              <a:endParaRPr lang="en-US"/>
            </a:p>
          </p:txBody>
        </p:sp>
      </p:grpSp>
      <p:grpSp>
        <p:nvGrpSpPr>
          <p:cNvPr id="124946" name="Group 18"/>
          <p:cNvGrpSpPr>
            <a:grpSpLocks/>
          </p:cNvGrpSpPr>
          <p:nvPr/>
        </p:nvGrpSpPr>
        <p:grpSpPr bwMode="auto">
          <a:xfrm>
            <a:off x="7518400" y="1081088"/>
            <a:ext cx="1527175" cy="1317625"/>
            <a:chOff x="2169" y="2260"/>
            <a:chExt cx="1200" cy="1106"/>
          </a:xfrm>
        </p:grpSpPr>
        <p:sp>
          <p:nvSpPr>
            <p:cNvPr id="124947" name="Freeform 19"/>
            <p:cNvSpPr>
              <a:spLocks/>
            </p:cNvSpPr>
            <p:nvPr/>
          </p:nvSpPr>
          <p:spPr bwMode="auto">
            <a:xfrm>
              <a:off x="2609" y="2546"/>
              <a:ext cx="760" cy="680"/>
            </a:xfrm>
            <a:custGeom>
              <a:avLst/>
              <a:gdLst/>
              <a:ahLst/>
              <a:cxnLst>
                <a:cxn ang="0">
                  <a:pos x="547" y="680"/>
                </a:cxn>
                <a:cxn ang="0">
                  <a:pos x="760" y="680"/>
                </a:cxn>
                <a:cxn ang="0">
                  <a:pos x="760" y="305"/>
                </a:cxn>
                <a:cxn ang="0">
                  <a:pos x="0" y="305"/>
                </a:cxn>
                <a:cxn ang="0">
                  <a:pos x="0" y="0"/>
                </a:cxn>
              </a:cxnLst>
              <a:rect l="0" t="0" r="r" b="b"/>
              <a:pathLst>
                <a:path w="760" h="680">
                  <a:moveTo>
                    <a:pt x="547" y="680"/>
                  </a:moveTo>
                  <a:lnTo>
                    <a:pt x="760" y="680"/>
                  </a:lnTo>
                  <a:lnTo>
                    <a:pt x="760" y="305"/>
                  </a:lnTo>
                  <a:lnTo>
                    <a:pt x="0" y="305"/>
                  </a:lnTo>
                  <a:lnTo>
                    <a:pt x="0" y="0"/>
                  </a:lnTo>
                </a:path>
              </a:pathLst>
            </a:custGeom>
            <a:noFill/>
            <a:ln w="9525">
              <a:solidFill>
                <a:schemeClr val="accent2"/>
              </a:solidFill>
              <a:round/>
              <a:headEnd/>
              <a:tailEnd/>
            </a:ln>
            <a:effectLst/>
          </p:spPr>
          <p:txBody>
            <a:bodyPr/>
            <a:lstStyle/>
            <a:p>
              <a:endParaRPr lang="en-US"/>
            </a:p>
          </p:txBody>
        </p:sp>
        <p:sp>
          <p:nvSpPr>
            <p:cNvPr id="124948" name="Freeform 20"/>
            <p:cNvSpPr>
              <a:spLocks/>
            </p:cNvSpPr>
            <p:nvPr/>
          </p:nvSpPr>
          <p:spPr bwMode="auto">
            <a:xfrm flipH="1">
              <a:off x="2175" y="2557"/>
              <a:ext cx="807" cy="668"/>
            </a:xfrm>
            <a:custGeom>
              <a:avLst/>
              <a:gdLst/>
              <a:ahLst/>
              <a:cxnLst>
                <a:cxn ang="0">
                  <a:pos x="807" y="0"/>
                </a:cxn>
                <a:cxn ang="0">
                  <a:pos x="807" y="668"/>
                </a:cxn>
                <a:cxn ang="0">
                  <a:pos x="0" y="668"/>
                </a:cxn>
              </a:cxnLst>
              <a:rect l="0" t="0" r="r" b="b"/>
              <a:pathLst>
                <a:path w="807" h="668">
                  <a:moveTo>
                    <a:pt x="807" y="0"/>
                  </a:moveTo>
                  <a:lnTo>
                    <a:pt x="807" y="668"/>
                  </a:lnTo>
                  <a:lnTo>
                    <a:pt x="0" y="668"/>
                  </a:lnTo>
                </a:path>
              </a:pathLst>
            </a:custGeom>
            <a:noFill/>
            <a:ln w="9525">
              <a:solidFill>
                <a:schemeClr val="accent2"/>
              </a:solidFill>
              <a:round/>
              <a:headEnd/>
              <a:tailEnd/>
            </a:ln>
            <a:effectLst/>
          </p:spPr>
          <p:txBody>
            <a:bodyPr/>
            <a:lstStyle/>
            <a:p>
              <a:endParaRPr lang="en-US"/>
            </a:p>
          </p:txBody>
        </p:sp>
        <p:sp>
          <p:nvSpPr>
            <p:cNvPr id="124949" name="Freeform 21"/>
            <p:cNvSpPr>
              <a:spLocks/>
            </p:cNvSpPr>
            <p:nvPr/>
          </p:nvSpPr>
          <p:spPr bwMode="auto">
            <a:xfrm flipH="1">
              <a:off x="2169" y="2260"/>
              <a:ext cx="438" cy="630"/>
            </a:xfrm>
            <a:custGeom>
              <a:avLst/>
              <a:gdLst/>
              <a:ahLst/>
              <a:cxnLst>
                <a:cxn ang="0">
                  <a:pos x="530" y="303"/>
                </a:cxn>
                <a:cxn ang="0">
                  <a:pos x="496" y="95"/>
                </a:cxn>
                <a:cxn ang="0">
                  <a:pos x="421" y="15"/>
                </a:cxn>
                <a:cxn ang="0">
                  <a:pos x="317" y="113"/>
                </a:cxn>
                <a:cxn ang="0">
                  <a:pos x="300" y="314"/>
                </a:cxn>
                <a:cxn ang="0">
                  <a:pos x="323" y="596"/>
                </a:cxn>
                <a:cxn ang="0">
                  <a:pos x="398" y="516"/>
                </a:cxn>
                <a:cxn ang="0">
                  <a:pos x="438" y="314"/>
                </a:cxn>
                <a:cxn ang="0">
                  <a:pos x="415" y="118"/>
                </a:cxn>
                <a:cxn ang="0">
                  <a:pos x="317" y="9"/>
                </a:cxn>
                <a:cxn ang="0">
                  <a:pos x="219" y="113"/>
                </a:cxn>
                <a:cxn ang="0">
                  <a:pos x="190" y="297"/>
                </a:cxn>
                <a:cxn ang="0">
                  <a:pos x="202" y="475"/>
                </a:cxn>
                <a:cxn ang="0">
                  <a:pos x="225" y="602"/>
                </a:cxn>
                <a:cxn ang="0">
                  <a:pos x="311" y="510"/>
                </a:cxn>
                <a:cxn ang="0">
                  <a:pos x="346" y="320"/>
                </a:cxn>
                <a:cxn ang="0">
                  <a:pos x="311" y="101"/>
                </a:cxn>
                <a:cxn ang="0">
                  <a:pos x="213" y="9"/>
                </a:cxn>
                <a:cxn ang="0">
                  <a:pos x="116" y="147"/>
                </a:cxn>
                <a:cxn ang="0">
                  <a:pos x="98" y="337"/>
                </a:cxn>
                <a:cxn ang="0">
                  <a:pos x="116" y="550"/>
                </a:cxn>
                <a:cxn ang="0">
                  <a:pos x="144" y="596"/>
                </a:cxn>
                <a:cxn ang="0">
                  <a:pos x="208" y="516"/>
                </a:cxn>
                <a:cxn ang="0">
                  <a:pos x="248" y="308"/>
                </a:cxn>
                <a:cxn ang="0">
                  <a:pos x="213" y="107"/>
                </a:cxn>
                <a:cxn ang="0">
                  <a:pos x="139" y="3"/>
                </a:cxn>
                <a:cxn ang="0">
                  <a:pos x="23" y="124"/>
                </a:cxn>
                <a:cxn ang="0">
                  <a:pos x="0" y="291"/>
                </a:cxn>
              </a:cxnLst>
              <a:rect l="0" t="0" r="r" b="b"/>
              <a:pathLst>
                <a:path w="530" h="630">
                  <a:moveTo>
                    <a:pt x="530" y="303"/>
                  </a:moveTo>
                  <a:cubicBezTo>
                    <a:pt x="522" y="223"/>
                    <a:pt x="514" y="143"/>
                    <a:pt x="496" y="95"/>
                  </a:cubicBezTo>
                  <a:cubicBezTo>
                    <a:pt x="478" y="47"/>
                    <a:pt x="451" y="12"/>
                    <a:pt x="421" y="15"/>
                  </a:cubicBezTo>
                  <a:cubicBezTo>
                    <a:pt x="391" y="18"/>
                    <a:pt x="337" y="63"/>
                    <a:pt x="317" y="113"/>
                  </a:cubicBezTo>
                  <a:cubicBezTo>
                    <a:pt x="297" y="163"/>
                    <a:pt x="299" y="234"/>
                    <a:pt x="300" y="314"/>
                  </a:cubicBezTo>
                  <a:cubicBezTo>
                    <a:pt x="301" y="394"/>
                    <a:pt x="307" y="562"/>
                    <a:pt x="323" y="596"/>
                  </a:cubicBezTo>
                  <a:cubicBezTo>
                    <a:pt x="339" y="630"/>
                    <a:pt x="379" y="563"/>
                    <a:pt x="398" y="516"/>
                  </a:cubicBezTo>
                  <a:cubicBezTo>
                    <a:pt x="417" y="469"/>
                    <a:pt x="435" y="380"/>
                    <a:pt x="438" y="314"/>
                  </a:cubicBezTo>
                  <a:cubicBezTo>
                    <a:pt x="441" y="248"/>
                    <a:pt x="435" y="169"/>
                    <a:pt x="415" y="118"/>
                  </a:cubicBezTo>
                  <a:cubicBezTo>
                    <a:pt x="395" y="67"/>
                    <a:pt x="350" y="10"/>
                    <a:pt x="317" y="9"/>
                  </a:cubicBezTo>
                  <a:cubicBezTo>
                    <a:pt x="284" y="8"/>
                    <a:pt x="240" y="65"/>
                    <a:pt x="219" y="113"/>
                  </a:cubicBezTo>
                  <a:cubicBezTo>
                    <a:pt x="198" y="161"/>
                    <a:pt x="193" y="237"/>
                    <a:pt x="190" y="297"/>
                  </a:cubicBezTo>
                  <a:cubicBezTo>
                    <a:pt x="187" y="357"/>
                    <a:pt x="196" y="424"/>
                    <a:pt x="202" y="475"/>
                  </a:cubicBezTo>
                  <a:cubicBezTo>
                    <a:pt x="208" y="526"/>
                    <a:pt x="207" y="596"/>
                    <a:pt x="225" y="602"/>
                  </a:cubicBezTo>
                  <a:cubicBezTo>
                    <a:pt x="243" y="608"/>
                    <a:pt x="291" y="557"/>
                    <a:pt x="311" y="510"/>
                  </a:cubicBezTo>
                  <a:cubicBezTo>
                    <a:pt x="331" y="463"/>
                    <a:pt x="346" y="388"/>
                    <a:pt x="346" y="320"/>
                  </a:cubicBezTo>
                  <a:cubicBezTo>
                    <a:pt x="346" y="252"/>
                    <a:pt x="333" y="153"/>
                    <a:pt x="311" y="101"/>
                  </a:cubicBezTo>
                  <a:cubicBezTo>
                    <a:pt x="289" y="49"/>
                    <a:pt x="245" y="1"/>
                    <a:pt x="213" y="9"/>
                  </a:cubicBezTo>
                  <a:cubicBezTo>
                    <a:pt x="181" y="17"/>
                    <a:pt x="135" y="92"/>
                    <a:pt x="116" y="147"/>
                  </a:cubicBezTo>
                  <a:cubicBezTo>
                    <a:pt x="97" y="202"/>
                    <a:pt x="98" y="270"/>
                    <a:pt x="98" y="337"/>
                  </a:cubicBezTo>
                  <a:cubicBezTo>
                    <a:pt x="98" y="404"/>
                    <a:pt x="108" y="507"/>
                    <a:pt x="116" y="550"/>
                  </a:cubicBezTo>
                  <a:cubicBezTo>
                    <a:pt x="124" y="593"/>
                    <a:pt x="129" y="602"/>
                    <a:pt x="144" y="596"/>
                  </a:cubicBezTo>
                  <a:cubicBezTo>
                    <a:pt x="159" y="590"/>
                    <a:pt x="191" y="564"/>
                    <a:pt x="208" y="516"/>
                  </a:cubicBezTo>
                  <a:cubicBezTo>
                    <a:pt x="225" y="468"/>
                    <a:pt x="247" y="376"/>
                    <a:pt x="248" y="308"/>
                  </a:cubicBezTo>
                  <a:cubicBezTo>
                    <a:pt x="249" y="240"/>
                    <a:pt x="231" y="158"/>
                    <a:pt x="213" y="107"/>
                  </a:cubicBezTo>
                  <a:cubicBezTo>
                    <a:pt x="195" y="56"/>
                    <a:pt x="171" y="0"/>
                    <a:pt x="139" y="3"/>
                  </a:cubicBezTo>
                  <a:cubicBezTo>
                    <a:pt x="107" y="6"/>
                    <a:pt x="46" y="76"/>
                    <a:pt x="23" y="124"/>
                  </a:cubicBezTo>
                  <a:cubicBezTo>
                    <a:pt x="0" y="172"/>
                    <a:pt x="0" y="231"/>
                    <a:pt x="0" y="291"/>
                  </a:cubicBezTo>
                </a:path>
              </a:pathLst>
            </a:custGeom>
            <a:noFill/>
            <a:ln w="38100" cmpd="sng">
              <a:solidFill>
                <a:schemeClr val="accent2"/>
              </a:solidFill>
              <a:round/>
              <a:headEnd/>
              <a:tailEnd/>
            </a:ln>
            <a:effectLst/>
          </p:spPr>
          <p:txBody>
            <a:bodyPr/>
            <a:lstStyle/>
            <a:p>
              <a:endParaRPr lang="en-US"/>
            </a:p>
          </p:txBody>
        </p:sp>
        <p:sp>
          <p:nvSpPr>
            <p:cNvPr id="124950" name="Oval 22"/>
            <p:cNvSpPr>
              <a:spLocks noChangeArrowheads="1"/>
            </p:cNvSpPr>
            <p:nvPr/>
          </p:nvSpPr>
          <p:spPr bwMode="auto">
            <a:xfrm>
              <a:off x="2976" y="3127"/>
              <a:ext cx="201" cy="201"/>
            </a:xfrm>
            <a:prstGeom prst="ellipse">
              <a:avLst/>
            </a:prstGeom>
            <a:solidFill>
              <a:schemeClr val="bg1"/>
            </a:solidFill>
            <a:ln w="9525">
              <a:solidFill>
                <a:schemeClr val="accent2"/>
              </a:solidFill>
              <a:round/>
              <a:headEnd/>
              <a:tailEnd/>
            </a:ln>
            <a:effectLst/>
          </p:spPr>
          <p:txBody>
            <a:bodyPr wrap="none" anchor="ctr"/>
            <a:lstStyle/>
            <a:p>
              <a:endParaRPr lang="en-US"/>
            </a:p>
          </p:txBody>
        </p:sp>
        <p:sp>
          <p:nvSpPr>
            <p:cNvPr id="124951" name="Text Box 23"/>
            <p:cNvSpPr txBox="1">
              <a:spLocks noChangeArrowheads="1"/>
            </p:cNvSpPr>
            <p:nvPr/>
          </p:nvSpPr>
          <p:spPr bwMode="auto">
            <a:xfrm>
              <a:off x="2976" y="3110"/>
              <a:ext cx="253" cy="256"/>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A</a:t>
              </a:r>
            </a:p>
          </p:txBody>
        </p:sp>
      </p:grpSp>
      <p:sp>
        <p:nvSpPr>
          <p:cNvPr id="124952" name="Text Box 24"/>
          <p:cNvSpPr txBox="1">
            <a:spLocks noChangeArrowheads="1"/>
          </p:cNvSpPr>
          <p:nvPr/>
        </p:nvSpPr>
        <p:spPr bwMode="auto">
          <a:xfrm>
            <a:off x="2374900" y="2854325"/>
            <a:ext cx="6067425" cy="457200"/>
          </a:xfrm>
          <a:prstGeom prst="rect">
            <a:avLst/>
          </a:prstGeom>
          <a:noFill/>
          <a:ln w="9525">
            <a:noFill/>
            <a:miter lim="800000"/>
            <a:headEnd/>
            <a:tailEnd/>
          </a:ln>
          <a:effectLst/>
        </p:spPr>
        <p:txBody>
          <a:bodyPr>
            <a:spAutoFit/>
          </a:bodyPr>
          <a:lstStyle/>
          <a:p>
            <a:r>
              <a:rPr lang="en-US" dirty="0">
                <a:solidFill>
                  <a:schemeClr val="hlink"/>
                </a:solidFill>
              </a:rPr>
              <a:t>This is the principle behind radio and TV.</a:t>
            </a:r>
          </a:p>
        </p:txBody>
      </p:sp>
      <p:sp>
        <p:nvSpPr>
          <p:cNvPr id="124954"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a:t>
            </a:r>
            <a:r>
              <a:rPr lang="en-US" altLang="en-US" sz="2800">
                <a:solidFill>
                  <a:schemeClr val="tx2"/>
                </a:solidFill>
              </a:rPr>
              <a:t>Electromagnetic</a:t>
            </a:r>
            <a:r>
              <a:rPr lang="en-US" altLang="en-US" sz="2800" b="1">
                <a:solidFill>
                  <a:schemeClr val="tx2"/>
                </a:solidFill>
              </a:rPr>
              <a:t>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anim calcmode="lin" valueType="num">
                                      <p:cBhvr additive="base">
                                        <p:cTn id="7" dur="500" fill="hold"/>
                                        <p:tgtEl>
                                          <p:spTgt spid="1249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124933"/>
                                        </p:tgtEl>
                                        <p:attrNameLst>
                                          <p:attrName>style.visibility</p:attrName>
                                        </p:attrNameLst>
                                      </p:cBhvr>
                                      <p:to>
                                        <p:strVal val="visible"/>
                                      </p:to>
                                    </p:set>
                                    <p:anim calcmode="lin" valueType="num">
                                      <p:cBhvr>
                                        <p:cTn id="12" dur="500" fill="hold"/>
                                        <p:tgtEl>
                                          <p:spTgt spid="124933"/>
                                        </p:tgtEl>
                                        <p:attrNameLst>
                                          <p:attrName>ppt_w</p:attrName>
                                        </p:attrNameLst>
                                      </p:cBhvr>
                                      <p:tavLst>
                                        <p:tav tm="0">
                                          <p:val>
                                            <p:fltVal val="0"/>
                                          </p:val>
                                        </p:tav>
                                        <p:tav tm="100000">
                                          <p:val>
                                            <p:strVal val="#ppt_w"/>
                                          </p:val>
                                        </p:tav>
                                      </p:tavLst>
                                    </p:anim>
                                    <p:anim calcmode="lin" valueType="num">
                                      <p:cBhvr>
                                        <p:cTn id="13" dur="500" fill="hold"/>
                                        <p:tgtEl>
                                          <p:spTgt spid="124933"/>
                                        </p:tgtEl>
                                        <p:attrNameLst>
                                          <p:attrName>ppt_h</p:attrName>
                                        </p:attrNameLst>
                                      </p:cBhvr>
                                      <p:tavLst>
                                        <p:tav tm="0">
                                          <p:val>
                                            <p:fltVal val="0"/>
                                          </p:val>
                                        </p:tav>
                                        <p:tav tm="100000">
                                          <p:val>
                                            <p:strVal val="#ppt_h"/>
                                          </p:val>
                                        </p:tav>
                                      </p:tavLst>
                                    </p:anim>
                                    <p:animEffect transition="in" filter="fade">
                                      <p:cBhvr>
                                        <p:cTn id="14" dur="500"/>
                                        <p:tgtEl>
                                          <p:spTgt spid="124933"/>
                                        </p:tgtEl>
                                      </p:cBhvr>
                                    </p:animEffect>
                                  </p:childTnLst>
                                  <p:subTnLst>
                                    <p:audio>
                                      <p:cMediaNode>
                                        <p:cTn display="0" masterRel="sameClick">
                                          <p:stCondLst>
                                            <p:cond evt="begin" delay="0">
                                              <p:tn val="10"/>
                                            </p:cond>
                                          </p:stCondLst>
                                          <p:endCondLst>
                                            <p:cond evt="onStopAudio" delay="0">
                                              <p:tgtEl>
                                                <p:sldTgt/>
                                              </p:tgtEl>
                                            </p:cond>
                                          </p:endCondLst>
                                        </p:cTn>
                                        <p:tgtEl>
                                          <p:sndTgt r:embed="rId5" name="cashreg.wav"/>
                                        </p:tgtEl>
                                      </p:cMediaNode>
                                    </p:audio>
                                  </p:subTnLst>
                                </p:cTn>
                              </p:par>
                            </p:childTnLst>
                          </p:cTn>
                        </p:par>
                        <p:par>
                          <p:cTn id="15" fill="hold">
                            <p:stCondLst>
                              <p:cond delay="1000"/>
                            </p:stCondLst>
                            <p:childTnLst>
                              <p:par>
                                <p:cTn id="16" presetID="53" presetClass="entr" presetSubtype="0" fill="hold" nodeType="afterEffect">
                                  <p:stCondLst>
                                    <p:cond delay="0"/>
                                  </p:stCondLst>
                                  <p:childTnLst>
                                    <p:set>
                                      <p:cBhvr>
                                        <p:cTn id="17" dur="1" fill="hold">
                                          <p:stCondLst>
                                            <p:cond delay="0"/>
                                          </p:stCondLst>
                                        </p:cTn>
                                        <p:tgtEl>
                                          <p:spTgt spid="124946"/>
                                        </p:tgtEl>
                                        <p:attrNameLst>
                                          <p:attrName>style.visibility</p:attrName>
                                        </p:attrNameLst>
                                      </p:cBhvr>
                                      <p:to>
                                        <p:strVal val="visible"/>
                                      </p:to>
                                    </p:set>
                                    <p:anim calcmode="lin" valueType="num">
                                      <p:cBhvr>
                                        <p:cTn id="18" dur="500" fill="hold"/>
                                        <p:tgtEl>
                                          <p:spTgt spid="124946"/>
                                        </p:tgtEl>
                                        <p:attrNameLst>
                                          <p:attrName>ppt_w</p:attrName>
                                        </p:attrNameLst>
                                      </p:cBhvr>
                                      <p:tavLst>
                                        <p:tav tm="0">
                                          <p:val>
                                            <p:fltVal val="0"/>
                                          </p:val>
                                        </p:tav>
                                        <p:tav tm="100000">
                                          <p:val>
                                            <p:strVal val="#ppt_w"/>
                                          </p:val>
                                        </p:tav>
                                      </p:tavLst>
                                    </p:anim>
                                    <p:anim calcmode="lin" valueType="num">
                                      <p:cBhvr>
                                        <p:cTn id="19" dur="500" fill="hold"/>
                                        <p:tgtEl>
                                          <p:spTgt spid="124946"/>
                                        </p:tgtEl>
                                        <p:attrNameLst>
                                          <p:attrName>ppt_h</p:attrName>
                                        </p:attrNameLst>
                                      </p:cBhvr>
                                      <p:tavLst>
                                        <p:tav tm="0">
                                          <p:val>
                                            <p:fltVal val="0"/>
                                          </p:val>
                                        </p:tav>
                                        <p:tav tm="100000">
                                          <p:val>
                                            <p:strVal val="#ppt_h"/>
                                          </p:val>
                                        </p:tav>
                                      </p:tavLst>
                                    </p:anim>
                                    <p:animEffect transition="in" filter="fade">
                                      <p:cBhvr>
                                        <p:cTn id="20" dur="500"/>
                                        <p:tgtEl>
                                          <p:spTgt spid="124946"/>
                                        </p:tgtEl>
                                      </p:cBhvr>
                                    </p:animEffect>
                                  </p:childTnLst>
                                  <p:subTnLst>
                                    <p:audio>
                                      <p:cMediaNode>
                                        <p:cTn display="0" masterRel="sameClick">
                                          <p:stCondLst>
                                            <p:cond evt="begin" delay="0">
                                              <p:tn val="16"/>
                                            </p:cond>
                                          </p:stCondLst>
                                          <p:endCondLst>
                                            <p:cond evt="onStopAudio" delay="0">
                                              <p:tgtEl>
                                                <p:sldTgt/>
                                              </p:tgtEl>
                                            </p:cond>
                                          </p:endCondLst>
                                        </p:cTn>
                                        <p:tgtEl>
                                          <p:sndTgt r:embed="rId5" name="cashreg.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4932">
                                            <p:txEl>
                                              <p:pRg st="1" end="1"/>
                                            </p:txEl>
                                          </p:spTgt>
                                        </p:tgtEl>
                                        <p:attrNameLst>
                                          <p:attrName>style.visibility</p:attrName>
                                        </p:attrNameLst>
                                      </p:cBhvr>
                                      <p:to>
                                        <p:strVal val="visible"/>
                                      </p:to>
                                    </p:set>
                                    <p:anim calcmode="lin" valueType="num">
                                      <p:cBhvr additive="base">
                                        <p:cTn id="25" dur="500" fill="hold"/>
                                        <p:tgtEl>
                                          <p:spTgt spid="12493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493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4932">
                                            <p:txEl>
                                              <p:pRg st="2" end="2"/>
                                            </p:txEl>
                                          </p:spTgt>
                                        </p:tgtEl>
                                        <p:attrNameLst>
                                          <p:attrName>style.visibility</p:attrName>
                                        </p:attrNameLst>
                                      </p:cBhvr>
                                      <p:to>
                                        <p:strVal val="visible"/>
                                      </p:to>
                                    </p:set>
                                    <p:anim calcmode="lin" valueType="num">
                                      <p:cBhvr additive="base">
                                        <p:cTn id="31" dur="500" fill="hold"/>
                                        <p:tgtEl>
                                          <p:spTgt spid="12493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493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4932">
                                            <p:txEl>
                                              <p:pRg st="3" end="3"/>
                                            </p:txEl>
                                          </p:spTgt>
                                        </p:tgtEl>
                                        <p:attrNameLst>
                                          <p:attrName>style.visibility</p:attrName>
                                        </p:attrNameLst>
                                      </p:cBhvr>
                                      <p:to>
                                        <p:strVal val="visible"/>
                                      </p:to>
                                    </p:set>
                                    <p:anim calcmode="lin" valueType="num">
                                      <p:cBhvr additive="base">
                                        <p:cTn id="37" dur="500" fill="hold"/>
                                        <p:tgtEl>
                                          <p:spTgt spid="12493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493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4932">
                                            <p:txEl>
                                              <p:pRg st="4" end="4"/>
                                            </p:txEl>
                                          </p:spTgt>
                                        </p:tgtEl>
                                        <p:attrNameLst>
                                          <p:attrName>style.visibility</p:attrName>
                                        </p:attrNameLst>
                                      </p:cBhvr>
                                      <p:to>
                                        <p:strVal val="visible"/>
                                      </p:to>
                                    </p:set>
                                    <p:anim calcmode="lin" valueType="num">
                                      <p:cBhvr additive="base">
                                        <p:cTn id="43" dur="500" fill="hold"/>
                                        <p:tgtEl>
                                          <p:spTgt spid="124932">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493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4932">
                                            <p:txEl>
                                              <p:pRg st="5" end="5"/>
                                            </p:txEl>
                                          </p:spTgt>
                                        </p:tgtEl>
                                        <p:attrNameLst>
                                          <p:attrName>style.visibility</p:attrName>
                                        </p:attrNameLst>
                                      </p:cBhvr>
                                      <p:to>
                                        <p:strVal val="visible"/>
                                      </p:to>
                                    </p:set>
                                    <p:anim calcmode="lin" valueType="num">
                                      <p:cBhvr additive="base">
                                        <p:cTn id="49" dur="500" fill="hold"/>
                                        <p:tgtEl>
                                          <p:spTgt spid="124932">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493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24952"/>
                                        </p:tgtEl>
                                        <p:attrNameLst>
                                          <p:attrName>style.visibility</p:attrName>
                                        </p:attrNameLst>
                                      </p:cBhvr>
                                      <p:to>
                                        <p:strVal val="visible"/>
                                      </p:to>
                                    </p:set>
                                    <p:anim calcmode="lin" valueType="num">
                                      <p:cBhvr additive="base">
                                        <p:cTn id="55" dur="500" fill="hold"/>
                                        <p:tgtEl>
                                          <p:spTgt spid="124952"/>
                                        </p:tgtEl>
                                        <p:attrNameLst>
                                          <p:attrName>ppt_x</p:attrName>
                                        </p:attrNameLst>
                                      </p:cBhvr>
                                      <p:tavLst>
                                        <p:tav tm="0">
                                          <p:val>
                                            <p:strVal val="1+#ppt_w/2"/>
                                          </p:val>
                                        </p:tav>
                                        <p:tav tm="100000">
                                          <p:val>
                                            <p:strVal val="#ppt_x"/>
                                          </p:val>
                                        </p:tav>
                                      </p:tavLst>
                                    </p:anim>
                                    <p:anim calcmode="lin" valueType="num">
                                      <p:cBhvr additive="base">
                                        <p:cTn id="56" dur="500" fill="hold"/>
                                        <p:tgtEl>
                                          <p:spTgt spid="1249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4813300"/>
          </a:xfrm>
          <a:prstGeom prst="rect">
            <a:avLst/>
          </a:prstGeom>
          <a:solidFill>
            <a:srgbClr val="EAEAEA"/>
          </a:solidFill>
          <a:ln w="9525">
            <a:noFill/>
            <a:miter lim="800000"/>
            <a:headEnd/>
            <a:tailEnd/>
          </a:ln>
        </p:spPr>
        <p:txBody>
          <a:bodyPr/>
          <a:lstStyle/>
          <a:p>
            <a:pPr marL="633413" indent="-633413"/>
            <a:r>
              <a:rPr lang="en-US" altLang="en-US" b="1" dirty="0">
                <a:solidFill>
                  <a:schemeClr val="accent2"/>
                </a:solidFill>
              </a:rPr>
              <a:t>Understandings:</a:t>
            </a:r>
            <a:r>
              <a:rPr lang="en-US" altLang="en-US" dirty="0">
                <a:solidFill>
                  <a:schemeClr val="accent2"/>
                </a:solidFill>
              </a:rPr>
              <a:t> </a:t>
            </a:r>
          </a:p>
          <a:p>
            <a:pPr marL="633413" indent="-633413"/>
            <a:r>
              <a:rPr lang="en-US" altLang="en-US" dirty="0">
                <a:solidFill>
                  <a:schemeClr val="accent2"/>
                </a:solidFill>
              </a:rPr>
              <a:t>• Electromotive force (</a:t>
            </a:r>
            <a:r>
              <a:rPr lang="en-US" altLang="en-US" dirty="0" err="1">
                <a:solidFill>
                  <a:schemeClr val="accent2"/>
                </a:solidFill>
              </a:rPr>
              <a:t>emf</a:t>
            </a:r>
            <a:r>
              <a:rPr lang="en-US" altLang="en-US">
                <a:solidFill>
                  <a:schemeClr val="accent2"/>
                </a:solidFill>
              </a:rPr>
              <a:t>) </a:t>
            </a:r>
          </a:p>
          <a:p>
            <a:pPr marL="633413" indent="-633413"/>
            <a:r>
              <a:rPr lang="en-US" altLang="en-US">
                <a:solidFill>
                  <a:schemeClr val="accent2"/>
                </a:solidFill>
              </a:rPr>
              <a:t>• Magnetic flux and magnetic flux linkage </a:t>
            </a:r>
          </a:p>
          <a:p>
            <a:pPr marL="633413" indent="-633413"/>
            <a:r>
              <a:rPr lang="en-US" altLang="en-US">
                <a:solidFill>
                  <a:schemeClr val="accent2"/>
                </a:solidFill>
              </a:rPr>
              <a:t>• Faraday’s law of induction </a:t>
            </a:r>
          </a:p>
          <a:p>
            <a:pPr marL="633413" indent="-633413"/>
            <a:r>
              <a:rPr lang="en-US" altLang="en-US">
                <a:solidFill>
                  <a:schemeClr val="accent2"/>
                </a:solidFill>
              </a:rPr>
              <a:t>• Lenz’s law </a:t>
            </a:r>
          </a:p>
          <a:p>
            <a:pPr marL="633413" indent="-633413"/>
            <a:r>
              <a:rPr lang="en-US" altLang="en-US" b="1">
                <a:solidFill>
                  <a:srgbClr val="000000"/>
                </a:solidFill>
              </a:rPr>
              <a:t>Applications and skills:</a:t>
            </a:r>
            <a:r>
              <a:rPr lang="en-US" altLang="en-US">
                <a:solidFill>
                  <a:srgbClr val="000000"/>
                </a:solidFill>
              </a:rPr>
              <a:t> </a:t>
            </a:r>
          </a:p>
          <a:p>
            <a:pPr marL="633413" indent="-633413"/>
            <a:r>
              <a:rPr lang="en-US" altLang="en-US">
                <a:solidFill>
                  <a:srgbClr val="000000"/>
                </a:solidFill>
              </a:rPr>
              <a:t>• Describing the production of an induced emf by a changing magnetic flux and within a uniform magnetic field </a:t>
            </a:r>
          </a:p>
          <a:p>
            <a:pPr marL="633413" indent="-633413"/>
            <a:r>
              <a:rPr lang="en-US" altLang="en-US">
                <a:solidFill>
                  <a:srgbClr val="000000"/>
                </a:solidFill>
              </a:rPr>
              <a:t>• Solving problems involving magnetic flux, magnetic flux linkage and Faraday’s law </a:t>
            </a:r>
          </a:p>
          <a:p>
            <a:pPr marL="633413" indent="-633413"/>
            <a:r>
              <a:rPr lang="en-US" altLang="en-US">
                <a:solidFill>
                  <a:srgbClr val="000000"/>
                </a:solidFill>
              </a:rPr>
              <a:t>• Explaining Lenz’s law through the conservation of energy</a:t>
            </a:r>
          </a:p>
        </p:txBody>
      </p:sp>
      <p:sp>
        <p:nvSpPr>
          <p:cNvPr id="88067" name="Rectangle 118"/>
          <p:cNvSpPr>
            <a:spLocks noGrp="1" noChangeArrowheads="1"/>
          </p:cNvSpPr>
          <p:nvPr>
            <p:ph type="ctrTitle" idx="4294967295"/>
          </p:nvPr>
        </p:nvSpPr>
        <p:spPr>
          <a:xfrm>
            <a:off x="685800" y="409575"/>
            <a:ext cx="7772400" cy="896938"/>
          </a:xfrm>
        </p:spPr>
        <p:txBody>
          <a:bodyPr/>
          <a:lstStyle/>
          <a:p>
            <a:pPr algn="l" eaLnBrk="1" hangingPunct="1"/>
            <a:r>
              <a:rPr lang="en-US" altLang="en-US" sz="2800" b="1" smtClean="0"/>
              <a:t>Topic 11: Electromagnetic induction - AHL</a:t>
            </a:r>
            <a:br>
              <a:rPr lang="en-US" altLang="en-US" sz="2800" b="1" smtClean="0"/>
            </a:br>
            <a:r>
              <a:rPr lang="en-US" altLang="en-US" sz="2800" smtClean="0">
                <a:solidFill>
                  <a:schemeClr val="tx1"/>
                </a:solidFill>
              </a:rPr>
              <a:t>11.1 – Electromagnetic induction</a:t>
            </a:r>
          </a:p>
        </p:txBody>
      </p:sp>
    </p:spTree>
    <p:extLst>
      <p:ext uri="{BB962C8B-B14F-4D97-AF65-F5344CB8AC3E}">
        <p14:creationId xmlns:p14="http://schemas.microsoft.com/office/powerpoint/2010/main" val="625943588"/>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3187">
                                            <p:txEl>
                                              <p:pRg st="7" end="7"/>
                                            </p:txEl>
                                          </p:spTgt>
                                        </p:tgtEl>
                                        <p:attrNameLst>
                                          <p:attrName>style.visibility</p:attrName>
                                        </p:attrNameLst>
                                      </p:cBhvr>
                                      <p:to>
                                        <p:strVal val="visible"/>
                                      </p:to>
                                    </p:set>
                                    <p:anim calcmode="lin" valueType="num">
                                      <p:cBhvr additive="base">
                                        <p:cTn id="4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3187">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3187">
                                            <p:txEl>
                                              <p:pRg st="8" end="8"/>
                                            </p:txEl>
                                          </p:spTgt>
                                        </p:tgtEl>
                                        <p:attrNameLst>
                                          <p:attrName>style.visibility</p:attrName>
                                        </p:attrNameLst>
                                      </p:cBhvr>
                                      <p:to>
                                        <p:strVal val="visible"/>
                                      </p:to>
                                    </p:set>
                                    <p:anim calcmode="lin" valueType="num">
                                      <p:cBhvr additive="base">
                                        <p:cTn id="55" dur="500" fill="hold"/>
                                        <p:tgtEl>
                                          <p:spTgt spid="931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3187">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4" name="Rectangle 8"/>
          <p:cNvSpPr>
            <a:spLocks noChangeArrowheads="1"/>
          </p:cNvSpPr>
          <p:nvPr/>
        </p:nvSpPr>
        <p:spPr bwMode="auto">
          <a:xfrm>
            <a:off x="687388" y="4551363"/>
            <a:ext cx="7772400" cy="2306637"/>
          </a:xfrm>
          <a:prstGeom prst="rect">
            <a:avLst/>
          </a:prstGeom>
          <a:solidFill>
            <a:srgbClr val="CCFFCC"/>
          </a:solidFill>
          <a:ln w="9525">
            <a:noFill/>
            <a:miter lim="800000"/>
            <a:headEnd/>
            <a:tailEnd/>
          </a:ln>
          <a:effectLst/>
        </p:spPr>
        <p:txBody>
          <a:bodyPr/>
          <a:lstStyle/>
          <a:p>
            <a:pPr eaLnBrk="0" hangingPunct="0">
              <a:spcBef>
                <a:spcPct val="10000"/>
              </a:spcBef>
            </a:pPr>
            <a:r>
              <a:rPr lang="en-US" dirty="0" smtClean="0">
                <a:sym typeface="Symbol" pitchFamily="18" charset="2"/>
              </a:rPr>
              <a:t>PRACTICE: Suppose the magnetic flux in the                 presence of a coil having 240 loops is changing                   at a rate of 0.25 Wbs</a:t>
            </a:r>
            <a:r>
              <a:rPr lang="en-US" baseline="30000" dirty="0" smtClean="0">
                <a:sym typeface="Symbol" pitchFamily="18" charset="2"/>
              </a:rPr>
              <a:t>-1</a:t>
            </a:r>
            <a:r>
              <a:rPr lang="en-US" dirty="0">
                <a:sym typeface="Symbol" pitchFamily="18" charset="2"/>
              </a:rPr>
              <a:t>. What is the induced </a:t>
            </a:r>
            <a:r>
              <a:rPr lang="en-US" dirty="0" err="1" smtClean="0">
                <a:sym typeface="Symbol" pitchFamily="18" charset="2"/>
              </a:rPr>
              <a:t>emf</a:t>
            </a:r>
            <a:r>
              <a:rPr lang="en-US" dirty="0">
                <a:sym typeface="Symbol" pitchFamily="18" charset="2"/>
              </a:rPr>
              <a:t>?</a:t>
            </a:r>
          </a:p>
          <a:p>
            <a:pPr eaLnBrk="0" hangingPunct="0">
              <a:spcBef>
                <a:spcPct val="10000"/>
              </a:spcBef>
            </a:pPr>
            <a:r>
              <a:rPr lang="en-US" dirty="0">
                <a:sym typeface="Symbol" pitchFamily="18" charset="2"/>
              </a:rPr>
              <a:t>SOLUTION</a:t>
            </a:r>
            <a:r>
              <a:rPr lang="en-US" dirty="0" smtClean="0">
                <a:sym typeface="Symbol" pitchFamily="18" charset="2"/>
              </a:rPr>
              <a:t>:</a:t>
            </a:r>
            <a:endParaRPr lang="en-US" dirty="0">
              <a:solidFill>
                <a:srgbClr val="000000"/>
              </a:solidFill>
              <a:cs typeface="Courier New" pitchFamily="49" charset="0"/>
              <a:sym typeface="Symbol" pitchFamily="18" charset="2"/>
            </a:endParaRPr>
          </a:p>
        </p:txBody>
      </p:sp>
      <p:sp>
        <p:nvSpPr>
          <p:cNvPr id="126979" name="Rectangle 3"/>
          <p:cNvSpPr>
            <a:spLocks noChangeArrowheads="1"/>
          </p:cNvSpPr>
          <p:nvPr/>
        </p:nvSpPr>
        <p:spPr bwMode="auto">
          <a:xfrm>
            <a:off x="685800" y="1354138"/>
            <a:ext cx="7772400" cy="3217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dirty="0">
                <a:solidFill>
                  <a:schemeClr val="accent2"/>
                </a:solidFill>
              </a:rPr>
              <a:t>Faraday’s law of induction </a:t>
            </a:r>
            <a:r>
              <a:rPr lang="en-US" altLang="en-US" dirty="0">
                <a:solidFill>
                  <a:schemeClr val="accent2"/>
                </a:solidFill>
              </a:rPr>
              <a:t>and</a:t>
            </a:r>
            <a:r>
              <a:rPr lang="en-US" altLang="en-US" i="1" dirty="0">
                <a:solidFill>
                  <a:schemeClr val="accent2"/>
                </a:solidFill>
              </a:rPr>
              <a:t> Lenz’s law</a:t>
            </a:r>
            <a:r>
              <a:rPr lang="en-US" altLang="en-US" dirty="0">
                <a:solidFill>
                  <a:schemeClr val="accent2"/>
                </a:solidFill>
              </a:rPr>
              <a:t> </a:t>
            </a:r>
            <a:r>
              <a:rPr lang="en-US" sz="2000" i="1" dirty="0">
                <a:solidFill>
                  <a:srgbClr val="000000"/>
                </a:solidFill>
                <a:latin typeface="Courier New" pitchFamily="49" charset="0"/>
                <a:cs typeface="Times New Roman" pitchFamily="18" charset="0"/>
              </a:rPr>
              <a:t>	</a:t>
            </a:r>
          </a:p>
          <a:p>
            <a:pPr eaLnBrk="0" hangingPunct="0">
              <a:spcBef>
                <a:spcPct val="20000"/>
              </a:spcBef>
            </a:pPr>
            <a:r>
              <a:rPr lang="en-US" dirty="0" smtClean="0">
                <a:solidFill>
                  <a:srgbClr val="000000"/>
                </a:solidFill>
                <a:cs typeface="Times New Roman" pitchFamily="18" charset="0"/>
                <a:sym typeface="Symbol" pitchFamily="18" charset="2"/>
              </a:rPr>
              <a:t></a:t>
            </a:r>
            <a:r>
              <a:rPr lang="en-US" b="1" dirty="0" smtClean="0">
                <a:solidFill>
                  <a:srgbClr val="000000"/>
                </a:solidFill>
                <a:cs typeface="Times New Roman" pitchFamily="18" charset="0"/>
              </a:rPr>
              <a:t>_____________</a:t>
            </a:r>
            <a:r>
              <a:rPr lang="en-US" dirty="0" smtClean="0">
                <a:solidFill>
                  <a:srgbClr val="000000"/>
                </a:solidFill>
                <a:cs typeface="Times New Roman" pitchFamily="18" charset="0"/>
              </a:rPr>
              <a:t>states </a:t>
            </a:r>
            <a:r>
              <a:rPr lang="en-US" dirty="0">
                <a:solidFill>
                  <a:srgbClr val="000000"/>
                </a:solidFill>
                <a:cs typeface="Times New Roman" pitchFamily="18" charset="0"/>
              </a:rPr>
              <a:t>that </a:t>
            </a:r>
            <a:r>
              <a:rPr lang="en-US" dirty="0" smtClean="0">
                <a:solidFill>
                  <a:schemeClr val="hlink"/>
                </a:solidFill>
                <a:cs typeface="Times New Roman" pitchFamily="18" charset="0"/>
              </a:rPr>
              <a:t>______________________ ____________________________________________</a:t>
            </a:r>
            <a:endParaRPr lang="en-US" dirty="0">
              <a:cs typeface="Times New Roman" pitchFamily="18" charset="0"/>
            </a:endParaRPr>
          </a:p>
          <a:p>
            <a:pPr eaLnBrk="0" hangingPunct="0">
              <a:spcBef>
                <a:spcPct val="20000"/>
              </a:spcBef>
            </a:pPr>
            <a:r>
              <a:rPr lang="en-US" dirty="0" smtClean="0">
                <a:cs typeface="Times New Roman" pitchFamily="18" charset="0"/>
                <a:sym typeface="Symbol" pitchFamily="18" charset="2"/>
              </a:rPr>
              <a:t></a:t>
            </a:r>
            <a:r>
              <a:rPr lang="en-US" b="1" dirty="0" smtClean="0">
                <a:cs typeface="Times New Roman" pitchFamily="18" charset="0"/>
                <a:sym typeface="Symbol" pitchFamily="18" charset="2"/>
              </a:rPr>
              <a:t>__________</a:t>
            </a:r>
            <a:r>
              <a:rPr lang="en-US" dirty="0" smtClean="0">
                <a:cs typeface="Times New Roman" pitchFamily="18" charset="0"/>
                <a:sym typeface="Symbol" pitchFamily="18" charset="2"/>
              </a:rPr>
              <a:t>states </a:t>
            </a:r>
            <a:r>
              <a:rPr lang="en-US" dirty="0">
                <a:cs typeface="Times New Roman" pitchFamily="18" charset="0"/>
                <a:sym typeface="Symbol" pitchFamily="18" charset="2"/>
              </a:rPr>
              <a:t>that </a:t>
            </a:r>
            <a:r>
              <a:rPr lang="en-US" dirty="0" smtClean="0">
                <a:solidFill>
                  <a:schemeClr val="hlink"/>
                </a:solidFill>
                <a:cs typeface="Times New Roman" pitchFamily="18" charset="0"/>
                <a:sym typeface="Symbol" pitchFamily="18" charset="2"/>
              </a:rPr>
              <a:t>_________________________ ____________________________________________ _______________</a:t>
            </a:r>
            <a:r>
              <a:rPr lang="en-US" dirty="0" smtClean="0">
                <a:cs typeface="Times New Roman" pitchFamily="18" charset="0"/>
                <a:sym typeface="Symbol" pitchFamily="18" charset="2"/>
              </a:rPr>
              <a:t>.</a:t>
            </a:r>
            <a:r>
              <a:rPr lang="en-US" dirty="0" smtClean="0">
                <a:solidFill>
                  <a:srgbClr val="000000"/>
                </a:solidFill>
                <a:cs typeface="Times New Roman" pitchFamily="18" charset="0"/>
              </a:rPr>
              <a:t> Hence, the </a:t>
            </a:r>
            <a:r>
              <a:rPr lang="en-US" dirty="0">
                <a:solidFill>
                  <a:srgbClr val="000000"/>
                </a:solidFill>
                <a:cs typeface="Times New Roman" pitchFamily="18" charset="0"/>
              </a:rPr>
              <a:t>(-) sign in Faraday’s law.</a:t>
            </a:r>
          </a:p>
        </p:txBody>
      </p:sp>
      <p:grpSp>
        <p:nvGrpSpPr>
          <p:cNvPr id="126991" name="Group 15"/>
          <p:cNvGrpSpPr>
            <a:grpSpLocks/>
          </p:cNvGrpSpPr>
          <p:nvPr/>
        </p:nvGrpSpPr>
        <p:grpSpPr bwMode="auto">
          <a:xfrm>
            <a:off x="839787" y="3766837"/>
            <a:ext cx="7464425" cy="520720"/>
            <a:chOff x="515" y="1726"/>
            <a:chExt cx="4702" cy="291"/>
          </a:xfrm>
        </p:grpSpPr>
        <p:sp>
          <p:nvSpPr>
            <p:cNvPr id="126981" name="Text Box 5"/>
            <p:cNvSpPr txBox="1">
              <a:spLocks noChangeArrowheads="1"/>
            </p:cNvSpPr>
            <p:nvPr/>
          </p:nvSpPr>
          <p:spPr bwMode="auto">
            <a:xfrm>
              <a:off x="3797" y="1726"/>
              <a:ext cx="1420" cy="28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Faraday’s law</a:t>
              </a:r>
            </a:p>
          </p:txBody>
        </p:sp>
        <p:sp>
          <p:nvSpPr>
            <p:cNvPr id="126982" name="Rectangle 6"/>
            <p:cNvSpPr>
              <a:spLocks noChangeArrowheads="1"/>
            </p:cNvSpPr>
            <p:nvPr/>
          </p:nvSpPr>
          <p:spPr bwMode="auto">
            <a:xfrm>
              <a:off x="515" y="1728"/>
              <a:ext cx="4701" cy="289"/>
            </a:xfrm>
            <a:prstGeom prst="rect">
              <a:avLst/>
            </a:prstGeom>
            <a:noFill/>
            <a:ln w="12700">
              <a:solidFill>
                <a:schemeClr val="tx1"/>
              </a:solidFill>
              <a:miter lim="800000"/>
              <a:headEnd/>
              <a:tailEnd/>
            </a:ln>
            <a:effectLst/>
          </p:spPr>
          <p:txBody>
            <a:bodyPr wrap="none" anchor="ctr"/>
            <a:lstStyle/>
            <a:p>
              <a:endParaRPr lang="en-US"/>
            </a:p>
          </p:txBody>
        </p:sp>
      </p:grpSp>
      <p:sp>
        <p:nvSpPr>
          <p:cNvPr id="126985" name="Text Box 9"/>
          <p:cNvSpPr txBox="1">
            <a:spLocks noChangeArrowheads="1"/>
          </p:cNvSpPr>
          <p:nvPr/>
        </p:nvSpPr>
        <p:spPr bwMode="auto">
          <a:xfrm>
            <a:off x="3363148" y="4169873"/>
            <a:ext cx="5044765" cy="457200"/>
          </a:xfrm>
          <a:prstGeom prst="rect">
            <a:avLst/>
          </a:prstGeom>
          <a:noFill/>
          <a:ln w="9525">
            <a:noFill/>
            <a:miter lim="800000"/>
            <a:headEnd/>
            <a:tailEnd/>
          </a:ln>
          <a:effectLst/>
        </p:spPr>
        <p:txBody>
          <a:bodyPr wrap="square">
            <a:spAutoFit/>
          </a:bodyPr>
          <a:lstStyle/>
          <a:p>
            <a:r>
              <a:rPr lang="en-US" sz="2000" dirty="0" smtClean="0"/>
              <a:t>**Ignore </a:t>
            </a:r>
            <a:r>
              <a:rPr lang="en-US" sz="2000" dirty="0"/>
              <a:t>the (-) if direction is not needed</a:t>
            </a:r>
            <a:r>
              <a:rPr lang="en-US" dirty="0" smtClean="0"/>
              <a:t>.**</a:t>
            </a:r>
            <a:endParaRPr lang="en-US" dirty="0"/>
          </a:p>
        </p:txBody>
      </p:sp>
      <p:pic>
        <p:nvPicPr>
          <p:cNvPr id="126986" name="Picture 10"/>
          <p:cNvPicPr>
            <a:picLocks noChangeAspect="1" noChangeArrowheads="1"/>
          </p:cNvPicPr>
          <p:nvPr/>
        </p:nvPicPr>
        <p:blipFill>
          <a:blip r:embed="rId5" cstate="print"/>
          <a:srcRect/>
          <a:stretch>
            <a:fillRect/>
          </a:stretch>
        </p:blipFill>
        <p:spPr bwMode="auto">
          <a:xfrm>
            <a:off x="7373938" y="4681538"/>
            <a:ext cx="1541462" cy="1895475"/>
          </a:xfrm>
          <a:prstGeom prst="rect">
            <a:avLst/>
          </a:prstGeom>
          <a:ln>
            <a:noFill/>
          </a:ln>
          <a:effectLst>
            <a:outerShdw blurRad="292100" dist="139700" dir="2700000" algn="tl" rotWithShape="0">
              <a:srgbClr val="333333">
                <a:alpha val="65000"/>
              </a:srgbClr>
            </a:outerShdw>
          </a:effectLst>
        </p:spPr>
      </p:pic>
      <p:pic>
        <p:nvPicPr>
          <p:cNvPr id="126987" name="Picture 11"/>
          <p:cNvPicPr>
            <a:picLocks noChangeAspect="1" noChangeArrowheads="1"/>
          </p:cNvPicPr>
          <p:nvPr/>
        </p:nvPicPr>
        <p:blipFill>
          <a:blip r:embed="rId6" cstate="print"/>
          <a:srcRect/>
          <a:stretch>
            <a:fillRect/>
          </a:stretch>
        </p:blipFill>
        <p:spPr bwMode="auto">
          <a:xfrm>
            <a:off x="7377113" y="25400"/>
            <a:ext cx="1549400" cy="1838325"/>
          </a:xfrm>
          <a:prstGeom prst="rect">
            <a:avLst/>
          </a:prstGeom>
          <a:ln>
            <a:noFill/>
          </a:ln>
          <a:effectLst>
            <a:outerShdw blurRad="292100" dist="139700" dir="2700000" algn="tl" rotWithShape="0">
              <a:srgbClr val="333333">
                <a:alpha val="65000"/>
              </a:srgbClr>
            </a:outerShdw>
          </a:effectLst>
        </p:spPr>
      </p:pic>
      <p:sp>
        <p:nvSpPr>
          <p:cNvPr id="12699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6979">
                                            <p:txEl>
                                              <p:pRg st="1" end="1"/>
                                            </p:txEl>
                                          </p:spTgt>
                                        </p:tgtEl>
                                        <p:attrNameLst>
                                          <p:attrName>style.visibility</p:attrName>
                                        </p:attrNameLst>
                                      </p:cBhvr>
                                      <p:to>
                                        <p:strVal val="visible"/>
                                      </p:to>
                                    </p:set>
                                    <p:anim calcmode="lin" valueType="num">
                                      <p:cBhvr additive="base">
                                        <p:cTn id="13" dur="500" fill="hold"/>
                                        <p:tgtEl>
                                          <p:spTgt spid="1269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697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126987"/>
                                        </p:tgtEl>
                                        <p:attrNameLst>
                                          <p:attrName>style.visibility</p:attrName>
                                        </p:attrNameLst>
                                      </p:cBhvr>
                                      <p:to>
                                        <p:strVal val="visible"/>
                                      </p:to>
                                    </p:set>
                                    <p:animEffect transition="in" filter="fade">
                                      <p:cBhvr>
                                        <p:cTn id="17" dur="2000"/>
                                        <p:tgtEl>
                                          <p:spTgt spid="12698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6979">
                                            <p:txEl>
                                              <p:pRg st="2" end="2"/>
                                            </p:txEl>
                                          </p:spTgt>
                                        </p:tgtEl>
                                        <p:attrNameLst>
                                          <p:attrName>style.visibility</p:attrName>
                                        </p:attrNameLst>
                                      </p:cBhvr>
                                      <p:to>
                                        <p:strVal val="visible"/>
                                      </p:to>
                                    </p:set>
                                    <p:anim calcmode="lin" valueType="num">
                                      <p:cBhvr additive="base">
                                        <p:cTn id="22" dur="500" fill="hold"/>
                                        <p:tgtEl>
                                          <p:spTgt spid="12697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6979">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par>
                                <p:cTn id="24" presetID="10" presetClass="entr" presetSubtype="0" fill="hold" nodeType="withEffect">
                                  <p:stCondLst>
                                    <p:cond delay="0"/>
                                  </p:stCondLst>
                                  <p:childTnLst>
                                    <p:set>
                                      <p:cBhvr>
                                        <p:cTn id="25" dur="1" fill="hold">
                                          <p:stCondLst>
                                            <p:cond delay="0"/>
                                          </p:stCondLst>
                                        </p:cTn>
                                        <p:tgtEl>
                                          <p:spTgt spid="126986"/>
                                        </p:tgtEl>
                                        <p:attrNameLst>
                                          <p:attrName>style.visibility</p:attrName>
                                        </p:attrNameLst>
                                      </p:cBhvr>
                                      <p:to>
                                        <p:strVal val="visible"/>
                                      </p:to>
                                    </p:set>
                                    <p:animEffect transition="in" filter="fade">
                                      <p:cBhvr>
                                        <p:cTn id="26" dur="2000"/>
                                        <p:tgtEl>
                                          <p:spTgt spid="12698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126991"/>
                                        </p:tgtEl>
                                        <p:attrNameLst>
                                          <p:attrName>style.visibility</p:attrName>
                                        </p:attrNameLst>
                                      </p:cBhvr>
                                      <p:to>
                                        <p:strVal val="visible"/>
                                      </p:to>
                                    </p:set>
                                    <p:anim calcmode="lin" valueType="num">
                                      <p:cBhvr>
                                        <p:cTn id="31" dur="500" fill="hold"/>
                                        <p:tgtEl>
                                          <p:spTgt spid="126991"/>
                                        </p:tgtEl>
                                        <p:attrNameLst>
                                          <p:attrName>ppt_w</p:attrName>
                                        </p:attrNameLst>
                                      </p:cBhvr>
                                      <p:tavLst>
                                        <p:tav tm="0">
                                          <p:val>
                                            <p:fltVal val="0"/>
                                          </p:val>
                                        </p:tav>
                                        <p:tav tm="100000">
                                          <p:val>
                                            <p:strVal val="#ppt_w"/>
                                          </p:val>
                                        </p:tav>
                                      </p:tavLst>
                                    </p:anim>
                                    <p:anim calcmode="lin" valueType="num">
                                      <p:cBhvr>
                                        <p:cTn id="32" dur="500" fill="hold"/>
                                        <p:tgtEl>
                                          <p:spTgt spid="126991"/>
                                        </p:tgtEl>
                                        <p:attrNameLst>
                                          <p:attrName>ppt_h</p:attrName>
                                        </p:attrNameLst>
                                      </p:cBhvr>
                                      <p:tavLst>
                                        <p:tav tm="0">
                                          <p:val>
                                            <p:fltVal val="0"/>
                                          </p:val>
                                        </p:tav>
                                        <p:tav tm="100000">
                                          <p:val>
                                            <p:strVal val="#ppt_h"/>
                                          </p:val>
                                        </p:tav>
                                      </p:tavLst>
                                    </p:anim>
                                    <p:animEffect transition="in" filter="fade">
                                      <p:cBhvr>
                                        <p:cTn id="33" dur="500"/>
                                        <p:tgtEl>
                                          <p:spTgt spid="126991"/>
                                        </p:tgtEl>
                                      </p:cBhvr>
                                    </p:animEffect>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26985"/>
                                        </p:tgtEl>
                                        <p:attrNameLst>
                                          <p:attrName>style.visibility</p:attrName>
                                        </p:attrNameLst>
                                      </p:cBhvr>
                                      <p:to>
                                        <p:strVal val="visible"/>
                                      </p:to>
                                    </p:set>
                                    <p:anim calcmode="lin" valueType="num">
                                      <p:cBhvr additive="base">
                                        <p:cTn id="38" dur="500" fill="hold"/>
                                        <p:tgtEl>
                                          <p:spTgt spid="126985"/>
                                        </p:tgtEl>
                                        <p:attrNameLst>
                                          <p:attrName>ppt_x</p:attrName>
                                        </p:attrNameLst>
                                      </p:cBhvr>
                                      <p:tavLst>
                                        <p:tav tm="0">
                                          <p:val>
                                            <p:strVal val="1+#ppt_w/2"/>
                                          </p:val>
                                        </p:tav>
                                        <p:tav tm="100000">
                                          <p:val>
                                            <p:strVal val="#ppt_x"/>
                                          </p:val>
                                        </p:tav>
                                      </p:tavLst>
                                    </p:anim>
                                    <p:anim calcmode="lin" valueType="num">
                                      <p:cBhvr additive="base">
                                        <p:cTn id="39" dur="500" fill="hold"/>
                                        <p:tgtEl>
                                          <p:spTgt spid="12698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26984">
                                            <p:txEl>
                                              <p:pRg st="0" end="0"/>
                                            </p:txEl>
                                          </p:spTgt>
                                        </p:tgtEl>
                                        <p:attrNameLst>
                                          <p:attrName>style.visibility</p:attrName>
                                        </p:attrNameLst>
                                      </p:cBhvr>
                                      <p:to>
                                        <p:strVal val="visible"/>
                                      </p:to>
                                    </p:set>
                                    <p:anim calcmode="lin" valueType="num">
                                      <p:cBhvr additive="base">
                                        <p:cTn id="44" dur="500" fill="hold"/>
                                        <p:tgtEl>
                                          <p:spTgt spid="126984">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269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126984">
                                            <p:txEl>
                                              <p:pRg st="1" end="1"/>
                                            </p:txEl>
                                          </p:spTgt>
                                        </p:tgtEl>
                                        <p:attrNameLst>
                                          <p:attrName>style.visibility</p:attrName>
                                        </p:attrNameLst>
                                      </p:cBhvr>
                                      <p:to>
                                        <p:strVal val="visible"/>
                                      </p:to>
                                    </p:set>
                                    <p:anim calcmode="lin" valueType="num">
                                      <p:cBhvr additive="base">
                                        <p:cTn id="50" dur="500" fill="hold"/>
                                        <p:tgtEl>
                                          <p:spTgt spid="126984">
                                            <p:txEl>
                                              <p:pRg st="1" end="1"/>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269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8" name="Rectangle 12"/>
          <p:cNvSpPr>
            <a:spLocks noChangeArrowheads="1"/>
          </p:cNvSpPr>
          <p:nvPr/>
        </p:nvSpPr>
        <p:spPr bwMode="auto">
          <a:xfrm>
            <a:off x="674688" y="1774825"/>
            <a:ext cx="7764462" cy="5083175"/>
          </a:xfrm>
          <a:prstGeom prst="rect">
            <a:avLst/>
          </a:prstGeom>
          <a:solidFill>
            <a:srgbClr val="FFFFCC"/>
          </a:solidFill>
          <a:ln w="9525">
            <a:noFill/>
            <a:miter lim="800000"/>
            <a:headEnd/>
            <a:tailEnd/>
          </a:ln>
          <a:effectLst/>
        </p:spPr>
        <p:txBody>
          <a:bodyPr/>
          <a:lstStyle/>
          <a:p>
            <a:pPr eaLnBrk="0" hangingPunct="0">
              <a:spcBef>
                <a:spcPct val="20000"/>
              </a:spcBef>
            </a:pPr>
            <a:r>
              <a:rPr lang="en-US" dirty="0">
                <a:sym typeface="Symbol" pitchFamily="18" charset="2"/>
              </a:rPr>
              <a:t>EXAMPLE: Explain why when the                                   switch is closed in the first circuit,                                      the induced current produces a flux                            change that is </a:t>
            </a:r>
            <a:r>
              <a:rPr lang="en-US" i="1" dirty="0">
                <a:sym typeface="Symbol" pitchFamily="18" charset="2"/>
              </a:rPr>
              <a:t>opposite</a:t>
            </a:r>
            <a:r>
              <a:rPr lang="en-US" dirty="0">
                <a:sym typeface="Symbol" pitchFamily="18" charset="2"/>
              </a:rPr>
              <a:t> to the original flux change.</a:t>
            </a:r>
          </a:p>
          <a:p>
            <a:pPr eaLnBrk="0" hangingPunct="0">
              <a:spcBef>
                <a:spcPct val="20000"/>
              </a:spcBef>
            </a:pPr>
            <a:r>
              <a:rPr lang="en-US" dirty="0">
                <a:sym typeface="Symbol" pitchFamily="18" charset="2"/>
              </a:rPr>
              <a:t>SOLUTION: </a:t>
            </a:r>
          </a:p>
          <a:p>
            <a:pPr eaLnBrk="0" hangingPunct="0">
              <a:spcBef>
                <a:spcPct val="20000"/>
              </a:spcBef>
            </a:pPr>
            <a:r>
              <a:rPr lang="en-US" dirty="0">
                <a:cs typeface="Times New Roman" pitchFamily="18" charset="0"/>
                <a:sym typeface="Symbol" pitchFamily="18" charset="2"/>
              </a:rPr>
              <a:t></a:t>
            </a:r>
            <a:r>
              <a:rPr lang="en-US" dirty="0">
                <a:sym typeface="Symbol" pitchFamily="18" charset="2"/>
              </a:rPr>
              <a:t>Suppose the induced flux change were NOT            opposite.</a:t>
            </a:r>
          </a:p>
          <a:p>
            <a:pPr eaLnBrk="0" hangingPunct="0">
              <a:spcBef>
                <a:spcPct val="20000"/>
              </a:spcBef>
            </a:pPr>
            <a:r>
              <a:rPr lang="en-US" dirty="0">
                <a:cs typeface="Times New Roman" pitchFamily="18" charset="0"/>
                <a:sym typeface="Symbol" pitchFamily="18" charset="2"/>
              </a:rPr>
              <a:t>Then the induced flux change would ADD to the original, thus inducing a runaway flux change leading to infinite induced current!</a:t>
            </a:r>
          </a:p>
          <a:p>
            <a:pPr eaLnBrk="0" hangingPunct="0">
              <a:spcBef>
                <a:spcPct val="20000"/>
              </a:spcBef>
            </a:pPr>
            <a:r>
              <a:rPr lang="en-US" dirty="0">
                <a:cs typeface="Times New Roman" pitchFamily="18" charset="0"/>
                <a:sym typeface="Symbol" pitchFamily="18" charset="2"/>
              </a:rPr>
              <a:t>Clearly this is NOT possible. It violates conservation of energy. Thus by </a:t>
            </a:r>
            <a:r>
              <a:rPr lang="en-US" i="1" dirty="0" err="1">
                <a:cs typeface="Times New Roman" pitchFamily="18" charset="0"/>
                <a:sym typeface="Symbol" pitchFamily="18" charset="2"/>
              </a:rPr>
              <a:t>reductio</a:t>
            </a:r>
            <a:r>
              <a:rPr lang="en-US" i="1" dirty="0">
                <a:cs typeface="Times New Roman" pitchFamily="18" charset="0"/>
                <a:sym typeface="Symbol" pitchFamily="18" charset="2"/>
              </a:rPr>
              <a:t> ad absurdum</a:t>
            </a:r>
            <a:r>
              <a:rPr lang="en-US" dirty="0">
                <a:cs typeface="Times New Roman" pitchFamily="18" charset="0"/>
                <a:sym typeface="Symbol" pitchFamily="18" charset="2"/>
              </a:rPr>
              <a:t> we see that </a:t>
            </a:r>
            <a:r>
              <a:rPr lang="en-US" dirty="0" smtClean="0">
                <a:cs typeface="Times New Roman" pitchFamily="18" charset="0"/>
                <a:sym typeface="Symbol" pitchFamily="18" charset="2"/>
              </a:rPr>
              <a:t>___ </a:t>
            </a:r>
            <a:r>
              <a:rPr lang="en-US" b="1" dirty="0" smtClean="0">
                <a:cs typeface="Times New Roman" pitchFamily="18" charset="0"/>
                <a:sym typeface="Symbol" pitchFamily="18" charset="2"/>
              </a:rPr>
              <a:t>____________________________________________</a:t>
            </a:r>
            <a:r>
              <a:rPr lang="en-US" dirty="0" smtClean="0">
                <a:cs typeface="Times New Roman" pitchFamily="18" charset="0"/>
                <a:sym typeface="Symbol" pitchFamily="18" charset="2"/>
              </a:rPr>
              <a:t>.</a:t>
            </a:r>
            <a:endParaRPr lang="en-US" dirty="0">
              <a:cs typeface="Times New Roman" pitchFamily="18" charset="0"/>
              <a:sym typeface="Symbol" pitchFamily="18" charset="2"/>
            </a:endParaRPr>
          </a:p>
        </p:txBody>
      </p:sp>
      <p:sp>
        <p:nvSpPr>
          <p:cNvPr id="167939" name="Rectangle 3"/>
          <p:cNvSpPr>
            <a:spLocks noChangeArrowheads="1"/>
          </p:cNvSpPr>
          <p:nvPr/>
        </p:nvSpPr>
        <p:spPr bwMode="auto">
          <a:xfrm>
            <a:off x="685800" y="1354138"/>
            <a:ext cx="7772400" cy="4492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Faraday’s law of induction </a:t>
            </a:r>
            <a:r>
              <a:rPr lang="en-US" altLang="en-US">
                <a:solidFill>
                  <a:schemeClr val="accent2"/>
                </a:solidFill>
              </a:rPr>
              <a:t>and</a:t>
            </a:r>
            <a:r>
              <a:rPr lang="en-US" altLang="en-US" i="1">
                <a:solidFill>
                  <a:schemeClr val="accent2"/>
                </a:solidFill>
              </a:rPr>
              <a:t> Lenz’s law</a:t>
            </a:r>
            <a:r>
              <a:rPr lang="en-US" altLang="en-US">
                <a:solidFill>
                  <a:schemeClr val="accent2"/>
                </a:solidFill>
              </a:rPr>
              <a:t> </a:t>
            </a:r>
            <a:r>
              <a:rPr lang="en-US" sz="2000" i="1">
                <a:solidFill>
                  <a:srgbClr val="000000"/>
                </a:solidFill>
                <a:latin typeface="Courier New" pitchFamily="49" charset="0"/>
                <a:cs typeface="Times New Roman" pitchFamily="18" charset="0"/>
              </a:rPr>
              <a:t> </a:t>
            </a:r>
          </a:p>
        </p:txBody>
      </p:sp>
      <p:sp>
        <p:nvSpPr>
          <p:cNvPr id="167947"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a:t>
            </a:r>
            <a:br>
              <a:rPr lang="en-US" altLang="en-US" sz="2800" b="1">
                <a:solidFill>
                  <a:schemeClr val="tx2"/>
                </a:solidFill>
              </a:rPr>
            </a:br>
            <a:r>
              <a:rPr lang="en-US" altLang="en-US" sz="2800"/>
              <a:t>11.1 – Electromagnetic induction</a:t>
            </a:r>
          </a:p>
        </p:txBody>
      </p:sp>
      <p:grpSp>
        <p:nvGrpSpPr>
          <p:cNvPr id="167949" name="Group 13"/>
          <p:cNvGrpSpPr>
            <a:grpSpLocks/>
          </p:cNvGrpSpPr>
          <p:nvPr/>
        </p:nvGrpSpPr>
        <p:grpSpPr bwMode="auto">
          <a:xfrm>
            <a:off x="5764213" y="1222375"/>
            <a:ext cx="1606550" cy="1333500"/>
            <a:chOff x="743" y="2255"/>
            <a:chExt cx="1239" cy="1120"/>
          </a:xfrm>
        </p:grpSpPr>
        <p:sp>
          <p:nvSpPr>
            <p:cNvPr id="167950" name="Freeform 14"/>
            <p:cNvSpPr>
              <a:spLocks/>
            </p:cNvSpPr>
            <p:nvPr/>
          </p:nvSpPr>
          <p:spPr bwMode="auto">
            <a:xfrm>
              <a:off x="1169" y="2552"/>
              <a:ext cx="807" cy="668"/>
            </a:xfrm>
            <a:custGeom>
              <a:avLst/>
              <a:gdLst/>
              <a:ahLst/>
              <a:cxnLst>
                <a:cxn ang="0">
                  <a:pos x="807" y="0"/>
                </a:cxn>
                <a:cxn ang="0">
                  <a:pos x="807" y="668"/>
                </a:cxn>
                <a:cxn ang="0">
                  <a:pos x="0" y="668"/>
                </a:cxn>
              </a:cxnLst>
              <a:rect l="0" t="0" r="r" b="b"/>
              <a:pathLst>
                <a:path w="807" h="668">
                  <a:moveTo>
                    <a:pt x="807" y="0"/>
                  </a:moveTo>
                  <a:lnTo>
                    <a:pt x="807" y="668"/>
                  </a:lnTo>
                  <a:lnTo>
                    <a:pt x="0" y="668"/>
                  </a:lnTo>
                </a:path>
              </a:pathLst>
            </a:custGeom>
            <a:noFill/>
            <a:ln w="9525">
              <a:solidFill>
                <a:schemeClr val="tx1"/>
              </a:solidFill>
              <a:round/>
              <a:headEnd/>
              <a:tailEnd/>
            </a:ln>
            <a:effectLst/>
          </p:spPr>
          <p:txBody>
            <a:bodyPr/>
            <a:lstStyle/>
            <a:p>
              <a:endParaRPr lang="en-US"/>
            </a:p>
          </p:txBody>
        </p:sp>
        <p:sp>
          <p:nvSpPr>
            <p:cNvPr id="167951" name="Freeform 15"/>
            <p:cNvSpPr>
              <a:spLocks/>
            </p:cNvSpPr>
            <p:nvPr/>
          </p:nvSpPr>
          <p:spPr bwMode="auto">
            <a:xfrm>
              <a:off x="1544" y="2255"/>
              <a:ext cx="438" cy="630"/>
            </a:xfrm>
            <a:custGeom>
              <a:avLst/>
              <a:gdLst/>
              <a:ahLst/>
              <a:cxnLst>
                <a:cxn ang="0">
                  <a:pos x="530" y="303"/>
                </a:cxn>
                <a:cxn ang="0">
                  <a:pos x="496" y="95"/>
                </a:cxn>
                <a:cxn ang="0">
                  <a:pos x="421" y="15"/>
                </a:cxn>
                <a:cxn ang="0">
                  <a:pos x="317" y="113"/>
                </a:cxn>
                <a:cxn ang="0">
                  <a:pos x="300" y="314"/>
                </a:cxn>
                <a:cxn ang="0">
                  <a:pos x="323" y="596"/>
                </a:cxn>
                <a:cxn ang="0">
                  <a:pos x="398" y="516"/>
                </a:cxn>
                <a:cxn ang="0">
                  <a:pos x="438" y="314"/>
                </a:cxn>
                <a:cxn ang="0">
                  <a:pos x="415" y="118"/>
                </a:cxn>
                <a:cxn ang="0">
                  <a:pos x="317" y="9"/>
                </a:cxn>
                <a:cxn ang="0">
                  <a:pos x="219" y="113"/>
                </a:cxn>
                <a:cxn ang="0">
                  <a:pos x="190" y="297"/>
                </a:cxn>
                <a:cxn ang="0">
                  <a:pos x="202" y="475"/>
                </a:cxn>
                <a:cxn ang="0">
                  <a:pos x="225" y="602"/>
                </a:cxn>
                <a:cxn ang="0">
                  <a:pos x="311" y="510"/>
                </a:cxn>
                <a:cxn ang="0">
                  <a:pos x="346" y="320"/>
                </a:cxn>
                <a:cxn ang="0">
                  <a:pos x="311" y="101"/>
                </a:cxn>
                <a:cxn ang="0">
                  <a:pos x="213" y="9"/>
                </a:cxn>
                <a:cxn ang="0">
                  <a:pos x="116" y="147"/>
                </a:cxn>
                <a:cxn ang="0">
                  <a:pos x="98" y="337"/>
                </a:cxn>
                <a:cxn ang="0">
                  <a:pos x="116" y="550"/>
                </a:cxn>
                <a:cxn ang="0">
                  <a:pos x="144" y="596"/>
                </a:cxn>
                <a:cxn ang="0">
                  <a:pos x="208" y="516"/>
                </a:cxn>
                <a:cxn ang="0">
                  <a:pos x="248" y="308"/>
                </a:cxn>
                <a:cxn ang="0">
                  <a:pos x="213" y="107"/>
                </a:cxn>
                <a:cxn ang="0">
                  <a:pos x="139" y="3"/>
                </a:cxn>
                <a:cxn ang="0">
                  <a:pos x="23" y="124"/>
                </a:cxn>
                <a:cxn ang="0">
                  <a:pos x="0" y="291"/>
                </a:cxn>
              </a:cxnLst>
              <a:rect l="0" t="0" r="r" b="b"/>
              <a:pathLst>
                <a:path w="530" h="630">
                  <a:moveTo>
                    <a:pt x="530" y="303"/>
                  </a:moveTo>
                  <a:cubicBezTo>
                    <a:pt x="522" y="223"/>
                    <a:pt x="514" y="143"/>
                    <a:pt x="496" y="95"/>
                  </a:cubicBezTo>
                  <a:cubicBezTo>
                    <a:pt x="478" y="47"/>
                    <a:pt x="451" y="12"/>
                    <a:pt x="421" y="15"/>
                  </a:cubicBezTo>
                  <a:cubicBezTo>
                    <a:pt x="391" y="18"/>
                    <a:pt x="337" y="63"/>
                    <a:pt x="317" y="113"/>
                  </a:cubicBezTo>
                  <a:cubicBezTo>
                    <a:pt x="297" y="163"/>
                    <a:pt x="299" y="234"/>
                    <a:pt x="300" y="314"/>
                  </a:cubicBezTo>
                  <a:cubicBezTo>
                    <a:pt x="301" y="394"/>
                    <a:pt x="307" y="562"/>
                    <a:pt x="323" y="596"/>
                  </a:cubicBezTo>
                  <a:cubicBezTo>
                    <a:pt x="339" y="630"/>
                    <a:pt x="379" y="563"/>
                    <a:pt x="398" y="516"/>
                  </a:cubicBezTo>
                  <a:cubicBezTo>
                    <a:pt x="417" y="469"/>
                    <a:pt x="435" y="380"/>
                    <a:pt x="438" y="314"/>
                  </a:cubicBezTo>
                  <a:cubicBezTo>
                    <a:pt x="441" y="248"/>
                    <a:pt x="435" y="169"/>
                    <a:pt x="415" y="118"/>
                  </a:cubicBezTo>
                  <a:cubicBezTo>
                    <a:pt x="395" y="67"/>
                    <a:pt x="350" y="10"/>
                    <a:pt x="317" y="9"/>
                  </a:cubicBezTo>
                  <a:cubicBezTo>
                    <a:pt x="284" y="8"/>
                    <a:pt x="240" y="65"/>
                    <a:pt x="219" y="113"/>
                  </a:cubicBezTo>
                  <a:cubicBezTo>
                    <a:pt x="198" y="161"/>
                    <a:pt x="193" y="237"/>
                    <a:pt x="190" y="297"/>
                  </a:cubicBezTo>
                  <a:cubicBezTo>
                    <a:pt x="187" y="357"/>
                    <a:pt x="196" y="424"/>
                    <a:pt x="202" y="475"/>
                  </a:cubicBezTo>
                  <a:cubicBezTo>
                    <a:pt x="208" y="526"/>
                    <a:pt x="207" y="596"/>
                    <a:pt x="225" y="602"/>
                  </a:cubicBezTo>
                  <a:cubicBezTo>
                    <a:pt x="243" y="608"/>
                    <a:pt x="291" y="557"/>
                    <a:pt x="311" y="510"/>
                  </a:cubicBezTo>
                  <a:cubicBezTo>
                    <a:pt x="331" y="463"/>
                    <a:pt x="346" y="388"/>
                    <a:pt x="346" y="320"/>
                  </a:cubicBezTo>
                  <a:cubicBezTo>
                    <a:pt x="346" y="252"/>
                    <a:pt x="333" y="153"/>
                    <a:pt x="311" y="101"/>
                  </a:cubicBezTo>
                  <a:cubicBezTo>
                    <a:pt x="289" y="49"/>
                    <a:pt x="245" y="1"/>
                    <a:pt x="213" y="9"/>
                  </a:cubicBezTo>
                  <a:cubicBezTo>
                    <a:pt x="181" y="17"/>
                    <a:pt x="135" y="92"/>
                    <a:pt x="116" y="147"/>
                  </a:cubicBezTo>
                  <a:cubicBezTo>
                    <a:pt x="97" y="202"/>
                    <a:pt x="98" y="270"/>
                    <a:pt x="98" y="337"/>
                  </a:cubicBezTo>
                  <a:cubicBezTo>
                    <a:pt x="98" y="404"/>
                    <a:pt x="108" y="507"/>
                    <a:pt x="116" y="550"/>
                  </a:cubicBezTo>
                  <a:cubicBezTo>
                    <a:pt x="124" y="593"/>
                    <a:pt x="129" y="602"/>
                    <a:pt x="144" y="596"/>
                  </a:cubicBezTo>
                  <a:cubicBezTo>
                    <a:pt x="159" y="590"/>
                    <a:pt x="191" y="564"/>
                    <a:pt x="208" y="516"/>
                  </a:cubicBezTo>
                  <a:cubicBezTo>
                    <a:pt x="225" y="468"/>
                    <a:pt x="247" y="376"/>
                    <a:pt x="248" y="308"/>
                  </a:cubicBezTo>
                  <a:cubicBezTo>
                    <a:pt x="249" y="240"/>
                    <a:pt x="231" y="158"/>
                    <a:pt x="213" y="107"/>
                  </a:cubicBezTo>
                  <a:cubicBezTo>
                    <a:pt x="195" y="56"/>
                    <a:pt x="171" y="0"/>
                    <a:pt x="139" y="3"/>
                  </a:cubicBezTo>
                  <a:cubicBezTo>
                    <a:pt x="107" y="6"/>
                    <a:pt x="46" y="76"/>
                    <a:pt x="23" y="124"/>
                  </a:cubicBezTo>
                  <a:cubicBezTo>
                    <a:pt x="0" y="172"/>
                    <a:pt x="0" y="231"/>
                    <a:pt x="0" y="291"/>
                  </a:cubicBezTo>
                </a:path>
              </a:pathLst>
            </a:custGeom>
            <a:noFill/>
            <a:ln w="38100" cmpd="sng">
              <a:solidFill>
                <a:schemeClr val="tx1"/>
              </a:solidFill>
              <a:round/>
              <a:headEnd/>
              <a:tailEnd/>
            </a:ln>
            <a:effectLst/>
          </p:spPr>
          <p:txBody>
            <a:bodyPr/>
            <a:lstStyle/>
            <a:p>
              <a:endParaRPr lang="en-US"/>
            </a:p>
          </p:txBody>
        </p:sp>
        <p:grpSp>
          <p:nvGrpSpPr>
            <p:cNvPr id="167952" name="Group 16"/>
            <p:cNvGrpSpPr>
              <a:grpSpLocks/>
            </p:cNvGrpSpPr>
            <p:nvPr/>
          </p:nvGrpSpPr>
          <p:grpSpPr bwMode="auto">
            <a:xfrm>
              <a:off x="748" y="3087"/>
              <a:ext cx="543" cy="288"/>
              <a:chOff x="748" y="3087"/>
              <a:chExt cx="543" cy="288"/>
            </a:xfrm>
          </p:grpSpPr>
          <p:sp>
            <p:nvSpPr>
              <p:cNvPr id="167953" name="Line 17"/>
              <p:cNvSpPr>
                <a:spLocks noChangeShapeType="1"/>
              </p:cNvSpPr>
              <p:nvPr/>
            </p:nvSpPr>
            <p:spPr bwMode="auto">
              <a:xfrm flipV="1">
                <a:off x="1043" y="3157"/>
                <a:ext cx="115" cy="69"/>
              </a:xfrm>
              <a:prstGeom prst="line">
                <a:avLst/>
              </a:prstGeom>
              <a:noFill/>
              <a:ln w="9525">
                <a:solidFill>
                  <a:schemeClr val="tx1"/>
                </a:solidFill>
                <a:round/>
                <a:headEnd/>
                <a:tailEnd/>
              </a:ln>
              <a:effectLst/>
            </p:spPr>
            <p:txBody>
              <a:bodyPr/>
              <a:lstStyle/>
              <a:p>
                <a:endParaRPr lang="en-US"/>
              </a:p>
            </p:txBody>
          </p:sp>
          <p:sp>
            <p:nvSpPr>
              <p:cNvPr id="167954" name="Line 18"/>
              <p:cNvSpPr>
                <a:spLocks noChangeShapeType="1"/>
              </p:cNvSpPr>
              <p:nvPr/>
            </p:nvSpPr>
            <p:spPr bwMode="auto">
              <a:xfrm>
                <a:off x="1187" y="3224"/>
                <a:ext cx="104" cy="0"/>
              </a:xfrm>
              <a:prstGeom prst="line">
                <a:avLst/>
              </a:prstGeom>
              <a:noFill/>
              <a:ln w="9525">
                <a:solidFill>
                  <a:schemeClr val="tx1"/>
                </a:solidFill>
                <a:round/>
                <a:headEnd/>
                <a:tailEnd/>
              </a:ln>
              <a:effectLst/>
            </p:spPr>
            <p:txBody>
              <a:bodyPr/>
              <a:lstStyle/>
              <a:p>
                <a:endParaRPr lang="en-US"/>
              </a:p>
            </p:txBody>
          </p:sp>
          <p:sp>
            <p:nvSpPr>
              <p:cNvPr id="167955" name="Line 19"/>
              <p:cNvSpPr>
                <a:spLocks noChangeShapeType="1"/>
              </p:cNvSpPr>
              <p:nvPr/>
            </p:nvSpPr>
            <p:spPr bwMode="auto">
              <a:xfrm>
                <a:off x="916" y="3087"/>
                <a:ext cx="0" cy="288"/>
              </a:xfrm>
              <a:prstGeom prst="line">
                <a:avLst/>
              </a:prstGeom>
              <a:noFill/>
              <a:ln w="9525">
                <a:solidFill>
                  <a:schemeClr val="tx1"/>
                </a:solidFill>
                <a:round/>
                <a:headEnd/>
                <a:tailEnd/>
              </a:ln>
              <a:effectLst/>
            </p:spPr>
            <p:txBody>
              <a:bodyPr/>
              <a:lstStyle/>
              <a:p>
                <a:endParaRPr lang="en-US"/>
              </a:p>
            </p:txBody>
          </p:sp>
          <p:sp>
            <p:nvSpPr>
              <p:cNvPr id="167956" name="Line 20"/>
              <p:cNvSpPr>
                <a:spLocks noChangeShapeType="1"/>
              </p:cNvSpPr>
              <p:nvPr/>
            </p:nvSpPr>
            <p:spPr bwMode="auto">
              <a:xfrm>
                <a:off x="858" y="3180"/>
                <a:ext cx="0" cy="97"/>
              </a:xfrm>
              <a:prstGeom prst="line">
                <a:avLst/>
              </a:prstGeom>
              <a:noFill/>
              <a:ln w="28575">
                <a:solidFill>
                  <a:schemeClr val="tx1"/>
                </a:solidFill>
                <a:round/>
                <a:headEnd/>
                <a:tailEnd/>
              </a:ln>
              <a:effectLst/>
            </p:spPr>
            <p:txBody>
              <a:bodyPr/>
              <a:lstStyle/>
              <a:p>
                <a:endParaRPr lang="en-US"/>
              </a:p>
            </p:txBody>
          </p:sp>
          <p:sp>
            <p:nvSpPr>
              <p:cNvPr id="167957" name="Line 21"/>
              <p:cNvSpPr>
                <a:spLocks noChangeShapeType="1"/>
              </p:cNvSpPr>
              <p:nvPr/>
            </p:nvSpPr>
            <p:spPr bwMode="auto">
              <a:xfrm>
                <a:off x="916" y="3220"/>
                <a:ext cx="104" cy="0"/>
              </a:xfrm>
              <a:prstGeom prst="line">
                <a:avLst/>
              </a:prstGeom>
              <a:noFill/>
              <a:ln w="9525">
                <a:solidFill>
                  <a:schemeClr val="tx1"/>
                </a:solidFill>
                <a:round/>
                <a:headEnd/>
                <a:tailEnd/>
              </a:ln>
              <a:effectLst/>
            </p:spPr>
            <p:txBody>
              <a:bodyPr/>
              <a:lstStyle/>
              <a:p>
                <a:endParaRPr lang="en-US"/>
              </a:p>
            </p:txBody>
          </p:sp>
          <p:sp>
            <p:nvSpPr>
              <p:cNvPr id="167958" name="Oval 22"/>
              <p:cNvSpPr>
                <a:spLocks noChangeAspect="1" noChangeArrowheads="1"/>
              </p:cNvSpPr>
              <p:nvPr/>
            </p:nvSpPr>
            <p:spPr bwMode="auto">
              <a:xfrm>
                <a:off x="1003" y="3203"/>
                <a:ext cx="46"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67959" name="Oval 23"/>
              <p:cNvSpPr>
                <a:spLocks noChangeAspect="1" noChangeArrowheads="1"/>
              </p:cNvSpPr>
              <p:nvPr/>
            </p:nvSpPr>
            <p:spPr bwMode="auto">
              <a:xfrm>
                <a:off x="1153" y="3203"/>
                <a:ext cx="46" cy="4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167960" name="Line 24"/>
              <p:cNvSpPr>
                <a:spLocks noChangeShapeType="1"/>
              </p:cNvSpPr>
              <p:nvPr/>
            </p:nvSpPr>
            <p:spPr bwMode="auto">
              <a:xfrm>
                <a:off x="748" y="3222"/>
                <a:ext cx="104" cy="0"/>
              </a:xfrm>
              <a:prstGeom prst="line">
                <a:avLst/>
              </a:prstGeom>
              <a:noFill/>
              <a:ln w="9525">
                <a:solidFill>
                  <a:schemeClr val="tx1"/>
                </a:solidFill>
                <a:round/>
                <a:headEnd/>
                <a:tailEnd/>
              </a:ln>
              <a:effectLst/>
            </p:spPr>
            <p:txBody>
              <a:bodyPr/>
              <a:lstStyle/>
              <a:p>
                <a:endParaRPr lang="en-US"/>
              </a:p>
            </p:txBody>
          </p:sp>
        </p:grpSp>
        <p:sp>
          <p:nvSpPr>
            <p:cNvPr id="167961" name="Freeform 25"/>
            <p:cNvSpPr>
              <a:spLocks/>
            </p:cNvSpPr>
            <p:nvPr/>
          </p:nvSpPr>
          <p:spPr bwMode="auto">
            <a:xfrm>
              <a:off x="743" y="2528"/>
              <a:ext cx="795" cy="692"/>
            </a:xfrm>
            <a:custGeom>
              <a:avLst/>
              <a:gdLst/>
              <a:ahLst/>
              <a:cxnLst>
                <a:cxn ang="0">
                  <a:pos x="795" y="0"/>
                </a:cxn>
                <a:cxn ang="0">
                  <a:pos x="795" y="317"/>
                </a:cxn>
                <a:cxn ang="0">
                  <a:pos x="0" y="317"/>
                </a:cxn>
                <a:cxn ang="0">
                  <a:pos x="0" y="692"/>
                </a:cxn>
              </a:cxnLst>
              <a:rect l="0" t="0" r="r" b="b"/>
              <a:pathLst>
                <a:path w="795" h="692">
                  <a:moveTo>
                    <a:pt x="795" y="0"/>
                  </a:moveTo>
                  <a:lnTo>
                    <a:pt x="795" y="317"/>
                  </a:lnTo>
                  <a:lnTo>
                    <a:pt x="0" y="317"/>
                  </a:lnTo>
                  <a:lnTo>
                    <a:pt x="0" y="692"/>
                  </a:lnTo>
                </a:path>
              </a:pathLst>
            </a:custGeom>
            <a:noFill/>
            <a:ln w="9525">
              <a:solidFill>
                <a:schemeClr val="tx1"/>
              </a:solidFill>
              <a:round/>
              <a:headEnd/>
              <a:tailEnd/>
            </a:ln>
            <a:effectLst/>
          </p:spPr>
          <p:txBody>
            <a:bodyPr/>
            <a:lstStyle/>
            <a:p>
              <a:endParaRPr lang="en-US"/>
            </a:p>
          </p:txBody>
        </p:sp>
      </p:grpSp>
      <p:grpSp>
        <p:nvGrpSpPr>
          <p:cNvPr id="167962" name="Group 26"/>
          <p:cNvGrpSpPr>
            <a:grpSpLocks/>
          </p:cNvGrpSpPr>
          <p:nvPr/>
        </p:nvGrpSpPr>
        <p:grpSpPr bwMode="auto">
          <a:xfrm>
            <a:off x="7518400" y="1220788"/>
            <a:ext cx="1527175" cy="1317625"/>
            <a:chOff x="2169" y="2260"/>
            <a:chExt cx="1200" cy="1106"/>
          </a:xfrm>
        </p:grpSpPr>
        <p:sp>
          <p:nvSpPr>
            <p:cNvPr id="167963" name="Freeform 27"/>
            <p:cNvSpPr>
              <a:spLocks/>
            </p:cNvSpPr>
            <p:nvPr/>
          </p:nvSpPr>
          <p:spPr bwMode="auto">
            <a:xfrm>
              <a:off x="2609" y="2546"/>
              <a:ext cx="760" cy="680"/>
            </a:xfrm>
            <a:custGeom>
              <a:avLst/>
              <a:gdLst/>
              <a:ahLst/>
              <a:cxnLst>
                <a:cxn ang="0">
                  <a:pos x="547" y="680"/>
                </a:cxn>
                <a:cxn ang="0">
                  <a:pos x="760" y="680"/>
                </a:cxn>
                <a:cxn ang="0">
                  <a:pos x="760" y="305"/>
                </a:cxn>
                <a:cxn ang="0">
                  <a:pos x="0" y="305"/>
                </a:cxn>
                <a:cxn ang="0">
                  <a:pos x="0" y="0"/>
                </a:cxn>
              </a:cxnLst>
              <a:rect l="0" t="0" r="r" b="b"/>
              <a:pathLst>
                <a:path w="760" h="680">
                  <a:moveTo>
                    <a:pt x="547" y="680"/>
                  </a:moveTo>
                  <a:lnTo>
                    <a:pt x="760" y="680"/>
                  </a:lnTo>
                  <a:lnTo>
                    <a:pt x="760" y="305"/>
                  </a:lnTo>
                  <a:lnTo>
                    <a:pt x="0" y="305"/>
                  </a:lnTo>
                  <a:lnTo>
                    <a:pt x="0" y="0"/>
                  </a:lnTo>
                </a:path>
              </a:pathLst>
            </a:custGeom>
            <a:noFill/>
            <a:ln w="9525">
              <a:solidFill>
                <a:schemeClr val="accent2"/>
              </a:solidFill>
              <a:round/>
              <a:headEnd/>
              <a:tailEnd/>
            </a:ln>
            <a:effectLst/>
          </p:spPr>
          <p:txBody>
            <a:bodyPr/>
            <a:lstStyle/>
            <a:p>
              <a:endParaRPr lang="en-US"/>
            </a:p>
          </p:txBody>
        </p:sp>
        <p:sp>
          <p:nvSpPr>
            <p:cNvPr id="167964" name="Freeform 28"/>
            <p:cNvSpPr>
              <a:spLocks/>
            </p:cNvSpPr>
            <p:nvPr/>
          </p:nvSpPr>
          <p:spPr bwMode="auto">
            <a:xfrm flipH="1">
              <a:off x="2175" y="2557"/>
              <a:ext cx="807" cy="668"/>
            </a:xfrm>
            <a:custGeom>
              <a:avLst/>
              <a:gdLst/>
              <a:ahLst/>
              <a:cxnLst>
                <a:cxn ang="0">
                  <a:pos x="807" y="0"/>
                </a:cxn>
                <a:cxn ang="0">
                  <a:pos x="807" y="668"/>
                </a:cxn>
                <a:cxn ang="0">
                  <a:pos x="0" y="668"/>
                </a:cxn>
              </a:cxnLst>
              <a:rect l="0" t="0" r="r" b="b"/>
              <a:pathLst>
                <a:path w="807" h="668">
                  <a:moveTo>
                    <a:pt x="807" y="0"/>
                  </a:moveTo>
                  <a:lnTo>
                    <a:pt x="807" y="668"/>
                  </a:lnTo>
                  <a:lnTo>
                    <a:pt x="0" y="668"/>
                  </a:lnTo>
                </a:path>
              </a:pathLst>
            </a:custGeom>
            <a:noFill/>
            <a:ln w="9525">
              <a:solidFill>
                <a:schemeClr val="accent2"/>
              </a:solidFill>
              <a:round/>
              <a:headEnd/>
              <a:tailEnd/>
            </a:ln>
            <a:effectLst/>
          </p:spPr>
          <p:txBody>
            <a:bodyPr/>
            <a:lstStyle/>
            <a:p>
              <a:endParaRPr lang="en-US"/>
            </a:p>
          </p:txBody>
        </p:sp>
        <p:sp>
          <p:nvSpPr>
            <p:cNvPr id="167965" name="Freeform 29"/>
            <p:cNvSpPr>
              <a:spLocks/>
            </p:cNvSpPr>
            <p:nvPr/>
          </p:nvSpPr>
          <p:spPr bwMode="auto">
            <a:xfrm flipH="1">
              <a:off x="2169" y="2260"/>
              <a:ext cx="438" cy="630"/>
            </a:xfrm>
            <a:custGeom>
              <a:avLst/>
              <a:gdLst/>
              <a:ahLst/>
              <a:cxnLst>
                <a:cxn ang="0">
                  <a:pos x="530" y="303"/>
                </a:cxn>
                <a:cxn ang="0">
                  <a:pos x="496" y="95"/>
                </a:cxn>
                <a:cxn ang="0">
                  <a:pos x="421" y="15"/>
                </a:cxn>
                <a:cxn ang="0">
                  <a:pos x="317" y="113"/>
                </a:cxn>
                <a:cxn ang="0">
                  <a:pos x="300" y="314"/>
                </a:cxn>
                <a:cxn ang="0">
                  <a:pos x="323" y="596"/>
                </a:cxn>
                <a:cxn ang="0">
                  <a:pos x="398" y="516"/>
                </a:cxn>
                <a:cxn ang="0">
                  <a:pos x="438" y="314"/>
                </a:cxn>
                <a:cxn ang="0">
                  <a:pos x="415" y="118"/>
                </a:cxn>
                <a:cxn ang="0">
                  <a:pos x="317" y="9"/>
                </a:cxn>
                <a:cxn ang="0">
                  <a:pos x="219" y="113"/>
                </a:cxn>
                <a:cxn ang="0">
                  <a:pos x="190" y="297"/>
                </a:cxn>
                <a:cxn ang="0">
                  <a:pos x="202" y="475"/>
                </a:cxn>
                <a:cxn ang="0">
                  <a:pos x="225" y="602"/>
                </a:cxn>
                <a:cxn ang="0">
                  <a:pos x="311" y="510"/>
                </a:cxn>
                <a:cxn ang="0">
                  <a:pos x="346" y="320"/>
                </a:cxn>
                <a:cxn ang="0">
                  <a:pos x="311" y="101"/>
                </a:cxn>
                <a:cxn ang="0">
                  <a:pos x="213" y="9"/>
                </a:cxn>
                <a:cxn ang="0">
                  <a:pos x="116" y="147"/>
                </a:cxn>
                <a:cxn ang="0">
                  <a:pos x="98" y="337"/>
                </a:cxn>
                <a:cxn ang="0">
                  <a:pos x="116" y="550"/>
                </a:cxn>
                <a:cxn ang="0">
                  <a:pos x="144" y="596"/>
                </a:cxn>
                <a:cxn ang="0">
                  <a:pos x="208" y="516"/>
                </a:cxn>
                <a:cxn ang="0">
                  <a:pos x="248" y="308"/>
                </a:cxn>
                <a:cxn ang="0">
                  <a:pos x="213" y="107"/>
                </a:cxn>
                <a:cxn ang="0">
                  <a:pos x="139" y="3"/>
                </a:cxn>
                <a:cxn ang="0">
                  <a:pos x="23" y="124"/>
                </a:cxn>
                <a:cxn ang="0">
                  <a:pos x="0" y="291"/>
                </a:cxn>
              </a:cxnLst>
              <a:rect l="0" t="0" r="r" b="b"/>
              <a:pathLst>
                <a:path w="530" h="630">
                  <a:moveTo>
                    <a:pt x="530" y="303"/>
                  </a:moveTo>
                  <a:cubicBezTo>
                    <a:pt x="522" y="223"/>
                    <a:pt x="514" y="143"/>
                    <a:pt x="496" y="95"/>
                  </a:cubicBezTo>
                  <a:cubicBezTo>
                    <a:pt x="478" y="47"/>
                    <a:pt x="451" y="12"/>
                    <a:pt x="421" y="15"/>
                  </a:cubicBezTo>
                  <a:cubicBezTo>
                    <a:pt x="391" y="18"/>
                    <a:pt x="337" y="63"/>
                    <a:pt x="317" y="113"/>
                  </a:cubicBezTo>
                  <a:cubicBezTo>
                    <a:pt x="297" y="163"/>
                    <a:pt x="299" y="234"/>
                    <a:pt x="300" y="314"/>
                  </a:cubicBezTo>
                  <a:cubicBezTo>
                    <a:pt x="301" y="394"/>
                    <a:pt x="307" y="562"/>
                    <a:pt x="323" y="596"/>
                  </a:cubicBezTo>
                  <a:cubicBezTo>
                    <a:pt x="339" y="630"/>
                    <a:pt x="379" y="563"/>
                    <a:pt x="398" y="516"/>
                  </a:cubicBezTo>
                  <a:cubicBezTo>
                    <a:pt x="417" y="469"/>
                    <a:pt x="435" y="380"/>
                    <a:pt x="438" y="314"/>
                  </a:cubicBezTo>
                  <a:cubicBezTo>
                    <a:pt x="441" y="248"/>
                    <a:pt x="435" y="169"/>
                    <a:pt x="415" y="118"/>
                  </a:cubicBezTo>
                  <a:cubicBezTo>
                    <a:pt x="395" y="67"/>
                    <a:pt x="350" y="10"/>
                    <a:pt x="317" y="9"/>
                  </a:cubicBezTo>
                  <a:cubicBezTo>
                    <a:pt x="284" y="8"/>
                    <a:pt x="240" y="65"/>
                    <a:pt x="219" y="113"/>
                  </a:cubicBezTo>
                  <a:cubicBezTo>
                    <a:pt x="198" y="161"/>
                    <a:pt x="193" y="237"/>
                    <a:pt x="190" y="297"/>
                  </a:cubicBezTo>
                  <a:cubicBezTo>
                    <a:pt x="187" y="357"/>
                    <a:pt x="196" y="424"/>
                    <a:pt x="202" y="475"/>
                  </a:cubicBezTo>
                  <a:cubicBezTo>
                    <a:pt x="208" y="526"/>
                    <a:pt x="207" y="596"/>
                    <a:pt x="225" y="602"/>
                  </a:cubicBezTo>
                  <a:cubicBezTo>
                    <a:pt x="243" y="608"/>
                    <a:pt x="291" y="557"/>
                    <a:pt x="311" y="510"/>
                  </a:cubicBezTo>
                  <a:cubicBezTo>
                    <a:pt x="331" y="463"/>
                    <a:pt x="346" y="388"/>
                    <a:pt x="346" y="320"/>
                  </a:cubicBezTo>
                  <a:cubicBezTo>
                    <a:pt x="346" y="252"/>
                    <a:pt x="333" y="153"/>
                    <a:pt x="311" y="101"/>
                  </a:cubicBezTo>
                  <a:cubicBezTo>
                    <a:pt x="289" y="49"/>
                    <a:pt x="245" y="1"/>
                    <a:pt x="213" y="9"/>
                  </a:cubicBezTo>
                  <a:cubicBezTo>
                    <a:pt x="181" y="17"/>
                    <a:pt x="135" y="92"/>
                    <a:pt x="116" y="147"/>
                  </a:cubicBezTo>
                  <a:cubicBezTo>
                    <a:pt x="97" y="202"/>
                    <a:pt x="98" y="270"/>
                    <a:pt x="98" y="337"/>
                  </a:cubicBezTo>
                  <a:cubicBezTo>
                    <a:pt x="98" y="404"/>
                    <a:pt x="108" y="507"/>
                    <a:pt x="116" y="550"/>
                  </a:cubicBezTo>
                  <a:cubicBezTo>
                    <a:pt x="124" y="593"/>
                    <a:pt x="129" y="602"/>
                    <a:pt x="144" y="596"/>
                  </a:cubicBezTo>
                  <a:cubicBezTo>
                    <a:pt x="159" y="590"/>
                    <a:pt x="191" y="564"/>
                    <a:pt x="208" y="516"/>
                  </a:cubicBezTo>
                  <a:cubicBezTo>
                    <a:pt x="225" y="468"/>
                    <a:pt x="247" y="376"/>
                    <a:pt x="248" y="308"/>
                  </a:cubicBezTo>
                  <a:cubicBezTo>
                    <a:pt x="249" y="240"/>
                    <a:pt x="231" y="158"/>
                    <a:pt x="213" y="107"/>
                  </a:cubicBezTo>
                  <a:cubicBezTo>
                    <a:pt x="195" y="56"/>
                    <a:pt x="171" y="0"/>
                    <a:pt x="139" y="3"/>
                  </a:cubicBezTo>
                  <a:cubicBezTo>
                    <a:pt x="107" y="6"/>
                    <a:pt x="46" y="76"/>
                    <a:pt x="23" y="124"/>
                  </a:cubicBezTo>
                  <a:cubicBezTo>
                    <a:pt x="0" y="172"/>
                    <a:pt x="0" y="231"/>
                    <a:pt x="0" y="291"/>
                  </a:cubicBezTo>
                </a:path>
              </a:pathLst>
            </a:custGeom>
            <a:noFill/>
            <a:ln w="38100" cmpd="sng">
              <a:solidFill>
                <a:schemeClr val="accent2"/>
              </a:solidFill>
              <a:round/>
              <a:headEnd/>
              <a:tailEnd/>
            </a:ln>
            <a:effectLst/>
          </p:spPr>
          <p:txBody>
            <a:bodyPr/>
            <a:lstStyle/>
            <a:p>
              <a:endParaRPr lang="en-US"/>
            </a:p>
          </p:txBody>
        </p:sp>
        <p:sp>
          <p:nvSpPr>
            <p:cNvPr id="167966" name="Oval 30"/>
            <p:cNvSpPr>
              <a:spLocks noChangeArrowheads="1"/>
            </p:cNvSpPr>
            <p:nvPr/>
          </p:nvSpPr>
          <p:spPr bwMode="auto">
            <a:xfrm>
              <a:off x="2976" y="3127"/>
              <a:ext cx="201" cy="201"/>
            </a:xfrm>
            <a:prstGeom prst="ellipse">
              <a:avLst/>
            </a:prstGeom>
            <a:solidFill>
              <a:schemeClr val="bg1"/>
            </a:solidFill>
            <a:ln w="9525">
              <a:solidFill>
                <a:schemeClr val="accent2"/>
              </a:solidFill>
              <a:round/>
              <a:headEnd/>
              <a:tailEnd/>
            </a:ln>
            <a:effectLst/>
          </p:spPr>
          <p:txBody>
            <a:bodyPr wrap="none" anchor="ctr"/>
            <a:lstStyle/>
            <a:p>
              <a:endParaRPr lang="en-US"/>
            </a:p>
          </p:txBody>
        </p:sp>
        <p:sp>
          <p:nvSpPr>
            <p:cNvPr id="167967" name="Text Box 31"/>
            <p:cNvSpPr txBox="1">
              <a:spLocks noChangeArrowheads="1"/>
            </p:cNvSpPr>
            <p:nvPr/>
          </p:nvSpPr>
          <p:spPr bwMode="auto">
            <a:xfrm>
              <a:off x="2976" y="3110"/>
              <a:ext cx="253" cy="256"/>
            </a:xfrm>
            <a:prstGeom prst="rect">
              <a:avLst/>
            </a:prstGeom>
            <a:noFill/>
            <a:ln w="9525">
              <a:noFill/>
              <a:miter lim="800000"/>
              <a:headEnd/>
              <a:tailEnd/>
            </a:ln>
            <a:effectLst/>
          </p:spPr>
          <p:txBody>
            <a:bodyPr>
              <a:spAutoFit/>
            </a:bodyPr>
            <a:lstStyle/>
            <a:p>
              <a:pPr>
                <a:spcBef>
                  <a:spcPct val="50000"/>
                </a:spcBef>
              </a:pPr>
              <a:r>
                <a:rPr lang="en-US" sz="1400" b="1">
                  <a:solidFill>
                    <a:schemeClr val="accent2"/>
                  </a:solidFill>
                </a:rPr>
                <a:t>A</a:t>
              </a:r>
            </a:p>
          </p:txBody>
        </p:sp>
      </p:grpSp>
      <p:pic>
        <p:nvPicPr>
          <p:cNvPr id="167968" name="Picture 32"/>
          <p:cNvPicPr>
            <a:picLocks noChangeAspect="1" noChangeArrowheads="1"/>
          </p:cNvPicPr>
          <p:nvPr/>
        </p:nvPicPr>
        <p:blipFill>
          <a:blip r:embed="rId5" cstate="print"/>
          <a:srcRect/>
          <a:stretch>
            <a:fillRect/>
          </a:stretch>
        </p:blipFill>
        <p:spPr bwMode="auto">
          <a:xfrm>
            <a:off x="7536427" y="3225186"/>
            <a:ext cx="1417074" cy="174189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7948">
                                            <p:txEl>
                                              <p:pRg st="0" end="0"/>
                                            </p:txEl>
                                          </p:spTgt>
                                        </p:tgtEl>
                                        <p:attrNameLst>
                                          <p:attrName>style.visibility</p:attrName>
                                        </p:attrNameLst>
                                      </p:cBhvr>
                                      <p:to>
                                        <p:strVal val="visible"/>
                                      </p:to>
                                    </p:set>
                                    <p:anim calcmode="lin" valueType="num">
                                      <p:cBhvr additive="base">
                                        <p:cTn id="7" dur="500" fill="hold"/>
                                        <p:tgtEl>
                                          <p:spTgt spid="1679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794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67949"/>
                                        </p:tgtEl>
                                        <p:attrNameLst>
                                          <p:attrName>style.visibility</p:attrName>
                                        </p:attrNameLst>
                                      </p:cBhvr>
                                      <p:to>
                                        <p:strVal val="visible"/>
                                      </p:to>
                                    </p:set>
                                    <p:animEffect transition="in" filter="fade">
                                      <p:cBhvr>
                                        <p:cTn id="12" dur="2000"/>
                                        <p:tgtEl>
                                          <p:spTgt spid="167949"/>
                                        </p:tgtEl>
                                      </p:cBhvr>
                                    </p:animEffect>
                                  </p:childTnLst>
                                </p:cTn>
                              </p:par>
                              <p:par>
                                <p:cTn id="13" presetID="10" presetClass="entr" presetSubtype="0" fill="hold" nodeType="withEffect">
                                  <p:stCondLst>
                                    <p:cond delay="0"/>
                                  </p:stCondLst>
                                  <p:childTnLst>
                                    <p:set>
                                      <p:cBhvr>
                                        <p:cTn id="14" dur="1" fill="hold">
                                          <p:stCondLst>
                                            <p:cond delay="0"/>
                                          </p:stCondLst>
                                        </p:cTn>
                                        <p:tgtEl>
                                          <p:spTgt spid="167962"/>
                                        </p:tgtEl>
                                        <p:attrNameLst>
                                          <p:attrName>style.visibility</p:attrName>
                                        </p:attrNameLst>
                                      </p:cBhvr>
                                      <p:to>
                                        <p:strVal val="visible"/>
                                      </p:to>
                                    </p:set>
                                    <p:animEffect transition="in" filter="fade">
                                      <p:cBhvr>
                                        <p:cTn id="15" dur="2000"/>
                                        <p:tgtEl>
                                          <p:spTgt spid="167962"/>
                                        </p:tgtEl>
                                      </p:cBhvr>
                                    </p:animEffect>
                                  </p:childTnLst>
                                </p:cTn>
                              </p:par>
                              <p:par>
                                <p:cTn id="16" presetID="10" presetClass="entr" presetSubtype="0" fill="hold" nodeType="withEffect">
                                  <p:stCondLst>
                                    <p:cond delay="0"/>
                                  </p:stCondLst>
                                  <p:childTnLst>
                                    <p:set>
                                      <p:cBhvr>
                                        <p:cTn id="17" dur="1" fill="hold">
                                          <p:stCondLst>
                                            <p:cond delay="0"/>
                                          </p:stCondLst>
                                        </p:cTn>
                                        <p:tgtEl>
                                          <p:spTgt spid="167968"/>
                                        </p:tgtEl>
                                        <p:attrNameLst>
                                          <p:attrName>style.visibility</p:attrName>
                                        </p:attrNameLst>
                                      </p:cBhvr>
                                      <p:to>
                                        <p:strVal val="visible"/>
                                      </p:to>
                                    </p:set>
                                    <p:animEffect transition="in" filter="fade">
                                      <p:cBhvr>
                                        <p:cTn id="18" dur="2000"/>
                                        <p:tgtEl>
                                          <p:spTgt spid="16796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67948">
                                            <p:txEl>
                                              <p:pRg st="1" end="1"/>
                                            </p:txEl>
                                          </p:spTgt>
                                        </p:tgtEl>
                                        <p:attrNameLst>
                                          <p:attrName>style.visibility</p:attrName>
                                        </p:attrNameLst>
                                      </p:cBhvr>
                                      <p:to>
                                        <p:strVal val="visible"/>
                                      </p:to>
                                    </p:set>
                                    <p:anim calcmode="lin" valueType="num">
                                      <p:cBhvr additive="base">
                                        <p:cTn id="23" dur="500" fill="hold"/>
                                        <p:tgtEl>
                                          <p:spTgt spid="167948">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794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67948">
                                            <p:txEl>
                                              <p:pRg st="2" end="2"/>
                                            </p:txEl>
                                          </p:spTgt>
                                        </p:tgtEl>
                                        <p:attrNameLst>
                                          <p:attrName>style.visibility</p:attrName>
                                        </p:attrNameLst>
                                      </p:cBhvr>
                                      <p:to>
                                        <p:strVal val="visible"/>
                                      </p:to>
                                    </p:set>
                                    <p:anim calcmode="lin" valueType="num">
                                      <p:cBhvr additive="base">
                                        <p:cTn id="29" dur="500" fill="hold"/>
                                        <p:tgtEl>
                                          <p:spTgt spid="167948">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794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67948">
                                            <p:txEl>
                                              <p:pRg st="3" end="3"/>
                                            </p:txEl>
                                          </p:spTgt>
                                        </p:tgtEl>
                                        <p:attrNameLst>
                                          <p:attrName>style.visibility</p:attrName>
                                        </p:attrNameLst>
                                      </p:cBhvr>
                                      <p:to>
                                        <p:strVal val="visible"/>
                                      </p:to>
                                    </p:set>
                                    <p:anim calcmode="lin" valueType="num">
                                      <p:cBhvr additive="base">
                                        <p:cTn id="35" dur="500" fill="hold"/>
                                        <p:tgtEl>
                                          <p:spTgt spid="167948">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794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7948">
                                            <p:txEl>
                                              <p:pRg st="4" end="4"/>
                                            </p:txEl>
                                          </p:spTgt>
                                        </p:tgtEl>
                                        <p:attrNameLst>
                                          <p:attrName>style.visibility</p:attrName>
                                        </p:attrNameLst>
                                      </p:cBhvr>
                                      <p:to>
                                        <p:strVal val="visible"/>
                                      </p:to>
                                    </p:set>
                                    <p:anim calcmode="lin" valueType="num">
                                      <p:cBhvr additive="base">
                                        <p:cTn id="41" dur="500" fill="hold"/>
                                        <p:tgtEl>
                                          <p:spTgt spid="167948">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67948">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Rectangle 4"/>
          <p:cNvSpPr>
            <a:spLocks noChangeArrowheads="1"/>
          </p:cNvSpPr>
          <p:nvPr/>
        </p:nvSpPr>
        <p:spPr bwMode="auto">
          <a:xfrm>
            <a:off x="687388" y="1782763"/>
            <a:ext cx="7772400" cy="5075237"/>
          </a:xfrm>
          <a:prstGeom prst="rect">
            <a:avLst/>
          </a:prstGeom>
          <a:solidFill>
            <a:srgbClr val="CCFFCC"/>
          </a:solidFill>
          <a:ln w="9525">
            <a:noFill/>
            <a:miter lim="800000"/>
            <a:headEnd/>
            <a:tailEnd/>
          </a:ln>
          <a:effectLst/>
        </p:spPr>
        <p:txBody>
          <a:bodyPr/>
          <a:lstStyle/>
          <a:p>
            <a:pPr eaLnBrk="0" hangingPunct="0">
              <a:spcBef>
                <a:spcPct val="15000"/>
              </a:spcBef>
            </a:pPr>
            <a:r>
              <a:rPr lang="en-US" dirty="0" smtClean="0">
                <a:sym typeface="Symbol" pitchFamily="18" charset="2"/>
              </a:rPr>
              <a:t>PRACTICE: Watch the experiment.                                 The maximum voltage is about 18 V.</a:t>
            </a:r>
          </a:p>
          <a:p>
            <a:pPr eaLnBrk="0" hangingPunct="0">
              <a:spcBef>
                <a:spcPct val="15000"/>
              </a:spcBef>
            </a:pPr>
            <a:r>
              <a:rPr lang="en-US" dirty="0">
                <a:sym typeface="Symbol" pitchFamily="18" charset="2"/>
              </a:rPr>
              <a:t>(a) What would be the effect, if any, of                      reversing the magnetic so that the                                south pole goes in first?</a:t>
            </a:r>
          </a:p>
          <a:p>
            <a:pPr eaLnBrk="0" hangingPunct="0">
              <a:spcBef>
                <a:spcPct val="15000"/>
              </a:spcBef>
            </a:pPr>
            <a:r>
              <a:rPr lang="en-US" dirty="0">
                <a:sym typeface="Symbol" pitchFamily="18" charset="2"/>
              </a:rPr>
              <a:t>(b) What would be the effect of doubling                           the oscillation speed of the magnet?</a:t>
            </a:r>
          </a:p>
          <a:p>
            <a:pPr eaLnBrk="0" hangingPunct="0">
              <a:spcBef>
                <a:spcPct val="15000"/>
              </a:spcBef>
            </a:pPr>
            <a:r>
              <a:rPr lang="en-US" dirty="0">
                <a:sym typeface="Symbol" pitchFamily="18" charset="2"/>
              </a:rPr>
              <a:t>SOLUTION: </a:t>
            </a:r>
          </a:p>
        </p:txBody>
      </p:sp>
      <p:sp>
        <p:nvSpPr>
          <p:cNvPr id="129026" name="Rectangle 2"/>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Faraday’s law of induction </a:t>
            </a:r>
            <a:r>
              <a:rPr lang="en-US" altLang="en-US">
                <a:solidFill>
                  <a:schemeClr val="accent2"/>
                </a:solidFill>
              </a:rPr>
              <a:t>and</a:t>
            </a:r>
            <a:r>
              <a:rPr lang="en-US" altLang="en-US" i="1">
                <a:solidFill>
                  <a:schemeClr val="accent2"/>
                </a:solidFill>
              </a:rPr>
              <a:t> Lenz’s law</a:t>
            </a:r>
            <a:r>
              <a:rPr lang="en-US" altLang="en-US">
                <a:solidFill>
                  <a:schemeClr val="accent2"/>
                </a:solidFill>
              </a:rPr>
              <a:t> </a:t>
            </a:r>
            <a:r>
              <a:rPr lang="en-US" sz="2000">
                <a:solidFill>
                  <a:srgbClr val="000000"/>
                </a:solidFill>
                <a:latin typeface="Courier New" pitchFamily="49" charset="0"/>
                <a:cs typeface="Times New Roman" pitchFamily="18" charset="0"/>
              </a:rPr>
              <a:t>	</a:t>
            </a:r>
          </a:p>
        </p:txBody>
      </p:sp>
      <p:pic>
        <p:nvPicPr>
          <p:cNvPr id="129030" name="Picture 6" descr="faradyanim"/>
          <p:cNvPicPr>
            <a:picLocks noChangeAspect="1" noChangeArrowheads="1" noCrop="1"/>
          </p:cNvPicPr>
          <p:nvPr/>
        </p:nvPicPr>
        <p:blipFill>
          <a:blip r:embed="rId6" cstate="print"/>
          <a:srcRect/>
          <a:stretch>
            <a:fillRect/>
          </a:stretch>
        </p:blipFill>
        <p:spPr bwMode="auto">
          <a:xfrm>
            <a:off x="6207125" y="1830388"/>
            <a:ext cx="2936875" cy="2681287"/>
          </a:xfrm>
          <a:prstGeom prst="rect">
            <a:avLst/>
          </a:prstGeom>
          <a:ln>
            <a:noFill/>
          </a:ln>
          <a:effectLst>
            <a:outerShdw blurRad="292100" dist="139700" dir="2700000" algn="tl" rotWithShape="0">
              <a:srgbClr val="333333">
                <a:alpha val="65000"/>
              </a:srgbClr>
            </a:outerShdw>
          </a:effectLst>
        </p:spPr>
      </p:pic>
      <p:grpSp>
        <p:nvGrpSpPr>
          <p:cNvPr id="129031" name="Group 7"/>
          <p:cNvGrpSpPr>
            <a:grpSpLocks/>
          </p:cNvGrpSpPr>
          <p:nvPr/>
        </p:nvGrpSpPr>
        <p:grpSpPr bwMode="auto">
          <a:xfrm>
            <a:off x="6192838" y="3556000"/>
            <a:ext cx="1601787" cy="701675"/>
            <a:chOff x="3602" y="2597"/>
            <a:chExt cx="1009" cy="442"/>
          </a:xfrm>
        </p:grpSpPr>
        <p:sp>
          <p:nvSpPr>
            <p:cNvPr id="129032" name="Text Box 8"/>
            <p:cNvSpPr txBox="1">
              <a:spLocks noChangeArrowheads="1"/>
            </p:cNvSpPr>
            <p:nvPr/>
          </p:nvSpPr>
          <p:spPr bwMode="auto">
            <a:xfrm>
              <a:off x="3602" y="2681"/>
              <a:ext cx="717" cy="250"/>
            </a:xfrm>
            <a:prstGeom prst="rect">
              <a:avLst/>
            </a:prstGeom>
            <a:noFill/>
            <a:ln w="9525">
              <a:noFill/>
              <a:miter lim="800000"/>
              <a:headEnd/>
              <a:tailEnd/>
            </a:ln>
            <a:effectLst/>
          </p:spPr>
          <p:txBody>
            <a:bodyPr>
              <a:spAutoFit/>
            </a:bodyPr>
            <a:lstStyle/>
            <a:p>
              <a:r>
                <a:rPr lang="en-US" sz="2000">
                  <a:solidFill>
                    <a:srgbClr val="5F5F5F"/>
                  </a:solidFill>
                  <a:sym typeface="Symbol" pitchFamily="18" charset="2"/>
                </a:rPr>
                <a:t>    = -</a:t>
              </a:r>
              <a:r>
                <a:rPr lang="en-US" sz="2000" i="1">
                  <a:solidFill>
                    <a:srgbClr val="5F5F5F"/>
                  </a:solidFill>
                  <a:sym typeface="Symbol" pitchFamily="18" charset="2"/>
                </a:rPr>
                <a:t>N</a:t>
              </a:r>
              <a:endParaRPr lang="en-US" sz="2000">
                <a:solidFill>
                  <a:srgbClr val="5F5F5F"/>
                </a:solidFill>
                <a:sym typeface="Symbol" pitchFamily="18" charset="2"/>
              </a:endParaRPr>
            </a:p>
          </p:txBody>
        </p:sp>
        <p:sp>
          <p:nvSpPr>
            <p:cNvPr id="129033" name="Text Box 9"/>
            <p:cNvSpPr txBox="1">
              <a:spLocks noChangeArrowheads="1"/>
            </p:cNvSpPr>
            <p:nvPr/>
          </p:nvSpPr>
          <p:spPr bwMode="auto">
            <a:xfrm>
              <a:off x="4224" y="2597"/>
              <a:ext cx="387" cy="442"/>
            </a:xfrm>
            <a:prstGeom prst="rect">
              <a:avLst/>
            </a:prstGeom>
            <a:noFill/>
            <a:ln w="9525">
              <a:noFill/>
              <a:miter lim="800000"/>
              <a:headEnd/>
              <a:tailEnd/>
            </a:ln>
            <a:effectLst/>
          </p:spPr>
          <p:txBody>
            <a:bodyPr>
              <a:spAutoFit/>
            </a:bodyPr>
            <a:lstStyle/>
            <a:p>
              <a:pPr algn="ctr"/>
              <a:r>
                <a:rPr lang="en-US" sz="2000" u="sng">
                  <a:solidFill>
                    <a:srgbClr val="5F5F5F"/>
                  </a:solidFill>
                  <a:cs typeface="Courier New" pitchFamily="49" charset="0"/>
                  <a:sym typeface="Symbol" pitchFamily="18" charset="2"/>
                </a:rPr>
                <a:t></a:t>
              </a:r>
            </a:p>
            <a:p>
              <a:pPr algn="ctr"/>
              <a:r>
                <a:rPr lang="en-US" sz="2000">
                  <a:solidFill>
                    <a:srgbClr val="5F5F5F"/>
                  </a:solidFill>
                  <a:cs typeface="Courier New" pitchFamily="49" charset="0"/>
                  <a:sym typeface="Symbol" pitchFamily="18" charset="2"/>
                </a:rPr>
                <a:t></a:t>
              </a:r>
              <a:r>
                <a:rPr lang="en-US" sz="2000" i="1">
                  <a:solidFill>
                    <a:srgbClr val="5F5F5F"/>
                  </a:solidFill>
                  <a:cs typeface="Courier New" pitchFamily="49" charset="0"/>
                  <a:sym typeface="Symbol" pitchFamily="18" charset="2"/>
                </a:rPr>
                <a:t>t</a:t>
              </a:r>
              <a:endParaRPr lang="en-US" sz="2000">
                <a:solidFill>
                  <a:srgbClr val="5F5F5F"/>
                </a:solidFill>
                <a:cs typeface="Courier New" pitchFamily="49" charset="0"/>
                <a:sym typeface="Symbol" pitchFamily="18" charset="2"/>
              </a:endParaRPr>
            </a:p>
          </p:txBody>
        </p:sp>
      </p:grpSp>
      <p:sp>
        <p:nvSpPr>
          <p:cNvPr id="129035"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9028">
                                            <p:txEl>
                                              <p:pRg st="0" end="0"/>
                                            </p:txEl>
                                          </p:spTgt>
                                        </p:tgtEl>
                                        <p:attrNameLst>
                                          <p:attrName>style.visibility</p:attrName>
                                        </p:attrNameLst>
                                      </p:cBhvr>
                                      <p:to>
                                        <p:strVal val="visible"/>
                                      </p:to>
                                    </p:set>
                                    <p:anim calcmode="lin" valueType="num">
                                      <p:cBhvr additive="base">
                                        <p:cTn id="7" dur="500" fill="hold"/>
                                        <p:tgtEl>
                                          <p:spTgt spid="1290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9028">
                                            <p:txEl>
                                              <p:pRg st="1" end="1"/>
                                            </p:txEl>
                                          </p:spTgt>
                                        </p:tgtEl>
                                        <p:attrNameLst>
                                          <p:attrName>style.visibility</p:attrName>
                                        </p:attrNameLst>
                                      </p:cBhvr>
                                      <p:to>
                                        <p:strVal val="visible"/>
                                      </p:to>
                                    </p:set>
                                    <p:anim calcmode="lin" valueType="num">
                                      <p:cBhvr additive="base">
                                        <p:cTn id="13" dur="500" fill="hold"/>
                                        <p:tgtEl>
                                          <p:spTgt spid="12902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9028">
                                            <p:txEl>
                                              <p:pRg st="2" end="2"/>
                                            </p:txEl>
                                          </p:spTgt>
                                        </p:tgtEl>
                                        <p:attrNameLst>
                                          <p:attrName>style.visibility</p:attrName>
                                        </p:attrNameLst>
                                      </p:cBhvr>
                                      <p:to>
                                        <p:strVal val="visible"/>
                                      </p:to>
                                    </p:set>
                                    <p:anim calcmode="lin" valueType="num">
                                      <p:cBhvr additive="base">
                                        <p:cTn id="19" dur="500" fill="hold"/>
                                        <p:tgtEl>
                                          <p:spTgt spid="12902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902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9028">
                                            <p:txEl>
                                              <p:pRg st="3" end="3"/>
                                            </p:txEl>
                                          </p:spTgt>
                                        </p:tgtEl>
                                        <p:attrNameLst>
                                          <p:attrName>style.visibility</p:attrName>
                                        </p:attrNameLst>
                                      </p:cBhvr>
                                      <p:to>
                                        <p:strVal val="visible"/>
                                      </p:to>
                                    </p:set>
                                    <p:anim calcmode="lin" valueType="num">
                                      <p:cBhvr additive="base">
                                        <p:cTn id="25" dur="500" fill="hold"/>
                                        <p:tgtEl>
                                          <p:spTgt spid="12902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902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par>
                                <p:cTn id="27" presetID="10" presetClass="entr" presetSubtype="0" fill="hold" nodeType="withEffect">
                                  <p:stCondLst>
                                    <p:cond delay="0"/>
                                  </p:stCondLst>
                                  <p:childTnLst>
                                    <p:set>
                                      <p:cBhvr>
                                        <p:cTn id="28" dur="1" fill="hold">
                                          <p:stCondLst>
                                            <p:cond delay="0"/>
                                          </p:stCondLst>
                                        </p:cTn>
                                        <p:tgtEl>
                                          <p:spTgt spid="129030"/>
                                        </p:tgtEl>
                                        <p:attrNameLst>
                                          <p:attrName>style.visibility</p:attrName>
                                        </p:attrNameLst>
                                      </p:cBhvr>
                                      <p:to>
                                        <p:strVal val="visible"/>
                                      </p:to>
                                    </p:set>
                                    <p:animEffect transition="in" filter="fade">
                                      <p:cBhvr>
                                        <p:cTn id="29" dur="2000"/>
                                        <p:tgtEl>
                                          <p:spTgt spid="129030"/>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129031"/>
                                        </p:tgtEl>
                                        <p:attrNameLst>
                                          <p:attrName>style.visibility</p:attrName>
                                        </p:attrNameLst>
                                      </p:cBhvr>
                                      <p:to>
                                        <p:strVal val="visible"/>
                                      </p:to>
                                    </p:set>
                                    <p:anim calcmode="lin" valueType="num">
                                      <p:cBhvr>
                                        <p:cTn id="34" dur="500" fill="hold"/>
                                        <p:tgtEl>
                                          <p:spTgt spid="129031"/>
                                        </p:tgtEl>
                                        <p:attrNameLst>
                                          <p:attrName>ppt_w</p:attrName>
                                        </p:attrNameLst>
                                      </p:cBhvr>
                                      <p:tavLst>
                                        <p:tav tm="0">
                                          <p:val>
                                            <p:fltVal val="0"/>
                                          </p:val>
                                        </p:tav>
                                        <p:tav tm="100000">
                                          <p:val>
                                            <p:strVal val="#ppt_w"/>
                                          </p:val>
                                        </p:tav>
                                      </p:tavLst>
                                    </p:anim>
                                    <p:anim calcmode="lin" valueType="num">
                                      <p:cBhvr>
                                        <p:cTn id="35" dur="500" fill="hold"/>
                                        <p:tgtEl>
                                          <p:spTgt spid="129031"/>
                                        </p:tgtEl>
                                        <p:attrNameLst>
                                          <p:attrName>ppt_h</p:attrName>
                                        </p:attrNameLst>
                                      </p:cBhvr>
                                      <p:tavLst>
                                        <p:tav tm="0">
                                          <p:val>
                                            <p:fltVal val="0"/>
                                          </p:val>
                                        </p:tav>
                                        <p:tav tm="100000">
                                          <p:val>
                                            <p:strVal val="#ppt_h"/>
                                          </p:val>
                                        </p:tav>
                                      </p:tavLst>
                                    </p:anim>
                                    <p:animEffect transition="in" filter="fade">
                                      <p:cBhvr>
                                        <p:cTn id="36" dur="500"/>
                                        <p:tgtEl>
                                          <p:spTgt spid="129031"/>
                                        </p:tgtEl>
                                      </p:cBhvr>
                                    </p:animEffect>
                                  </p:childTnLst>
                                  <p:subTnLst>
                                    <p:audio>
                                      <p:cMediaNode>
                                        <p:cTn display="0" masterRel="sameClick">
                                          <p:stCondLst>
                                            <p:cond evt="begin" delay="0">
                                              <p:tn val="32"/>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p:cNvSpPr>
            <a:spLocks noChangeArrowheads="1"/>
          </p:cNvSpPr>
          <p:nvPr/>
        </p:nvSpPr>
        <p:spPr bwMode="auto">
          <a:xfrm>
            <a:off x="687388" y="1784350"/>
            <a:ext cx="7772400" cy="5051425"/>
          </a:xfrm>
          <a:prstGeom prst="rect">
            <a:avLst/>
          </a:prstGeom>
          <a:solidFill>
            <a:srgbClr val="CCFFCC"/>
          </a:solidFill>
          <a:ln w="9525">
            <a:noFill/>
            <a:miter lim="800000"/>
            <a:headEnd/>
            <a:tailEnd/>
          </a:ln>
          <a:effectLst/>
        </p:spPr>
        <p:txBody>
          <a:bodyPr/>
          <a:lstStyle/>
          <a:p>
            <a:pPr eaLnBrk="0" hangingPunct="0">
              <a:spcBef>
                <a:spcPct val="20000"/>
              </a:spcBef>
            </a:pPr>
            <a:r>
              <a:rPr lang="en-US" dirty="0" smtClean="0">
                <a:sym typeface="Symbol" pitchFamily="18" charset="2"/>
              </a:rPr>
              <a:t>PRACTICE: Watch the experiment.                                 The maximum voltage is about 18 V.</a:t>
            </a:r>
          </a:p>
          <a:p>
            <a:pPr eaLnBrk="0" hangingPunct="0">
              <a:spcBef>
                <a:spcPct val="20000"/>
              </a:spcBef>
            </a:pPr>
            <a:r>
              <a:rPr lang="en-US" dirty="0">
                <a:sym typeface="Symbol" pitchFamily="18" charset="2"/>
              </a:rPr>
              <a:t>(c) At the original oscillation rate, what                          would you predict the voltage induced                                in a single loop to be?</a:t>
            </a:r>
          </a:p>
          <a:p>
            <a:pPr eaLnBrk="0" hangingPunct="0">
              <a:spcBef>
                <a:spcPct val="20000"/>
              </a:spcBef>
            </a:pPr>
            <a:r>
              <a:rPr lang="en-US" dirty="0">
                <a:sym typeface="Symbol" pitchFamily="18" charset="2"/>
              </a:rPr>
              <a:t>(d) If there were 150 loops, what would                            the voltage be?</a:t>
            </a:r>
          </a:p>
          <a:p>
            <a:pPr eaLnBrk="0" hangingPunct="0">
              <a:spcBef>
                <a:spcPts val="0"/>
              </a:spcBef>
            </a:pPr>
            <a:r>
              <a:rPr lang="en-US" dirty="0">
                <a:sym typeface="Symbol" pitchFamily="18" charset="2"/>
              </a:rPr>
              <a:t>SOLUTION</a:t>
            </a:r>
            <a:r>
              <a:rPr lang="en-US" dirty="0" smtClean="0">
                <a:sym typeface="Symbol" pitchFamily="18" charset="2"/>
              </a:rPr>
              <a:t>:</a:t>
            </a:r>
            <a:endParaRPr lang="en-US" dirty="0">
              <a:solidFill>
                <a:srgbClr val="000000"/>
              </a:solidFill>
              <a:cs typeface="Courier New" pitchFamily="49" charset="0"/>
              <a:sym typeface="Symbol" pitchFamily="18" charset="2"/>
            </a:endParaRPr>
          </a:p>
        </p:txBody>
      </p:sp>
      <p:pic>
        <p:nvPicPr>
          <p:cNvPr id="131084" name="Picture 12" descr="faradyanim"/>
          <p:cNvPicPr>
            <a:picLocks noChangeAspect="1" noChangeArrowheads="1" noCrop="1"/>
          </p:cNvPicPr>
          <p:nvPr/>
        </p:nvPicPr>
        <p:blipFill>
          <a:blip r:embed="rId6" cstate="print"/>
          <a:srcRect/>
          <a:stretch>
            <a:fillRect/>
          </a:stretch>
        </p:blipFill>
        <p:spPr bwMode="auto">
          <a:xfrm>
            <a:off x="6207125" y="1830388"/>
            <a:ext cx="2936875" cy="2681287"/>
          </a:xfrm>
          <a:prstGeom prst="rect">
            <a:avLst/>
          </a:prstGeom>
          <a:ln>
            <a:noFill/>
          </a:ln>
          <a:effectLst>
            <a:outerShdw blurRad="292100" dist="139700" dir="2700000" algn="tl" rotWithShape="0">
              <a:srgbClr val="333333">
                <a:alpha val="65000"/>
              </a:srgbClr>
            </a:outerShdw>
          </a:effectLst>
        </p:spPr>
      </p:pic>
      <p:sp>
        <p:nvSpPr>
          <p:cNvPr id="13108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1085" name="Rectangle 13"/>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Faraday’s law of induction </a:t>
            </a:r>
            <a:r>
              <a:rPr lang="en-US" altLang="en-US">
                <a:solidFill>
                  <a:schemeClr val="accent2"/>
                </a:solidFill>
              </a:rPr>
              <a:t>and</a:t>
            </a:r>
            <a:r>
              <a:rPr lang="en-US" altLang="en-US" i="1">
                <a:solidFill>
                  <a:schemeClr val="accent2"/>
                </a:solidFill>
              </a:rPr>
              <a:t> Lenz’s law</a:t>
            </a:r>
            <a:r>
              <a:rPr lang="en-US" altLang="en-US">
                <a:solidFill>
                  <a:schemeClr val="accent2"/>
                </a:solidFill>
              </a:rPr>
              <a:t> </a:t>
            </a:r>
            <a:r>
              <a:rPr lang="en-US" sz="2000">
                <a:solidFill>
                  <a:srgbClr val="000000"/>
                </a:solidFill>
                <a:latin typeface="Courier New" pitchFamily="49" charset="0"/>
                <a:cs typeface="Times New Roman" pitchFamily="18" charset="0"/>
              </a:rPr>
              <a:t>	</a:t>
            </a:r>
          </a:p>
        </p:txBody>
      </p:sp>
      <p:grpSp>
        <p:nvGrpSpPr>
          <p:cNvPr id="131086" name="Group 14"/>
          <p:cNvGrpSpPr>
            <a:grpSpLocks/>
          </p:cNvGrpSpPr>
          <p:nvPr/>
        </p:nvGrpSpPr>
        <p:grpSpPr bwMode="auto">
          <a:xfrm>
            <a:off x="6192838" y="3556000"/>
            <a:ext cx="1601787" cy="701675"/>
            <a:chOff x="3602" y="2597"/>
            <a:chExt cx="1009" cy="442"/>
          </a:xfrm>
        </p:grpSpPr>
        <p:sp>
          <p:nvSpPr>
            <p:cNvPr id="131087" name="Text Box 15"/>
            <p:cNvSpPr txBox="1">
              <a:spLocks noChangeArrowheads="1"/>
            </p:cNvSpPr>
            <p:nvPr/>
          </p:nvSpPr>
          <p:spPr bwMode="auto">
            <a:xfrm>
              <a:off x="3602" y="2681"/>
              <a:ext cx="717" cy="250"/>
            </a:xfrm>
            <a:prstGeom prst="rect">
              <a:avLst/>
            </a:prstGeom>
            <a:noFill/>
            <a:ln w="9525">
              <a:noFill/>
              <a:miter lim="800000"/>
              <a:headEnd/>
              <a:tailEnd/>
            </a:ln>
            <a:effectLst/>
          </p:spPr>
          <p:txBody>
            <a:bodyPr>
              <a:spAutoFit/>
            </a:bodyPr>
            <a:lstStyle/>
            <a:p>
              <a:r>
                <a:rPr lang="en-US" sz="2000">
                  <a:solidFill>
                    <a:srgbClr val="5F5F5F"/>
                  </a:solidFill>
                  <a:sym typeface="Symbol" pitchFamily="18" charset="2"/>
                </a:rPr>
                <a:t>    = -</a:t>
              </a:r>
              <a:r>
                <a:rPr lang="en-US" sz="2000" i="1">
                  <a:solidFill>
                    <a:srgbClr val="5F5F5F"/>
                  </a:solidFill>
                  <a:sym typeface="Symbol" pitchFamily="18" charset="2"/>
                </a:rPr>
                <a:t>N</a:t>
              </a:r>
              <a:endParaRPr lang="en-US" sz="2000">
                <a:solidFill>
                  <a:srgbClr val="5F5F5F"/>
                </a:solidFill>
                <a:sym typeface="Symbol" pitchFamily="18" charset="2"/>
              </a:endParaRPr>
            </a:p>
          </p:txBody>
        </p:sp>
        <p:sp>
          <p:nvSpPr>
            <p:cNvPr id="131088" name="Text Box 16"/>
            <p:cNvSpPr txBox="1">
              <a:spLocks noChangeArrowheads="1"/>
            </p:cNvSpPr>
            <p:nvPr/>
          </p:nvSpPr>
          <p:spPr bwMode="auto">
            <a:xfrm>
              <a:off x="4224" y="2597"/>
              <a:ext cx="387" cy="442"/>
            </a:xfrm>
            <a:prstGeom prst="rect">
              <a:avLst/>
            </a:prstGeom>
            <a:noFill/>
            <a:ln w="9525">
              <a:noFill/>
              <a:miter lim="800000"/>
              <a:headEnd/>
              <a:tailEnd/>
            </a:ln>
            <a:effectLst/>
          </p:spPr>
          <p:txBody>
            <a:bodyPr>
              <a:spAutoFit/>
            </a:bodyPr>
            <a:lstStyle/>
            <a:p>
              <a:pPr algn="ctr"/>
              <a:r>
                <a:rPr lang="en-US" sz="2000" u="sng">
                  <a:solidFill>
                    <a:srgbClr val="5F5F5F"/>
                  </a:solidFill>
                  <a:cs typeface="Courier New" pitchFamily="49" charset="0"/>
                  <a:sym typeface="Symbol" pitchFamily="18" charset="2"/>
                </a:rPr>
                <a:t></a:t>
              </a:r>
            </a:p>
            <a:p>
              <a:pPr algn="ctr"/>
              <a:r>
                <a:rPr lang="en-US" sz="2000">
                  <a:solidFill>
                    <a:srgbClr val="5F5F5F"/>
                  </a:solidFill>
                  <a:cs typeface="Courier New" pitchFamily="49" charset="0"/>
                  <a:sym typeface="Symbol" pitchFamily="18" charset="2"/>
                </a:rPr>
                <a:t></a:t>
              </a:r>
              <a:r>
                <a:rPr lang="en-US" sz="2000" i="1">
                  <a:solidFill>
                    <a:srgbClr val="5F5F5F"/>
                  </a:solidFill>
                  <a:cs typeface="Courier New" pitchFamily="49" charset="0"/>
                  <a:sym typeface="Symbol" pitchFamily="18" charset="2"/>
                </a:rPr>
                <a:t>t</a:t>
              </a:r>
              <a:endParaRPr lang="en-US" sz="2000">
                <a:solidFill>
                  <a:srgbClr val="5F5F5F"/>
                </a:solidFill>
                <a:cs typeface="Courier New" pitchFamily="49" charset="0"/>
                <a:sym typeface="Symbol" pitchFamily="18" charset="2"/>
              </a:endParaRPr>
            </a:p>
          </p:txBody>
        </p:sp>
      </p:grpSp>
      <p:sp>
        <p:nvSpPr>
          <p:cNvPr id="131078" name="Text Box 6"/>
          <p:cNvSpPr txBox="1">
            <a:spLocks noChangeArrowheads="1"/>
          </p:cNvSpPr>
          <p:nvPr/>
        </p:nvSpPr>
        <p:spPr bwMode="auto">
          <a:xfrm rot="-549741">
            <a:off x="7527925" y="2222500"/>
            <a:ext cx="1039813" cy="336550"/>
          </a:xfrm>
          <a:prstGeom prst="rect">
            <a:avLst/>
          </a:prstGeom>
          <a:noFill/>
          <a:ln w="9525">
            <a:noFill/>
            <a:miter lim="800000"/>
            <a:headEnd/>
            <a:tailEnd/>
          </a:ln>
          <a:effectLst/>
        </p:spPr>
        <p:txBody>
          <a:bodyPr wrap="none">
            <a:spAutoFit/>
          </a:bodyPr>
          <a:lstStyle/>
          <a:p>
            <a:r>
              <a:rPr lang="en-US" sz="1600" b="1">
                <a:solidFill>
                  <a:schemeClr val="accent2"/>
                </a:solidFill>
                <a:latin typeface="Courier New" pitchFamily="49" charset="0"/>
              </a:rPr>
              <a:t>1</a:t>
            </a:r>
            <a:r>
              <a:rPr lang="en-US" sz="1600" b="1">
                <a:solidFill>
                  <a:srgbClr val="FF0000"/>
                </a:solidFill>
                <a:latin typeface="Courier New" pitchFamily="49" charset="0"/>
              </a:rPr>
              <a:t>2</a:t>
            </a:r>
            <a:r>
              <a:rPr lang="en-US" sz="1600" b="1">
                <a:solidFill>
                  <a:schemeClr val="accent2"/>
                </a:solidFill>
                <a:latin typeface="Courier New" pitchFamily="49" charset="0"/>
              </a:rPr>
              <a:t>3</a:t>
            </a:r>
            <a:r>
              <a:rPr lang="en-US" sz="1600" b="1">
                <a:solidFill>
                  <a:srgbClr val="FF0000"/>
                </a:solidFill>
                <a:latin typeface="Courier New" pitchFamily="49" charset="0"/>
              </a:rPr>
              <a:t>4</a:t>
            </a:r>
            <a:r>
              <a:rPr lang="en-US" sz="1600" b="1">
                <a:solidFill>
                  <a:schemeClr val="accent2"/>
                </a:solidFill>
                <a:latin typeface="Courier New" pitchFamily="49" charset="0"/>
              </a:rPr>
              <a:t>5</a:t>
            </a:r>
            <a:r>
              <a:rPr lang="en-US" sz="1600" b="1">
                <a:solidFill>
                  <a:srgbClr val="FF0000"/>
                </a:solidFill>
                <a:latin typeface="Courier New" pitchFamily="49" charset="0"/>
              </a:rPr>
              <a:t>6</a:t>
            </a:r>
            <a:r>
              <a:rPr lang="en-US" sz="1600" b="1">
                <a:solidFill>
                  <a:schemeClr val="accent2"/>
                </a:solidFill>
                <a:latin typeface="Courier New" pitchFamily="49" charset="0"/>
              </a:rPr>
              <a:t>7</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 calcmode="lin" valueType="num">
                                      <p:cBhvr additive="base">
                                        <p:cTn id="7" dur="500" fill="hold"/>
                                        <p:tgtEl>
                                          <p:spTgt spid="1310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1076">
                                            <p:txEl>
                                              <p:pRg st="1" end="1"/>
                                            </p:txEl>
                                          </p:spTgt>
                                        </p:tgtEl>
                                        <p:attrNameLst>
                                          <p:attrName>style.visibility</p:attrName>
                                        </p:attrNameLst>
                                      </p:cBhvr>
                                      <p:to>
                                        <p:strVal val="visible"/>
                                      </p:to>
                                    </p:set>
                                    <p:anim calcmode="lin" valueType="num">
                                      <p:cBhvr additive="base">
                                        <p:cTn id="13" dur="500" fill="hold"/>
                                        <p:tgtEl>
                                          <p:spTgt spid="13107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107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1076">
                                            <p:txEl>
                                              <p:pRg st="2" end="2"/>
                                            </p:txEl>
                                          </p:spTgt>
                                        </p:tgtEl>
                                        <p:attrNameLst>
                                          <p:attrName>style.visibility</p:attrName>
                                        </p:attrNameLst>
                                      </p:cBhvr>
                                      <p:to>
                                        <p:strVal val="visible"/>
                                      </p:to>
                                    </p:set>
                                    <p:anim calcmode="lin" valueType="num">
                                      <p:cBhvr additive="base">
                                        <p:cTn id="19" dur="500" fill="hold"/>
                                        <p:tgtEl>
                                          <p:spTgt spid="13107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107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1076">
                                            <p:txEl>
                                              <p:pRg st="3" end="3"/>
                                            </p:txEl>
                                          </p:spTgt>
                                        </p:tgtEl>
                                        <p:attrNameLst>
                                          <p:attrName>style.visibility</p:attrName>
                                        </p:attrNameLst>
                                      </p:cBhvr>
                                      <p:to>
                                        <p:strVal val="visible"/>
                                      </p:to>
                                    </p:set>
                                    <p:anim calcmode="lin" valueType="num">
                                      <p:cBhvr additive="base">
                                        <p:cTn id="25" dur="500" fill="hold"/>
                                        <p:tgtEl>
                                          <p:spTgt spid="13107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1076">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lt">
                                    <p:tmPct val="10000"/>
                                  </p:iterate>
                                  <p:childTnLst>
                                    <p:set>
                                      <p:cBhvr>
                                        <p:cTn id="30" dur="1" fill="hold">
                                          <p:stCondLst>
                                            <p:cond delay="0"/>
                                          </p:stCondLst>
                                        </p:cTn>
                                        <p:tgtEl>
                                          <p:spTgt spid="131078"/>
                                        </p:tgtEl>
                                        <p:attrNameLst>
                                          <p:attrName>style.visibility</p:attrName>
                                        </p:attrNameLst>
                                      </p:cBhvr>
                                      <p:to>
                                        <p:strVal val="visible"/>
                                      </p:to>
                                    </p:set>
                                    <p:anim calcmode="lin" valueType="num">
                                      <p:cBhvr additive="base">
                                        <p:cTn id="31" dur="1000" fill="hold"/>
                                        <p:tgtEl>
                                          <p:spTgt spid="131078"/>
                                        </p:tgtEl>
                                        <p:attrNameLst>
                                          <p:attrName>ppt_x</p:attrName>
                                        </p:attrNameLst>
                                      </p:cBhvr>
                                      <p:tavLst>
                                        <p:tav tm="0">
                                          <p:val>
                                            <p:strVal val="#ppt_x"/>
                                          </p:val>
                                        </p:tav>
                                        <p:tav tm="100000">
                                          <p:val>
                                            <p:strVal val="#ppt_x"/>
                                          </p:val>
                                        </p:tav>
                                      </p:tavLst>
                                    </p:anim>
                                    <p:anim calcmode="lin" valueType="num">
                                      <p:cBhvr additive="base">
                                        <p:cTn id="32" dur="1000" fill="hold"/>
                                        <p:tgtEl>
                                          <p:spTgt spid="13107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5"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uiExpand="1" build="p"/>
      <p:bldP spid="13107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ChangeArrowheads="1"/>
          </p:cNvSpPr>
          <p:nvPr/>
        </p:nvSpPr>
        <p:spPr bwMode="auto">
          <a:xfrm>
            <a:off x="687388" y="1774825"/>
            <a:ext cx="7772400" cy="5099050"/>
          </a:xfrm>
          <a:prstGeom prst="rect">
            <a:avLst/>
          </a:prstGeom>
          <a:solidFill>
            <a:srgbClr val="CCFFCC"/>
          </a:solidFill>
          <a:ln w="9525">
            <a:noFill/>
            <a:miter lim="800000"/>
            <a:headEnd/>
            <a:tailEnd/>
          </a:ln>
          <a:effectLst/>
        </p:spPr>
        <p:txBody>
          <a:bodyPr/>
          <a:lstStyle/>
          <a:p>
            <a:pPr eaLnBrk="0" hangingPunct="0">
              <a:spcBef>
                <a:spcPct val="20000"/>
              </a:spcBef>
            </a:pPr>
            <a:r>
              <a:rPr lang="en-US" dirty="0">
                <a:sym typeface="Symbol" pitchFamily="18" charset="2"/>
              </a:rPr>
              <a:t>PRACTICE: Watch the experiment.                                  The maximum voltage is about 18 V.</a:t>
            </a:r>
          </a:p>
          <a:p>
            <a:pPr eaLnBrk="0" hangingPunct="0">
              <a:spcBef>
                <a:spcPct val="15000"/>
              </a:spcBef>
            </a:pPr>
            <a:r>
              <a:rPr lang="en-US" dirty="0">
                <a:sym typeface="Symbol" pitchFamily="18" charset="2"/>
              </a:rPr>
              <a:t>(d) Determine the direction of the                                 induced current in the first loop of the                               coil </a:t>
            </a:r>
            <a:r>
              <a:rPr lang="en-US" i="1" dirty="0">
                <a:sym typeface="Symbol" pitchFamily="18" charset="2"/>
              </a:rPr>
              <a:t>while the magnet is moving right</a:t>
            </a:r>
            <a:r>
              <a:rPr lang="en-US" dirty="0">
                <a:sym typeface="Symbol" pitchFamily="18" charset="2"/>
              </a:rPr>
              <a:t>.</a:t>
            </a:r>
          </a:p>
          <a:p>
            <a:pPr eaLnBrk="0" hangingPunct="0">
              <a:spcBef>
                <a:spcPct val="15000"/>
              </a:spcBef>
            </a:pPr>
            <a:r>
              <a:rPr lang="en-US" dirty="0">
                <a:sym typeface="Symbol" pitchFamily="18" charset="2"/>
              </a:rPr>
              <a:t>SOLUTION: </a:t>
            </a:r>
          </a:p>
        </p:txBody>
      </p:sp>
      <p:sp>
        <p:nvSpPr>
          <p:cNvPr id="13315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3151" name="Rectangle 31"/>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Faraday’s law of induction </a:t>
            </a:r>
            <a:r>
              <a:rPr lang="en-US" altLang="en-US">
                <a:solidFill>
                  <a:schemeClr val="accent2"/>
                </a:solidFill>
              </a:rPr>
              <a:t>and</a:t>
            </a:r>
            <a:r>
              <a:rPr lang="en-US" altLang="en-US" i="1">
                <a:solidFill>
                  <a:schemeClr val="accent2"/>
                </a:solidFill>
              </a:rPr>
              <a:t> Lenz’s law</a:t>
            </a:r>
            <a:r>
              <a:rPr lang="en-US" altLang="en-US">
                <a:solidFill>
                  <a:schemeClr val="accent2"/>
                </a:solidFill>
              </a:rPr>
              <a:t> </a:t>
            </a:r>
            <a:r>
              <a:rPr lang="en-US" sz="2000">
                <a:solidFill>
                  <a:srgbClr val="000000"/>
                </a:solidFill>
                <a:latin typeface="Courier New" pitchFamily="49" charset="0"/>
                <a:cs typeface="Times New Roman" pitchFamily="18" charset="0"/>
              </a:rPr>
              <a:t>	</a:t>
            </a:r>
          </a:p>
        </p:txBody>
      </p:sp>
      <p:pic>
        <p:nvPicPr>
          <p:cNvPr id="133152" name="Picture 32" descr="faradyanim"/>
          <p:cNvPicPr>
            <a:picLocks noChangeAspect="1" noChangeArrowheads="1" noCrop="1"/>
          </p:cNvPicPr>
          <p:nvPr/>
        </p:nvPicPr>
        <p:blipFill>
          <a:blip r:embed="rId6" cstate="print"/>
          <a:srcRect/>
          <a:stretch>
            <a:fillRect/>
          </a:stretch>
        </p:blipFill>
        <p:spPr bwMode="auto">
          <a:xfrm>
            <a:off x="6207125" y="1830388"/>
            <a:ext cx="2936875" cy="2681287"/>
          </a:xfrm>
          <a:prstGeom prst="rect">
            <a:avLst/>
          </a:prstGeom>
          <a:ln>
            <a:noFill/>
          </a:ln>
          <a:effectLst>
            <a:outerShdw blurRad="292100" dist="139700" dir="2700000" algn="tl" rotWithShape="0">
              <a:srgbClr val="333333">
                <a:alpha val="65000"/>
              </a:srgbClr>
            </a:outerShdw>
          </a:effectLst>
        </p:spPr>
      </p:pic>
      <p:grpSp>
        <p:nvGrpSpPr>
          <p:cNvPr id="133153" name="Group 33"/>
          <p:cNvGrpSpPr>
            <a:grpSpLocks/>
          </p:cNvGrpSpPr>
          <p:nvPr/>
        </p:nvGrpSpPr>
        <p:grpSpPr bwMode="auto">
          <a:xfrm>
            <a:off x="6192838" y="3556000"/>
            <a:ext cx="1601787" cy="701675"/>
            <a:chOff x="3602" y="2597"/>
            <a:chExt cx="1009" cy="442"/>
          </a:xfrm>
        </p:grpSpPr>
        <p:sp>
          <p:nvSpPr>
            <p:cNvPr id="133154" name="Text Box 34"/>
            <p:cNvSpPr txBox="1">
              <a:spLocks noChangeArrowheads="1"/>
            </p:cNvSpPr>
            <p:nvPr/>
          </p:nvSpPr>
          <p:spPr bwMode="auto">
            <a:xfrm>
              <a:off x="3602" y="2681"/>
              <a:ext cx="717" cy="250"/>
            </a:xfrm>
            <a:prstGeom prst="rect">
              <a:avLst/>
            </a:prstGeom>
            <a:noFill/>
            <a:ln w="9525">
              <a:noFill/>
              <a:miter lim="800000"/>
              <a:headEnd/>
              <a:tailEnd/>
            </a:ln>
            <a:effectLst/>
          </p:spPr>
          <p:txBody>
            <a:bodyPr>
              <a:spAutoFit/>
            </a:bodyPr>
            <a:lstStyle/>
            <a:p>
              <a:r>
                <a:rPr lang="en-US" sz="2000">
                  <a:solidFill>
                    <a:srgbClr val="5F5F5F"/>
                  </a:solidFill>
                  <a:sym typeface="Symbol" pitchFamily="18" charset="2"/>
                </a:rPr>
                <a:t>    = -</a:t>
              </a:r>
              <a:r>
                <a:rPr lang="en-US" sz="2000" i="1">
                  <a:solidFill>
                    <a:srgbClr val="5F5F5F"/>
                  </a:solidFill>
                  <a:sym typeface="Symbol" pitchFamily="18" charset="2"/>
                </a:rPr>
                <a:t>N</a:t>
              </a:r>
              <a:endParaRPr lang="en-US" sz="2000">
                <a:solidFill>
                  <a:srgbClr val="5F5F5F"/>
                </a:solidFill>
                <a:sym typeface="Symbol" pitchFamily="18" charset="2"/>
              </a:endParaRPr>
            </a:p>
          </p:txBody>
        </p:sp>
        <p:sp>
          <p:nvSpPr>
            <p:cNvPr id="133155" name="Text Box 35"/>
            <p:cNvSpPr txBox="1">
              <a:spLocks noChangeArrowheads="1"/>
            </p:cNvSpPr>
            <p:nvPr/>
          </p:nvSpPr>
          <p:spPr bwMode="auto">
            <a:xfrm>
              <a:off x="4224" y="2597"/>
              <a:ext cx="387" cy="442"/>
            </a:xfrm>
            <a:prstGeom prst="rect">
              <a:avLst/>
            </a:prstGeom>
            <a:noFill/>
            <a:ln w="9525">
              <a:noFill/>
              <a:miter lim="800000"/>
              <a:headEnd/>
              <a:tailEnd/>
            </a:ln>
            <a:effectLst/>
          </p:spPr>
          <p:txBody>
            <a:bodyPr>
              <a:spAutoFit/>
            </a:bodyPr>
            <a:lstStyle/>
            <a:p>
              <a:pPr algn="ctr"/>
              <a:r>
                <a:rPr lang="en-US" sz="2000" u="sng">
                  <a:solidFill>
                    <a:srgbClr val="5F5F5F"/>
                  </a:solidFill>
                  <a:cs typeface="Courier New" pitchFamily="49" charset="0"/>
                  <a:sym typeface="Symbol" pitchFamily="18" charset="2"/>
                </a:rPr>
                <a:t></a:t>
              </a:r>
            </a:p>
            <a:p>
              <a:pPr algn="ctr"/>
              <a:r>
                <a:rPr lang="en-US" sz="2000">
                  <a:solidFill>
                    <a:srgbClr val="5F5F5F"/>
                  </a:solidFill>
                  <a:cs typeface="Courier New" pitchFamily="49" charset="0"/>
                  <a:sym typeface="Symbol" pitchFamily="18" charset="2"/>
                </a:rPr>
                <a:t></a:t>
              </a:r>
              <a:r>
                <a:rPr lang="en-US" sz="2000" i="1">
                  <a:solidFill>
                    <a:srgbClr val="5F5F5F"/>
                  </a:solidFill>
                  <a:cs typeface="Courier New" pitchFamily="49" charset="0"/>
                  <a:sym typeface="Symbol" pitchFamily="18" charset="2"/>
                </a:rPr>
                <a:t>t</a:t>
              </a:r>
              <a:endParaRPr lang="en-US" sz="2000">
                <a:solidFill>
                  <a:srgbClr val="5F5F5F"/>
                </a:solidFill>
                <a:cs typeface="Courier New" pitchFamily="49" charset="0"/>
                <a:sym typeface="Symbol" pitchFamily="18" charset="2"/>
              </a:endParaRPr>
            </a:p>
          </p:txBody>
        </p:sp>
      </p:grpSp>
      <p:sp>
        <p:nvSpPr>
          <p:cNvPr id="133145" name="Arc 25"/>
          <p:cNvSpPr>
            <a:spLocks/>
          </p:cNvSpPr>
          <p:nvPr/>
        </p:nvSpPr>
        <p:spPr bwMode="auto">
          <a:xfrm rot="-539937">
            <a:off x="7553325" y="2571750"/>
            <a:ext cx="215900" cy="784225"/>
          </a:xfrm>
          <a:custGeom>
            <a:avLst/>
            <a:gdLst>
              <a:gd name="G0" fmla="+- 19414 0 0"/>
              <a:gd name="G1" fmla="+- 21600 0 0"/>
              <a:gd name="G2" fmla="+- 21600 0 0"/>
              <a:gd name="T0" fmla="*/ 0 w 41014"/>
              <a:gd name="T1" fmla="*/ 12131 h 43200"/>
              <a:gd name="T2" fmla="*/ 4609 w 41014"/>
              <a:gd name="T3" fmla="*/ 37329 h 43200"/>
              <a:gd name="T4" fmla="*/ 19414 w 41014"/>
              <a:gd name="T5" fmla="*/ 21600 h 43200"/>
            </a:gdLst>
            <a:ahLst/>
            <a:cxnLst>
              <a:cxn ang="0">
                <a:pos x="T0" y="T1"/>
              </a:cxn>
              <a:cxn ang="0">
                <a:pos x="T2" y="T3"/>
              </a:cxn>
              <a:cxn ang="0">
                <a:pos x="T4" y="T5"/>
              </a:cxn>
            </a:cxnLst>
            <a:rect l="0" t="0" r="r" b="b"/>
            <a:pathLst>
              <a:path w="41014" h="43200" fill="none" extrusionOk="0">
                <a:moveTo>
                  <a:pt x="0" y="12131"/>
                </a:moveTo>
                <a:cubicBezTo>
                  <a:pt x="3620" y="4708"/>
                  <a:pt x="11155" y="-1"/>
                  <a:pt x="19414" y="0"/>
                </a:cubicBezTo>
                <a:cubicBezTo>
                  <a:pt x="31343" y="0"/>
                  <a:pt x="41014" y="9670"/>
                  <a:pt x="41014" y="21600"/>
                </a:cubicBezTo>
                <a:cubicBezTo>
                  <a:pt x="41014" y="33529"/>
                  <a:pt x="31343" y="43200"/>
                  <a:pt x="19414" y="43200"/>
                </a:cubicBezTo>
                <a:cubicBezTo>
                  <a:pt x="13911" y="43200"/>
                  <a:pt x="8616" y="41099"/>
                  <a:pt x="4609" y="37328"/>
                </a:cubicBezTo>
              </a:path>
              <a:path w="41014" h="43200" stroke="0" extrusionOk="0">
                <a:moveTo>
                  <a:pt x="0" y="12131"/>
                </a:moveTo>
                <a:cubicBezTo>
                  <a:pt x="3620" y="4708"/>
                  <a:pt x="11155" y="-1"/>
                  <a:pt x="19414" y="0"/>
                </a:cubicBezTo>
                <a:cubicBezTo>
                  <a:pt x="31343" y="0"/>
                  <a:pt x="41014" y="9670"/>
                  <a:pt x="41014" y="21600"/>
                </a:cubicBezTo>
                <a:cubicBezTo>
                  <a:pt x="41014" y="33529"/>
                  <a:pt x="31343" y="43200"/>
                  <a:pt x="19414" y="43200"/>
                </a:cubicBezTo>
                <a:cubicBezTo>
                  <a:pt x="13911" y="43200"/>
                  <a:pt x="8616" y="41099"/>
                  <a:pt x="4609" y="37328"/>
                </a:cubicBezTo>
                <a:lnTo>
                  <a:pt x="19414" y="21600"/>
                </a:lnTo>
                <a:close/>
              </a:path>
            </a:pathLst>
          </a:custGeom>
          <a:noFill/>
          <a:ln w="38100">
            <a:solidFill>
              <a:srgbClr val="FF9900"/>
            </a:solidFill>
            <a:round/>
            <a:headEnd type="triangle" w="med" len="med"/>
            <a:tailEnd/>
          </a:ln>
          <a:effectLst/>
        </p:spPr>
        <p:txBody>
          <a:bodyPr wrap="none" anchor="ctr"/>
          <a:lstStyle/>
          <a:p>
            <a:endParaRPr lang="en-US"/>
          </a:p>
        </p:txBody>
      </p:sp>
      <p:grpSp>
        <p:nvGrpSpPr>
          <p:cNvPr id="133125" name="Group 5"/>
          <p:cNvGrpSpPr>
            <a:grpSpLocks/>
          </p:cNvGrpSpPr>
          <p:nvPr/>
        </p:nvGrpSpPr>
        <p:grpSpPr bwMode="auto">
          <a:xfrm>
            <a:off x="7151688" y="4597400"/>
            <a:ext cx="1687512" cy="2047875"/>
            <a:chOff x="4697" y="2626"/>
            <a:chExt cx="1063" cy="1290"/>
          </a:xfrm>
        </p:grpSpPr>
        <p:sp>
          <p:nvSpPr>
            <p:cNvPr id="133126" name="Arc 6"/>
            <p:cNvSpPr>
              <a:spLocks/>
            </p:cNvSpPr>
            <p:nvPr/>
          </p:nvSpPr>
          <p:spPr bwMode="auto">
            <a:xfrm flipH="1">
              <a:off x="4732" y="2776"/>
              <a:ext cx="376" cy="400"/>
            </a:xfrm>
            <a:custGeom>
              <a:avLst/>
              <a:gdLst>
                <a:gd name="G0" fmla="+- 0 0 0"/>
                <a:gd name="G1" fmla="+- 20145 0 0"/>
                <a:gd name="G2" fmla="+- 21600 0 0"/>
                <a:gd name="T0" fmla="*/ 7794 w 18952"/>
                <a:gd name="T1" fmla="*/ 0 h 20145"/>
                <a:gd name="T2" fmla="*/ 18952 w 18952"/>
                <a:gd name="T3" fmla="*/ 9782 h 20145"/>
                <a:gd name="T4" fmla="*/ 0 w 18952"/>
                <a:gd name="T5" fmla="*/ 20145 h 20145"/>
              </a:gdLst>
              <a:ahLst/>
              <a:cxnLst>
                <a:cxn ang="0">
                  <a:pos x="T0" y="T1"/>
                </a:cxn>
                <a:cxn ang="0">
                  <a:pos x="T2" y="T3"/>
                </a:cxn>
                <a:cxn ang="0">
                  <a:pos x="T4" y="T5"/>
                </a:cxn>
              </a:cxnLst>
              <a:rect l="0" t="0" r="r" b="b"/>
              <a:pathLst>
                <a:path w="18952" h="20145" fill="none" extrusionOk="0">
                  <a:moveTo>
                    <a:pt x="7793" y="0"/>
                  </a:moveTo>
                  <a:cubicBezTo>
                    <a:pt x="12551" y="1840"/>
                    <a:pt x="16504" y="5306"/>
                    <a:pt x="18951" y="9782"/>
                  </a:cubicBezTo>
                </a:path>
                <a:path w="18952" h="20145" stroke="0" extrusionOk="0">
                  <a:moveTo>
                    <a:pt x="7793" y="0"/>
                  </a:moveTo>
                  <a:cubicBezTo>
                    <a:pt x="12551" y="1840"/>
                    <a:pt x="16504" y="5306"/>
                    <a:pt x="18951" y="9782"/>
                  </a:cubicBezTo>
                  <a:lnTo>
                    <a:pt x="0" y="20145"/>
                  </a:lnTo>
                  <a:close/>
                </a:path>
              </a:pathLst>
            </a:custGeom>
            <a:noFill/>
            <a:ln w="19050">
              <a:solidFill>
                <a:schemeClr val="tx1"/>
              </a:solidFill>
              <a:round/>
              <a:headEnd/>
              <a:tailEnd type="triangle" w="med" len="med"/>
            </a:ln>
            <a:effectLst/>
          </p:spPr>
          <p:txBody>
            <a:bodyPr wrap="none" anchor="ctr"/>
            <a:lstStyle/>
            <a:p>
              <a:endParaRPr lang="en-US"/>
            </a:p>
          </p:txBody>
        </p:sp>
        <p:sp>
          <p:nvSpPr>
            <p:cNvPr id="133127" name="Line 7"/>
            <p:cNvSpPr>
              <a:spLocks noChangeShapeType="1"/>
            </p:cNvSpPr>
            <p:nvPr/>
          </p:nvSpPr>
          <p:spPr bwMode="auto">
            <a:xfrm>
              <a:off x="5286" y="3790"/>
              <a:ext cx="0" cy="71"/>
            </a:xfrm>
            <a:prstGeom prst="line">
              <a:avLst/>
            </a:prstGeom>
            <a:noFill/>
            <a:ln w="57150">
              <a:solidFill>
                <a:srgbClr val="FFFF00"/>
              </a:solidFill>
              <a:round/>
              <a:headEnd/>
              <a:tailEnd/>
            </a:ln>
            <a:effectLst/>
          </p:spPr>
          <p:txBody>
            <a:bodyPr/>
            <a:lstStyle/>
            <a:p>
              <a:endParaRPr lang="en-US"/>
            </a:p>
          </p:txBody>
        </p:sp>
        <p:sp>
          <p:nvSpPr>
            <p:cNvPr id="133128" name="Line 8"/>
            <p:cNvSpPr>
              <a:spLocks noChangeShapeType="1"/>
            </p:cNvSpPr>
            <p:nvPr/>
          </p:nvSpPr>
          <p:spPr bwMode="auto">
            <a:xfrm>
              <a:off x="5200" y="3797"/>
              <a:ext cx="0" cy="71"/>
            </a:xfrm>
            <a:prstGeom prst="line">
              <a:avLst/>
            </a:prstGeom>
            <a:noFill/>
            <a:ln w="57150">
              <a:solidFill>
                <a:srgbClr val="FFFF00"/>
              </a:solidFill>
              <a:round/>
              <a:headEnd/>
              <a:tailEnd/>
            </a:ln>
            <a:effectLst/>
          </p:spPr>
          <p:txBody>
            <a:bodyPr/>
            <a:lstStyle/>
            <a:p>
              <a:endParaRPr lang="en-US"/>
            </a:p>
          </p:txBody>
        </p:sp>
        <p:grpSp>
          <p:nvGrpSpPr>
            <p:cNvPr id="133129" name="Group 9"/>
            <p:cNvGrpSpPr>
              <a:grpSpLocks/>
            </p:cNvGrpSpPr>
            <p:nvPr/>
          </p:nvGrpSpPr>
          <p:grpSpPr bwMode="auto">
            <a:xfrm>
              <a:off x="4697" y="2768"/>
              <a:ext cx="1063" cy="1038"/>
              <a:chOff x="2010" y="1896"/>
              <a:chExt cx="2502" cy="2444"/>
            </a:xfrm>
          </p:grpSpPr>
          <p:sp>
            <p:nvSpPr>
              <p:cNvPr id="133130" name="Arc 10"/>
              <p:cNvSpPr>
                <a:spLocks/>
              </p:cNvSpPr>
              <p:nvPr/>
            </p:nvSpPr>
            <p:spPr bwMode="auto">
              <a:xfrm rot="10800000" flipV="1">
                <a:off x="2035" y="1928"/>
                <a:ext cx="2449" cy="2394"/>
              </a:xfrm>
              <a:custGeom>
                <a:avLst/>
                <a:gdLst>
                  <a:gd name="G0" fmla="+- 21600 0 0"/>
                  <a:gd name="G1" fmla="+- 21600 0 0"/>
                  <a:gd name="G2" fmla="+- 21600 0 0"/>
                  <a:gd name="T0" fmla="*/ 19059 w 43200"/>
                  <a:gd name="T1" fmla="*/ 43050 h 43197"/>
                  <a:gd name="T2" fmla="*/ 21953 w 43200"/>
                  <a:gd name="T3" fmla="*/ 43197 h 43197"/>
                  <a:gd name="T4" fmla="*/ 21600 w 43200"/>
                  <a:gd name="T5" fmla="*/ 21600 h 43197"/>
                </a:gdLst>
                <a:ahLst/>
                <a:cxnLst>
                  <a:cxn ang="0">
                    <a:pos x="T0" y="T1"/>
                  </a:cxn>
                  <a:cxn ang="0">
                    <a:pos x="T2" y="T3"/>
                  </a:cxn>
                  <a:cxn ang="0">
                    <a:pos x="T4" y="T5"/>
                  </a:cxn>
                </a:cxnLst>
                <a:rect l="0" t="0" r="r" b="b"/>
                <a:pathLst>
                  <a:path w="43200" h="43197" fill="none" extrusionOk="0">
                    <a:moveTo>
                      <a:pt x="19058" y="43050"/>
                    </a:moveTo>
                    <a:cubicBezTo>
                      <a:pt x="8188" y="41762"/>
                      <a:pt x="0" y="32546"/>
                      <a:pt x="0" y="21600"/>
                    </a:cubicBezTo>
                    <a:cubicBezTo>
                      <a:pt x="0" y="9670"/>
                      <a:pt x="9670" y="0"/>
                      <a:pt x="21600" y="0"/>
                    </a:cubicBezTo>
                    <a:cubicBezTo>
                      <a:pt x="33529" y="0"/>
                      <a:pt x="43200" y="9670"/>
                      <a:pt x="43200" y="21600"/>
                    </a:cubicBezTo>
                    <a:cubicBezTo>
                      <a:pt x="43200" y="33391"/>
                      <a:pt x="33743" y="43004"/>
                      <a:pt x="21953" y="43197"/>
                    </a:cubicBezTo>
                  </a:path>
                  <a:path w="43200" h="43197" stroke="0" extrusionOk="0">
                    <a:moveTo>
                      <a:pt x="19058" y="43050"/>
                    </a:moveTo>
                    <a:cubicBezTo>
                      <a:pt x="8188" y="41762"/>
                      <a:pt x="0" y="32546"/>
                      <a:pt x="0" y="21600"/>
                    </a:cubicBezTo>
                    <a:cubicBezTo>
                      <a:pt x="0" y="9670"/>
                      <a:pt x="9670" y="0"/>
                      <a:pt x="21600" y="0"/>
                    </a:cubicBezTo>
                    <a:cubicBezTo>
                      <a:pt x="33529" y="0"/>
                      <a:pt x="43200" y="9670"/>
                      <a:pt x="43200" y="21600"/>
                    </a:cubicBezTo>
                    <a:cubicBezTo>
                      <a:pt x="43200" y="33391"/>
                      <a:pt x="33743" y="43004"/>
                      <a:pt x="21953" y="43197"/>
                    </a:cubicBezTo>
                    <a:lnTo>
                      <a:pt x="21600" y="21600"/>
                    </a:lnTo>
                    <a:close/>
                  </a:path>
                </a:pathLst>
              </a:custGeom>
              <a:noFill/>
              <a:ln w="76200">
                <a:solidFill>
                  <a:srgbClr val="FFFF00"/>
                </a:solidFill>
                <a:round/>
                <a:headEnd/>
                <a:tailEnd/>
              </a:ln>
              <a:effectLst/>
            </p:spPr>
            <p:txBody>
              <a:bodyPr wrap="none" anchor="ctr"/>
              <a:lstStyle/>
              <a:p>
                <a:endParaRPr lang="en-US"/>
              </a:p>
            </p:txBody>
          </p:sp>
          <p:sp>
            <p:nvSpPr>
              <p:cNvPr id="133131" name="Arc 11"/>
              <p:cNvSpPr>
                <a:spLocks/>
              </p:cNvSpPr>
              <p:nvPr/>
            </p:nvSpPr>
            <p:spPr bwMode="auto">
              <a:xfrm rot="10800000" flipV="1">
                <a:off x="2010" y="1896"/>
                <a:ext cx="2502" cy="2444"/>
              </a:xfrm>
              <a:custGeom>
                <a:avLst/>
                <a:gdLst>
                  <a:gd name="G0" fmla="+- 21600 0 0"/>
                  <a:gd name="G1" fmla="+- 21600 0 0"/>
                  <a:gd name="G2" fmla="+- 21600 0 0"/>
                  <a:gd name="T0" fmla="*/ 18759 w 43200"/>
                  <a:gd name="T1" fmla="*/ 43012 h 43145"/>
                  <a:gd name="T2" fmla="*/ 23146 w 43200"/>
                  <a:gd name="T3" fmla="*/ 43145 h 43145"/>
                  <a:gd name="T4" fmla="*/ 21600 w 43200"/>
                  <a:gd name="T5" fmla="*/ 21600 h 43145"/>
                </a:gdLst>
                <a:ahLst/>
                <a:cxnLst>
                  <a:cxn ang="0">
                    <a:pos x="T0" y="T1"/>
                  </a:cxn>
                  <a:cxn ang="0">
                    <a:pos x="T2" y="T3"/>
                  </a:cxn>
                  <a:cxn ang="0">
                    <a:pos x="T4" y="T5"/>
                  </a:cxn>
                </a:cxnLst>
                <a:rect l="0" t="0" r="r" b="b"/>
                <a:pathLst>
                  <a:path w="43200" h="43145" fill="none" extrusionOk="0">
                    <a:moveTo>
                      <a:pt x="18758" y="43012"/>
                    </a:moveTo>
                    <a:cubicBezTo>
                      <a:pt x="8021" y="41587"/>
                      <a:pt x="0" y="32431"/>
                      <a:pt x="0" y="21600"/>
                    </a:cubicBezTo>
                    <a:cubicBezTo>
                      <a:pt x="0" y="9670"/>
                      <a:pt x="9670" y="0"/>
                      <a:pt x="21600" y="0"/>
                    </a:cubicBezTo>
                    <a:cubicBezTo>
                      <a:pt x="33529" y="0"/>
                      <a:pt x="43200" y="9670"/>
                      <a:pt x="43200" y="21600"/>
                    </a:cubicBezTo>
                    <a:cubicBezTo>
                      <a:pt x="43200" y="32929"/>
                      <a:pt x="34446" y="42333"/>
                      <a:pt x="23145" y="43144"/>
                    </a:cubicBezTo>
                  </a:path>
                  <a:path w="43200" h="43145" stroke="0" extrusionOk="0">
                    <a:moveTo>
                      <a:pt x="18758" y="43012"/>
                    </a:moveTo>
                    <a:cubicBezTo>
                      <a:pt x="8021" y="41587"/>
                      <a:pt x="0" y="32431"/>
                      <a:pt x="0" y="21600"/>
                    </a:cubicBezTo>
                    <a:cubicBezTo>
                      <a:pt x="0" y="9670"/>
                      <a:pt x="9670" y="0"/>
                      <a:pt x="21600" y="0"/>
                    </a:cubicBezTo>
                    <a:cubicBezTo>
                      <a:pt x="33529" y="0"/>
                      <a:pt x="43200" y="9670"/>
                      <a:pt x="43200" y="21600"/>
                    </a:cubicBezTo>
                    <a:cubicBezTo>
                      <a:pt x="43200" y="32929"/>
                      <a:pt x="34446" y="42333"/>
                      <a:pt x="23145" y="43144"/>
                    </a:cubicBezTo>
                    <a:lnTo>
                      <a:pt x="21600" y="21600"/>
                    </a:lnTo>
                    <a:close/>
                  </a:path>
                </a:pathLst>
              </a:custGeom>
              <a:noFill/>
              <a:ln w="9525">
                <a:solidFill>
                  <a:schemeClr val="tx1"/>
                </a:solidFill>
                <a:round/>
                <a:headEnd/>
                <a:tailEnd/>
              </a:ln>
              <a:effectLst/>
            </p:spPr>
            <p:txBody>
              <a:bodyPr wrap="none" anchor="ctr"/>
              <a:lstStyle/>
              <a:p>
                <a:endParaRPr lang="en-US"/>
              </a:p>
            </p:txBody>
          </p:sp>
          <p:sp>
            <p:nvSpPr>
              <p:cNvPr id="133132" name="Arc 12"/>
              <p:cNvSpPr>
                <a:spLocks/>
              </p:cNvSpPr>
              <p:nvPr/>
            </p:nvSpPr>
            <p:spPr bwMode="auto">
              <a:xfrm rot="10800000" flipV="1">
                <a:off x="2051" y="1939"/>
                <a:ext cx="2414" cy="2359"/>
              </a:xfrm>
              <a:custGeom>
                <a:avLst/>
                <a:gdLst>
                  <a:gd name="G0" fmla="+- 21600 0 0"/>
                  <a:gd name="G1" fmla="+- 21600 0 0"/>
                  <a:gd name="G2" fmla="+- 21600 0 0"/>
                  <a:gd name="T0" fmla="*/ 19401 w 43200"/>
                  <a:gd name="T1" fmla="*/ 43088 h 43184"/>
                  <a:gd name="T2" fmla="*/ 22425 w 43200"/>
                  <a:gd name="T3" fmla="*/ 43184 h 43184"/>
                  <a:gd name="T4" fmla="*/ 21600 w 43200"/>
                  <a:gd name="T5" fmla="*/ 21600 h 43184"/>
                </a:gdLst>
                <a:ahLst/>
                <a:cxnLst>
                  <a:cxn ang="0">
                    <a:pos x="T0" y="T1"/>
                  </a:cxn>
                  <a:cxn ang="0">
                    <a:pos x="T2" y="T3"/>
                  </a:cxn>
                  <a:cxn ang="0">
                    <a:pos x="T4" y="T5"/>
                  </a:cxn>
                </a:cxnLst>
                <a:rect l="0" t="0" r="r" b="b"/>
                <a:pathLst>
                  <a:path w="43200" h="43184" fill="none" extrusionOk="0">
                    <a:moveTo>
                      <a:pt x="19401" y="43087"/>
                    </a:moveTo>
                    <a:cubicBezTo>
                      <a:pt x="8380" y="41959"/>
                      <a:pt x="0" y="32677"/>
                      <a:pt x="0" y="21600"/>
                    </a:cubicBezTo>
                    <a:cubicBezTo>
                      <a:pt x="0" y="9670"/>
                      <a:pt x="9670" y="0"/>
                      <a:pt x="21600" y="0"/>
                    </a:cubicBezTo>
                    <a:cubicBezTo>
                      <a:pt x="33529" y="0"/>
                      <a:pt x="43200" y="9670"/>
                      <a:pt x="43200" y="21600"/>
                    </a:cubicBezTo>
                    <a:cubicBezTo>
                      <a:pt x="43200" y="33208"/>
                      <a:pt x="34024" y="42740"/>
                      <a:pt x="22425" y="43184"/>
                    </a:cubicBezTo>
                  </a:path>
                  <a:path w="43200" h="43184" stroke="0" extrusionOk="0">
                    <a:moveTo>
                      <a:pt x="19401" y="43087"/>
                    </a:moveTo>
                    <a:cubicBezTo>
                      <a:pt x="8380" y="41959"/>
                      <a:pt x="0" y="32677"/>
                      <a:pt x="0" y="21600"/>
                    </a:cubicBezTo>
                    <a:cubicBezTo>
                      <a:pt x="0" y="9670"/>
                      <a:pt x="9670" y="0"/>
                      <a:pt x="21600" y="0"/>
                    </a:cubicBezTo>
                    <a:cubicBezTo>
                      <a:pt x="33529" y="0"/>
                      <a:pt x="43200" y="9670"/>
                      <a:pt x="43200" y="21600"/>
                    </a:cubicBezTo>
                    <a:cubicBezTo>
                      <a:pt x="43200" y="33208"/>
                      <a:pt x="34024" y="42740"/>
                      <a:pt x="22425" y="43184"/>
                    </a:cubicBezTo>
                    <a:lnTo>
                      <a:pt x="21600" y="21600"/>
                    </a:lnTo>
                    <a:close/>
                  </a:path>
                </a:pathLst>
              </a:custGeom>
              <a:noFill/>
              <a:ln w="9525">
                <a:solidFill>
                  <a:schemeClr val="tx1"/>
                </a:solidFill>
                <a:round/>
                <a:headEnd/>
                <a:tailEnd/>
              </a:ln>
              <a:effectLst/>
            </p:spPr>
            <p:txBody>
              <a:bodyPr wrap="none" anchor="ctr"/>
              <a:lstStyle/>
              <a:p>
                <a:endParaRPr lang="en-US"/>
              </a:p>
            </p:txBody>
          </p:sp>
        </p:grpSp>
        <p:sp>
          <p:nvSpPr>
            <p:cNvPr id="133133" name="Line 13"/>
            <p:cNvSpPr>
              <a:spLocks noChangeShapeType="1"/>
            </p:cNvSpPr>
            <p:nvPr/>
          </p:nvSpPr>
          <p:spPr bwMode="auto">
            <a:xfrm>
              <a:off x="5210" y="3788"/>
              <a:ext cx="0" cy="93"/>
            </a:xfrm>
            <a:prstGeom prst="line">
              <a:avLst/>
            </a:prstGeom>
            <a:noFill/>
            <a:ln w="9525">
              <a:solidFill>
                <a:schemeClr val="tx1"/>
              </a:solidFill>
              <a:round/>
              <a:headEnd/>
              <a:tailEnd/>
            </a:ln>
            <a:effectLst/>
          </p:spPr>
          <p:txBody>
            <a:bodyPr/>
            <a:lstStyle/>
            <a:p>
              <a:endParaRPr lang="en-US"/>
            </a:p>
          </p:txBody>
        </p:sp>
        <p:sp>
          <p:nvSpPr>
            <p:cNvPr id="133134" name="Line 14"/>
            <p:cNvSpPr>
              <a:spLocks noChangeShapeType="1"/>
            </p:cNvSpPr>
            <p:nvPr/>
          </p:nvSpPr>
          <p:spPr bwMode="auto">
            <a:xfrm>
              <a:off x="5277" y="3785"/>
              <a:ext cx="0" cy="92"/>
            </a:xfrm>
            <a:prstGeom prst="line">
              <a:avLst/>
            </a:prstGeom>
            <a:noFill/>
            <a:ln w="9525">
              <a:solidFill>
                <a:schemeClr val="tx1"/>
              </a:solidFill>
              <a:round/>
              <a:headEnd/>
              <a:tailEnd/>
            </a:ln>
            <a:effectLst/>
          </p:spPr>
          <p:txBody>
            <a:bodyPr/>
            <a:lstStyle/>
            <a:p>
              <a:endParaRPr lang="en-US"/>
            </a:p>
          </p:txBody>
        </p:sp>
        <p:sp>
          <p:nvSpPr>
            <p:cNvPr id="133135" name="Line 15"/>
            <p:cNvSpPr>
              <a:spLocks noChangeShapeType="1"/>
            </p:cNvSpPr>
            <p:nvPr/>
          </p:nvSpPr>
          <p:spPr bwMode="auto">
            <a:xfrm>
              <a:off x="5192" y="3804"/>
              <a:ext cx="0" cy="71"/>
            </a:xfrm>
            <a:prstGeom prst="line">
              <a:avLst/>
            </a:prstGeom>
            <a:noFill/>
            <a:ln w="9525">
              <a:solidFill>
                <a:schemeClr val="tx1"/>
              </a:solidFill>
              <a:round/>
              <a:headEnd/>
              <a:tailEnd/>
            </a:ln>
            <a:effectLst/>
          </p:spPr>
          <p:txBody>
            <a:bodyPr/>
            <a:lstStyle/>
            <a:p>
              <a:endParaRPr lang="en-US"/>
            </a:p>
          </p:txBody>
        </p:sp>
        <p:sp>
          <p:nvSpPr>
            <p:cNvPr id="133136" name="Line 16"/>
            <p:cNvSpPr>
              <a:spLocks noChangeShapeType="1"/>
            </p:cNvSpPr>
            <p:nvPr/>
          </p:nvSpPr>
          <p:spPr bwMode="auto">
            <a:xfrm>
              <a:off x="5296" y="3803"/>
              <a:ext cx="0" cy="71"/>
            </a:xfrm>
            <a:prstGeom prst="line">
              <a:avLst/>
            </a:prstGeom>
            <a:noFill/>
            <a:ln w="9525">
              <a:solidFill>
                <a:schemeClr val="tx1"/>
              </a:solidFill>
              <a:round/>
              <a:headEnd/>
              <a:tailEnd/>
            </a:ln>
            <a:effectLst/>
          </p:spPr>
          <p:txBody>
            <a:bodyPr/>
            <a:lstStyle/>
            <a:p>
              <a:endParaRPr lang="en-US"/>
            </a:p>
          </p:txBody>
        </p:sp>
        <p:sp>
          <p:nvSpPr>
            <p:cNvPr id="133137" name="Oval 17"/>
            <p:cNvSpPr>
              <a:spLocks noChangeArrowheads="1"/>
            </p:cNvSpPr>
            <p:nvPr/>
          </p:nvSpPr>
          <p:spPr bwMode="auto">
            <a:xfrm rot="455132" flipV="1">
              <a:off x="5178" y="3615"/>
              <a:ext cx="56" cy="12"/>
            </a:xfrm>
            <a:prstGeom prst="ellipse">
              <a:avLst/>
            </a:prstGeom>
            <a:solidFill>
              <a:srgbClr val="008000"/>
            </a:solidFill>
            <a:ln w="9525">
              <a:noFill/>
              <a:round/>
              <a:headEnd/>
              <a:tailEnd/>
            </a:ln>
            <a:effectLst/>
          </p:spPr>
          <p:txBody>
            <a:bodyPr wrap="none" anchor="ctr"/>
            <a:lstStyle/>
            <a:p>
              <a:endParaRPr lang="en-US"/>
            </a:p>
          </p:txBody>
        </p:sp>
        <p:sp>
          <p:nvSpPr>
            <p:cNvPr id="133138" name="Text Box 18"/>
            <p:cNvSpPr txBox="1">
              <a:spLocks noChangeArrowheads="1"/>
            </p:cNvSpPr>
            <p:nvPr/>
          </p:nvSpPr>
          <p:spPr bwMode="auto">
            <a:xfrm>
              <a:off x="4919" y="2626"/>
              <a:ext cx="174" cy="173"/>
            </a:xfrm>
            <a:prstGeom prst="rect">
              <a:avLst/>
            </a:prstGeom>
            <a:noFill/>
            <a:ln w="9525">
              <a:noFill/>
              <a:miter lim="800000"/>
              <a:headEnd/>
              <a:tailEnd/>
            </a:ln>
            <a:effectLst/>
          </p:spPr>
          <p:txBody>
            <a:bodyPr wrap="none">
              <a:spAutoFit/>
            </a:bodyPr>
            <a:lstStyle/>
            <a:p>
              <a:r>
                <a:rPr lang="en-US" sz="1200" b="1" i="1">
                  <a:latin typeface="Courier New" pitchFamily="49" charset="0"/>
                </a:rPr>
                <a:t>I</a:t>
              </a:r>
            </a:p>
          </p:txBody>
        </p:sp>
        <p:pic>
          <p:nvPicPr>
            <p:cNvPr id="133139" name="Picture 19" descr="right hand"/>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rot="652278">
              <a:off x="4939" y="2925"/>
              <a:ext cx="561" cy="991"/>
            </a:xfrm>
            <a:prstGeom prst="rect">
              <a:avLst/>
            </a:prstGeom>
            <a:ln>
              <a:noFill/>
            </a:ln>
            <a:effectLst>
              <a:outerShdw blurRad="292100" dist="139700" dir="2700000" algn="tl" rotWithShape="0">
                <a:srgbClr val="333333">
                  <a:alpha val="65000"/>
                </a:srgbClr>
              </a:outerShdw>
            </a:effectLst>
          </p:spPr>
        </p:pic>
        <p:sp>
          <p:nvSpPr>
            <p:cNvPr id="133140" name="Rectangle 20"/>
            <p:cNvSpPr>
              <a:spLocks noChangeArrowheads="1"/>
            </p:cNvSpPr>
            <p:nvPr/>
          </p:nvSpPr>
          <p:spPr bwMode="auto">
            <a:xfrm rot="455132" flipV="1">
              <a:off x="5197" y="3297"/>
              <a:ext cx="57" cy="326"/>
            </a:xfrm>
            <a:prstGeom prst="rect">
              <a:avLst/>
            </a:prstGeom>
            <a:gradFill rotWithShape="1">
              <a:gsLst>
                <a:gs pos="0">
                  <a:srgbClr val="008000">
                    <a:gamma/>
                    <a:shade val="46275"/>
                    <a:invGamma/>
                  </a:srgbClr>
                </a:gs>
                <a:gs pos="50000">
                  <a:srgbClr val="008000"/>
                </a:gs>
                <a:gs pos="100000">
                  <a:srgbClr val="008000">
                    <a:gamma/>
                    <a:shade val="46275"/>
                    <a:invGamma/>
                  </a:srgbClr>
                </a:gs>
              </a:gsLst>
              <a:lin ang="0" scaled="1"/>
            </a:gradFill>
            <a:ln w="9525">
              <a:noFill/>
              <a:miter lim="800000"/>
              <a:headEnd/>
              <a:tailEnd/>
            </a:ln>
            <a:effectLst/>
          </p:spPr>
          <p:txBody>
            <a:bodyPr wrap="none" anchor="ctr"/>
            <a:lstStyle/>
            <a:p>
              <a:endParaRPr lang="en-US"/>
            </a:p>
          </p:txBody>
        </p:sp>
        <p:sp>
          <p:nvSpPr>
            <p:cNvPr id="133141" name="Oval 21"/>
            <p:cNvSpPr>
              <a:spLocks noChangeArrowheads="1"/>
            </p:cNvSpPr>
            <p:nvPr/>
          </p:nvSpPr>
          <p:spPr bwMode="auto">
            <a:xfrm rot="455132" flipV="1">
              <a:off x="5221" y="3276"/>
              <a:ext cx="56" cy="40"/>
            </a:xfrm>
            <a:prstGeom prst="ellipse">
              <a:avLst/>
            </a:prstGeom>
            <a:gradFill rotWithShape="1">
              <a:gsLst>
                <a:gs pos="0">
                  <a:srgbClr val="008000">
                    <a:gamma/>
                    <a:shade val="46275"/>
                    <a:invGamma/>
                  </a:srgbClr>
                </a:gs>
                <a:gs pos="50000">
                  <a:srgbClr val="008000"/>
                </a:gs>
                <a:gs pos="100000">
                  <a:srgbClr val="008000">
                    <a:gamma/>
                    <a:shade val="46275"/>
                    <a:invGamma/>
                  </a:srgbClr>
                </a:gs>
              </a:gsLst>
              <a:lin ang="0" scaled="1"/>
            </a:gradFill>
            <a:ln w="9525">
              <a:noFill/>
              <a:round/>
              <a:headEnd/>
              <a:tailEnd/>
            </a:ln>
            <a:effectLst/>
          </p:spPr>
          <p:txBody>
            <a:bodyPr wrap="none" anchor="ctr"/>
            <a:lstStyle/>
            <a:p>
              <a:endParaRPr lang="en-US"/>
            </a:p>
          </p:txBody>
        </p:sp>
        <p:sp>
          <p:nvSpPr>
            <p:cNvPr id="133142" name="AutoShape 22"/>
            <p:cNvSpPr>
              <a:spLocks noChangeArrowheads="1"/>
            </p:cNvSpPr>
            <p:nvPr/>
          </p:nvSpPr>
          <p:spPr bwMode="auto">
            <a:xfrm rot="455132" flipV="1">
              <a:off x="5093" y="3626"/>
              <a:ext cx="186" cy="241"/>
            </a:xfrm>
            <a:prstGeom prst="triangle">
              <a:avLst>
                <a:gd name="adj" fmla="val 50000"/>
              </a:avLst>
            </a:prstGeom>
            <a:gradFill rotWithShape="1">
              <a:gsLst>
                <a:gs pos="0">
                  <a:srgbClr val="008000">
                    <a:gamma/>
                    <a:shade val="46275"/>
                    <a:invGamma/>
                  </a:srgbClr>
                </a:gs>
                <a:gs pos="50000">
                  <a:srgbClr val="008000"/>
                </a:gs>
                <a:gs pos="100000">
                  <a:srgbClr val="008000">
                    <a:gamma/>
                    <a:shade val="46275"/>
                    <a:invGamma/>
                  </a:srgbClr>
                </a:gs>
              </a:gsLst>
              <a:lin ang="0" scaled="1"/>
            </a:gradFill>
            <a:ln w="9525">
              <a:noFill/>
              <a:miter lim="800000"/>
              <a:headEnd/>
              <a:tailEnd/>
            </a:ln>
            <a:effectLst/>
          </p:spPr>
          <p:txBody>
            <a:bodyPr wrap="none" anchor="ctr"/>
            <a:lstStyle/>
            <a:p>
              <a:endParaRPr lang="en-US"/>
            </a:p>
          </p:txBody>
        </p:sp>
        <p:sp>
          <p:nvSpPr>
            <p:cNvPr id="133143" name="Oval 23"/>
            <p:cNvSpPr>
              <a:spLocks noChangeArrowheads="1"/>
            </p:cNvSpPr>
            <p:nvPr/>
          </p:nvSpPr>
          <p:spPr bwMode="auto">
            <a:xfrm rot="455132" flipV="1">
              <a:off x="5108" y="3590"/>
              <a:ext cx="189" cy="70"/>
            </a:xfrm>
            <a:prstGeom prst="ellipse">
              <a:avLst/>
            </a:prstGeom>
            <a:gradFill rotWithShape="1">
              <a:gsLst>
                <a:gs pos="0">
                  <a:srgbClr val="008000">
                    <a:gamma/>
                    <a:shade val="46275"/>
                    <a:invGamma/>
                  </a:srgbClr>
                </a:gs>
                <a:gs pos="50000">
                  <a:srgbClr val="008000"/>
                </a:gs>
                <a:gs pos="100000">
                  <a:srgbClr val="008000">
                    <a:gamma/>
                    <a:shade val="46275"/>
                    <a:invGamma/>
                  </a:srgbClr>
                </a:gs>
              </a:gsLst>
              <a:lin ang="0" scaled="1"/>
            </a:gradFill>
            <a:ln w="9525">
              <a:noFill/>
              <a:round/>
              <a:headEnd/>
              <a:tailEnd/>
            </a:ln>
            <a:effectLst/>
          </p:spPr>
          <p:txBody>
            <a:bodyPr wrap="none" anchor="ct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24">
                                            <p:txEl>
                                              <p:pRg st="1" end="1"/>
                                            </p:txEl>
                                          </p:spTgt>
                                        </p:tgtEl>
                                        <p:attrNameLst>
                                          <p:attrName>style.visibility</p:attrName>
                                        </p:attrNameLst>
                                      </p:cBhvr>
                                      <p:to>
                                        <p:strVal val="visible"/>
                                      </p:to>
                                    </p:set>
                                    <p:anim calcmode="lin" valueType="num">
                                      <p:cBhvr additive="base">
                                        <p:cTn id="7" dur="500" fill="hold"/>
                                        <p:tgtEl>
                                          <p:spTgt spid="13312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24">
                                            <p:txEl>
                                              <p:pRg st="2" end="2"/>
                                            </p:txEl>
                                          </p:spTgt>
                                        </p:tgtEl>
                                        <p:attrNameLst>
                                          <p:attrName>style.visibility</p:attrName>
                                        </p:attrNameLst>
                                      </p:cBhvr>
                                      <p:to>
                                        <p:strVal val="visible"/>
                                      </p:to>
                                    </p:set>
                                    <p:anim calcmode="lin" valueType="num">
                                      <p:cBhvr additive="base">
                                        <p:cTn id="13" dur="500" fill="hold"/>
                                        <p:tgtEl>
                                          <p:spTgt spid="13312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33125"/>
                                        </p:tgtEl>
                                        <p:attrNameLst>
                                          <p:attrName>style.visibility</p:attrName>
                                        </p:attrNameLst>
                                      </p:cBhvr>
                                      <p:to>
                                        <p:strVal val="visible"/>
                                      </p:to>
                                    </p:set>
                                    <p:animEffect transition="in" filter="wheel(4)">
                                      <p:cBhvr>
                                        <p:cTn id="19" dur="2000"/>
                                        <p:tgtEl>
                                          <p:spTgt spid="133125"/>
                                        </p:tgtEl>
                                      </p:cBhvr>
                                    </p:animEffect>
                                  </p:childTnLst>
                                  <p:subTnLst>
                                    <p:audio>
                                      <p:cMediaNode>
                                        <p:cTn display="0" masterRel="sameClick">
                                          <p:stCondLst>
                                            <p:cond evt="begin" delay="0">
                                              <p:tn val="17"/>
                                            </p:cond>
                                          </p:stCondLst>
                                          <p:endCondLst>
                                            <p:cond evt="onStopAudio" delay="0">
                                              <p:tgtEl>
                                                <p:sldTgt/>
                                              </p:tgtEl>
                                            </p:cond>
                                          </p:endCondLst>
                                        </p:cTn>
                                        <p:tgtEl>
                                          <p:sndTgt r:embed="rId5" name="chimes.wav"/>
                                        </p:tgtEl>
                                      </p:cMediaNode>
                                    </p:audio>
                                  </p:sub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3145"/>
                                        </p:tgtEl>
                                        <p:attrNameLst>
                                          <p:attrName>style.visibility</p:attrName>
                                        </p:attrNameLst>
                                      </p:cBhvr>
                                      <p:to>
                                        <p:strVal val="visible"/>
                                      </p:to>
                                    </p:set>
                                    <p:animEffect transition="in" filter="wipe(down)">
                                      <p:cBhvr>
                                        <p:cTn id="24" dur="500"/>
                                        <p:tgtEl>
                                          <p:spTgt spid="133145"/>
                                        </p:tgtEl>
                                      </p:cBhvr>
                                    </p:animEffect>
                                  </p:childTnLst>
                                  <p:subTnLst>
                                    <p:audio>
                                      <p:cMediaNode>
                                        <p:cTn display="0" masterRel="sameClick">
                                          <p:stCondLst>
                                            <p:cond evt="begin" delay="0">
                                              <p:tn val="22"/>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ChangeArrowheads="1"/>
          </p:cNvSpPr>
          <p:nvPr/>
        </p:nvSpPr>
        <p:spPr bwMode="auto">
          <a:xfrm>
            <a:off x="687388" y="1763713"/>
            <a:ext cx="7772400" cy="5094287"/>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35173"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22313" y="1839913"/>
            <a:ext cx="7764462" cy="4878387"/>
          </a:xfrm>
          <a:prstGeom prst="rect">
            <a:avLst/>
          </a:prstGeom>
          <a:noFill/>
        </p:spPr>
      </p:pic>
      <p:sp>
        <p:nvSpPr>
          <p:cNvPr id="135182"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5170" name="Rectangle 2"/>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5170">
                                            <p:txEl>
                                              <p:pRg st="0" end="0"/>
                                            </p:txEl>
                                          </p:spTgt>
                                        </p:tgtEl>
                                        <p:attrNameLst>
                                          <p:attrName>style.visibility</p:attrName>
                                        </p:attrNameLst>
                                      </p:cBhvr>
                                      <p:to>
                                        <p:strVal val="visible"/>
                                      </p:to>
                                    </p:set>
                                    <p:anim calcmode="lin" valueType="num">
                                      <p:cBhvr additive="base">
                                        <p:cTn id="7" dur="500" fill="hold"/>
                                        <p:tgtEl>
                                          <p:spTgt spid="135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5173"/>
                                        </p:tgtEl>
                                        <p:attrNameLst>
                                          <p:attrName>style.visibility</p:attrName>
                                        </p:attrNameLst>
                                      </p:cBhvr>
                                      <p:to>
                                        <p:strVal val="visible"/>
                                      </p:to>
                                    </p:set>
                                    <p:anim calcmode="lin" valueType="num">
                                      <p:cBhvr additive="base">
                                        <p:cTn id="13" dur="500" fill="hold"/>
                                        <p:tgtEl>
                                          <p:spTgt spid="135173"/>
                                        </p:tgtEl>
                                        <p:attrNameLst>
                                          <p:attrName>ppt_x</p:attrName>
                                        </p:attrNameLst>
                                      </p:cBhvr>
                                      <p:tavLst>
                                        <p:tav tm="0">
                                          <p:val>
                                            <p:strVal val="#ppt_x"/>
                                          </p:val>
                                        </p:tav>
                                        <p:tav tm="100000">
                                          <p:val>
                                            <p:strVal val="#ppt_x"/>
                                          </p:val>
                                        </p:tav>
                                      </p:tavLst>
                                    </p:anim>
                                    <p:anim calcmode="lin" valueType="num">
                                      <p:cBhvr additive="base">
                                        <p:cTn id="14" dur="500" fill="hold"/>
                                        <p:tgtEl>
                                          <p:spTgt spid="13517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ChangeArrowheads="1"/>
          </p:cNvSpPr>
          <p:nvPr/>
        </p:nvSpPr>
        <p:spPr bwMode="auto">
          <a:xfrm>
            <a:off x="687388" y="17383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37232" name="Picture 1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8500" y="1824038"/>
            <a:ext cx="7740650" cy="2813050"/>
          </a:xfrm>
          <a:prstGeom prst="rect">
            <a:avLst/>
          </a:prstGeom>
          <a:noFill/>
        </p:spPr>
      </p:pic>
      <p:pic>
        <p:nvPicPr>
          <p:cNvPr id="137222" name="Picture 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737225" y="4727575"/>
            <a:ext cx="2636838" cy="1676400"/>
          </a:xfrm>
          <a:prstGeom prst="rect">
            <a:avLst/>
          </a:prstGeom>
          <a:noFill/>
        </p:spPr>
      </p:pic>
      <p:pic>
        <p:nvPicPr>
          <p:cNvPr id="137223"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11200" y="4673600"/>
            <a:ext cx="2546350" cy="374650"/>
          </a:xfrm>
          <a:prstGeom prst="rect">
            <a:avLst/>
          </a:prstGeom>
          <a:noFill/>
        </p:spPr>
      </p:pic>
      <p:pic>
        <p:nvPicPr>
          <p:cNvPr id="137224" name="Picture 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289050" y="5035550"/>
            <a:ext cx="3802063" cy="1371600"/>
          </a:xfrm>
          <a:prstGeom prst="rect">
            <a:avLst/>
          </a:prstGeom>
          <a:noFill/>
        </p:spPr>
      </p:pic>
      <p:sp>
        <p:nvSpPr>
          <p:cNvPr id="13723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7231" name="Rectangle 15"/>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
        <p:nvSpPr>
          <p:cNvPr id="137226" name="Text Box 10"/>
          <p:cNvSpPr txBox="1">
            <a:spLocks noChangeArrowheads="1"/>
          </p:cNvSpPr>
          <p:nvPr/>
        </p:nvSpPr>
        <p:spPr bwMode="auto">
          <a:xfrm>
            <a:off x="6499225" y="715963"/>
            <a:ext cx="2644775" cy="118745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 is maximum when change in flux is maximum.</a:t>
            </a:r>
            <a:endParaRPr lang="en-US">
              <a:solidFill>
                <a:schemeClr val="hlink"/>
              </a:solidFill>
              <a:cs typeface="Courier New" pitchFamily="49" charset="0"/>
              <a:sym typeface="Symbol" pitchFamily="18" charset="2"/>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32"/>
                                        </p:tgtEl>
                                        <p:attrNameLst>
                                          <p:attrName>style.visibility</p:attrName>
                                        </p:attrNameLst>
                                      </p:cBhvr>
                                      <p:to>
                                        <p:strVal val="visible"/>
                                      </p:to>
                                    </p:set>
                                    <p:anim calcmode="lin" valueType="num">
                                      <p:cBhvr additive="base">
                                        <p:cTn id="7" dur="500" fill="hold"/>
                                        <p:tgtEl>
                                          <p:spTgt spid="137232"/>
                                        </p:tgtEl>
                                        <p:attrNameLst>
                                          <p:attrName>ppt_x</p:attrName>
                                        </p:attrNameLst>
                                      </p:cBhvr>
                                      <p:tavLst>
                                        <p:tav tm="0">
                                          <p:val>
                                            <p:strVal val="#ppt_x"/>
                                          </p:val>
                                        </p:tav>
                                        <p:tav tm="100000">
                                          <p:val>
                                            <p:strVal val="#ppt_x"/>
                                          </p:val>
                                        </p:tav>
                                      </p:tavLst>
                                    </p:anim>
                                    <p:anim calcmode="lin" valueType="num">
                                      <p:cBhvr additive="base">
                                        <p:cTn id="8" dur="500" fill="hold"/>
                                        <p:tgtEl>
                                          <p:spTgt spid="13723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2"/>
                                        </p:tgtEl>
                                        <p:attrNameLst>
                                          <p:attrName>style.visibility</p:attrName>
                                        </p:attrNameLst>
                                      </p:cBhvr>
                                      <p:to>
                                        <p:strVal val="visible"/>
                                      </p:to>
                                    </p:set>
                                    <p:anim calcmode="lin" valueType="num">
                                      <p:cBhvr additive="base">
                                        <p:cTn id="13" dur="500" fill="hold"/>
                                        <p:tgtEl>
                                          <p:spTgt spid="137222"/>
                                        </p:tgtEl>
                                        <p:attrNameLst>
                                          <p:attrName>ppt_x</p:attrName>
                                        </p:attrNameLst>
                                      </p:cBhvr>
                                      <p:tavLst>
                                        <p:tav tm="0">
                                          <p:val>
                                            <p:strVal val="#ppt_x"/>
                                          </p:val>
                                        </p:tav>
                                        <p:tav tm="100000">
                                          <p:val>
                                            <p:strVal val="#ppt_x"/>
                                          </p:val>
                                        </p:tav>
                                      </p:tavLst>
                                    </p:anim>
                                    <p:anim calcmode="lin" valueType="num">
                                      <p:cBhvr additive="base">
                                        <p:cTn id="14" dur="500" fill="hold"/>
                                        <p:tgtEl>
                                          <p:spTgt spid="1372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3"/>
                                        </p:tgtEl>
                                        <p:attrNameLst>
                                          <p:attrName>style.visibility</p:attrName>
                                        </p:attrNameLst>
                                      </p:cBhvr>
                                      <p:to>
                                        <p:strVal val="visible"/>
                                      </p:to>
                                    </p:set>
                                    <p:anim calcmode="lin" valueType="num">
                                      <p:cBhvr additive="base">
                                        <p:cTn id="19" dur="500" fill="hold"/>
                                        <p:tgtEl>
                                          <p:spTgt spid="137223"/>
                                        </p:tgtEl>
                                        <p:attrNameLst>
                                          <p:attrName>ppt_x</p:attrName>
                                        </p:attrNameLst>
                                      </p:cBhvr>
                                      <p:tavLst>
                                        <p:tav tm="0">
                                          <p:val>
                                            <p:strVal val="#ppt_x"/>
                                          </p:val>
                                        </p:tav>
                                        <p:tav tm="100000">
                                          <p:val>
                                            <p:strVal val="#ppt_x"/>
                                          </p:val>
                                        </p:tav>
                                      </p:tavLst>
                                    </p:anim>
                                    <p:anim calcmode="lin" valueType="num">
                                      <p:cBhvr additive="base">
                                        <p:cTn id="20" dur="500" fill="hold"/>
                                        <p:tgtEl>
                                          <p:spTgt spid="13722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4"/>
                                        </p:tgtEl>
                                        <p:attrNameLst>
                                          <p:attrName>style.visibility</p:attrName>
                                        </p:attrNameLst>
                                      </p:cBhvr>
                                      <p:to>
                                        <p:strVal val="visible"/>
                                      </p:to>
                                    </p:set>
                                    <p:anim calcmode="lin" valueType="num">
                                      <p:cBhvr additive="base">
                                        <p:cTn id="25" dur="500" fill="hold"/>
                                        <p:tgtEl>
                                          <p:spTgt spid="137224"/>
                                        </p:tgtEl>
                                        <p:attrNameLst>
                                          <p:attrName>ppt_x</p:attrName>
                                        </p:attrNameLst>
                                      </p:cBhvr>
                                      <p:tavLst>
                                        <p:tav tm="0">
                                          <p:val>
                                            <p:strVal val="#ppt_x"/>
                                          </p:val>
                                        </p:tav>
                                        <p:tav tm="100000">
                                          <p:val>
                                            <p:strVal val="#ppt_x"/>
                                          </p:val>
                                        </p:tav>
                                      </p:tavLst>
                                    </p:anim>
                                    <p:anim calcmode="lin" valueType="num">
                                      <p:cBhvr additive="base">
                                        <p:cTn id="26" dur="500" fill="hold"/>
                                        <p:tgtEl>
                                          <p:spTgt spid="1372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7226"/>
                                        </p:tgtEl>
                                        <p:attrNameLst>
                                          <p:attrName>style.visibility</p:attrName>
                                        </p:attrNameLst>
                                      </p:cBhvr>
                                      <p:to>
                                        <p:strVal val="visible"/>
                                      </p:to>
                                    </p:set>
                                    <p:anim calcmode="lin" valueType="num">
                                      <p:cBhvr additive="base">
                                        <p:cTn id="31" dur="500" fill="hold"/>
                                        <p:tgtEl>
                                          <p:spTgt spid="137226"/>
                                        </p:tgtEl>
                                        <p:attrNameLst>
                                          <p:attrName>ppt_x</p:attrName>
                                        </p:attrNameLst>
                                      </p:cBhvr>
                                      <p:tavLst>
                                        <p:tav tm="0">
                                          <p:val>
                                            <p:strVal val="1+#ppt_w/2"/>
                                          </p:val>
                                        </p:tav>
                                        <p:tav tm="100000">
                                          <p:val>
                                            <p:strVal val="#ppt_x"/>
                                          </p:val>
                                        </p:tav>
                                      </p:tavLst>
                                    </p:anim>
                                    <p:anim calcmode="lin" valueType="num">
                                      <p:cBhvr additive="base">
                                        <p:cTn id="32" dur="500" fill="hold"/>
                                        <p:tgtEl>
                                          <p:spTgt spid="13722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39282" name="Picture 1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8500" y="1824038"/>
            <a:ext cx="7740650" cy="2813050"/>
          </a:xfrm>
          <a:prstGeom prst="rect">
            <a:avLst/>
          </a:prstGeom>
          <a:noFill/>
        </p:spPr>
      </p:pic>
      <p:pic>
        <p:nvPicPr>
          <p:cNvPr id="139283" name="Picture 1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737225" y="4727575"/>
            <a:ext cx="2636838" cy="1676400"/>
          </a:xfrm>
          <a:prstGeom prst="rect">
            <a:avLst/>
          </a:prstGeom>
          <a:noFill/>
        </p:spPr>
      </p:pic>
      <p:pic>
        <p:nvPicPr>
          <p:cNvPr id="139284" name="Picture 2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11200" y="4673600"/>
            <a:ext cx="2546350" cy="374650"/>
          </a:xfrm>
          <a:prstGeom prst="rect">
            <a:avLst/>
          </a:prstGeom>
          <a:noFill/>
        </p:spPr>
      </p:pic>
      <p:pic>
        <p:nvPicPr>
          <p:cNvPr id="139272" name="Picture 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319213" y="5021263"/>
            <a:ext cx="4075112" cy="1019175"/>
          </a:xfrm>
          <a:prstGeom prst="rect">
            <a:avLst/>
          </a:prstGeom>
          <a:noFill/>
        </p:spPr>
      </p:pic>
      <p:sp>
        <p:nvSpPr>
          <p:cNvPr id="139279"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39281" name="Rectangle 17"/>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
        <p:nvSpPr>
          <p:cNvPr id="139274" name="Text Box 10"/>
          <p:cNvSpPr txBox="1">
            <a:spLocks noChangeArrowheads="1"/>
          </p:cNvSpPr>
          <p:nvPr/>
        </p:nvSpPr>
        <p:spPr bwMode="auto">
          <a:xfrm>
            <a:off x="6475413" y="733425"/>
            <a:ext cx="2668587" cy="1187450"/>
          </a:xfrm>
          <a:prstGeom prst="rect">
            <a:avLst/>
          </a:prstGeom>
          <a:noFill/>
          <a:ln w="9525">
            <a:noFill/>
            <a:miter lim="800000"/>
            <a:headEnd/>
            <a:tailEnd/>
          </a:ln>
          <a:effectLst/>
        </p:spPr>
        <p:txBody>
          <a:bodyPr>
            <a:spAutoFit/>
          </a:bodyPr>
          <a:lstStyle/>
          <a:p>
            <a:r>
              <a:rPr lang="en-US">
                <a:solidFill>
                  <a:schemeClr val="hlink"/>
                </a:solidFill>
                <a:cs typeface="Courier New" pitchFamily="49" charset="0"/>
                <a:sym typeface="Symbol" pitchFamily="18" charset="2"/>
              </a:rPr>
              <a:t></a:t>
            </a:r>
            <a:r>
              <a:rPr lang="en-US">
                <a:solidFill>
                  <a:schemeClr val="hlink"/>
                </a:solidFill>
                <a:cs typeface="Courier New" pitchFamily="49" charset="0"/>
              </a:rPr>
              <a:t> is zero when change in flux is zero.</a:t>
            </a:r>
            <a:endParaRPr lang="en-US">
              <a:solidFill>
                <a:schemeClr val="hlink"/>
              </a:solidFill>
              <a:cs typeface="Courier New" pitchFamily="49" charset="0"/>
              <a:sym typeface="Symbol" pitchFamily="18" charset="2"/>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9272"/>
                                        </p:tgtEl>
                                        <p:attrNameLst>
                                          <p:attrName>style.visibility</p:attrName>
                                        </p:attrNameLst>
                                      </p:cBhvr>
                                      <p:to>
                                        <p:strVal val="visible"/>
                                      </p:to>
                                    </p:set>
                                    <p:anim calcmode="lin" valueType="num">
                                      <p:cBhvr additive="base">
                                        <p:cTn id="7" dur="500" fill="hold"/>
                                        <p:tgtEl>
                                          <p:spTgt spid="139272"/>
                                        </p:tgtEl>
                                        <p:attrNameLst>
                                          <p:attrName>ppt_x</p:attrName>
                                        </p:attrNameLst>
                                      </p:cBhvr>
                                      <p:tavLst>
                                        <p:tav tm="0">
                                          <p:val>
                                            <p:strVal val="#ppt_x"/>
                                          </p:val>
                                        </p:tav>
                                        <p:tav tm="100000">
                                          <p:val>
                                            <p:strVal val="#ppt_x"/>
                                          </p:val>
                                        </p:tav>
                                      </p:tavLst>
                                    </p:anim>
                                    <p:anim calcmode="lin" valueType="num">
                                      <p:cBhvr additive="base">
                                        <p:cTn id="8" dur="500" fill="hold"/>
                                        <p:tgtEl>
                                          <p:spTgt spid="13927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9274"/>
                                        </p:tgtEl>
                                        <p:attrNameLst>
                                          <p:attrName>style.visibility</p:attrName>
                                        </p:attrNameLst>
                                      </p:cBhvr>
                                      <p:to>
                                        <p:strVal val="visible"/>
                                      </p:to>
                                    </p:set>
                                    <p:anim calcmode="lin" valueType="num">
                                      <p:cBhvr additive="base">
                                        <p:cTn id="13" dur="500" fill="hold"/>
                                        <p:tgtEl>
                                          <p:spTgt spid="139274"/>
                                        </p:tgtEl>
                                        <p:attrNameLst>
                                          <p:attrName>ppt_x</p:attrName>
                                        </p:attrNameLst>
                                      </p:cBhvr>
                                      <p:tavLst>
                                        <p:tav tm="0">
                                          <p:val>
                                            <p:strVal val="1+#ppt_w/2"/>
                                          </p:val>
                                        </p:tav>
                                        <p:tav tm="100000">
                                          <p:val>
                                            <p:strVal val="#ppt_x"/>
                                          </p:val>
                                        </p:tav>
                                      </p:tavLst>
                                    </p:anim>
                                    <p:anim calcmode="lin" valueType="num">
                                      <p:cBhvr additive="base">
                                        <p:cTn id="14" dur="500" fill="hold"/>
                                        <p:tgtEl>
                                          <p:spTgt spid="1392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ChangeArrowheads="1"/>
          </p:cNvSpPr>
          <p:nvPr/>
        </p:nvSpPr>
        <p:spPr bwMode="auto">
          <a:xfrm>
            <a:off x="698500" y="1986337"/>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1326" name="Picture 1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8500" y="1824038"/>
            <a:ext cx="7740650" cy="2813050"/>
          </a:xfrm>
          <a:prstGeom prst="rect">
            <a:avLst/>
          </a:prstGeom>
          <a:noFill/>
        </p:spPr>
      </p:pic>
      <p:pic>
        <p:nvPicPr>
          <p:cNvPr id="141318" name="Picture 6"/>
          <p:cNvPicPr>
            <a:picLocks noChangeAspect="1" noChangeArrowheads="1"/>
          </p:cNvPicPr>
          <p:nvPr/>
        </p:nvPicPr>
        <p:blipFill>
          <a:blip r:embed="rId6" cstate="print">
            <a:clrChange>
              <a:clrFrom>
                <a:srgbClr val="FFFFFF"/>
              </a:clrFrom>
              <a:clrTo>
                <a:srgbClr val="FFFFFF">
                  <a:alpha val="0"/>
                </a:srgbClr>
              </a:clrTo>
            </a:clrChange>
          </a:blip>
          <a:srcRect b="38332"/>
          <a:stretch>
            <a:fillRect/>
          </a:stretch>
        </p:blipFill>
        <p:spPr bwMode="auto">
          <a:xfrm>
            <a:off x="711200" y="4668838"/>
            <a:ext cx="7727950" cy="1103312"/>
          </a:xfrm>
          <a:prstGeom prst="rect">
            <a:avLst/>
          </a:prstGeom>
          <a:noFill/>
        </p:spPr>
      </p:pic>
      <p:sp>
        <p:nvSpPr>
          <p:cNvPr id="14132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1324" name="Rectangle 12"/>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1318"/>
                                        </p:tgtEl>
                                        <p:attrNameLst>
                                          <p:attrName>style.visibility</p:attrName>
                                        </p:attrNameLst>
                                      </p:cBhvr>
                                      <p:to>
                                        <p:strVal val="visible"/>
                                      </p:to>
                                    </p:set>
                                    <p:anim calcmode="lin" valueType="num">
                                      <p:cBhvr additive="base">
                                        <p:cTn id="7" dur="500" fill="hold"/>
                                        <p:tgtEl>
                                          <p:spTgt spid="141318"/>
                                        </p:tgtEl>
                                        <p:attrNameLst>
                                          <p:attrName>ppt_x</p:attrName>
                                        </p:attrNameLst>
                                      </p:cBhvr>
                                      <p:tavLst>
                                        <p:tav tm="0">
                                          <p:val>
                                            <p:strVal val="#ppt_x"/>
                                          </p:val>
                                        </p:tav>
                                        <p:tav tm="100000">
                                          <p:val>
                                            <p:strVal val="#ppt_x"/>
                                          </p:val>
                                        </p:tav>
                                      </p:tavLst>
                                    </p:anim>
                                    <p:anim calcmode="lin" valueType="num">
                                      <p:cBhvr additive="base">
                                        <p:cTn id="8" dur="500" fill="hold"/>
                                        <p:tgtEl>
                                          <p:spTgt spid="1413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1" name="Rectangle 11"/>
          <p:cNvSpPr>
            <a:spLocks noChangeArrowheads="1"/>
          </p:cNvSpPr>
          <p:nvPr/>
        </p:nvSpPr>
        <p:spPr bwMode="auto">
          <a:xfrm>
            <a:off x="682625" y="5165725"/>
            <a:ext cx="7766050" cy="1692275"/>
          </a:xfrm>
          <a:prstGeom prst="rect">
            <a:avLst/>
          </a:prstGeom>
          <a:solidFill>
            <a:srgbClr val="FFCCCC"/>
          </a:solidFill>
          <a:ln w="9525">
            <a:noFill/>
            <a:miter lim="800000"/>
            <a:headEnd/>
            <a:tailEnd/>
          </a:ln>
          <a:effectLst/>
        </p:spPr>
        <p:txBody>
          <a:bodyPr/>
          <a:lstStyle/>
          <a:p>
            <a:pPr eaLnBrk="0" hangingPunct="0">
              <a:spcBef>
                <a:spcPct val="20000"/>
              </a:spcBef>
            </a:pPr>
            <a:r>
              <a:rPr lang="en-US" b="1" i="1"/>
              <a:t>FYI</a:t>
            </a:r>
          </a:p>
          <a:p>
            <a:pPr eaLnBrk="0" hangingPunct="0">
              <a:spcBef>
                <a:spcPct val="20000"/>
              </a:spcBef>
            </a:pPr>
            <a:r>
              <a:rPr lang="en-US" b="1">
                <a:sym typeface="Symbol" pitchFamily="18" charset="2"/>
              </a:rPr>
              <a:t></a:t>
            </a:r>
            <a:r>
              <a:rPr lang="en-US">
                <a:sym typeface="Symbol" pitchFamily="18" charset="2"/>
              </a:rPr>
              <a:t>Beware of the IBO. They will try to catch you off of your guard. No, really.</a:t>
            </a:r>
          </a:p>
          <a:p>
            <a:pPr eaLnBrk="0" hangingPunct="0">
              <a:spcBef>
                <a:spcPct val="20000"/>
              </a:spcBef>
            </a:pPr>
            <a:r>
              <a:rPr lang="en-US">
                <a:sym typeface="Symbol" pitchFamily="18" charset="2"/>
              </a:rPr>
              <a:t>Don’t forget the identity cos( 90</a:t>
            </a:r>
            <a:r>
              <a:rPr lang="en-US">
                <a:cs typeface="Courier New" pitchFamily="49" charset="0"/>
                <a:sym typeface="Symbol" pitchFamily="18" charset="2"/>
              </a:rPr>
              <a:t>º – </a:t>
            </a:r>
            <a:r>
              <a:rPr lang="en-US" i="1">
                <a:cs typeface="Courier New" pitchFamily="49" charset="0"/>
                <a:sym typeface="Symbol" pitchFamily="18" charset="2"/>
              </a:rPr>
              <a:t></a:t>
            </a:r>
            <a:r>
              <a:rPr lang="en-US">
                <a:cs typeface="Courier New" pitchFamily="49" charset="0"/>
                <a:sym typeface="Symbol" pitchFamily="18" charset="2"/>
              </a:rPr>
              <a:t> ) = sin</a:t>
            </a:r>
            <a:r>
              <a:rPr lang="en-US" baseline="-25000">
                <a:cs typeface="Courier New" pitchFamily="49" charset="0"/>
                <a:sym typeface="Symbol" pitchFamily="18" charset="2"/>
              </a:rPr>
              <a:t> </a:t>
            </a:r>
            <a:r>
              <a:rPr lang="en-US" i="1">
                <a:cs typeface="Courier New" pitchFamily="49" charset="0"/>
                <a:sym typeface="Symbol" pitchFamily="18" charset="2"/>
              </a:rPr>
              <a:t></a:t>
            </a:r>
            <a:r>
              <a:rPr lang="en-US">
                <a:cs typeface="Courier New" pitchFamily="49" charset="0"/>
                <a:sym typeface="Symbol" pitchFamily="18" charset="2"/>
              </a:rPr>
              <a:t>.</a:t>
            </a:r>
          </a:p>
        </p:txBody>
      </p:sp>
      <p:sp>
        <p:nvSpPr>
          <p:cNvPr id="143364" name="Rectangle 4"/>
          <p:cNvSpPr>
            <a:spLocks noChangeArrowheads="1"/>
          </p:cNvSpPr>
          <p:nvPr/>
        </p:nvSpPr>
        <p:spPr bwMode="auto">
          <a:xfrm>
            <a:off x="687388" y="1763713"/>
            <a:ext cx="7772400" cy="342741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3365"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77863" y="1838325"/>
            <a:ext cx="7767637" cy="2090738"/>
          </a:xfrm>
          <a:prstGeom prst="rect">
            <a:avLst/>
          </a:prstGeom>
          <a:noFill/>
        </p:spPr>
      </p:pic>
      <p:sp>
        <p:nvSpPr>
          <p:cNvPr id="14337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3374" name="Rectangle 14"/>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65"/>
                                        </p:tgtEl>
                                        <p:attrNameLst>
                                          <p:attrName>style.visibility</p:attrName>
                                        </p:attrNameLst>
                                      </p:cBhvr>
                                      <p:to>
                                        <p:strVal val="visible"/>
                                      </p:to>
                                    </p:set>
                                    <p:anim calcmode="lin" valueType="num">
                                      <p:cBhvr additive="base">
                                        <p:cTn id="7" dur="500" fill="hold"/>
                                        <p:tgtEl>
                                          <p:spTgt spid="143365"/>
                                        </p:tgtEl>
                                        <p:attrNameLst>
                                          <p:attrName>ppt_x</p:attrName>
                                        </p:attrNameLst>
                                      </p:cBhvr>
                                      <p:tavLst>
                                        <p:tav tm="0">
                                          <p:val>
                                            <p:strVal val="#ppt_x"/>
                                          </p:val>
                                        </p:tav>
                                        <p:tav tm="100000">
                                          <p:val>
                                            <p:strVal val="#ppt_x"/>
                                          </p:val>
                                        </p:tav>
                                      </p:tavLst>
                                    </p:anim>
                                    <p:anim calcmode="lin" valueType="num">
                                      <p:cBhvr additive="base">
                                        <p:cTn id="8" dur="500" fill="hold"/>
                                        <p:tgtEl>
                                          <p:spTgt spid="14336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71">
                                            <p:txEl>
                                              <p:pRg st="1" end="1"/>
                                            </p:txEl>
                                          </p:spTgt>
                                        </p:tgtEl>
                                        <p:attrNameLst>
                                          <p:attrName>style.visibility</p:attrName>
                                        </p:attrNameLst>
                                      </p:cBhvr>
                                      <p:to>
                                        <p:strVal val="visible"/>
                                      </p:to>
                                    </p:set>
                                    <p:anim calcmode="lin" valueType="num">
                                      <p:cBhvr additive="base">
                                        <p:cTn id="13" dur="500" fill="hold"/>
                                        <p:tgtEl>
                                          <p:spTgt spid="143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7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71">
                                            <p:txEl>
                                              <p:pRg st="2" end="2"/>
                                            </p:txEl>
                                          </p:spTgt>
                                        </p:tgtEl>
                                        <p:attrNameLst>
                                          <p:attrName>style.visibility</p:attrName>
                                        </p:attrNameLst>
                                      </p:cBhvr>
                                      <p:to>
                                        <p:strVal val="visible"/>
                                      </p:to>
                                    </p:set>
                                    <p:anim calcmode="lin" valueType="num">
                                      <p:cBhvr additive="base">
                                        <p:cTn id="19" dur="500" fill="hold"/>
                                        <p:tgtEl>
                                          <p:spTgt spid="1433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71">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3187" name="Rectangle 3"/>
              <p:cNvSpPr>
                <a:spLocks noChangeArrowheads="1"/>
              </p:cNvSpPr>
              <p:nvPr/>
            </p:nvSpPr>
            <p:spPr bwMode="auto">
              <a:xfrm>
                <a:off x="685800" y="1339850"/>
                <a:ext cx="7772400" cy="5430744"/>
              </a:xfrm>
              <a:prstGeom prst="rect">
                <a:avLst/>
              </a:prstGeom>
              <a:solidFill>
                <a:srgbClr val="EAEAEA"/>
              </a:solidFill>
              <a:ln w="9525">
                <a:noFill/>
                <a:miter lim="800000"/>
                <a:headEnd/>
                <a:tailEnd/>
              </a:ln>
            </p:spPr>
            <p:txBody>
              <a:bodyPr/>
              <a:lstStyle/>
              <a:p>
                <a:pPr marL="633413" indent="-633413"/>
                <a:r>
                  <a:rPr lang="en-US" altLang="en-US" b="1" dirty="0" smtClean="0">
                    <a:solidFill>
                      <a:srgbClr val="000000"/>
                    </a:solidFill>
                  </a:rPr>
                  <a:t>Guidance:</a:t>
                </a:r>
                <a:r>
                  <a:rPr lang="en-US" altLang="en-US" dirty="0">
                    <a:solidFill>
                      <a:srgbClr val="000000"/>
                    </a:solidFill>
                  </a:rPr>
                  <a:t> </a:t>
                </a:r>
              </a:p>
              <a:p>
                <a:pPr marL="633413" indent="-633413"/>
                <a:r>
                  <a:rPr lang="en-US" altLang="en-US" dirty="0">
                    <a:solidFill>
                      <a:srgbClr val="000000"/>
                    </a:solidFill>
                  </a:rPr>
                  <a:t>• Quantitative treatments will be expected for straight conductors moving at right angles to magnetic fields and rectangular coils moving in and out of fields and rotating in fields </a:t>
                </a:r>
              </a:p>
              <a:p>
                <a:pPr marL="633413" indent="-633413"/>
                <a:r>
                  <a:rPr lang="en-US" altLang="en-US" dirty="0">
                    <a:solidFill>
                      <a:srgbClr val="000000"/>
                    </a:solidFill>
                  </a:rPr>
                  <a:t>• Qualitative treatments only will be expected for fixed coils in a changing magnetic field and ac generators</a:t>
                </a:r>
              </a:p>
              <a:p>
                <a:pPr marL="633413" indent="-633413"/>
                <a:r>
                  <a:rPr lang="en-US" altLang="en-US" b="1" dirty="0">
                    <a:solidFill>
                      <a:srgbClr val="FF0000"/>
                    </a:solidFill>
                  </a:rPr>
                  <a:t>Data booklet reference: </a:t>
                </a:r>
                <a:endParaRPr lang="en-US" altLang="en-US" dirty="0">
                  <a:solidFill>
                    <a:srgbClr val="FF0000"/>
                  </a:solidFill>
                </a:endParaRPr>
              </a:p>
              <a:p>
                <a:pPr marL="633413" indent="-633413"/>
                <a:r>
                  <a:rPr lang="en-US" altLang="en-US" dirty="0">
                    <a:solidFill>
                      <a:srgbClr val="FF0000"/>
                    </a:solidFill>
                  </a:rPr>
                  <a:t>• </a:t>
                </a:r>
                <a:r>
                  <a:rPr lang="en-US" dirty="0">
                    <a:solidFill>
                      <a:srgbClr val="FF0000"/>
                    </a:solidFill>
                    <a:sym typeface="Symbol" pitchFamily="18" charset="2"/>
                  </a:rPr>
                  <a:t></a:t>
                </a:r>
                <a:r>
                  <a:rPr lang="en-US" dirty="0">
                    <a:solidFill>
                      <a:srgbClr val="FF0000"/>
                    </a:solidFill>
                  </a:rPr>
                  <a:t> = </a:t>
                </a:r>
                <a:r>
                  <a:rPr lang="en-US" i="1" dirty="0" err="1" smtClean="0">
                    <a:solidFill>
                      <a:srgbClr val="FF0000"/>
                    </a:solidFill>
                  </a:rPr>
                  <a:t>BA</a:t>
                </a:r>
                <a:r>
                  <a:rPr lang="en-US" dirty="0" err="1" smtClean="0">
                    <a:solidFill>
                      <a:srgbClr val="FF0000"/>
                    </a:solidFill>
                  </a:rPr>
                  <a:t>cos</a:t>
                </a:r>
                <a:r>
                  <a:rPr lang="en-US" dirty="0" smtClean="0">
                    <a:solidFill>
                      <a:srgbClr val="FF0000"/>
                    </a:solidFill>
                  </a:rPr>
                  <a:t> </a:t>
                </a:r>
                <a:r>
                  <a:rPr lang="en-US" dirty="0">
                    <a:solidFill>
                      <a:srgbClr val="FF0000"/>
                    </a:solidFill>
                    <a:sym typeface="Symbol" pitchFamily="18" charset="2"/>
                  </a:rPr>
                  <a:t></a:t>
                </a:r>
                <a:r>
                  <a:rPr lang="en-US" altLang="en-US" dirty="0">
                    <a:solidFill>
                      <a:srgbClr val="FF0000"/>
                    </a:solidFill>
                  </a:rPr>
                  <a:t> </a:t>
                </a:r>
              </a:p>
              <a:p>
                <a:pPr marL="633413" indent="-633413"/>
                <a:r>
                  <a:rPr lang="en-US" altLang="en-US" dirty="0">
                    <a:solidFill>
                      <a:srgbClr val="FF0000"/>
                    </a:solidFill>
                  </a:rPr>
                  <a:t>• </a:t>
                </a:r>
                <a:r>
                  <a:rPr lang="en-US" dirty="0">
                    <a:solidFill>
                      <a:srgbClr val="FF0000"/>
                    </a:solidFill>
                    <a:latin typeface="Symap" pitchFamily="2" charset="0"/>
                    <a:sym typeface="Symbol" pitchFamily="18" charset="2"/>
                  </a:rPr>
                  <a:t></a:t>
                </a:r>
                <a:r>
                  <a:rPr lang="en-US" dirty="0">
                    <a:solidFill>
                      <a:srgbClr val="FF0000"/>
                    </a:solidFill>
                  </a:rPr>
                  <a:t> = </a:t>
                </a:r>
                <a14:m>
                  <m:oMath xmlns:m="http://schemas.openxmlformats.org/officeDocument/2006/math">
                    <m:f>
                      <m:fPr>
                        <m:ctrlPr>
                          <a:rPr lang="en-US" i="1" dirty="0">
                            <a:solidFill>
                              <a:srgbClr val="FF0000"/>
                            </a:solidFill>
                            <a:latin typeface="Cambria Math" panose="02040503050406030204" pitchFamily="18" charset="0"/>
                            <a:sym typeface="Symbol" pitchFamily="18" charset="2"/>
                          </a:rPr>
                        </m:ctrlPr>
                      </m:fPr>
                      <m:num>
                        <m:r>
                          <a:rPr lang="en-US" b="0" i="1" dirty="0" smtClean="0">
                            <a:solidFill>
                              <a:srgbClr val="FF0000"/>
                            </a:solidFill>
                            <a:latin typeface="Cambria Math" panose="02040503050406030204" pitchFamily="18" charset="0"/>
                            <a:sym typeface="Symbol" pitchFamily="18" charset="2"/>
                          </a:rPr>
                          <m:t>−</m:t>
                        </m:r>
                        <m:r>
                          <a:rPr lang="en-US" b="0" i="1" dirty="0" smtClean="0">
                            <a:solidFill>
                              <a:srgbClr val="FF0000"/>
                            </a:solidFill>
                            <a:latin typeface="Cambria Math" panose="02040503050406030204" pitchFamily="18" charset="0"/>
                            <a:sym typeface="Symbol" pitchFamily="18" charset="2"/>
                          </a:rPr>
                          <m:t>𝑁</m:t>
                        </m:r>
                        <m:r>
                          <a:rPr lang="en-US" b="0" i="1" dirty="0" smtClean="0">
                            <a:solidFill>
                              <a:srgbClr val="FF0000"/>
                            </a:solidFill>
                            <a:latin typeface="Cambria Math" panose="02040503050406030204" pitchFamily="18" charset="0"/>
                            <a:ea typeface="Cambria Math" panose="02040503050406030204" pitchFamily="18" charset="0"/>
                            <a:sym typeface="Symbol" pitchFamily="18" charset="2"/>
                          </a:rPr>
                          <m:t>∆</m:t>
                        </m:r>
                        <m:r>
                          <m:rPr>
                            <m:sty m:val="p"/>
                          </m:rPr>
                          <a:rPr lang="el-GR" b="0" i="1" dirty="0" smtClean="0">
                            <a:solidFill>
                              <a:srgbClr val="FF0000"/>
                            </a:solidFill>
                            <a:latin typeface="Cambria Math" panose="02040503050406030204" pitchFamily="18" charset="0"/>
                            <a:ea typeface="Cambria Math" panose="02040503050406030204" pitchFamily="18" charset="0"/>
                            <a:sym typeface="Symbol" pitchFamily="18" charset="2"/>
                          </a:rPr>
                          <m:t>Φ</m:t>
                        </m:r>
                      </m:num>
                      <m:den>
                        <m:r>
                          <m:rPr>
                            <m:sty m:val="p"/>
                          </m:rPr>
                          <a:rPr lang="en-US" i="1" dirty="0">
                            <a:solidFill>
                              <a:srgbClr val="FF0000"/>
                            </a:solidFill>
                            <a:latin typeface="Cambria Math" panose="02040503050406030204" pitchFamily="18" charset="0"/>
                            <a:ea typeface="Cambria Math" panose="02040503050406030204" pitchFamily="18" charset="0"/>
                            <a:sym typeface="Symbol" pitchFamily="18" charset="2"/>
                          </a:rPr>
                          <m:t>Δ</m:t>
                        </m:r>
                        <m:r>
                          <a:rPr lang="en-US" i="1" dirty="0">
                            <a:solidFill>
                              <a:srgbClr val="FF0000"/>
                            </a:solidFill>
                            <a:latin typeface="Cambria Math" panose="02040503050406030204" pitchFamily="18" charset="0"/>
                            <a:sym typeface="Symbol" pitchFamily="18" charset="2"/>
                          </a:rPr>
                          <m:t>𝑡</m:t>
                        </m:r>
                      </m:den>
                    </m:f>
                  </m:oMath>
                </a14:m>
                <a:endParaRPr lang="en-US" i="1" dirty="0">
                  <a:solidFill>
                    <a:srgbClr val="FF0000"/>
                  </a:solidFill>
                  <a:sym typeface="Symbol" pitchFamily="18" charset="2"/>
                </a:endParaRPr>
              </a:p>
              <a:p>
                <a:pPr marL="633413" indent="-633413"/>
                <a:r>
                  <a:rPr lang="en-US" altLang="en-US" dirty="0">
                    <a:solidFill>
                      <a:srgbClr val="FF0000"/>
                    </a:solidFill>
                  </a:rPr>
                  <a:t>• </a:t>
                </a:r>
                <a:r>
                  <a:rPr lang="en-US" dirty="0">
                    <a:solidFill>
                      <a:srgbClr val="FF0000"/>
                    </a:solidFill>
                    <a:sym typeface="Symbol" pitchFamily="18" charset="2"/>
                  </a:rPr>
                  <a:t></a:t>
                </a:r>
                <a:r>
                  <a:rPr lang="en-US" dirty="0">
                    <a:solidFill>
                      <a:srgbClr val="FF0000"/>
                    </a:solidFill>
                  </a:rPr>
                  <a:t> = </a:t>
                </a:r>
                <a:r>
                  <a:rPr lang="en-US" i="1" dirty="0">
                    <a:solidFill>
                      <a:srgbClr val="FF0000"/>
                    </a:solidFill>
                  </a:rPr>
                  <a:t>BV</a:t>
                </a:r>
                <a:r>
                  <a:rPr lang="en-US" i="1" dirty="0">
                    <a:solidFill>
                      <a:srgbClr val="FF0000"/>
                    </a:solidFill>
                    <a:latin typeface="Cambria Math" pitchFamily="18" charset="0"/>
                    <a:sym typeface="Symbol" pitchFamily="18" charset="2"/>
                  </a:rPr>
                  <a:t>ℓ</a:t>
                </a:r>
              </a:p>
              <a:p>
                <a:pPr marL="633413" indent="-633413"/>
                <a:r>
                  <a:rPr lang="en-US" altLang="en-US" dirty="0">
                    <a:solidFill>
                      <a:srgbClr val="FF0000"/>
                    </a:solidFill>
                  </a:rPr>
                  <a:t>• </a:t>
                </a:r>
                <a:r>
                  <a:rPr lang="en-US" dirty="0">
                    <a:solidFill>
                      <a:srgbClr val="FF0000"/>
                    </a:solidFill>
                    <a:sym typeface="Symbol" pitchFamily="18" charset="2"/>
                  </a:rPr>
                  <a:t></a:t>
                </a:r>
                <a:r>
                  <a:rPr lang="en-US" dirty="0">
                    <a:solidFill>
                      <a:srgbClr val="FF0000"/>
                    </a:solidFill>
                  </a:rPr>
                  <a:t> = </a:t>
                </a:r>
                <a:r>
                  <a:rPr lang="en-US" i="1" dirty="0">
                    <a:solidFill>
                      <a:srgbClr val="FF0000"/>
                    </a:solidFill>
                  </a:rPr>
                  <a:t>BV</a:t>
                </a:r>
                <a:r>
                  <a:rPr lang="en-US" i="1" dirty="0">
                    <a:solidFill>
                      <a:srgbClr val="FF0000"/>
                    </a:solidFill>
                    <a:sym typeface="Symbol" pitchFamily="18" charset="2"/>
                  </a:rPr>
                  <a:t>ℓN</a:t>
                </a:r>
                <a:endParaRPr lang="en-US" altLang="en-US" i="1" dirty="0">
                  <a:solidFill>
                    <a:srgbClr val="FF0000"/>
                  </a:solidFill>
                  <a:sym typeface="Symbol" pitchFamily="18" charset="2"/>
                </a:endParaRPr>
              </a:p>
            </p:txBody>
          </p:sp>
        </mc:Choice>
        <mc:Fallback xmlns="">
          <p:sp>
            <p:nvSpPr>
              <p:cNvPr id="93187" name="Rectangle 3"/>
              <p:cNvSpPr>
                <a:spLocks noRot="1" noChangeAspect="1" noMove="1" noResize="1" noEditPoints="1" noAdjustHandles="1" noChangeArrowheads="1" noChangeShapeType="1" noTextEdit="1"/>
              </p:cNvSpPr>
              <p:nvPr/>
            </p:nvSpPr>
            <p:spPr bwMode="auto">
              <a:xfrm>
                <a:off x="685800" y="1339850"/>
                <a:ext cx="7772400" cy="5430744"/>
              </a:xfrm>
              <a:prstGeom prst="rect">
                <a:avLst/>
              </a:prstGeom>
              <a:blipFill>
                <a:blip r:embed="rId5"/>
                <a:stretch>
                  <a:fillRect l="-1255" t="-786"/>
                </a:stretch>
              </a:blipFill>
              <a:ln w="9525">
                <a:noFill/>
                <a:miter lim="800000"/>
                <a:headEnd/>
                <a:tailEnd/>
              </a:ln>
            </p:spPr>
            <p:txBody>
              <a:bodyPr/>
              <a:lstStyle/>
              <a:p>
                <a:r>
                  <a:rPr lang="en-US">
                    <a:noFill/>
                  </a:rPr>
                  <a:t> </a:t>
                </a:r>
              </a:p>
            </p:txBody>
          </p:sp>
        </mc:Fallback>
      </mc:AlternateContent>
      <p:sp>
        <p:nvSpPr>
          <p:cNvPr id="90115" name="Rectangle 118"/>
          <p:cNvSpPr>
            <a:spLocks noGrp="1" noChangeArrowheads="1"/>
          </p:cNvSpPr>
          <p:nvPr>
            <p:ph type="ctrTitle" idx="4294967295"/>
          </p:nvPr>
        </p:nvSpPr>
        <p:spPr>
          <a:xfrm>
            <a:off x="685800" y="409575"/>
            <a:ext cx="7772400" cy="896938"/>
          </a:xfrm>
        </p:spPr>
        <p:txBody>
          <a:bodyPr/>
          <a:lstStyle/>
          <a:p>
            <a:pPr algn="l" eaLnBrk="1" hangingPunct="1"/>
            <a:r>
              <a:rPr lang="en-US" altLang="en-US" sz="2800" b="1" smtClean="0"/>
              <a:t>Topic 11: Electromagnetic induction - AHL</a:t>
            </a:r>
            <a:br>
              <a:rPr lang="en-US" altLang="en-US" sz="2800" b="1" smtClean="0"/>
            </a:br>
            <a:r>
              <a:rPr lang="en-US" altLang="en-US" sz="2800" smtClean="0">
                <a:solidFill>
                  <a:schemeClr val="tx1"/>
                </a:solidFill>
              </a:rPr>
              <a:t>11.1 – Electromagnetic induction</a:t>
            </a:r>
          </a:p>
        </p:txBody>
      </p:sp>
    </p:spTree>
    <p:extLst>
      <p:ext uri="{BB962C8B-B14F-4D97-AF65-F5344CB8AC3E}">
        <p14:creationId xmlns:p14="http://schemas.microsoft.com/office/powerpoint/2010/main" val="2572874727"/>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3187">
                                            <p:txEl>
                                              <p:pRg st="7" end="7"/>
                                            </p:txEl>
                                          </p:spTgt>
                                        </p:tgtEl>
                                        <p:attrNameLst>
                                          <p:attrName>style.visibility</p:attrName>
                                        </p:attrNameLst>
                                      </p:cBhvr>
                                      <p:to>
                                        <p:strVal val="visible"/>
                                      </p:to>
                                    </p:set>
                                    <p:anim calcmode="lin" valueType="num">
                                      <p:cBhvr additive="base">
                                        <p:cTn id="4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3187">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5413"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01675" y="1800225"/>
            <a:ext cx="7634288" cy="5102225"/>
          </a:xfrm>
          <a:prstGeom prst="rect">
            <a:avLst/>
          </a:prstGeom>
          <a:noFill/>
        </p:spPr>
      </p:pic>
      <p:sp>
        <p:nvSpPr>
          <p:cNvPr id="145422"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5423" name="Rectangle 15"/>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5413"/>
                                        </p:tgtEl>
                                        <p:attrNameLst>
                                          <p:attrName>style.visibility</p:attrName>
                                        </p:attrNameLst>
                                      </p:cBhvr>
                                      <p:to>
                                        <p:strVal val="visible"/>
                                      </p:to>
                                    </p:set>
                                    <p:anim calcmode="lin" valueType="num">
                                      <p:cBhvr additive="base">
                                        <p:cTn id="7" dur="500" fill="hold"/>
                                        <p:tgtEl>
                                          <p:spTgt spid="145413"/>
                                        </p:tgtEl>
                                        <p:attrNameLst>
                                          <p:attrName>ppt_x</p:attrName>
                                        </p:attrNameLst>
                                      </p:cBhvr>
                                      <p:tavLst>
                                        <p:tav tm="0">
                                          <p:val>
                                            <p:strVal val="#ppt_x"/>
                                          </p:val>
                                        </p:tav>
                                        <p:tav tm="100000">
                                          <p:val>
                                            <p:strVal val="#ppt_x"/>
                                          </p:val>
                                        </p:tav>
                                      </p:tavLst>
                                    </p:anim>
                                    <p:anim calcmode="lin" valueType="num">
                                      <p:cBhvr additive="base">
                                        <p:cTn id="8" dur="500" fill="hold"/>
                                        <p:tgtEl>
                                          <p:spTgt spid="1454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7461"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81038" y="1871663"/>
            <a:ext cx="7789862" cy="4316412"/>
          </a:xfrm>
          <a:prstGeom prst="rect">
            <a:avLst/>
          </a:prstGeom>
          <a:noFill/>
        </p:spPr>
      </p:pic>
      <p:sp>
        <p:nvSpPr>
          <p:cNvPr id="147468"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7469" name="Rectangle 13"/>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7461"/>
                                        </p:tgtEl>
                                        <p:attrNameLst>
                                          <p:attrName>style.visibility</p:attrName>
                                        </p:attrNameLst>
                                      </p:cBhvr>
                                      <p:to>
                                        <p:strVal val="visible"/>
                                      </p:to>
                                    </p:set>
                                    <p:anim calcmode="lin" valueType="num">
                                      <p:cBhvr additive="base">
                                        <p:cTn id="7" dur="500" fill="hold"/>
                                        <p:tgtEl>
                                          <p:spTgt spid="147461"/>
                                        </p:tgtEl>
                                        <p:attrNameLst>
                                          <p:attrName>ppt_x</p:attrName>
                                        </p:attrNameLst>
                                      </p:cBhvr>
                                      <p:tavLst>
                                        <p:tav tm="0">
                                          <p:val>
                                            <p:strVal val="#ppt_x"/>
                                          </p:val>
                                        </p:tav>
                                        <p:tav tm="100000">
                                          <p:val>
                                            <p:strVal val="#ppt_x"/>
                                          </p:val>
                                        </p:tav>
                                      </p:tavLst>
                                    </p:anim>
                                    <p:anim calcmode="lin" valueType="num">
                                      <p:cBhvr additive="base">
                                        <p:cTn id="8" dur="500" fill="hold"/>
                                        <p:tgtEl>
                                          <p:spTgt spid="14746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21" name="Rectangle 17"/>
          <p:cNvSpPr>
            <a:spLocks noChangeArrowheads="1"/>
          </p:cNvSpPr>
          <p:nvPr/>
        </p:nvSpPr>
        <p:spPr bwMode="auto">
          <a:xfrm>
            <a:off x="682625" y="5222875"/>
            <a:ext cx="7766050" cy="1651000"/>
          </a:xfrm>
          <a:prstGeom prst="rect">
            <a:avLst/>
          </a:prstGeom>
          <a:solidFill>
            <a:srgbClr val="FFCCCC"/>
          </a:solidFill>
          <a:ln w="9525">
            <a:noFill/>
            <a:miter lim="800000"/>
            <a:headEnd/>
            <a:tailEnd/>
          </a:ln>
          <a:effectLst/>
        </p:spPr>
        <p:txBody>
          <a:bodyPr/>
          <a:lstStyle/>
          <a:p>
            <a:pPr eaLnBrk="0" hangingPunct="0">
              <a:spcBef>
                <a:spcPct val="20000"/>
              </a:spcBef>
            </a:pPr>
            <a:r>
              <a:rPr lang="en-US" b="1" i="1"/>
              <a:t>FYI</a:t>
            </a:r>
          </a:p>
          <a:p>
            <a:pPr eaLnBrk="0" hangingPunct="0">
              <a:spcBef>
                <a:spcPct val="20000"/>
              </a:spcBef>
            </a:pPr>
            <a:r>
              <a:rPr lang="en-US" b="1">
                <a:sym typeface="Symbol" pitchFamily="18" charset="2"/>
              </a:rPr>
              <a:t></a:t>
            </a:r>
            <a:r>
              <a:rPr lang="en-US">
                <a:sym typeface="Symbol" pitchFamily="18" charset="2"/>
              </a:rPr>
              <a:t>Only one choice is a RATE.</a:t>
            </a:r>
          </a:p>
          <a:p>
            <a:pPr eaLnBrk="0" hangingPunct="0">
              <a:spcBef>
                <a:spcPct val="20000"/>
              </a:spcBef>
            </a:pPr>
            <a:r>
              <a:rPr lang="en-US" b="1">
                <a:sym typeface="Symbol" pitchFamily="18" charset="2"/>
              </a:rPr>
              <a:t></a:t>
            </a:r>
            <a:r>
              <a:rPr lang="en-US">
                <a:sym typeface="Symbol" pitchFamily="18" charset="2"/>
              </a:rPr>
              <a:t>Remember that </a:t>
            </a:r>
            <a:r>
              <a:rPr lang="en-US" b="1">
                <a:sym typeface="Symbol" pitchFamily="18" charset="2"/>
              </a:rPr>
              <a:t>flux linkage</a:t>
            </a:r>
            <a:r>
              <a:rPr lang="en-US">
                <a:sym typeface="Symbol" pitchFamily="18" charset="2"/>
              </a:rPr>
              <a:t> has the </a:t>
            </a:r>
            <a:r>
              <a:rPr lang="en-US" i="1">
                <a:sym typeface="Symbol" pitchFamily="18" charset="2"/>
              </a:rPr>
              <a:t>N</a:t>
            </a:r>
            <a:r>
              <a:rPr lang="en-US">
                <a:sym typeface="Symbol" pitchFamily="18" charset="2"/>
              </a:rPr>
              <a:t> in it whereas </a:t>
            </a:r>
            <a:r>
              <a:rPr lang="en-US" b="1">
                <a:sym typeface="Symbol" pitchFamily="18" charset="2"/>
              </a:rPr>
              <a:t>flux</a:t>
            </a:r>
            <a:r>
              <a:rPr lang="en-US">
                <a:sym typeface="Symbol" pitchFamily="18" charset="2"/>
              </a:rPr>
              <a:t> does not.</a:t>
            </a:r>
          </a:p>
        </p:txBody>
      </p:sp>
      <p:sp>
        <p:nvSpPr>
          <p:cNvPr id="149508" name="Rectangle 4"/>
          <p:cNvSpPr>
            <a:spLocks noChangeArrowheads="1"/>
          </p:cNvSpPr>
          <p:nvPr/>
        </p:nvSpPr>
        <p:spPr bwMode="auto">
          <a:xfrm>
            <a:off x="687388" y="1751013"/>
            <a:ext cx="7772400" cy="35353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49525" name="Picture 2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06438" y="1846263"/>
            <a:ext cx="7688262" cy="2238375"/>
          </a:xfrm>
          <a:prstGeom prst="rect">
            <a:avLst/>
          </a:prstGeom>
          <a:noFill/>
        </p:spPr>
      </p:pic>
      <p:sp>
        <p:nvSpPr>
          <p:cNvPr id="14952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49524" name="Rectangle 20"/>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9525"/>
                                        </p:tgtEl>
                                        <p:attrNameLst>
                                          <p:attrName>style.visibility</p:attrName>
                                        </p:attrNameLst>
                                      </p:cBhvr>
                                      <p:to>
                                        <p:strVal val="visible"/>
                                      </p:to>
                                    </p:set>
                                    <p:anim calcmode="lin" valueType="num">
                                      <p:cBhvr additive="base">
                                        <p:cTn id="7" dur="500" fill="hold"/>
                                        <p:tgtEl>
                                          <p:spTgt spid="149525"/>
                                        </p:tgtEl>
                                        <p:attrNameLst>
                                          <p:attrName>ppt_x</p:attrName>
                                        </p:attrNameLst>
                                      </p:cBhvr>
                                      <p:tavLst>
                                        <p:tav tm="0">
                                          <p:val>
                                            <p:strVal val="#ppt_x"/>
                                          </p:val>
                                        </p:tav>
                                        <p:tav tm="100000">
                                          <p:val>
                                            <p:strVal val="#ppt_x"/>
                                          </p:val>
                                        </p:tav>
                                      </p:tavLst>
                                    </p:anim>
                                    <p:anim calcmode="lin" valueType="num">
                                      <p:cBhvr additive="base">
                                        <p:cTn id="8" dur="500" fill="hold"/>
                                        <p:tgtEl>
                                          <p:spTgt spid="1495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9521">
                                            <p:txEl>
                                              <p:pRg st="1" end="1"/>
                                            </p:txEl>
                                          </p:spTgt>
                                        </p:tgtEl>
                                        <p:attrNameLst>
                                          <p:attrName>style.visibility</p:attrName>
                                        </p:attrNameLst>
                                      </p:cBhvr>
                                      <p:to>
                                        <p:strVal val="visible"/>
                                      </p:to>
                                    </p:set>
                                    <p:anim calcmode="lin" valueType="num">
                                      <p:cBhvr additive="base">
                                        <p:cTn id="13" dur="500" fill="hold"/>
                                        <p:tgtEl>
                                          <p:spTgt spid="14952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952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9521">
                                            <p:txEl>
                                              <p:pRg st="2" end="2"/>
                                            </p:txEl>
                                          </p:spTgt>
                                        </p:tgtEl>
                                        <p:attrNameLst>
                                          <p:attrName>style.visibility</p:attrName>
                                        </p:attrNameLst>
                                      </p:cBhvr>
                                      <p:to>
                                        <p:strVal val="visible"/>
                                      </p:to>
                                    </p:set>
                                    <p:anim calcmode="lin" valueType="num">
                                      <p:cBhvr additive="base">
                                        <p:cTn id="19" dur="500" fill="hold"/>
                                        <p:tgtEl>
                                          <p:spTgt spid="14952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9521">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51557"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4225" y="1863725"/>
            <a:ext cx="7132638" cy="4635500"/>
          </a:xfrm>
          <a:prstGeom prst="rect">
            <a:avLst/>
          </a:prstGeom>
          <a:noFill/>
        </p:spPr>
      </p:pic>
      <p:sp>
        <p:nvSpPr>
          <p:cNvPr id="15157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51574" name="Rectangle 22"/>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1557"/>
                                        </p:tgtEl>
                                        <p:attrNameLst>
                                          <p:attrName>style.visibility</p:attrName>
                                        </p:attrNameLst>
                                      </p:cBhvr>
                                      <p:to>
                                        <p:strVal val="visible"/>
                                      </p:to>
                                    </p:set>
                                    <p:anim calcmode="lin" valueType="num">
                                      <p:cBhvr additive="base">
                                        <p:cTn id="7" dur="500" fill="hold"/>
                                        <p:tgtEl>
                                          <p:spTgt spid="151557"/>
                                        </p:tgtEl>
                                        <p:attrNameLst>
                                          <p:attrName>ppt_x</p:attrName>
                                        </p:attrNameLst>
                                      </p:cBhvr>
                                      <p:tavLst>
                                        <p:tav tm="0">
                                          <p:val>
                                            <p:strVal val="#ppt_x"/>
                                          </p:val>
                                        </p:tav>
                                        <p:tav tm="100000">
                                          <p:val>
                                            <p:strVal val="#ppt_x"/>
                                          </p:val>
                                        </p:tav>
                                      </p:tavLst>
                                    </p:anim>
                                    <p:anim calcmode="lin" valueType="num">
                                      <p:cBhvr additive="base">
                                        <p:cTn id="8" dur="500" fill="hold"/>
                                        <p:tgtEl>
                                          <p:spTgt spid="15155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53605"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2150" y="1838325"/>
            <a:ext cx="7753350" cy="2271713"/>
          </a:xfrm>
          <a:prstGeom prst="rect">
            <a:avLst/>
          </a:prstGeom>
          <a:noFill/>
        </p:spPr>
      </p:pic>
      <p:sp>
        <p:nvSpPr>
          <p:cNvPr id="153612"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
        <p:nvSpPr>
          <p:cNvPr id="153613" name="Rectangle 13"/>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05"/>
                                        </p:tgtEl>
                                        <p:attrNameLst>
                                          <p:attrName>style.visibility</p:attrName>
                                        </p:attrNameLst>
                                      </p:cBhvr>
                                      <p:to>
                                        <p:strVal val="visible"/>
                                      </p:to>
                                    </p:set>
                                    <p:anim calcmode="lin" valueType="num">
                                      <p:cBhvr additive="base">
                                        <p:cTn id="7" dur="500" fill="hold"/>
                                        <p:tgtEl>
                                          <p:spTgt spid="153605"/>
                                        </p:tgtEl>
                                        <p:attrNameLst>
                                          <p:attrName>ppt_x</p:attrName>
                                        </p:attrNameLst>
                                      </p:cBhvr>
                                      <p:tavLst>
                                        <p:tav tm="0">
                                          <p:val>
                                            <p:strVal val="#ppt_x"/>
                                          </p:val>
                                        </p:tav>
                                        <p:tav tm="100000">
                                          <p:val>
                                            <p:strVal val="#ppt_x"/>
                                          </p:val>
                                        </p:tav>
                                      </p:tavLst>
                                    </p:anim>
                                    <p:anim calcmode="lin" valueType="num">
                                      <p:cBhvr additive="base">
                                        <p:cTn id="8" dur="500" fill="hold"/>
                                        <p:tgtEl>
                                          <p:spTgt spid="15360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ChangeArrowheads="1"/>
          </p:cNvSpPr>
          <p:nvPr/>
        </p:nvSpPr>
        <p:spPr bwMode="auto">
          <a:xfrm>
            <a:off x="687388" y="17510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pic>
        <p:nvPicPr>
          <p:cNvPr id="155670" name="Picture 2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93738" y="1835150"/>
            <a:ext cx="7754937" cy="2454275"/>
          </a:xfrm>
          <a:prstGeom prst="rect">
            <a:avLst/>
          </a:prstGeom>
          <a:noFill/>
        </p:spPr>
      </p:pic>
      <p:pic>
        <p:nvPicPr>
          <p:cNvPr id="155653" name="Picture 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532438" y="4265613"/>
            <a:ext cx="3611562" cy="2295525"/>
          </a:xfrm>
          <a:prstGeom prst="rect">
            <a:avLst/>
          </a:prstGeom>
          <a:noFill/>
        </p:spPr>
      </p:pic>
      <p:sp>
        <p:nvSpPr>
          <p:cNvPr id="155668"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dirty="0">
                <a:solidFill>
                  <a:schemeClr val="tx2"/>
                </a:solidFill>
              </a:rPr>
              <a:t>Topic 11: Electromagnetic induction - AHL</a:t>
            </a:r>
            <a:br>
              <a:rPr lang="en-US" altLang="en-US" sz="2800" b="1" dirty="0">
                <a:solidFill>
                  <a:schemeClr val="tx2"/>
                </a:solidFill>
              </a:rPr>
            </a:br>
            <a:r>
              <a:rPr lang="en-US" altLang="en-US" sz="2800" dirty="0"/>
              <a:t>11.1 – Electromagnetic induction</a:t>
            </a:r>
          </a:p>
        </p:txBody>
      </p:sp>
      <p:sp>
        <p:nvSpPr>
          <p:cNvPr id="155669" name="Rectangle 21"/>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pic>
        <p:nvPicPr>
          <p:cNvPr id="155672" name="Picture 2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11200" y="4257675"/>
            <a:ext cx="4911725" cy="2239963"/>
          </a:xfrm>
          <a:prstGeom prst="rect">
            <a:avLst/>
          </a:prstGeom>
          <a:noFill/>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5670"/>
                                        </p:tgtEl>
                                        <p:attrNameLst>
                                          <p:attrName>style.visibility</p:attrName>
                                        </p:attrNameLst>
                                      </p:cBhvr>
                                      <p:to>
                                        <p:strVal val="visible"/>
                                      </p:to>
                                    </p:set>
                                    <p:anim calcmode="lin" valueType="num">
                                      <p:cBhvr additive="base">
                                        <p:cTn id="7" dur="500" fill="hold"/>
                                        <p:tgtEl>
                                          <p:spTgt spid="155670"/>
                                        </p:tgtEl>
                                        <p:attrNameLst>
                                          <p:attrName>ppt_x</p:attrName>
                                        </p:attrNameLst>
                                      </p:cBhvr>
                                      <p:tavLst>
                                        <p:tav tm="0">
                                          <p:val>
                                            <p:strVal val="#ppt_x"/>
                                          </p:val>
                                        </p:tav>
                                        <p:tav tm="100000">
                                          <p:val>
                                            <p:strVal val="#ppt_x"/>
                                          </p:val>
                                        </p:tav>
                                      </p:tavLst>
                                    </p:anim>
                                    <p:anim calcmode="lin" valueType="num">
                                      <p:cBhvr additive="base">
                                        <p:cTn id="8" dur="500" fill="hold"/>
                                        <p:tgtEl>
                                          <p:spTgt spid="15567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8" presetClass="entr" presetSubtype="16" fill="hold" nodeType="afterEffect">
                                  <p:stCondLst>
                                    <p:cond delay="0"/>
                                  </p:stCondLst>
                                  <p:childTnLst>
                                    <p:set>
                                      <p:cBhvr>
                                        <p:cTn id="11" dur="1" fill="hold">
                                          <p:stCondLst>
                                            <p:cond delay="0"/>
                                          </p:stCondLst>
                                        </p:cTn>
                                        <p:tgtEl>
                                          <p:spTgt spid="155653"/>
                                        </p:tgtEl>
                                        <p:attrNameLst>
                                          <p:attrName>style.visibility</p:attrName>
                                        </p:attrNameLst>
                                      </p:cBhvr>
                                      <p:to>
                                        <p:strVal val="visible"/>
                                      </p:to>
                                    </p:set>
                                    <p:animEffect transition="in" filter="diamond(in)">
                                      <p:cBhvr>
                                        <p:cTn id="12" dur="2000"/>
                                        <p:tgtEl>
                                          <p:spTgt spid="155653"/>
                                        </p:tgtEl>
                                      </p:cBhvr>
                                    </p:animEffect>
                                  </p:childTnLst>
                                  <p:subTnLst>
                                    <p:audio>
                                      <p:cMediaNode>
                                        <p:cTn display="0" masterRel="sameClick">
                                          <p:stCondLst>
                                            <p:cond evt="begin" delay="0">
                                              <p:tn val="10"/>
                                            </p:cond>
                                          </p:stCondLst>
                                          <p:endCondLst>
                                            <p:cond evt="onStopAudio" delay="0">
                                              <p:tgtEl>
                                                <p:sldTgt/>
                                              </p:tgtEl>
                                            </p:cond>
                                          </p:endCondLst>
                                        </p:cTn>
                                        <p:tgtEl>
                                          <p:sndTgt r:embed="rId5" name="chimes.wav"/>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5672"/>
                                        </p:tgtEl>
                                        <p:attrNameLst>
                                          <p:attrName>style.visibility</p:attrName>
                                        </p:attrNameLst>
                                      </p:cBhvr>
                                      <p:to>
                                        <p:strVal val="visible"/>
                                      </p:to>
                                    </p:set>
                                    <p:anim calcmode="lin" valueType="num">
                                      <p:cBhvr additive="base">
                                        <p:cTn id="17" dur="500" fill="hold"/>
                                        <p:tgtEl>
                                          <p:spTgt spid="155672"/>
                                        </p:tgtEl>
                                        <p:attrNameLst>
                                          <p:attrName>ppt_x</p:attrName>
                                        </p:attrNameLst>
                                      </p:cBhvr>
                                      <p:tavLst>
                                        <p:tav tm="0">
                                          <p:val>
                                            <p:strVal val="#ppt_x"/>
                                          </p:val>
                                        </p:tav>
                                        <p:tav tm="100000">
                                          <p:val>
                                            <p:strVal val="#ppt_x"/>
                                          </p:val>
                                        </p:tav>
                                      </p:tavLst>
                                    </p:anim>
                                    <p:anim calcmode="lin" valueType="num">
                                      <p:cBhvr additive="base">
                                        <p:cTn id="18" dur="500" fill="hold"/>
                                        <p:tgtEl>
                                          <p:spTgt spid="15567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Rectangle 4"/>
          <p:cNvSpPr>
            <a:spLocks noChangeArrowheads="1"/>
          </p:cNvSpPr>
          <p:nvPr/>
        </p:nvSpPr>
        <p:spPr bwMode="auto">
          <a:xfrm>
            <a:off x="687388" y="1687513"/>
            <a:ext cx="7772400" cy="5170487"/>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sp>
        <p:nvSpPr>
          <p:cNvPr id="157713"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pic>
        <p:nvPicPr>
          <p:cNvPr id="157714" name="Picture 1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738" y="1835150"/>
            <a:ext cx="7754937" cy="2454275"/>
          </a:xfrm>
          <a:prstGeom prst="rect">
            <a:avLst/>
          </a:prstGeom>
          <a:noFill/>
        </p:spPr>
      </p:pic>
      <p:pic>
        <p:nvPicPr>
          <p:cNvPr id="157715" name="Picture 1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532438" y="4265613"/>
            <a:ext cx="3611562" cy="2295525"/>
          </a:xfrm>
          <a:prstGeom prst="rect">
            <a:avLst/>
          </a:prstGeom>
          <a:noFill/>
        </p:spPr>
      </p:pic>
      <p:sp>
        <p:nvSpPr>
          <p:cNvPr id="157716" name="Rectangle 20"/>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pic>
        <p:nvPicPr>
          <p:cNvPr id="157717" name="Picture 2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96913" y="4268788"/>
            <a:ext cx="4584700" cy="993775"/>
          </a:xfrm>
          <a:prstGeom prst="rect">
            <a:avLst/>
          </a:prstGeom>
          <a:noFill/>
        </p:spPr>
      </p:pic>
      <p:pic>
        <p:nvPicPr>
          <p:cNvPr id="157718" name="Picture 22"/>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196975" y="5295900"/>
            <a:ext cx="4219575" cy="933450"/>
          </a:xfrm>
          <a:prstGeom prst="rect">
            <a:avLst/>
          </a:prstGeom>
          <a:noFill/>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7717"/>
                                        </p:tgtEl>
                                        <p:attrNameLst>
                                          <p:attrName>style.visibility</p:attrName>
                                        </p:attrNameLst>
                                      </p:cBhvr>
                                      <p:to>
                                        <p:strVal val="visible"/>
                                      </p:to>
                                    </p:set>
                                    <p:anim calcmode="lin" valueType="num">
                                      <p:cBhvr additive="base">
                                        <p:cTn id="7" dur="500" fill="hold"/>
                                        <p:tgtEl>
                                          <p:spTgt spid="157717"/>
                                        </p:tgtEl>
                                        <p:attrNameLst>
                                          <p:attrName>ppt_x</p:attrName>
                                        </p:attrNameLst>
                                      </p:cBhvr>
                                      <p:tavLst>
                                        <p:tav tm="0">
                                          <p:val>
                                            <p:strVal val="#ppt_x"/>
                                          </p:val>
                                        </p:tav>
                                        <p:tav tm="100000">
                                          <p:val>
                                            <p:strVal val="#ppt_x"/>
                                          </p:val>
                                        </p:tav>
                                      </p:tavLst>
                                    </p:anim>
                                    <p:anim calcmode="lin" valueType="num">
                                      <p:cBhvr additive="base">
                                        <p:cTn id="8" dur="500" fill="hold"/>
                                        <p:tgtEl>
                                          <p:spTgt spid="1577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7718"/>
                                        </p:tgtEl>
                                        <p:attrNameLst>
                                          <p:attrName>style.visibility</p:attrName>
                                        </p:attrNameLst>
                                      </p:cBhvr>
                                      <p:to>
                                        <p:strVal val="visible"/>
                                      </p:to>
                                    </p:set>
                                    <p:anim calcmode="lin" valueType="num">
                                      <p:cBhvr additive="base">
                                        <p:cTn id="13" dur="500" fill="hold"/>
                                        <p:tgtEl>
                                          <p:spTgt spid="157718"/>
                                        </p:tgtEl>
                                        <p:attrNameLst>
                                          <p:attrName>ppt_x</p:attrName>
                                        </p:attrNameLst>
                                      </p:cBhvr>
                                      <p:tavLst>
                                        <p:tav tm="0">
                                          <p:val>
                                            <p:strVal val="#ppt_x"/>
                                          </p:val>
                                        </p:tav>
                                        <p:tav tm="100000">
                                          <p:val>
                                            <p:strVal val="#ppt_x"/>
                                          </p:val>
                                        </p:tav>
                                      </p:tavLst>
                                    </p:anim>
                                    <p:anim calcmode="lin" valueType="num">
                                      <p:cBhvr additive="base">
                                        <p:cTn id="14" dur="500" fill="hold"/>
                                        <p:tgtEl>
                                          <p:spTgt spid="1577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ChangeArrowheads="1"/>
          </p:cNvSpPr>
          <p:nvPr/>
        </p:nvSpPr>
        <p:spPr bwMode="auto">
          <a:xfrm>
            <a:off x="687388" y="1725613"/>
            <a:ext cx="7772400" cy="5122862"/>
          </a:xfrm>
          <a:prstGeom prst="rect">
            <a:avLst/>
          </a:prstGeom>
          <a:solidFill>
            <a:srgbClr val="CCFFCC"/>
          </a:solidFill>
          <a:ln w="9525">
            <a:noFill/>
            <a:miter lim="800000"/>
            <a:headEnd/>
            <a:tailEnd/>
          </a:ln>
          <a:effectLst/>
        </p:spPr>
        <p:txBody>
          <a:bodyPr/>
          <a:lstStyle/>
          <a:p>
            <a:pPr eaLnBrk="0" hangingPunct="0">
              <a:spcBef>
                <a:spcPct val="20000"/>
              </a:spcBef>
            </a:pPr>
            <a:endParaRPr lang="en-US" sz="2000">
              <a:solidFill>
                <a:srgbClr val="000000"/>
              </a:solidFill>
              <a:latin typeface="Courier New" pitchFamily="49" charset="0"/>
              <a:cs typeface="Courier New" pitchFamily="49" charset="0"/>
              <a:sym typeface="Symbol" pitchFamily="18" charset="2"/>
            </a:endParaRPr>
          </a:p>
        </p:txBody>
      </p:sp>
      <p:sp>
        <p:nvSpPr>
          <p:cNvPr id="159756"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pic>
        <p:nvPicPr>
          <p:cNvPr id="159757"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738" y="1835150"/>
            <a:ext cx="7754937" cy="2454275"/>
          </a:xfrm>
          <a:prstGeom prst="rect">
            <a:avLst/>
          </a:prstGeom>
          <a:noFill/>
        </p:spPr>
      </p:pic>
      <p:pic>
        <p:nvPicPr>
          <p:cNvPr id="159758" name="Picture 1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532438" y="4265613"/>
            <a:ext cx="3611562" cy="2295525"/>
          </a:xfrm>
          <a:prstGeom prst="rect">
            <a:avLst/>
          </a:prstGeom>
          <a:noFill/>
        </p:spPr>
      </p:pic>
      <p:sp>
        <p:nvSpPr>
          <p:cNvPr id="159759" name="Rectangle 15"/>
          <p:cNvSpPr>
            <a:spLocks noChangeArrowheads="1"/>
          </p:cNvSpPr>
          <p:nvPr/>
        </p:nvSpPr>
        <p:spPr bwMode="auto">
          <a:xfrm>
            <a:off x="685800" y="1354138"/>
            <a:ext cx="7772400" cy="452437"/>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rPr>
              <a:t>Electromagnetic induction problems</a:t>
            </a:r>
            <a:endParaRPr lang="en-US" i="1">
              <a:solidFill>
                <a:schemeClr val="accent2"/>
              </a:solidFill>
            </a:endParaRPr>
          </a:p>
        </p:txBody>
      </p:sp>
      <p:pic>
        <p:nvPicPr>
          <p:cNvPr id="159760"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96913" y="4268788"/>
            <a:ext cx="4584700" cy="993775"/>
          </a:xfrm>
          <a:prstGeom prst="rect">
            <a:avLst/>
          </a:prstGeom>
          <a:noFill/>
        </p:spPr>
      </p:pic>
      <p:pic>
        <p:nvPicPr>
          <p:cNvPr id="159761" name="Picture 17"/>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200150" y="5273675"/>
            <a:ext cx="4354513" cy="611188"/>
          </a:xfrm>
          <a:prstGeom prst="rect">
            <a:avLst/>
          </a:prstGeom>
          <a:noFill/>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9761"/>
                                        </p:tgtEl>
                                        <p:attrNameLst>
                                          <p:attrName>style.visibility</p:attrName>
                                        </p:attrNameLst>
                                      </p:cBhvr>
                                      <p:to>
                                        <p:strVal val="visible"/>
                                      </p:to>
                                    </p:set>
                                    <p:anim calcmode="lin" valueType="num">
                                      <p:cBhvr additive="base">
                                        <p:cTn id="7" dur="500" fill="hold"/>
                                        <p:tgtEl>
                                          <p:spTgt spid="159761"/>
                                        </p:tgtEl>
                                        <p:attrNameLst>
                                          <p:attrName>ppt_x</p:attrName>
                                        </p:attrNameLst>
                                      </p:cBhvr>
                                      <p:tavLst>
                                        <p:tav tm="0">
                                          <p:val>
                                            <p:strVal val="#ppt_x"/>
                                          </p:val>
                                        </p:tav>
                                        <p:tav tm="100000">
                                          <p:val>
                                            <p:strVal val="#ppt_x"/>
                                          </p:val>
                                        </p:tav>
                                      </p:tavLst>
                                    </p:anim>
                                    <p:anim calcmode="lin" valueType="num">
                                      <p:cBhvr additive="base">
                                        <p:cTn id="8" dur="500" fill="hold"/>
                                        <p:tgtEl>
                                          <p:spTgt spid="15976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4089400"/>
          </a:xfrm>
          <a:prstGeom prst="rect">
            <a:avLst/>
          </a:prstGeom>
          <a:solidFill>
            <a:srgbClr val="EAEAEA"/>
          </a:solidFill>
          <a:ln w="9525">
            <a:noFill/>
            <a:miter lim="800000"/>
            <a:headEnd/>
            <a:tailEnd/>
          </a:ln>
        </p:spPr>
        <p:txBody>
          <a:bodyPr/>
          <a:lstStyle/>
          <a:p>
            <a:pPr marL="633413" indent="-633413"/>
            <a:r>
              <a:rPr lang="en-US" altLang="en-US" b="1">
                <a:solidFill>
                  <a:srgbClr val="000000"/>
                </a:solidFill>
              </a:rPr>
              <a:t>Theory of knowledge:</a:t>
            </a:r>
            <a:r>
              <a:rPr lang="en-US" altLang="en-US">
                <a:solidFill>
                  <a:srgbClr val="000000"/>
                </a:solidFill>
              </a:rPr>
              <a:t> </a:t>
            </a:r>
          </a:p>
          <a:p>
            <a:pPr marL="633413" indent="-633413"/>
            <a:r>
              <a:rPr lang="en-US" altLang="en-US">
                <a:solidFill>
                  <a:srgbClr val="000000"/>
                </a:solidFill>
              </a:rPr>
              <a:t>• Terminology used in electromagnetic field theory is extensive and can confuse people who are not directly involved. What effect can lack of clarity in terminology have on communicating scientific concepts to the public? </a:t>
            </a:r>
          </a:p>
          <a:p>
            <a:pPr marL="633413" indent="-633413"/>
            <a:r>
              <a:rPr lang="en-US" altLang="en-US" b="1">
                <a:solidFill>
                  <a:srgbClr val="000000"/>
                </a:solidFill>
              </a:rPr>
              <a:t>Utilization:</a:t>
            </a:r>
            <a:r>
              <a:rPr lang="en-US" altLang="en-US">
                <a:solidFill>
                  <a:srgbClr val="000000"/>
                </a:solidFill>
              </a:rPr>
              <a:t> </a:t>
            </a:r>
          </a:p>
          <a:p>
            <a:pPr marL="633413" indent="-633413"/>
            <a:r>
              <a:rPr lang="en-US" altLang="en-US">
                <a:solidFill>
                  <a:srgbClr val="000000"/>
                </a:solidFill>
              </a:rPr>
              <a:t>• Applications of electromagnetic induction can be found in many places including transformers, electromagnetic braking, geophones used in seismology, and metal detectors</a:t>
            </a:r>
          </a:p>
        </p:txBody>
      </p:sp>
      <p:sp>
        <p:nvSpPr>
          <p:cNvPr id="92163" name="Rectangle 118"/>
          <p:cNvSpPr>
            <a:spLocks noGrp="1" noChangeArrowheads="1"/>
          </p:cNvSpPr>
          <p:nvPr>
            <p:ph type="ctrTitle" idx="4294967295"/>
          </p:nvPr>
        </p:nvSpPr>
        <p:spPr>
          <a:xfrm>
            <a:off x="685800" y="409575"/>
            <a:ext cx="7772400" cy="896938"/>
          </a:xfrm>
        </p:spPr>
        <p:txBody>
          <a:bodyPr/>
          <a:lstStyle/>
          <a:p>
            <a:pPr algn="l" eaLnBrk="1" hangingPunct="1"/>
            <a:r>
              <a:rPr lang="en-US" altLang="en-US" sz="2800" b="1" smtClean="0"/>
              <a:t>Topic 11: Electromagnetic induction - AHL</a:t>
            </a:r>
            <a:br>
              <a:rPr lang="en-US" altLang="en-US" sz="2800" b="1" smtClean="0"/>
            </a:br>
            <a:r>
              <a:rPr lang="en-US" altLang="en-US" sz="2800" smtClean="0">
                <a:solidFill>
                  <a:schemeClr val="tx1"/>
                </a:solidFill>
              </a:rPr>
              <a:t>11.1 – Electromagnetic induction</a:t>
            </a:r>
          </a:p>
        </p:txBody>
      </p:sp>
    </p:spTree>
    <p:extLst>
      <p:ext uri="{BB962C8B-B14F-4D97-AF65-F5344CB8AC3E}">
        <p14:creationId xmlns:p14="http://schemas.microsoft.com/office/powerpoint/2010/main" val="4234706829"/>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1908175"/>
          </a:xfrm>
          <a:prstGeom prst="rect">
            <a:avLst/>
          </a:prstGeom>
          <a:solidFill>
            <a:srgbClr val="EAEAEA"/>
          </a:solidFill>
          <a:ln w="9525">
            <a:noFill/>
            <a:miter lim="800000"/>
            <a:headEnd/>
            <a:tailEnd/>
          </a:ln>
        </p:spPr>
        <p:txBody>
          <a:bodyPr/>
          <a:lstStyle/>
          <a:p>
            <a:pPr marL="633413" indent="-633413"/>
            <a:r>
              <a:rPr lang="en-US" altLang="en-US" b="1">
                <a:solidFill>
                  <a:srgbClr val="000000"/>
                </a:solidFill>
              </a:rPr>
              <a:t>Aims:</a:t>
            </a:r>
            <a:r>
              <a:rPr lang="en-US" altLang="en-US">
                <a:solidFill>
                  <a:srgbClr val="000000"/>
                </a:solidFill>
              </a:rPr>
              <a:t> </a:t>
            </a:r>
          </a:p>
          <a:p>
            <a:pPr marL="633413" indent="-633413"/>
            <a:r>
              <a:rPr lang="en-US" altLang="en-US" b="1">
                <a:solidFill>
                  <a:srgbClr val="000000"/>
                </a:solidFill>
              </a:rPr>
              <a:t>• Aim 2:</a:t>
            </a:r>
            <a:r>
              <a:rPr lang="en-US" altLang="en-US">
                <a:solidFill>
                  <a:srgbClr val="000000"/>
                </a:solidFill>
              </a:rPr>
              <a:t> the simple principles of electromagnetic induction are a powerful aspect of the physicist’s or technologist’s armory when designing systems that transfer energy from one form to another</a:t>
            </a:r>
          </a:p>
        </p:txBody>
      </p:sp>
      <p:sp>
        <p:nvSpPr>
          <p:cNvPr id="94211" name="Rectangle 118"/>
          <p:cNvSpPr>
            <a:spLocks noGrp="1" noChangeArrowheads="1"/>
          </p:cNvSpPr>
          <p:nvPr>
            <p:ph type="ctrTitle" idx="4294967295"/>
          </p:nvPr>
        </p:nvSpPr>
        <p:spPr>
          <a:xfrm>
            <a:off x="685800" y="409575"/>
            <a:ext cx="7772400" cy="896938"/>
          </a:xfrm>
        </p:spPr>
        <p:txBody>
          <a:bodyPr/>
          <a:lstStyle/>
          <a:p>
            <a:pPr algn="l" eaLnBrk="1" hangingPunct="1"/>
            <a:r>
              <a:rPr lang="en-US" altLang="en-US" sz="2800" b="1" smtClean="0"/>
              <a:t>Topic 11: Electromagnetic induction - AHL</a:t>
            </a:r>
            <a:br>
              <a:rPr lang="en-US" altLang="en-US" sz="2800" b="1" smtClean="0"/>
            </a:br>
            <a:r>
              <a:rPr lang="en-US" altLang="en-US" sz="2800" smtClean="0">
                <a:solidFill>
                  <a:schemeClr val="tx1"/>
                </a:solidFill>
              </a:rPr>
              <a:t>11.1 – Electromagnetic induction</a:t>
            </a:r>
          </a:p>
        </p:txBody>
      </p:sp>
    </p:spTree>
    <p:extLst>
      <p:ext uri="{BB962C8B-B14F-4D97-AF65-F5344CB8AC3E}">
        <p14:creationId xmlns:p14="http://schemas.microsoft.com/office/powerpoint/2010/main" val="4209275548"/>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dirty="0">
                <a:solidFill>
                  <a:schemeClr val="accent2"/>
                </a:solidFill>
                <a:ea typeface="Calibri" pitchFamily="34" charset="0"/>
              </a:rPr>
              <a:t>Electromotive force (</a:t>
            </a:r>
            <a:r>
              <a:rPr lang="en-US" altLang="en-US" i="1" dirty="0" err="1">
                <a:solidFill>
                  <a:schemeClr val="accent2"/>
                </a:solidFill>
                <a:ea typeface="Calibri" pitchFamily="34" charset="0"/>
              </a:rPr>
              <a:t>emf</a:t>
            </a:r>
            <a:r>
              <a:rPr lang="en-US" altLang="en-US" i="1" dirty="0">
                <a:solidFill>
                  <a:schemeClr val="accent2"/>
                </a:solidFill>
                <a:ea typeface="Calibri" pitchFamily="34" charset="0"/>
              </a:rPr>
              <a:t>)</a:t>
            </a:r>
            <a:endParaRPr lang="en-US" sz="2000" i="1" dirty="0">
              <a:solidFill>
                <a:srgbClr val="000000"/>
              </a:solidFill>
              <a:latin typeface="Courier New" pitchFamily="49" charset="0"/>
              <a:ea typeface="Calibri" pitchFamily="34" charset="0"/>
              <a:cs typeface="Times New Roman" pitchFamily="18" charset="0"/>
            </a:endParaRPr>
          </a:p>
          <a:p>
            <a:pPr eaLnBrk="0" hangingPunct="0">
              <a:spcBef>
                <a:spcPct val="15000"/>
              </a:spcBef>
            </a:pPr>
            <a:r>
              <a:rPr lang="en-US" dirty="0">
                <a:solidFill>
                  <a:srgbClr val="000000"/>
                </a:solidFill>
                <a:ea typeface="Calibri" pitchFamily="34" charset="0"/>
                <a:cs typeface="Times New Roman" pitchFamily="18" charset="0"/>
                <a:sym typeface="Symbol" pitchFamily="18" charset="2"/>
              </a:rPr>
              <a:t></a:t>
            </a:r>
            <a:r>
              <a:rPr lang="en-US" dirty="0">
                <a:ea typeface="Calibri" pitchFamily="34" charset="0"/>
                <a:cs typeface="Times New Roman" pitchFamily="18" charset="0"/>
              </a:rPr>
              <a:t>Consider the </a:t>
            </a:r>
            <a:r>
              <a:rPr lang="en-US" dirty="0" smtClean="0">
                <a:ea typeface="Calibri" pitchFamily="34" charset="0"/>
                <a:cs typeface="Times New Roman" pitchFamily="18" charset="0"/>
              </a:rPr>
              <a:t>_______                                                   ___________ provided                                                           </a:t>
            </a:r>
            <a:r>
              <a:rPr lang="en-US" dirty="0">
                <a:ea typeface="Calibri" pitchFamily="34" charset="0"/>
                <a:cs typeface="Times New Roman" pitchFamily="18" charset="0"/>
              </a:rPr>
              <a:t>by a </a:t>
            </a:r>
            <a:r>
              <a:rPr lang="en-US" b="1" dirty="0" smtClean="0">
                <a:ea typeface="Calibri" pitchFamily="34" charset="0"/>
                <a:cs typeface="Times New Roman" pitchFamily="18" charset="0"/>
              </a:rPr>
              <a:t>_____________                                                             _________</a:t>
            </a:r>
            <a:r>
              <a:rPr lang="en-US" dirty="0" smtClean="0">
                <a:ea typeface="Calibri" pitchFamily="34" charset="0"/>
                <a:cs typeface="Times New Roman" pitchFamily="18" charset="0"/>
              </a:rPr>
              <a:t> (a </a:t>
            </a:r>
            <a:r>
              <a:rPr lang="en-US" dirty="0">
                <a:ea typeface="Calibri" pitchFamily="34" charset="0"/>
                <a:cs typeface="Times New Roman" pitchFamily="18" charset="0"/>
              </a:rPr>
              <a:t>curved                                                            bar magnet).</a:t>
            </a:r>
            <a:endParaRPr lang="en-US" dirty="0">
              <a:solidFill>
                <a:srgbClr val="000000"/>
              </a:solidFill>
              <a:ea typeface="Calibri" pitchFamily="34" charset="0"/>
              <a:cs typeface="Times New Roman" pitchFamily="18" charset="0"/>
            </a:endParaRPr>
          </a:p>
          <a:p>
            <a:pPr eaLnBrk="0" hangingPunct="0">
              <a:spcBef>
                <a:spcPct val="15000"/>
              </a:spcBef>
            </a:pPr>
            <a:r>
              <a:rPr lang="en-US" dirty="0">
                <a:solidFill>
                  <a:srgbClr val="000000"/>
                </a:solidFill>
                <a:ea typeface="Calibri" pitchFamily="34" charset="0"/>
                <a:cs typeface="Times New Roman" pitchFamily="18" charset="0"/>
                <a:sym typeface="Symbol" pitchFamily="18" charset="2"/>
              </a:rPr>
              <a:t></a:t>
            </a:r>
            <a:r>
              <a:rPr lang="en-US" dirty="0">
                <a:ea typeface="Calibri" pitchFamily="34" charset="0"/>
                <a:cs typeface="Times New Roman" pitchFamily="18" charset="0"/>
              </a:rPr>
              <a:t>If we place a                                                            </a:t>
            </a:r>
            <a:r>
              <a:rPr lang="en-US" dirty="0" smtClean="0">
                <a:ea typeface="Calibri" pitchFamily="34" charset="0"/>
                <a:cs typeface="Times New Roman" pitchFamily="18" charset="0"/>
              </a:rPr>
              <a:t>________________ </a:t>
            </a:r>
            <a:r>
              <a:rPr lang="en-US" i="1" dirty="0" smtClean="0">
                <a:ea typeface="Calibri" pitchFamily="34" charset="0"/>
                <a:cs typeface="Times New Roman" pitchFamily="18" charset="0"/>
              </a:rPr>
              <a:t>q</a:t>
            </a:r>
            <a:r>
              <a:rPr lang="en-US" dirty="0" smtClean="0">
                <a:ea typeface="Calibri" pitchFamily="34" charset="0"/>
                <a:cs typeface="Times New Roman" pitchFamily="18" charset="0"/>
              </a:rPr>
              <a:t>                                                         </a:t>
            </a:r>
            <a:r>
              <a:rPr lang="en-US" dirty="0">
                <a:ea typeface="Calibri" pitchFamily="34" charset="0"/>
                <a:cs typeface="Times New Roman" pitchFamily="18" charset="0"/>
              </a:rPr>
              <a:t>within the B-field, it will                                                      feel </a:t>
            </a:r>
            <a:r>
              <a:rPr lang="en-US" dirty="0" smtClean="0">
                <a:ea typeface="Calibri" pitchFamily="34" charset="0"/>
                <a:cs typeface="Times New Roman" pitchFamily="18" charset="0"/>
              </a:rPr>
              <a:t>________________________.</a:t>
            </a:r>
            <a:endParaRPr lang="en-US" dirty="0">
              <a:ea typeface="Calibri" pitchFamily="34" charset="0"/>
              <a:cs typeface="Times New Roman" pitchFamily="18" charset="0"/>
            </a:endParaRPr>
          </a:p>
          <a:p>
            <a:pPr eaLnBrk="0" hangingPunct="0">
              <a:spcBef>
                <a:spcPct val="15000"/>
              </a:spcBef>
            </a:pPr>
            <a:r>
              <a:rPr lang="en-US" dirty="0">
                <a:solidFill>
                  <a:srgbClr val="000000"/>
                </a:solidFill>
                <a:ea typeface="Calibri" pitchFamily="34" charset="0"/>
                <a:cs typeface="Times New Roman" pitchFamily="18" charset="0"/>
                <a:sym typeface="Symbol" pitchFamily="18" charset="2"/>
              </a:rPr>
              <a:t>Yet </a:t>
            </a:r>
            <a:r>
              <a:rPr lang="en-US" dirty="0">
                <a:ea typeface="Calibri" pitchFamily="34" charset="0"/>
                <a:cs typeface="Times New Roman" pitchFamily="18" charset="0"/>
              </a:rPr>
              <a:t>if we </a:t>
            </a:r>
            <a:r>
              <a:rPr lang="en-US" dirty="0" smtClean="0">
                <a:ea typeface="Calibri" pitchFamily="34" charset="0"/>
                <a:cs typeface="Times New Roman" pitchFamily="18" charset="0"/>
              </a:rPr>
              <a:t>________________________________ with </a:t>
            </a:r>
            <a:r>
              <a:rPr lang="en-US" dirty="0">
                <a:ea typeface="Calibri" pitchFamily="34" charset="0"/>
                <a:cs typeface="Times New Roman" pitchFamily="18" charset="0"/>
              </a:rPr>
              <a:t>a velocity </a:t>
            </a:r>
            <a:r>
              <a:rPr lang="en-US" i="1" dirty="0">
                <a:ea typeface="Calibri" pitchFamily="34" charset="0"/>
                <a:cs typeface="Times New Roman" pitchFamily="18" charset="0"/>
              </a:rPr>
              <a:t>v</a:t>
            </a:r>
            <a:r>
              <a:rPr lang="en-US" dirty="0">
                <a:ea typeface="Calibri" pitchFamily="34" charset="0"/>
                <a:cs typeface="Times New Roman" pitchFamily="18" charset="0"/>
              </a:rPr>
              <a:t> it </a:t>
            </a:r>
            <a:r>
              <a:rPr lang="en-US" dirty="0" smtClean="0">
                <a:ea typeface="Calibri" pitchFamily="34" charset="0"/>
                <a:cs typeface="Times New Roman" pitchFamily="18" charset="0"/>
              </a:rPr>
              <a:t>__________________:</a:t>
            </a:r>
            <a:endParaRPr lang="en-US" dirty="0">
              <a:ea typeface="Calibri" pitchFamily="34" charset="0"/>
              <a:cs typeface="Times New Roman" pitchFamily="18" charset="0"/>
            </a:endParaRPr>
          </a:p>
        </p:txBody>
      </p:sp>
      <p:sp>
        <p:nvSpPr>
          <p:cNvPr id="98308" name="Freeform 4"/>
          <p:cNvSpPr>
            <a:spLocks/>
          </p:cNvSpPr>
          <p:nvPr/>
        </p:nvSpPr>
        <p:spPr bwMode="auto">
          <a:xfrm>
            <a:off x="5008563" y="2320925"/>
            <a:ext cx="2630487" cy="1268413"/>
          </a:xfrm>
          <a:custGeom>
            <a:avLst/>
            <a:gdLst/>
            <a:ahLst/>
            <a:cxnLst>
              <a:cxn ang="0">
                <a:pos x="0" y="658"/>
              </a:cxn>
              <a:cxn ang="0">
                <a:pos x="35" y="631"/>
              </a:cxn>
              <a:cxn ang="0">
                <a:pos x="62" y="466"/>
              </a:cxn>
              <a:cxn ang="0">
                <a:pos x="62" y="253"/>
              </a:cxn>
              <a:cxn ang="0">
                <a:pos x="55" y="144"/>
              </a:cxn>
              <a:cxn ang="0">
                <a:pos x="42" y="55"/>
              </a:cxn>
              <a:cxn ang="0">
                <a:pos x="0" y="0"/>
              </a:cxn>
              <a:cxn ang="0">
                <a:pos x="700" y="0"/>
              </a:cxn>
              <a:cxn ang="0">
                <a:pos x="727" y="48"/>
              </a:cxn>
              <a:cxn ang="0">
                <a:pos x="748" y="144"/>
              </a:cxn>
              <a:cxn ang="0">
                <a:pos x="755" y="219"/>
              </a:cxn>
              <a:cxn ang="0">
                <a:pos x="755" y="445"/>
              </a:cxn>
              <a:cxn ang="0">
                <a:pos x="748" y="535"/>
              </a:cxn>
              <a:cxn ang="0">
                <a:pos x="734" y="624"/>
              </a:cxn>
              <a:cxn ang="0">
                <a:pos x="707" y="658"/>
              </a:cxn>
              <a:cxn ang="0">
                <a:pos x="0" y="658"/>
              </a:cxn>
            </a:cxnLst>
            <a:rect l="0" t="0" r="r" b="b"/>
            <a:pathLst>
              <a:path w="755" h="658">
                <a:moveTo>
                  <a:pt x="0" y="658"/>
                </a:moveTo>
                <a:lnTo>
                  <a:pt x="35" y="631"/>
                </a:lnTo>
                <a:lnTo>
                  <a:pt x="62" y="466"/>
                </a:lnTo>
                <a:lnTo>
                  <a:pt x="62" y="253"/>
                </a:lnTo>
                <a:lnTo>
                  <a:pt x="55" y="144"/>
                </a:lnTo>
                <a:lnTo>
                  <a:pt x="42" y="55"/>
                </a:lnTo>
                <a:lnTo>
                  <a:pt x="0" y="0"/>
                </a:lnTo>
                <a:lnTo>
                  <a:pt x="700" y="0"/>
                </a:lnTo>
                <a:lnTo>
                  <a:pt x="727" y="48"/>
                </a:lnTo>
                <a:lnTo>
                  <a:pt x="748" y="144"/>
                </a:lnTo>
                <a:lnTo>
                  <a:pt x="755" y="219"/>
                </a:lnTo>
                <a:lnTo>
                  <a:pt x="755" y="445"/>
                </a:lnTo>
                <a:lnTo>
                  <a:pt x="748" y="535"/>
                </a:lnTo>
                <a:lnTo>
                  <a:pt x="734" y="624"/>
                </a:lnTo>
                <a:lnTo>
                  <a:pt x="707" y="658"/>
                </a:lnTo>
                <a:lnTo>
                  <a:pt x="0" y="658"/>
                </a:lnTo>
                <a:close/>
              </a:path>
            </a:pathLst>
          </a:custGeom>
          <a:gradFill rotWithShape="1">
            <a:gsLst>
              <a:gs pos="0">
                <a:schemeClr val="accent1">
                  <a:gamma/>
                  <a:shade val="46275"/>
                  <a:invGamma/>
                </a:schemeClr>
              </a:gs>
              <a:gs pos="100000">
                <a:schemeClr val="accent1"/>
              </a:gs>
            </a:gsLst>
            <a:lin ang="5400000" scaled="1"/>
          </a:gradFill>
          <a:ln w="9525">
            <a:solidFill>
              <a:schemeClr val="tx1"/>
            </a:solidFill>
            <a:round/>
            <a:headEnd/>
            <a:tailEnd/>
          </a:ln>
          <a:effectLst/>
        </p:spPr>
        <p:txBody>
          <a:bodyPr/>
          <a:lstStyle/>
          <a:p>
            <a:endParaRPr lang="en-US"/>
          </a:p>
        </p:txBody>
      </p:sp>
      <p:sp>
        <p:nvSpPr>
          <p:cNvPr id="98309" name="Rectangle 5"/>
          <p:cNvSpPr>
            <a:spLocks noChangeArrowheads="1"/>
          </p:cNvSpPr>
          <p:nvPr/>
        </p:nvSpPr>
        <p:spPr bwMode="auto">
          <a:xfrm>
            <a:off x="3975100" y="4144963"/>
            <a:ext cx="2651125" cy="671512"/>
          </a:xfrm>
          <a:prstGeom prst="rect">
            <a:avLst/>
          </a:prstGeom>
          <a:gradFill rotWithShape="1">
            <a:gsLst>
              <a:gs pos="0">
                <a:schemeClr val="accent2"/>
              </a:gs>
              <a:gs pos="100000">
                <a:schemeClr val="accent2">
                  <a:gamma/>
                  <a:shade val="46275"/>
                  <a:invGamma/>
                </a:schemeClr>
              </a:gs>
            </a:gsLst>
            <a:lin ang="18900000" scaled="1"/>
          </a:gradFill>
          <a:ln w="9525">
            <a:solidFill>
              <a:schemeClr val="tx1"/>
            </a:solidFill>
            <a:miter lim="800000"/>
            <a:headEnd/>
            <a:tailEnd/>
          </a:ln>
          <a:effectLst/>
        </p:spPr>
        <p:txBody>
          <a:bodyPr wrap="none" anchor="ctr"/>
          <a:lstStyle/>
          <a:p>
            <a:endParaRPr lang="en-US"/>
          </a:p>
        </p:txBody>
      </p:sp>
      <p:sp>
        <p:nvSpPr>
          <p:cNvPr id="98310" name="Freeform 6"/>
          <p:cNvSpPr>
            <a:spLocks/>
          </p:cNvSpPr>
          <p:nvPr/>
        </p:nvSpPr>
        <p:spPr bwMode="auto">
          <a:xfrm>
            <a:off x="3983038" y="1703388"/>
            <a:ext cx="3433762" cy="555625"/>
          </a:xfrm>
          <a:custGeom>
            <a:avLst/>
            <a:gdLst/>
            <a:ahLst/>
            <a:cxnLst>
              <a:cxn ang="0">
                <a:pos x="0" y="288"/>
              </a:cxn>
              <a:cxn ang="0">
                <a:pos x="295" y="0"/>
              </a:cxn>
              <a:cxn ang="0">
                <a:pos x="995" y="0"/>
              </a:cxn>
              <a:cxn ang="0">
                <a:pos x="762" y="288"/>
              </a:cxn>
              <a:cxn ang="0">
                <a:pos x="0" y="288"/>
              </a:cxn>
            </a:cxnLst>
            <a:rect l="0" t="0" r="r" b="b"/>
            <a:pathLst>
              <a:path w="995" h="288">
                <a:moveTo>
                  <a:pt x="0" y="288"/>
                </a:moveTo>
                <a:lnTo>
                  <a:pt x="295" y="0"/>
                </a:lnTo>
                <a:lnTo>
                  <a:pt x="995" y="0"/>
                </a:lnTo>
                <a:lnTo>
                  <a:pt x="762" y="288"/>
                </a:lnTo>
                <a:lnTo>
                  <a:pt x="0" y="288"/>
                </a:lnTo>
                <a:close/>
              </a:path>
            </a:pathLst>
          </a:custGeom>
          <a:gradFill rotWithShape="1">
            <a:gsLst>
              <a:gs pos="0">
                <a:schemeClr val="accent1">
                  <a:gamma/>
                  <a:shade val="46275"/>
                  <a:invGamma/>
                </a:schemeClr>
              </a:gs>
              <a:gs pos="100000">
                <a:schemeClr val="accent1"/>
              </a:gs>
            </a:gsLst>
            <a:lin ang="2700000" scaled="1"/>
          </a:gradFill>
          <a:ln w="9525">
            <a:solidFill>
              <a:schemeClr val="tx1"/>
            </a:solidFill>
            <a:round/>
            <a:headEnd/>
            <a:tailEnd/>
          </a:ln>
          <a:effectLst/>
        </p:spPr>
        <p:txBody>
          <a:bodyPr/>
          <a:lstStyle/>
          <a:p>
            <a:endParaRPr lang="en-US"/>
          </a:p>
        </p:txBody>
      </p:sp>
      <p:sp>
        <p:nvSpPr>
          <p:cNvPr id="98311" name="Freeform 7"/>
          <p:cNvSpPr>
            <a:spLocks/>
          </p:cNvSpPr>
          <p:nvPr/>
        </p:nvSpPr>
        <p:spPr bwMode="auto">
          <a:xfrm>
            <a:off x="3984625" y="3590925"/>
            <a:ext cx="3467100" cy="555625"/>
          </a:xfrm>
          <a:custGeom>
            <a:avLst/>
            <a:gdLst/>
            <a:ahLst/>
            <a:cxnLst>
              <a:cxn ang="0">
                <a:pos x="0" y="288"/>
              </a:cxn>
              <a:cxn ang="0">
                <a:pos x="295" y="0"/>
              </a:cxn>
              <a:cxn ang="0">
                <a:pos x="995" y="0"/>
              </a:cxn>
              <a:cxn ang="0">
                <a:pos x="762" y="288"/>
              </a:cxn>
              <a:cxn ang="0">
                <a:pos x="0" y="288"/>
              </a:cxn>
            </a:cxnLst>
            <a:rect l="0" t="0" r="r" b="b"/>
            <a:pathLst>
              <a:path w="995" h="288">
                <a:moveTo>
                  <a:pt x="0" y="288"/>
                </a:moveTo>
                <a:lnTo>
                  <a:pt x="295" y="0"/>
                </a:lnTo>
                <a:lnTo>
                  <a:pt x="995" y="0"/>
                </a:lnTo>
                <a:lnTo>
                  <a:pt x="762" y="288"/>
                </a:lnTo>
                <a:lnTo>
                  <a:pt x="0" y="288"/>
                </a:lnTo>
                <a:close/>
              </a:path>
            </a:pathLst>
          </a:custGeom>
          <a:gradFill rotWithShape="1">
            <a:gsLst>
              <a:gs pos="0">
                <a:schemeClr val="accent1"/>
              </a:gs>
              <a:gs pos="100000">
                <a:schemeClr val="accent1">
                  <a:gamma/>
                  <a:shade val="46275"/>
                  <a:invGamma/>
                </a:schemeClr>
              </a:gs>
            </a:gsLst>
            <a:lin ang="2700000" scaled="1"/>
          </a:gradFill>
          <a:ln w="9525">
            <a:solidFill>
              <a:schemeClr val="tx1"/>
            </a:solidFill>
            <a:round/>
            <a:headEnd/>
            <a:tailEnd/>
          </a:ln>
          <a:effectLst/>
        </p:spPr>
        <p:txBody>
          <a:bodyPr/>
          <a:lstStyle/>
          <a:p>
            <a:endParaRPr lang="en-US"/>
          </a:p>
        </p:txBody>
      </p:sp>
      <p:sp>
        <p:nvSpPr>
          <p:cNvPr id="98312" name="Text Box 8"/>
          <p:cNvSpPr txBox="1">
            <a:spLocks noChangeArrowheads="1"/>
          </p:cNvSpPr>
          <p:nvPr/>
        </p:nvSpPr>
        <p:spPr bwMode="auto">
          <a:xfrm>
            <a:off x="4764088" y="4246563"/>
            <a:ext cx="981075" cy="457200"/>
          </a:xfrm>
          <a:prstGeom prst="rect">
            <a:avLst/>
          </a:prstGeom>
          <a:noFill/>
          <a:ln w="9525">
            <a:noFill/>
            <a:miter lim="800000"/>
            <a:headEnd/>
            <a:tailEnd/>
          </a:ln>
          <a:effectLst/>
        </p:spPr>
        <p:txBody>
          <a:bodyPr wrap="none">
            <a:spAutoFit/>
          </a:bodyPr>
          <a:lstStyle/>
          <a:p>
            <a:r>
              <a:rPr lang="en-US">
                <a:solidFill>
                  <a:schemeClr val="bg1"/>
                </a:solidFill>
              </a:rPr>
              <a:t>South</a:t>
            </a:r>
          </a:p>
        </p:txBody>
      </p:sp>
      <p:grpSp>
        <p:nvGrpSpPr>
          <p:cNvPr id="98313" name="Group 9"/>
          <p:cNvGrpSpPr>
            <a:grpSpLocks/>
          </p:cNvGrpSpPr>
          <p:nvPr/>
        </p:nvGrpSpPr>
        <p:grpSpPr bwMode="auto">
          <a:xfrm>
            <a:off x="5018088" y="2498725"/>
            <a:ext cx="2092325" cy="1228725"/>
            <a:chOff x="714" y="3306"/>
            <a:chExt cx="1318" cy="774"/>
          </a:xfrm>
        </p:grpSpPr>
        <p:sp>
          <p:nvSpPr>
            <p:cNvPr id="98314" name="Line 10"/>
            <p:cNvSpPr>
              <a:spLocks noChangeShapeType="1"/>
            </p:cNvSpPr>
            <p:nvPr/>
          </p:nvSpPr>
          <p:spPr bwMode="auto">
            <a:xfrm>
              <a:off x="714" y="3318"/>
              <a:ext cx="0" cy="762"/>
            </a:xfrm>
            <a:prstGeom prst="line">
              <a:avLst/>
            </a:prstGeom>
            <a:noFill/>
            <a:ln w="38100">
              <a:solidFill>
                <a:srgbClr val="008000"/>
              </a:solidFill>
              <a:round/>
              <a:headEnd/>
              <a:tailEnd type="triangle" w="med" len="med"/>
            </a:ln>
            <a:effectLst/>
          </p:spPr>
          <p:txBody>
            <a:bodyPr/>
            <a:lstStyle/>
            <a:p>
              <a:endParaRPr lang="en-US"/>
            </a:p>
          </p:txBody>
        </p:sp>
        <p:sp>
          <p:nvSpPr>
            <p:cNvPr id="98315" name="Line 11"/>
            <p:cNvSpPr>
              <a:spLocks noChangeShapeType="1"/>
            </p:cNvSpPr>
            <p:nvPr/>
          </p:nvSpPr>
          <p:spPr bwMode="auto">
            <a:xfrm>
              <a:off x="950" y="3316"/>
              <a:ext cx="0" cy="762"/>
            </a:xfrm>
            <a:prstGeom prst="line">
              <a:avLst/>
            </a:prstGeom>
            <a:noFill/>
            <a:ln w="38100">
              <a:solidFill>
                <a:srgbClr val="008000"/>
              </a:solidFill>
              <a:round/>
              <a:headEnd/>
              <a:tailEnd type="triangle" w="med" len="med"/>
            </a:ln>
            <a:effectLst/>
          </p:spPr>
          <p:txBody>
            <a:bodyPr/>
            <a:lstStyle/>
            <a:p>
              <a:endParaRPr lang="en-US"/>
            </a:p>
          </p:txBody>
        </p:sp>
        <p:sp>
          <p:nvSpPr>
            <p:cNvPr id="98316" name="Line 12"/>
            <p:cNvSpPr>
              <a:spLocks noChangeShapeType="1"/>
            </p:cNvSpPr>
            <p:nvPr/>
          </p:nvSpPr>
          <p:spPr bwMode="auto">
            <a:xfrm>
              <a:off x="1186" y="3314"/>
              <a:ext cx="0" cy="762"/>
            </a:xfrm>
            <a:prstGeom prst="line">
              <a:avLst/>
            </a:prstGeom>
            <a:noFill/>
            <a:ln w="38100">
              <a:solidFill>
                <a:srgbClr val="008000"/>
              </a:solidFill>
              <a:round/>
              <a:headEnd/>
              <a:tailEnd type="triangle" w="med" len="med"/>
            </a:ln>
            <a:effectLst/>
          </p:spPr>
          <p:txBody>
            <a:bodyPr/>
            <a:lstStyle/>
            <a:p>
              <a:endParaRPr lang="en-US"/>
            </a:p>
          </p:txBody>
        </p:sp>
        <p:sp>
          <p:nvSpPr>
            <p:cNvPr id="98317" name="Line 13"/>
            <p:cNvSpPr>
              <a:spLocks noChangeShapeType="1"/>
            </p:cNvSpPr>
            <p:nvPr/>
          </p:nvSpPr>
          <p:spPr bwMode="auto">
            <a:xfrm>
              <a:off x="1394" y="3312"/>
              <a:ext cx="0" cy="762"/>
            </a:xfrm>
            <a:prstGeom prst="line">
              <a:avLst/>
            </a:prstGeom>
            <a:noFill/>
            <a:ln w="38100">
              <a:solidFill>
                <a:srgbClr val="008000"/>
              </a:solidFill>
              <a:round/>
              <a:headEnd/>
              <a:tailEnd type="triangle" w="med" len="med"/>
            </a:ln>
            <a:effectLst/>
          </p:spPr>
          <p:txBody>
            <a:bodyPr/>
            <a:lstStyle/>
            <a:p>
              <a:endParaRPr lang="en-US"/>
            </a:p>
          </p:txBody>
        </p:sp>
        <p:sp>
          <p:nvSpPr>
            <p:cNvPr id="98318" name="Line 14"/>
            <p:cNvSpPr>
              <a:spLocks noChangeShapeType="1"/>
            </p:cNvSpPr>
            <p:nvPr/>
          </p:nvSpPr>
          <p:spPr bwMode="auto">
            <a:xfrm>
              <a:off x="1595" y="3310"/>
              <a:ext cx="0" cy="762"/>
            </a:xfrm>
            <a:prstGeom prst="line">
              <a:avLst/>
            </a:prstGeom>
            <a:noFill/>
            <a:ln w="38100">
              <a:solidFill>
                <a:srgbClr val="008000"/>
              </a:solidFill>
              <a:round/>
              <a:headEnd/>
              <a:tailEnd type="triangle" w="med" len="med"/>
            </a:ln>
            <a:effectLst/>
          </p:spPr>
          <p:txBody>
            <a:bodyPr/>
            <a:lstStyle/>
            <a:p>
              <a:endParaRPr lang="en-US"/>
            </a:p>
          </p:txBody>
        </p:sp>
        <p:sp>
          <p:nvSpPr>
            <p:cNvPr id="98319" name="Line 15"/>
            <p:cNvSpPr>
              <a:spLocks noChangeShapeType="1"/>
            </p:cNvSpPr>
            <p:nvPr/>
          </p:nvSpPr>
          <p:spPr bwMode="auto">
            <a:xfrm>
              <a:off x="1810" y="3308"/>
              <a:ext cx="0" cy="762"/>
            </a:xfrm>
            <a:prstGeom prst="line">
              <a:avLst/>
            </a:prstGeom>
            <a:noFill/>
            <a:ln w="38100">
              <a:solidFill>
                <a:srgbClr val="008000"/>
              </a:solidFill>
              <a:round/>
              <a:headEnd/>
              <a:tailEnd type="triangle" w="med" len="med"/>
            </a:ln>
            <a:effectLst/>
          </p:spPr>
          <p:txBody>
            <a:bodyPr/>
            <a:lstStyle/>
            <a:p>
              <a:endParaRPr lang="en-US"/>
            </a:p>
          </p:txBody>
        </p:sp>
        <p:sp>
          <p:nvSpPr>
            <p:cNvPr id="98320" name="Line 16"/>
            <p:cNvSpPr>
              <a:spLocks noChangeShapeType="1"/>
            </p:cNvSpPr>
            <p:nvPr/>
          </p:nvSpPr>
          <p:spPr bwMode="auto">
            <a:xfrm>
              <a:off x="2032" y="3306"/>
              <a:ext cx="0" cy="762"/>
            </a:xfrm>
            <a:prstGeom prst="line">
              <a:avLst/>
            </a:prstGeom>
            <a:noFill/>
            <a:ln w="38100">
              <a:solidFill>
                <a:srgbClr val="008000"/>
              </a:solidFill>
              <a:round/>
              <a:headEnd/>
              <a:tailEnd type="triangle" w="med" len="med"/>
            </a:ln>
            <a:effectLst/>
          </p:spPr>
          <p:txBody>
            <a:bodyPr/>
            <a:lstStyle/>
            <a:p>
              <a:endParaRPr lang="en-US"/>
            </a:p>
          </p:txBody>
        </p:sp>
      </p:grpSp>
      <p:grpSp>
        <p:nvGrpSpPr>
          <p:cNvPr id="98321" name="Group 17"/>
          <p:cNvGrpSpPr>
            <a:grpSpLocks/>
          </p:cNvGrpSpPr>
          <p:nvPr/>
        </p:nvGrpSpPr>
        <p:grpSpPr bwMode="auto">
          <a:xfrm>
            <a:off x="5562600" y="3287713"/>
            <a:ext cx="196850" cy="196850"/>
            <a:chOff x="1426" y="3606"/>
            <a:chExt cx="124" cy="124"/>
          </a:xfrm>
        </p:grpSpPr>
        <p:sp>
          <p:nvSpPr>
            <p:cNvPr id="98322" name="Oval 18"/>
            <p:cNvSpPr>
              <a:spLocks noChangeArrowheads="1"/>
            </p:cNvSpPr>
            <p:nvPr/>
          </p:nvSpPr>
          <p:spPr bwMode="auto">
            <a:xfrm>
              <a:off x="1426" y="3606"/>
              <a:ext cx="124" cy="124"/>
            </a:xfrm>
            <a:prstGeom prst="ellipse">
              <a:avLst/>
            </a:prstGeom>
            <a:solidFill>
              <a:srgbClr val="FFCCFF"/>
            </a:solidFill>
            <a:ln w="9525">
              <a:solidFill>
                <a:schemeClr val="tx1"/>
              </a:solidFill>
              <a:round/>
              <a:headEnd/>
              <a:tailEnd/>
            </a:ln>
            <a:effectLst/>
          </p:spPr>
          <p:txBody>
            <a:bodyPr wrap="none" anchor="ctr"/>
            <a:lstStyle/>
            <a:p>
              <a:endParaRPr lang="en-US"/>
            </a:p>
          </p:txBody>
        </p:sp>
        <p:grpSp>
          <p:nvGrpSpPr>
            <p:cNvPr id="98323" name="Group 19"/>
            <p:cNvGrpSpPr>
              <a:grpSpLocks/>
            </p:cNvGrpSpPr>
            <p:nvPr/>
          </p:nvGrpSpPr>
          <p:grpSpPr bwMode="auto">
            <a:xfrm>
              <a:off x="1438" y="3621"/>
              <a:ext cx="90" cy="90"/>
              <a:chOff x="1253" y="3257"/>
              <a:chExt cx="124" cy="124"/>
            </a:xfrm>
          </p:grpSpPr>
          <p:sp>
            <p:nvSpPr>
              <p:cNvPr id="98324" name="Line 20"/>
              <p:cNvSpPr>
                <a:spLocks noChangeShapeType="1"/>
              </p:cNvSpPr>
              <p:nvPr/>
            </p:nvSpPr>
            <p:spPr bwMode="auto">
              <a:xfrm>
                <a:off x="1317" y="3257"/>
                <a:ext cx="0" cy="124"/>
              </a:xfrm>
              <a:prstGeom prst="line">
                <a:avLst/>
              </a:prstGeom>
              <a:noFill/>
              <a:ln w="19050">
                <a:solidFill>
                  <a:schemeClr val="tx1"/>
                </a:solidFill>
                <a:round/>
                <a:headEnd/>
                <a:tailEnd/>
              </a:ln>
              <a:effectLst/>
            </p:spPr>
            <p:txBody>
              <a:bodyPr/>
              <a:lstStyle/>
              <a:p>
                <a:endParaRPr lang="en-US"/>
              </a:p>
            </p:txBody>
          </p:sp>
          <p:sp>
            <p:nvSpPr>
              <p:cNvPr id="98325" name="Line 21"/>
              <p:cNvSpPr>
                <a:spLocks noChangeShapeType="1"/>
              </p:cNvSpPr>
              <p:nvPr/>
            </p:nvSpPr>
            <p:spPr bwMode="auto">
              <a:xfrm rot="-5400000">
                <a:off x="1315" y="3255"/>
                <a:ext cx="0" cy="124"/>
              </a:xfrm>
              <a:prstGeom prst="line">
                <a:avLst/>
              </a:prstGeom>
              <a:noFill/>
              <a:ln w="19050">
                <a:solidFill>
                  <a:schemeClr val="tx1"/>
                </a:solidFill>
                <a:round/>
                <a:headEnd/>
                <a:tailEnd/>
              </a:ln>
              <a:effectLst/>
            </p:spPr>
            <p:txBody>
              <a:bodyPr/>
              <a:lstStyle/>
              <a:p>
                <a:endParaRPr lang="en-US"/>
              </a:p>
            </p:txBody>
          </p:sp>
        </p:grpSp>
      </p:grpSp>
      <p:grpSp>
        <p:nvGrpSpPr>
          <p:cNvPr id="98326" name="Group 22"/>
          <p:cNvGrpSpPr>
            <a:grpSpLocks/>
          </p:cNvGrpSpPr>
          <p:nvPr/>
        </p:nvGrpSpPr>
        <p:grpSpPr bwMode="auto">
          <a:xfrm>
            <a:off x="4822825" y="2630488"/>
            <a:ext cx="2092325" cy="1228725"/>
            <a:chOff x="714" y="3306"/>
            <a:chExt cx="1318" cy="774"/>
          </a:xfrm>
        </p:grpSpPr>
        <p:sp>
          <p:nvSpPr>
            <p:cNvPr id="98327" name="Line 23"/>
            <p:cNvSpPr>
              <a:spLocks noChangeShapeType="1"/>
            </p:cNvSpPr>
            <p:nvPr/>
          </p:nvSpPr>
          <p:spPr bwMode="auto">
            <a:xfrm>
              <a:off x="714" y="3318"/>
              <a:ext cx="0" cy="762"/>
            </a:xfrm>
            <a:prstGeom prst="line">
              <a:avLst/>
            </a:prstGeom>
            <a:noFill/>
            <a:ln w="38100">
              <a:solidFill>
                <a:srgbClr val="008000"/>
              </a:solidFill>
              <a:round/>
              <a:headEnd/>
              <a:tailEnd type="triangle" w="med" len="med"/>
            </a:ln>
            <a:effectLst/>
          </p:spPr>
          <p:txBody>
            <a:bodyPr/>
            <a:lstStyle/>
            <a:p>
              <a:endParaRPr lang="en-US"/>
            </a:p>
          </p:txBody>
        </p:sp>
        <p:sp>
          <p:nvSpPr>
            <p:cNvPr id="98328" name="Line 24"/>
            <p:cNvSpPr>
              <a:spLocks noChangeShapeType="1"/>
            </p:cNvSpPr>
            <p:nvPr/>
          </p:nvSpPr>
          <p:spPr bwMode="auto">
            <a:xfrm>
              <a:off x="950" y="3316"/>
              <a:ext cx="0" cy="762"/>
            </a:xfrm>
            <a:prstGeom prst="line">
              <a:avLst/>
            </a:prstGeom>
            <a:noFill/>
            <a:ln w="38100">
              <a:solidFill>
                <a:srgbClr val="008000"/>
              </a:solidFill>
              <a:round/>
              <a:headEnd/>
              <a:tailEnd type="triangle" w="med" len="med"/>
            </a:ln>
            <a:effectLst/>
          </p:spPr>
          <p:txBody>
            <a:bodyPr/>
            <a:lstStyle/>
            <a:p>
              <a:endParaRPr lang="en-US"/>
            </a:p>
          </p:txBody>
        </p:sp>
        <p:sp>
          <p:nvSpPr>
            <p:cNvPr id="98329" name="Line 25"/>
            <p:cNvSpPr>
              <a:spLocks noChangeShapeType="1"/>
            </p:cNvSpPr>
            <p:nvPr/>
          </p:nvSpPr>
          <p:spPr bwMode="auto">
            <a:xfrm>
              <a:off x="1186" y="3314"/>
              <a:ext cx="0" cy="762"/>
            </a:xfrm>
            <a:prstGeom prst="line">
              <a:avLst/>
            </a:prstGeom>
            <a:noFill/>
            <a:ln w="38100">
              <a:solidFill>
                <a:srgbClr val="008000"/>
              </a:solidFill>
              <a:round/>
              <a:headEnd/>
              <a:tailEnd type="triangle" w="med" len="med"/>
            </a:ln>
            <a:effectLst/>
          </p:spPr>
          <p:txBody>
            <a:bodyPr/>
            <a:lstStyle/>
            <a:p>
              <a:endParaRPr lang="en-US"/>
            </a:p>
          </p:txBody>
        </p:sp>
        <p:sp>
          <p:nvSpPr>
            <p:cNvPr id="98330" name="Line 26"/>
            <p:cNvSpPr>
              <a:spLocks noChangeShapeType="1"/>
            </p:cNvSpPr>
            <p:nvPr/>
          </p:nvSpPr>
          <p:spPr bwMode="auto">
            <a:xfrm>
              <a:off x="1394" y="3312"/>
              <a:ext cx="0" cy="762"/>
            </a:xfrm>
            <a:prstGeom prst="line">
              <a:avLst/>
            </a:prstGeom>
            <a:noFill/>
            <a:ln w="38100">
              <a:solidFill>
                <a:srgbClr val="008000"/>
              </a:solidFill>
              <a:round/>
              <a:headEnd/>
              <a:tailEnd type="triangle" w="med" len="med"/>
            </a:ln>
            <a:effectLst/>
          </p:spPr>
          <p:txBody>
            <a:bodyPr/>
            <a:lstStyle/>
            <a:p>
              <a:endParaRPr lang="en-US"/>
            </a:p>
          </p:txBody>
        </p:sp>
        <p:sp>
          <p:nvSpPr>
            <p:cNvPr id="98331" name="Line 27"/>
            <p:cNvSpPr>
              <a:spLocks noChangeShapeType="1"/>
            </p:cNvSpPr>
            <p:nvPr/>
          </p:nvSpPr>
          <p:spPr bwMode="auto">
            <a:xfrm>
              <a:off x="1595" y="3310"/>
              <a:ext cx="0" cy="762"/>
            </a:xfrm>
            <a:prstGeom prst="line">
              <a:avLst/>
            </a:prstGeom>
            <a:noFill/>
            <a:ln w="38100">
              <a:solidFill>
                <a:srgbClr val="008000"/>
              </a:solidFill>
              <a:round/>
              <a:headEnd/>
              <a:tailEnd type="triangle" w="med" len="med"/>
            </a:ln>
            <a:effectLst/>
          </p:spPr>
          <p:txBody>
            <a:bodyPr/>
            <a:lstStyle/>
            <a:p>
              <a:endParaRPr lang="en-US"/>
            </a:p>
          </p:txBody>
        </p:sp>
        <p:sp>
          <p:nvSpPr>
            <p:cNvPr id="98332" name="Line 28"/>
            <p:cNvSpPr>
              <a:spLocks noChangeShapeType="1"/>
            </p:cNvSpPr>
            <p:nvPr/>
          </p:nvSpPr>
          <p:spPr bwMode="auto">
            <a:xfrm>
              <a:off x="1810" y="3308"/>
              <a:ext cx="0" cy="762"/>
            </a:xfrm>
            <a:prstGeom prst="line">
              <a:avLst/>
            </a:prstGeom>
            <a:noFill/>
            <a:ln w="38100">
              <a:solidFill>
                <a:srgbClr val="008000"/>
              </a:solidFill>
              <a:round/>
              <a:headEnd/>
              <a:tailEnd type="triangle" w="med" len="med"/>
            </a:ln>
            <a:effectLst/>
          </p:spPr>
          <p:txBody>
            <a:bodyPr/>
            <a:lstStyle/>
            <a:p>
              <a:endParaRPr lang="en-US"/>
            </a:p>
          </p:txBody>
        </p:sp>
        <p:sp>
          <p:nvSpPr>
            <p:cNvPr id="98333" name="Line 29"/>
            <p:cNvSpPr>
              <a:spLocks noChangeShapeType="1"/>
            </p:cNvSpPr>
            <p:nvPr/>
          </p:nvSpPr>
          <p:spPr bwMode="auto">
            <a:xfrm>
              <a:off x="2032" y="3306"/>
              <a:ext cx="0" cy="762"/>
            </a:xfrm>
            <a:prstGeom prst="line">
              <a:avLst/>
            </a:prstGeom>
            <a:noFill/>
            <a:ln w="38100">
              <a:solidFill>
                <a:srgbClr val="008000"/>
              </a:solidFill>
              <a:round/>
              <a:headEnd/>
              <a:tailEnd type="triangle" w="med" len="med"/>
            </a:ln>
            <a:effectLst/>
          </p:spPr>
          <p:txBody>
            <a:bodyPr/>
            <a:lstStyle/>
            <a:p>
              <a:endParaRPr lang="en-US"/>
            </a:p>
          </p:txBody>
        </p:sp>
      </p:grpSp>
      <p:sp>
        <p:nvSpPr>
          <p:cNvPr id="98334" name="Freeform 30"/>
          <p:cNvSpPr>
            <a:spLocks/>
          </p:cNvSpPr>
          <p:nvPr/>
        </p:nvSpPr>
        <p:spPr bwMode="auto">
          <a:xfrm>
            <a:off x="6624638" y="1695450"/>
            <a:ext cx="1593850" cy="3132138"/>
          </a:xfrm>
          <a:custGeom>
            <a:avLst/>
            <a:gdLst/>
            <a:ahLst/>
            <a:cxnLst>
              <a:cxn ang="0">
                <a:pos x="0" y="1973"/>
              </a:cxn>
              <a:cxn ang="0">
                <a:pos x="730" y="1458"/>
              </a:cxn>
              <a:cxn ang="0">
                <a:pos x="915" y="1218"/>
              </a:cxn>
              <a:cxn ang="0">
                <a:pos x="1004" y="786"/>
              </a:cxn>
              <a:cxn ang="0">
                <a:pos x="961" y="382"/>
              </a:cxn>
              <a:cxn ang="0">
                <a:pos x="751" y="74"/>
              </a:cxn>
              <a:cxn ang="0">
                <a:pos x="586" y="0"/>
              </a:cxn>
              <a:cxn ang="0">
                <a:pos x="496" y="0"/>
              </a:cxn>
              <a:cxn ang="0">
                <a:pos x="0" y="350"/>
              </a:cxn>
              <a:cxn ang="0">
                <a:pos x="0" y="766"/>
              </a:cxn>
              <a:cxn ang="0">
                <a:pos x="496" y="416"/>
              </a:cxn>
              <a:cxn ang="0">
                <a:pos x="601" y="516"/>
              </a:cxn>
              <a:cxn ang="0">
                <a:pos x="645" y="741"/>
              </a:cxn>
              <a:cxn ang="0">
                <a:pos x="586" y="1049"/>
              </a:cxn>
              <a:cxn ang="0">
                <a:pos x="511" y="1190"/>
              </a:cxn>
              <a:cxn ang="0">
                <a:pos x="0" y="1557"/>
              </a:cxn>
              <a:cxn ang="0">
                <a:pos x="0" y="1973"/>
              </a:cxn>
            </a:cxnLst>
            <a:rect l="0" t="0" r="r" b="b"/>
            <a:pathLst>
              <a:path w="1004" h="1973">
                <a:moveTo>
                  <a:pt x="0" y="1973"/>
                </a:moveTo>
                <a:lnTo>
                  <a:pt x="730" y="1458"/>
                </a:lnTo>
                <a:lnTo>
                  <a:pt x="915" y="1218"/>
                </a:lnTo>
                <a:lnTo>
                  <a:pt x="1004" y="786"/>
                </a:lnTo>
                <a:lnTo>
                  <a:pt x="961" y="382"/>
                </a:lnTo>
                <a:lnTo>
                  <a:pt x="751" y="74"/>
                </a:lnTo>
                <a:lnTo>
                  <a:pt x="586" y="0"/>
                </a:lnTo>
                <a:lnTo>
                  <a:pt x="496" y="0"/>
                </a:lnTo>
                <a:lnTo>
                  <a:pt x="0" y="350"/>
                </a:lnTo>
                <a:lnTo>
                  <a:pt x="0" y="766"/>
                </a:lnTo>
                <a:lnTo>
                  <a:pt x="496" y="416"/>
                </a:lnTo>
                <a:lnTo>
                  <a:pt x="601" y="516"/>
                </a:lnTo>
                <a:lnTo>
                  <a:pt x="645" y="741"/>
                </a:lnTo>
                <a:lnTo>
                  <a:pt x="586" y="1049"/>
                </a:lnTo>
                <a:lnTo>
                  <a:pt x="511" y="1190"/>
                </a:lnTo>
                <a:lnTo>
                  <a:pt x="0" y="1557"/>
                </a:lnTo>
                <a:lnTo>
                  <a:pt x="0" y="1973"/>
                </a:lnTo>
                <a:close/>
              </a:path>
            </a:pathLst>
          </a:custGeom>
          <a:gradFill rotWithShape="1">
            <a:gsLst>
              <a:gs pos="0">
                <a:schemeClr val="accent1">
                  <a:gamma/>
                  <a:shade val="46275"/>
                  <a:invGamma/>
                </a:schemeClr>
              </a:gs>
              <a:gs pos="100000">
                <a:schemeClr val="accent1"/>
              </a:gs>
            </a:gsLst>
            <a:lin ang="5400000" scaled="1"/>
          </a:gradFill>
          <a:ln w="9525">
            <a:solidFill>
              <a:schemeClr val="tx1"/>
            </a:solidFill>
            <a:round/>
            <a:headEnd/>
            <a:tailEnd/>
          </a:ln>
          <a:effectLst/>
        </p:spPr>
        <p:txBody>
          <a:bodyPr/>
          <a:lstStyle/>
          <a:p>
            <a:endParaRPr lang="en-US"/>
          </a:p>
        </p:txBody>
      </p:sp>
      <p:grpSp>
        <p:nvGrpSpPr>
          <p:cNvPr id="98335" name="Group 31"/>
          <p:cNvGrpSpPr>
            <a:grpSpLocks/>
          </p:cNvGrpSpPr>
          <p:nvPr/>
        </p:nvGrpSpPr>
        <p:grpSpPr bwMode="auto">
          <a:xfrm>
            <a:off x="4637088" y="2847975"/>
            <a:ext cx="2092325" cy="1141413"/>
            <a:chOff x="714" y="3306"/>
            <a:chExt cx="1318" cy="774"/>
          </a:xfrm>
        </p:grpSpPr>
        <p:sp>
          <p:nvSpPr>
            <p:cNvPr id="98336" name="Line 32"/>
            <p:cNvSpPr>
              <a:spLocks noChangeShapeType="1"/>
            </p:cNvSpPr>
            <p:nvPr/>
          </p:nvSpPr>
          <p:spPr bwMode="auto">
            <a:xfrm>
              <a:off x="714" y="3318"/>
              <a:ext cx="0" cy="762"/>
            </a:xfrm>
            <a:prstGeom prst="line">
              <a:avLst/>
            </a:prstGeom>
            <a:noFill/>
            <a:ln w="38100">
              <a:solidFill>
                <a:srgbClr val="008000"/>
              </a:solidFill>
              <a:round/>
              <a:headEnd/>
              <a:tailEnd type="triangle" w="med" len="med"/>
            </a:ln>
            <a:effectLst/>
          </p:spPr>
          <p:txBody>
            <a:bodyPr/>
            <a:lstStyle/>
            <a:p>
              <a:endParaRPr lang="en-US"/>
            </a:p>
          </p:txBody>
        </p:sp>
        <p:sp>
          <p:nvSpPr>
            <p:cNvPr id="98337" name="Line 33"/>
            <p:cNvSpPr>
              <a:spLocks noChangeShapeType="1"/>
            </p:cNvSpPr>
            <p:nvPr/>
          </p:nvSpPr>
          <p:spPr bwMode="auto">
            <a:xfrm>
              <a:off x="950" y="3316"/>
              <a:ext cx="0" cy="762"/>
            </a:xfrm>
            <a:prstGeom prst="line">
              <a:avLst/>
            </a:prstGeom>
            <a:noFill/>
            <a:ln w="38100">
              <a:solidFill>
                <a:srgbClr val="008000"/>
              </a:solidFill>
              <a:round/>
              <a:headEnd/>
              <a:tailEnd type="triangle" w="med" len="med"/>
            </a:ln>
            <a:effectLst/>
          </p:spPr>
          <p:txBody>
            <a:bodyPr/>
            <a:lstStyle/>
            <a:p>
              <a:endParaRPr lang="en-US"/>
            </a:p>
          </p:txBody>
        </p:sp>
        <p:sp>
          <p:nvSpPr>
            <p:cNvPr id="98338" name="Line 34"/>
            <p:cNvSpPr>
              <a:spLocks noChangeShapeType="1"/>
            </p:cNvSpPr>
            <p:nvPr/>
          </p:nvSpPr>
          <p:spPr bwMode="auto">
            <a:xfrm>
              <a:off x="1186" y="3314"/>
              <a:ext cx="0" cy="762"/>
            </a:xfrm>
            <a:prstGeom prst="line">
              <a:avLst/>
            </a:prstGeom>
            <a:noFill/>
            <a:ln w="38100">
              <a:solidFill>
                <a:srgbClr val="008000"/>
              </a:solidFill>
              <a:round/>
              <a:headEnd/>
              <a:tailEnd type="triangle" w="med" len="med"/>
            </a:ln>
            <a:effectLst/>
          </p:spPr>
          <p:txBody>
            <a:bodyPr/>
            <a:lstStyle/>
            <a:p>
              <a:endParaRPr lang="en-US"/>
            </a:p>
          </p:txBody>
        </p:sp>
        <p:sp>
          <p:nvSpPr>
            <p:cNvPr id="98339" name="Line 35"/>
            <p:cNvSpPr>
              <a:spLocks noChangeShapeType="1"/>
            </p:cNvSpPr>
            <p:nvPr/>
          </p:nvSpPr>
          <p:spPr bwMode="auto">
            <a:xfrm>
              <a:off x="1394" y="3312"/>
              <a:ext cx="0" cy="762"/>
            </a:xfrm>
            <a:prstGeom prst="line">
              <a:avLst/>
            </a:prstGeom>
            <a:noFill/>
            <a:ln w="38100">
              <a:solidFill>
                <a:srgbClr val="008000"/>
              </a:solidFill>
              <a:round/>
              <a:headEnd/>
              <a:tailEnd type="triangle" w="med" len="med"/>
            </a:ln>
            <a:effectLst/>
          </p:spPr>
          <p:txBody>
            <a:bodyPr/>
            <a:lstStyle/>
            <a:p>
              <a:endParaRPr lang="en-US"/>
            </a:p>
          </p:txBody>
        </p:sp>
        <p:sp>
          <p:nvSpPr>
            <p:cNvPr id="98340" name="Line 36"/>
            <p:cNvSpPr>
              <a:spLocks noChangeShapeType="1"/>
            </p:cNvSpPr>
            <p:nvPr/>
          </p:nvSpPr>
          <p:spPr bwMode="auto">
            <a:xfrm>
              <a:off x="1595" y="3310"/>
              <a:ext cx="0" cy="762"/>
            </a:xfrm>
            <a:prstGeom prst="line">
              <a:avLst/>
            </a:prstGeom>
            <a:noFill/>
            <a:ln w="38100">
              <a:solidFill>
                <a:srgbClr val="008000"/>
              </a:solidFill>
              <a:round/>
              <a:headEnd/>
              <a:tailEnd type="triangle" w="med" len="med"/>
            </a:ln>
            <a:effectLst/>
          </p:spPr>
          <p:txBody>
            <a:bodyPr/>
            <a:lstStyle/>
            <a:p>
              <a:endParaRPr lang="en-US"/>
            </a:p>
          </p:txBody>
        </p:sp>
        <p:sp>
          <p:nvSpPr>
            <p:cNvPr id="98341" name="Line 37"/>
            <p:cNvSpPr>
              <a:spLocks noChangeShapeType="1"/>
            </p:cNvSpPr>
            <p:nvPr/>
          </p:nvSpPr>
          <p:spPr bwMode="auto">
            <a:xfrm>
              <a:off x="1810" y="3308"/>
              <a:ext cx="0" cy="762"/>
            </a:xfrm>
            <a:prstGeom prst="line">
              <a:avLst/>
            </a:prstGeom>
            <a:noFill/>
            <a:ln w="38100">
              <a:solidFill>
                <a:srgbClr val="008000"/>
              </a:solidFill>
              <a:round/>
              <a:headEnd/>
              <a:tailEnd type="triangle" w="med" len="med"/>
            </a:ln>
            <a:effectLst/>
          </p:spPr>
          <p:txBody>
            <a:bodyPr/>
            <a:lstStyle/>
            <a:p>
              <a:endParaRPr lang="en-US"/>
            </a:p>
          </p:txBody>
        </p:sp>
        <p:sp>
          <p:nvSpPr>
            <p:cNvPr id="98342" name="Line 38"/>
            <p:cNvSpPr>
              <a:spLocks noChangeShapeType="1"/>
            </p:cNvSpPr>
            <p:nvPr/>
          </p:nvSpPr>
          <p:spPr bwMode="auto">
            <a:xfrm>
              <a:off x="2032" y="3306"/>
              <a:ext cx="0" cy="762"/>
            </a:xfrm>
            <a:prstGeom prst="line">
              <a:avLst/>
            </a:prstGeom>
            <a:noFill/>
            <a:ln w="38100">
              <a:solidFill>
                <a:srgbClr val="008000"/>
              </a:solidFill>
              <a:round/>
              <a:headEnd/>
              <a:tailEnd type="triangle" w="med" len="med"/>
            </a:ln>
            <a:effectLst/>
          </p:spPr>
          <p:txBody>
            <a:bodyPr/>
            <a:lstStyle/>
            <a:p>
              <a:endParaRPr lang="en-US"/>
            </a:p>
          </p:txBody>
        </p:sp>
      </p:grpSp>
      <p:grpSp>
        <p:nvGrpSpPr>
          <p:cNvPr id="98343" name="Group 39"/>
          <p:cNvGrpSpPr>
            <a:grpSpLocks/>
          </p:cNvGrpSpPr>
          <p:nvPr/>
        </p:nvGrpSpPr>
        <p:grpSpPr bwMode="auto">
          <a:xfrm>
            <a:off x="4411663" y="2868613"/>
            <a:ext cx="2092325" cy="1228725"/>
            <a:chOff x="714" y="3306"/>
            <a:chExt cx="1318" cy="774"/>
          </a:xfrm>
        </p:grpSpPr>
        <p:sp>
          <p:nvSpPr>
            <p:cNvPr id="98344" name="Line 40"/>
            <p:cNvSpPr>
              <a:spLocks noChangeShapeType="1"/>
            </p:cNvSpPr>
            <p:nvPr/>
          </p:nvSpPr>
          <p:spPr bwMode="auto">
            <a:xfrm>
              <a:off x="714" y="3318"/>
              <a:ext cx="0" cy="762"/>
            </a:xfrm>
            <a:prstGeom prst="line">
              <a:avLst/>
            </a:prstGeom>
            <a:noFill/>
            <a:ln w="38100">
              <a:solidFill>
                <a:srgbClr val="008000"/>
              </a:solidFill>
              <a:round/>
              <a:headEnd/>
              <a:tailEnd type="triangle" w="med" len="med"/>
            </a:ln>
            <a:effectLst/>
          </p:spPr>
          <p:txBody>
            <a:bodyPr/>
            <a:lstStyle/>
            <a:p>
              <a:endParaRPr lang="en-US"/>
            </a:p>
          </p:txBody>
        </p:sp>
        <p:sp>
          <p:nvSpPr>
            <p:cNvPr id="98345" name="Line 41"/>
            <p:cNvSpPr>
              <a:spLocks noChangeShapeType="1"/>
            </p:cNvSpPr>
            <p:nvPr/>
          </p:nvSpPr>
          <p:spPr bwMode="auto">
            <a:xfrm>
              <a:off x="950" y="3316"/>
              <a:ext cx="0" cy="762"/>
            </a:xfrm>
            <a:prstGeom prst="line">
              <a:avLst/>
            </a:prstGeom>
            <a:noFill/>
            <a:ln w="38100">
              <a:solidFill>
                <a:srgbClr val="008000"/>
              </a:solidFill>
              <a:round/>
              <a:headEnd/>
              <a:tailEnd type="triangle" w="med" len="med"/>
            </a:ln>
            <a:effectLst/>
          </p:spPr>
          <p:txBody>
            <a:bodyPr/>
            <a:lstStyle/>
            <a:p>
              <a:endParaRPr lang="en-US"/>
            </a:p>
          </p:txBody>
        </p:sp>
        <p:sp>
          <p:nvSpPr>
            <p:cNvPr id="98346" name="Line 42"/>
            <p:cNvSpPr>
              <a:spLocks noChangeShapeType="1"/>
            </p:cNvSpPr>
            <p:nvPr/>
          </p:nvSpPr>
          <p:spPr bwMode="auto">
            <a:xfrm>
              <a:off x="1186" y="3314"/>
              <a:ext cx="0" cy="762"/>
            </a:xfrm>
            <a:prstGeom prst="line">
              <a:avLst/>
            </a:prstGeom>
            <a:noFill/>
            <a:ln w="38100">
              <a:solidFill>
                <a:srgbClr val="008000"/>
              </a:solidFill>
              <a:round/>
              <a:headEnd/>
              <a:tailEnd type="triangle" w="med" len="med"/>
            </a:ln>
            <a:effectLst/>
          </p:spPr>
          <p:txBody>
            <a:bodyPr/>
            <a:lstStyle/>
            <a:p>
              <a:endParaRPr lang="en-US"/>
            </a:p>
          </p:txBody>
        </p:sp>
        <p:sp>
          <p:nvSpPr>
            <p:cNvPr id="98347" name="Line 43"/>
            <p:cNvSpPr>
              <a:spLocks noChangeShapeType="1"/>
            </p:cNvSpPr>
            <p:nvPr/>
          </p:nvSpPr>
          <p:spPr bwMode="auto">
            <a:xfrm>
              <a:off x="1394" y="3312"/>
              <a:ext cx="0" cy="762"/>
            </a:xfrm>
            <a:prstGeom prst="line">
              <a:avLst/>
            </a:prstGeom>
            <a:noFill/>
            <a:ln w="38100">
              <a:solidFill>
                <a:srgbClr val="008000"/>
              </a:solidFill>
              <a:round/>
              <a:headEnd/>
              <a:tailEnd type="triangle" w="med" len="med"/>
            </a:ln>
            <a:effectLst/>
          </p:spPr>
          <p:txBody>
            <a:bodyPr/>
            <a:lstStyle/>
            <a:p>
              <a:endParaRPr lang="en-US"/>
            </a:p>
          </p:txBody>
        </p:sp>
        <p:sp>
          <p:nvSpPr>
            <p:cNvPr id="98348" name="Line 44"/>
            <p:cNvSpPr>
              <a:spLocks noChangeShapeType="1"/>
            </p:cNvSpPr>
            <p:nvPr/>
          </p:nvSpPr>
          <p:spPr bwMode="auto">
            <a:xfrm>
              <a:off x="1595" y="3310"/>
              <a:ext cx="0" cy="762"/>
            </a:xfrm>
            <a:prstGeom prst="line">
              <a:avLst/>
            </a:prstGeom>
            <a:noFill/>
            <a:ln w="38100">
              <a:solidFill>
                <a:srgbClr val="008000"/>
              </a:solidFill>
              <a:round/>
              <a:headEnd/>
              <a:tailEnd type="triangle" w="med" len="med"/>
            </a:ln>
            <a:effectLst/>
          </p:spPr>
          <p:txBody>
            <a:bodyPr/>
            <a:lstStyle/>
            <a:p>
              <a:endParaRPr lang="en-US"/>
            </a:p>
          </p:txBody>
        </p:sp>
        <p:sp>
          <p:nvSpPr>
            <p:cNvPr id="98349" name="Line 45"/>
            <p:cNvSpPr>
              <a:spLocks noChangeShapeType="1"/>
            </p:cNvSpPr>
            <p:nvPr/>
          </p:nvSpPr>
          <p:spPr bwMode="auto">
            <a:xfrm>
              <a:off x="1810" y="3308"/>
              <a:ext cx="0" cy="762"/>
            </a:xfrm>
            <a:prstGeom prst="line">
              <a:avLst/>
            </a:prstGeom>
            <a:noFill/>
            <a:ln w="38100">
              <a:solidFill>
                <a:srgbClr val="008000"/>
              </a:solidFill>
              <a:round/>
              <a:headEnd/>
              <a:tailEnd type="triangle" w="med" len="med"/>
            </a:ln>
            <a:effectLst/>
          </p:spPr>
          <p:txBody>
            <a:bodyPr/>
            <a:lstStyle/>
            <a:p>
              <a:endParaRPr lang="en-US"/>
            </a:p>
          </p:txBody>
        </p:sp>
        <p:sp>
          <p:nvSpPr>
            <p:cNvPr id="98350" name="Line 46"/>
            <p:cNvSpPr>
              <a:spLocks noChangeShapeType="1"/>
            </p:cNvSpPr>
            <p:nvPr/>
          </p:nvSpPr>
          <p:spPr bwMode="auto">
            <a:xfrm>
              <a:off x="2032" y="3306"/>
              <a:ext cx="0" cy="762"/>
            </a:xfrm>
            <a:prstGeom prst="line">
              <a:avLst/>
            </a:prstGeom>
            <a:noFill/>
            <a:ln w="38100">
              <a:solidFill>
                <a:srgbClr val="008000"/>
              </a:solidFill>
              <a:round/>
              <a:headEnd/>
              <a:tailEnd type="triangle" w="med" len="med"/>
            </a:ln>
            <a:effectLst/>
          </p:spPr>
          <p:txBody>
            <a:bodyPr/>
            <a:lstStyle/>
            <a:p>
              <a:endParaRPr lang="en-US"/>
            </a:p>
          </p:txBody>
        </p:sp>
      </p:grpSp>
      <p:sp>
        <p:nvSpPr>
          <p:cNvPr id="98351" name="Rectangle 47"/>
          <p:cNvSpPr>
            <a:spLocks noChangeArrowheads="1"/>
          </p:cNvSpPr>
          <p:nvPr/>
        </p:nvSpPr>
        <p:spPr bwMode="auto">
          <a:xfrm>
            <a:off x="3975100" y="2260600"/>
            <a:ext cx="2651125" cy="660400"/>
          </a:xfrm>
          <a:prstGeom prst="rect">
            <a:avLst/>
          </a:prstGeom>
          <a:gradFill rotWithShape="1">
            <a:gsLst>
              <a:gs pos="0">
                <a:srgbClr val="FF0000">
                  <a:gamma/>
                  <a:shade val="46275"/>
                  <a:invGamma/>
                </a:srgbClr>
              </a:gs>
              <a:gs pos="100000">
                <a:srgbClr val="FF0000"/>
              </a:gs>
            </a:gsLst>
            <a:lin ang="18900000" scaled="1"/>
          </a:gradFill>
          <a:ln w="9525">
            <a:solidFill>
              <a:schemeClr val="tx1"/>
            </a:solidFill>
            <a:miter lim="800000"/>
            <a:headEnd/>
            <a:tailEnd/>
          </a:ln>
          <a:effectLst/>
        </p:spPr>
        <p:txBody>
          <a:bodyPr wrap="none" anchor="ctr"/>
          <a:lstStyle/>
          <a:p>
            <a:endParaRPr lang="en-US"/>
          </a:p>
        </p:txBody>
      </p:sp>
      <p:sp>
        <p:nvSpPr>
          <p:cNvPr id="98352" name="Text Box 48"/>
          <p:cNvSpPr txBox="1">
            <a:spLocks noChangeArrowheads="1"/>
          </p:cNvSpPr>
          <p:nvPr/>
        </p:nvSpPr>
        <p:spPr bwMode="auto">
          <a:xfrm>
            <a:off x="4775200" y="2363788"/>
            <a:ext cx="930275" cy="457200"/>
          </a:xfrm>
          <a:prstGeom prst="rect">
            <a:avLst/>
          </a:prstGeom>
          <a:noFill/>
          <a:ln w="9525">
            <a:noFill/>
            <a:miter lim="800000"/>
            <a:headEnd/>
            <a:tailEnd/>
          </a:ln>
          <a:effectLst/>
        </p:spPr>
        <p:txBody>
          <a:bodyPr wrap="none">
            <a:spAutoFit/>
          </a:bodyPr>
          <a:lstStyle/>
          <a:p>
            <a:r>
              <a:rPr lang="en-US"/>
              <a:t>North</a:t>
            </a:r>
          </a:p>
        </p:txBody>
      </p:sp>
      <p:grpSp>
        <p:nvGrpSpPr>
          <p:cNvPr id="98353" name="Group 49"/>
          <p:cNvGrpSpPr>
            <a:grpSpLocks/>
          </p:cNvGrpSpPr>
          <p:nvPr/>
        </p:nvGrpSpPr>
        <p:grpSpPr bwMode="auto">
          <a:xfrm>
            <a:off x="8918575" y="3130550"/>
            <a:ext cx="196850" cy="196850"/>
            <a:chOff x="1426" y="3606"/>
            <a:chExt cx="124" cy="124"/>
          </a:xfrm>
        </p:grpSpPr>
        <p:sp>
          <p:nvSpPr>
            <p:cNvPr id="98354" name="Oval 50"/>
            <p:cNvSpPr>
              <a:spLocks noChangeArrowheads="1"/>
            </p:cNvSpPr>
            <p:nvPr/>
          </p:nvSpPr>
          <p:spPr bwMode="auto">
            <a:xfrm>
              <a:off x="1426" y="3606"/>
              <a:ext cx="124" cy="124"/>
            </a:xfrm>
            <a:prstGeom prst="ellipse">
              <a:avLst/>
            </a:prstGeom>
            <a:solidFill>
              <a:srgbClr val="FFCCFF"/>
            </a:solidFill>
            <a:ln w="9525">
              <a:solidFill>
                <a:schemeClr val="tx1"/>
              </a:solidFill>
              <a:round/>
              <a:headEnd/>
              <a:tailEnd/>
            </a:ln>
            <a:effectLst/>
          </p:spPr>
          <p:txBody>
            <a:bodyPr wrap="none" anchor="ctr"/>
            <a:lstStyle/>
            <a:p>
              <a:endParaRPr lang="en-US"/>
            </a:p>
          </p:txBody>
        </p:sp>
        <p:grpSp>
          <p:nvGrpSpPr>
            <p:cNvPr id="98355" name="Group 51"/>
            <p:cNvGrpSpPr>
              <a:grpSpLocks/>
            </p:cNvGrpSpPr>
            <p:nvPr/>
          </p:nvGrpSpPr>
          <p:grpSpPr bwMode="auto">
            <a:xfrm>
              <a:off x="1438" y="3621"/>
              <a:ext cx="90" cy="90"/>
              <a:chOff x="1253" y="3257"/>
              <a:chExt cx="124" cy="124"/>
            </a:xfrm>
          </p:grpSpPr>
          <p:sp>
            <p:nvSpPr>
              <p:cNvPr id="98356" name="Line 52"/>
              <p:cNvSpPr>
                <a:spLocks noChangeShapeType="1"/>
              </p:cNvSpPr>
              <p:nvPr/>
            </p:nvSpPr>
            <p:spPr bwMode="auto">
              <a:xfrm>
                <a:off x="1317" y="3257"/>
                <a:ext cx="0" cy="124"/>
              </a:xfrm>
              <a:prstGeom prst="line">
                <a:avLst/>
              </a:prstGeom>
              <a:noFill/>
              <a:ln w="19050">
                <a:solidFill>
                  <a:schemeClr val="tx1"/>
                </a:solidFill>
                <a:round/>
                <a:headEnd/>
                <a:tailEnd/>
              </a:ln>
              <a:effectLst/>
            </p:spPr>
            <p:txBody>
              <a:bodyPr/>
              <a:lstStyle/>
              <a:p>
                <a:endParaRPr lang="en-US"/>
              </a:p>
            </p:txBody>
          </p:sp>
          <p:sp>
            <p:nvSpPr>
              <p:cNvPr id="98357" name="Line 53"/>
              <p:cNvSpPr>
                <a:spLocks noChangeShapeType="1"/>
              </p:cNvSpPr>
              <p:nvPr/>
            </p:nvSpPr>
            <p:spPr bwMode="auto">
              <a:xfrm rot="-5400000">
                <a:off x="1315" y="3255"/>
                <a:ext cx="0" cy="124"/>
              </a:xfrm>
              <a:prstGeom prst="line">
                <a:avLst/>
              </a:prstGeom>
              <a:noFill/>
              <a:ln w="19050">
                <a:solidFill>
                  <a:schemeClr val="tx1"/>
                </a:solidFill>
                <a:round/>
                <a:headEnd/>
                <a:tailEnd/>
              </a:ln>
              <a:effectLst/>
            </p:spPr>
            <p:txBody>
              <a:bodyPr/>
              <a:lstStyle/>
              <a:p>
                <a:endParaRPr lang="en-US"/>
              </a:p>
            </p:txBody>
          </p:sp>
        </p:grpSp>
      </p:grpSp>
      <p:grpSp>
        <p:nvGrpSpPr>
          <p:cNvPr id="98365" name="Group 61"/>
          <p:cNvGrpSpPr>
            <a:grpSpLocks/>
          </p:cNvGrpSpPr>
          <p:nvPr/>
        </p:nvGrpSpPr>
        <p:grpSpPr bwMode="auto">
          <a:xfrm>
            <a:off x="830263" y="5976934"/>
            <a:ext cx="7464425" cy="850900"/>
            <a:chOff x="523" y="3773"/>
            <a:chExt cx="4702" cy="536"/>
          </a:xfrm>
        </p:grpSpPr>
        <p:sp>
          <p:nvSpPr>
            <p:cNvPr id="98359" name="Text Box 55"/>
            <p:cNvSpPr txBox="1">
              <a:spLocks noChangeArrowheads="1"/>
            </p:cNvSpPr>
            <p:nvPr/>
          </p:nvSpPr>
          <p:spPr bwMode="auto">
            <a:xfrm>
              <a:off x="3393" y="3773"/>
              <a:ext cx="1832" cy="518"/>
            </a:xfrm>
            <a:prstGeom prst="rect">
              <a:avLst/>
            </a:prstGeom>
            <a:solidFill>
              <a:srgbClr val="FF0000"/>
            </a:solidFill>
            <a:ln w="9525">
              <a:noFill/>
              <a:miter lim="800000"/>
              <a:headEnd/>
              <a:tailEnd/>
            </a:ln>
            <a:effectLst/>
          </p:spPr>
          <p:txBody>
            <a:bodyPr>
              <a:spAutoFit/>
            </a:bodyPr>
            <a:lstStyle/>
            <a:p>
              <a:pPr algn="ctr">
                <a:spcBef>
                  <a:spcPct val="50000"/>
                </a:spcBef>
              </a:pPr>
              <a:r>
                <a:rPr lang="en-US">
                  <a:solidFill>
                    <a:schemeClr val="bg1"/>
                  </a:solidFill>
                </a:rPr>
                <a:t>magnetic force on a moving charge</a:t>
              </a:r>
            </a:p>
          </p:txBody>
        </p:sp>
        <p:sp>
          <p:nvSpPr>
            <p:cNvPr id="98360" name="Rectangle 56"/>
            <p:cNvSpPr>
              <a:spLocks noChangeArrowheads="1"/>
            </p:cNvSpPr>
            <p:nvPr/>
          </p:nvSpPr>
          <p:spPr bwMode="auto">
            <a:xfrm>
              <a:off x="523" y="3775"/>
              <a:ext cx="4701" cy="515"/>
            </a:xfrm>
            <a:prstGeom prst="rect">
              <a:avLst/>
            </a:prstGeom>
            <a:noFill/>
            <a:ln w="12700">
              <a:solidFill>
                <a:schemeClr val="tx1"/>
              </a:solidFill>
              <a:miter lim="800000"/>
              <a:headEnd/>
              <a:tailEnd/>
            </a:ln>
            <a:effectLst/>
          </p:spPr>
          <p:txBody>
            <a:bodyPr wrap="none" anchor="ctr"/>
            <a:lstStyle/>
            <a:p>
              <a:endParaRPr lang="en-US"/>
            </a:p>
          </p:txBody>
        </p:sp>
        <p:sp>
          <p:nvSpPr>
            <p:cNvPr id="98362" name="Text Box 58"/>
            <p:cNvSpPr txBox="1">
              <a:spLocks noChangeArrowheads="1"/>
            </p:cNvSpPr>
            <p:nvPr/>
          </p:nvSpPr>
          <p:spPr bwMode="auto">
            <a:xfrm>
              <a:off x="897" y="4059"/>
              <a:ext cx="2619" cy="250"/>
            </a:xfrm>
            <a:prstGeom prst="rect">
              <a:avLst/>
            </a:prstGeom>
            <a:noFill/>
            <a:ln w="9525">
              <a:noFill/>
              <a:miter lim="800000"/>
              <a:headEnd/>
              <a:tailEnd/>
            </a:ln>
            <a:effectLst/>
          </p:spPr>
          <p:txBody>
            <a:bodyPr>
              <a:spAutoFit/>
            </a:bodyPr>
            <a:lstStyle/>
            <a:p>
              <a:r>
                <a:rPr lang="en-US" sz="2000" dirty="0">
                  <a:solidFill>
                    <a:schemeClr val="hlink"/>
                  </a:solidFill>
                </a:rPr>
                <a:t>where </a:t>
              </a:r>
              <a:r>
                <a:rPr lang="en-US" sz="2000" i="1" dirty="0">
                  <a:solidFill>
                    <a:schemeClr val="hlink"/>
                  </a:solidFill>
                  <a:sym typeface="Symbol" pitchFamily="18" charset="2"/>
                </a:rPr>
                <a:t></a:t>
              </a:r>
              <a:r>
                <a:rPr lang="en-US" sz="2000" dirty="0">
                  <a:solidFill>
                    <a:schemeClr val="hlink"/>
                  </a:solidFill>
                  <a:sym typeface="Symbol" pitchFamily="18" charset="2"/>
                </a:rPr>
                <a:t> is angle between </a:t>
              </a:r>
              <a:r>
                <a:rPr lang="en-US" sz="2000" b="1" dirty="0">
                  <a:solidFill>
                    <a:schemeClr val="hlink"/>
                  </a:solidFill>
                  <a:sym typeface="Symbol" pitchFamily="18" charset="2"/>
                </a:rPr>
                <a:t>v</a:t>
              </a:r>
              <a:r>
                <a:rPr lang="en-US" sz="2000" dirty="0">
                  <a:solidFill>
                    <a:schemeClr val="hlink"/>
                  </a:solidFill>
                  <a:sym typeface="Symbol" pitchFamily="18" charset="2"/>
                </a:rPr>
                <a:t> and </a:t>
              </a:r>
              <a:r>
                <a:rPr lang="en-US" sz="2000" b="1" dirty="0">
                  <a:solidFill>
                    <a:schemeClr val="hlink"/>
                  </a:solidFill>
                  <a:sym typeface="Symbol" pitchFamily="18" charset="2"/>
                </a:rPr>
                <a:t>B</a:t>
              </a:r>
              <a:endParaRPr lang="en-US" sz="2000" dirty="0">
                <a:solidFill>
                  <a:schemeClr val="hlink"/>
                </a:solidFill>
                <a:sym typeface="Symbol" pitchFamily="18" charset="2"/>
              </a:endParaRPr>
            </a:p>
          </p:txBody>
        </p:sp>
      </p:grpSp>
      <p:sp>
        <p:nvSpPr>
          <p:cNvPr id="98364"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anim calcmode="lin" valueType="num">
                                      <p:cBhvr additive="base">
                                        <p:cTn id="7" dur="500" fill="hold"/>
                                        <p:tgtEl>
                                          <p:spTgt spid="983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30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8306">
                                            <p:txEl>
                                              <p:pRg st="1" end="1"/>
                                            </p:txEl>
                                          </p:spTgt>
                                        </p:tgtEl>
                                        <p:attrNameLst>
                                          <p:attrName>style.visibility</p:attrName>
                                        </p:attrNameLst>
                                      </p:cBhvr>
                                      <p:to>
                                        <p:strVal val="visible"/>
                                      </p:to>
                                    </p:set>
                                    <p:anim calcmode="lin" valueType="num">
                                      <p:cBhvr additive="base">
                                        <p:cTn id="13" dur="500" fill="hold"/>
                                        <p:tgtEl>
                                          <p:spTgt spid="983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30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8334"/>
                                        </p:tgtEl>
                                        <p:attrNameLst>
                                          <p:attrName>style.visibility</p:attrName>
                                        </p:attrNameLst>
                                      </p:cBhvr>
                                      <p:to>
                                        <p:strVal val="visible"/>
                                      </p:to>
                                    </p:set>
                                    <p:animEffect transition="in" filter="fade">
                                      <p:cBhvr>
                                        <p:cTn id="19" dur="500"/>
                                        <p:tgtEl>
                                          <p:spTgt spid="98334"/>
                                        </p:tgtEl>
                                      </p:cBhvr>
                                    </p:animEffect>
                                  </p:childTnLst>
                                  <p:subTnLst>
                                    <p:audio>
                                      <p:cMediaNode>
                                        <p:cTn display="0" masterRel="sameClick">
                                          <p:stCondLst>
                                            <p:cond evt="begin" delay="0">
                                              <p:tn val="17"/>
                                            </p:cond>
                                          </p:stCondLst>
                                          <p:endCondLst>
                                            <p:cond evt="onStopAudio" delay="0">
                                              <p:tgtEl>
                                                <p:sldTgt/>
                                              </p:tgtEl>
                                            </p:cond>
                                          </p:endCondLst>
                                        </p:cTn>
                                        <p:tgtEl>
                                          <p:sndTgt r:embed="rId5" name="voltage.wav"/>
                                        </p:tgtEl>
                                      </p:cMediaNode>
                                    </p:audio>
                                  </p:subTnLst>
                                </p:cTn>
                              </p:par>
                              <p:par>
                                <p:cTn id="20" presetID="10" presetClass="entr" presetSubtype="0" fill="hold" grpId="0" nodeType="withEffect">
                                  <p:stCondLst>
                                    <p:cond delay="0"/>
                                  </p:stCondLst>
                                  <p:childTnLst>
                                    <p:set>
                                      <p:cBhvr>
                                        <p:cTn id="21" dur="1" fill="hold">
                                          <p:stCondLst>
                                            <p:cond delay="0"/>
                                          </p:stCondLst>
                                        </p:cTn>
                                        <p:tgtEl>
                                          <p:spTgt spid="98310"/>
                                        </p:tgtEl>
                                        <p:attrNameLst>
                                          <p:attrName>style.visibility</p:attrName>
                                        </p:attrNameLst>
                                      </p:cBhvr>
                                      <p:to>
                                        <p:strVal val="visible"/>
                                      </p:to>
                                    </p:set>
                                    <p:animEffect transition="in" filter="fade">
                                      <p:cBhvr>
                                        <p:cTn id="22" dur="500"/>
                                        <p:tgtEl>
                                          <p:spTgt spid="983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8351"/>
                                        </p:tgtEl>
                                        <p:attrNameLst>
                                          <p:attrName>style.visibility</p:attrName>
                                        </p:attrNameLst>
                                      </p:cBhvr>
                                      <p:to>
                                        <p:strVal val="visible"/>
                                      </p:to>
                                    </p:set>
                                    <p:animEffect transition="in" filter="fade">
                                      <p:cBhvr>
                                        <p:cTn id="25" dur="500"/>
                                        <p:tgtEl>
                                          <p:spTgt spid="9835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8352"/>
                                        </p:tgtEl>
                                        <p:attrNameLst>
                                          <p:attrName>style.visibility</p:attrName>
                                        </p:attrNameLst>
                                      </p:cBhvr>
                                      <p:to>
                                        <p:strVal val="visible"/>
                                      </p:to>
                                    </p:set>
                                    <p:animEffect transition="in" filter="fade">
                                      <p:cBhvr>
                                        <p:cTn id="28" dur="500"/>
                                        <p:tgtEl>
                                          <p:spTgt spid="9835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8308"/>
                                        </p:tgtEl>
                                        <p:attrNameLst>
                                          <p:attrName>style.visibility</p:attrName>
                                        </p:attrNameLst>
                                      </p:cBhvr>
                                      <p:to>
                                        <p:strVal val="visible"/>
                                      </p:to>
                                    </p:set>
                                    <p:animEffect transition="in" filter="fade">
                                      <p:cBhvr>
                                        <p:cTn id="31" dur="500"/>
                                        <p:tgtEl>
                                          <p:spTgt spid="9830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8311"/>
                                        </p:tgtEl>
                                        <p:attrNameLst>
                                          <p:attrName>style.visibility</p:attrName>
                                        </p:attrNameLst>
                                      </p:cBhvr>
                                      <p:to>
                                        <p:strVal val="visible"/>
                                      </p:to>
                                    </p:set>
                                    <p:animEffect transition="in" filter="fade">
                                      <p:cBhvr>
                                        <p:cTn id="34" dur="500"/>
                                        <p:tgtEl>
                                          <p:spTgt spid="9831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8309"/>
                                        </p:tgtEl>
                                        <p:attrNameLst>
                                          <p:attrName>style.visibility</p:attrName>
                                        </p:attrNameLst>
                                      </p:cBhvr>
                                      <p:to>
                                        <p:strVal val="visible"/>
                                      </p:to>
                                    </p:set>
                                    <p:animEffect transition="in" filter="fade">
                                      <p:cBhvr>
                                        <p:cTn id="37" dur="500"/>
                                        <p:tgtEl>
                                          <p:spTgt spid="9830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8312"/>
                                        </p:tgtEl>
                                        <p:attrNameLst>
                                          <p:attrName>style.visibility</p:attrName>
                                        </p:attrNameLst>
                                      </p:cBhvr>
                                      <p:to>
                                        <p:strVal val="visible"/>
                                      </p:to>
                                    </p:set>
                                    <p:animEffect transition="in" filter="fade">
                                      <p:cBhvr>
                                        <p:cTn id="40" dur="500"/>
                                        <p:tgtEl>
                                          <p:spTgt spid="983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98313"/>
                                        </p:tgtEl>
                                        <p:attrNameLst>
                                          <p:attrName>style.visibility</p:attrName>
                                        </p:attrNameLst>
                                      </p:cBhvr>
                                      <p:to>
                                        <p:strVal val="visible"/>
                                      </p:to>
                                    </p:set>
                                    <p:animEffect transition="in" filter="wipe(up)">
                                      <p:cBhvr>
                                        <p:cTn id="45" dur="2000"/>
                                        <p:tgtEl>
                                          <p:spTgt spid="98313"/>
                                        </p:tgtEl>
                                      </p:cBhvr>
                                    </p:animEffect>
                                  </p:childTnLst>
                                  <p:subTnLst>
                                    <p:audio>
                                      <p:cMediaNode>
                                        <p:cTn display="0" masterRel="sameClick">
                                          <p:stCondLst>
                                            <p:cond evt="begin" delay="0">
                                              <p:tn val="43"/>
                                            </p:cond>
                                          </p:stCondLst>
                                          <p:endCondLst>
                                            <p:cond evt="onStopAudio" delay="0">
                                              <p:tgtEl>
                                                <p:sldTgt/>
                                              </p:tgtEl>
                                            </p:cond>
                                          </p:endCondLst>
                                        </p:cTn>
                                        <p:tgtEl>
                                          <p:sndTgt r:embed="rId5" name="voltage.wav"/>
                                        </p:tgtEl>
                                      </p:cMediaNode>
                                    </p:audio>
                                  </p:subTnLst>
                                </p:cTn>
                              </p:par>
                              <p:par>
                                <p:cTn id="46" presetID="22" presetClass="entr" presetSubtype="1" fill="hold" nodeType="withEffect">
                                  <p:stCondLst>
                                    <p:cond delay="0"/>
                                  </p:stCondLst>
                                  <p:childTnLst>
                                    <p:set>
                                      <p:cBhvr>
                                        <p:cTn id="47" dur="1" fill="hold">
                                          <p:stCondLst>
                                            <p:cond delay="0"/>
                                          </p:stCondLst>
                                        </p:cTn>
                                        <p:tgtEl>
                                          <p:spTgt spid="98326"/>
                                        </p:tgtEl>
                                        <p:attrNameLst>
                                          <p:attrName>style.visibility</p:attrName>
                                        </p:attrNameLst>
                                      </p:cBhvr>
                                      <p:to>
                                        <p:strVal val="visible"/>
                                      </p:to>
                                    </p:set>
                                    <p:animEffect transition="in" filter="wipe(up)">
                                      <p:cBhvr>
                                        <p:cTn id="48" dur="2000"/>
                                        <p:tgtEl>
                                          <p:spTgt spid="98326"/>
                                        </p:tgtEl>
                                      </p:cBhvr>
                                    </p:animEffect>
                                  </p:childTnLst>
                                  <p:subTnLst>
                                    <p:audio>
                                      <p:cMediaNode>
                                        <p:cTn display="0" masterRel="sameClick">
                                          <p:stCondLst>
                                            <p:cond evt="begin" delay="0">
                                              <p:tn val="46"/>
                                            </p:cond>
                                          </p:stCondLst>
                                          <p:endCondLst>
                                            <p:cond evt="onStopAudio" delay="0">
                                              <p:tgtEl>
                                                <p:sldTgt/>
                                              </p:tgtEl>
                                            </p:cond>
                                          </p:endCondLst>
                                        </p:cTn>
                                        <p:tgtEl>
                                          <p:sndTgt r:embed="rId5" name="voltage.wav"/>
                                        </p:tgtEl>
                                      </p:cMediaNode>
                                    </p:audio>
                                  </p:subTnLst>
                                </p:cTn>
                              </p:par>
                              <p:par>
                                <p:cTn id="49" presetID="22" presetClass="entr" presetSubtype="1" fill="hold" nodeType="withEffect">
                                  <p:stCondLst>
                                    <p:cond delay="0"/>
                                  </p:stCondLst>
                                  <p:childTnLst>
                                    <p:set>
                                      <p:cBhvr>
                                        <p:cTn id="50" dur="1" fill="hold">
                                          <p:stCondLst>
                                            <p:cond delay="0"/>
                                          </p:stCondLst>
                                        </p:cTn>
                                        <p:tgtEl>
                                          <p:spTgt spid="98335"/>
                                        </p:tgtEl>
                                        <p:attrNameLst>
                                          <p:attrName>style.visibility</p:attrName>
                                        </p:attrNameLst>
                                      </p:cBhvr>
                                      <p:to>
                                        <p:strVal val="visible"/>
                                      </p:to>
                                    </p:set>
                                    <p:animEffect transition="in" filter="wipe(up)">
                                      <p:cBhvr>
                                        <p:cTn id="51" dur="2000"/>
                                        <p:tgtEl>
                                          <p:spTgt spid="98335"/>
                                        </p:tgtEl>
                                      </p:cBhvr>
                                    </p:animEffect>
                                  </p:childTnLst>
                                  <p:subTnLst>
                                    <p:audio>
                                      <p:cMediaNode>
                                        <p:cTn display="0" masterRel="sameClick">
                                          <p:stCondLst>
                                            <p:cond evt="begin" delay="0">
                                              <p:tn val="49"/>
                                            </p:cond>
                                          </p:stCondLst>
                                          <p:endCondLst>
                                            <p:cond evt="onStopAudio" delay="0">
                                              <p:tgtEl>
                                                <p:sldTgt/>
                                              </p:tgtEl>
                                            </p:cond>
                                          </p:endCondLst>
                                        </p:cTn>
                                        <p:tgtEl>
                                          <p:sndTgt r:embed="rId5" name="voltage.wav"/>
                                        </p:tgtEl>
                                      </p:cMediaNode>
                                    </p:audio>
                                  </p:subTnLst>
                                </p:cTn>
                              </p:par>
                              <p:par>
                                <p:cTn id="52" presetID="22" presetClass="entr" presetSubtype="1" fill="hold" nodeType="withEffect">
                                  <p:stCondLst>
                                    <p:cond delay="0"/>
                                  </p:stCondLst>
                                  <p:childTnLst>
                                    <p:set>
                                      <p:cBhvr>
                                        <p:cTn id="53" dur="1" fill="hold">
                                          <p:stCondLst>
                                            <p:cond delay="0"/>
                                          </p:stCondLst>
                                        </p:cTn>
                                        <p:tgtEl>
                                          <p:spTgt spid="98343"/>
                                        </p:tgtEl>
                                        <p:attrNameLst>
                                          <p:attrName>style.visibility</p:attrName>
                                        </p:attrNameLst>
                                      </p:cBhvr>
                                      <p:to>
                                        <p:strVal val="visible"/>
                                      </p:to>
                                    </p:set>
                                    <p:animEffect transition="in" filter="wipe(up)">
                                      <p:cBhvr>
                                        <p:cTn id="54" dur="2000"/>
                                        <p:tgtEl>
                                          <p:spTgt spid="98343"/>
                                        </p:tgtEl>
                                      </p:cBhvr>
                                    </p:animEffect>
                                  </p:childTnLst>
                                  <p:subTnLst>
                                    <p:audio>
                                      <p:cMediaNode>
                                        <p:cTn display="0" masterRel="sameClick">
                                          <p:stCondLst>
                                            <p:cond evt="begin" delay="0">
                                              <p:tn val="52"/>
                                            </p:cond>
                                          </p:stCondLst>
                                          <p:endCondLst>
                                            <p:cond evt="onStopAudio" delay="0">
                                              <p:tgtEl>
                                                <p:sldTgt/>
                                              </p:tgtEl>
                                            </p:cond>
                                          </p:endCondLst>
                                        </p:cTn>
                                        <p:tgtEl>
                                          <p:sndTgt r:embed="rId5" name="voltage.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8306">
                                            <p:txEl>
                                              <p:pRg st="2" end="2"/>
                                            </p:txEl>
                                          </p:spTgt>
                                        </p:tgtEl>
                                        <p:attrNameLst>
                                          <p:attrName>style.visibility</p:attrName>
                                        </p:attrNameLst>
                                      </p:cBhvr>
                                      <p:to>
                                        <p:strVal val="visible"/>
                                      </p:to>
                                    </p:set>
                                    <p:anim calcmode="lin" valueType="num">
                                      <p:cBhvr additive="base">
                                        <p:cTn id="59" dur="500" fill="hold"/>
                                        <p:tgtEl>
                                          <p:spTgt spid="98306">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830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4" name="arrow.wav"/>
                                        </p:tgtEl>
                                      </p:cMediaNode>
                                    </p:audio>
                                  </p:sub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98321"/>
                                        </p:tgtEl>
                                        <p:attrNameLst>
                                          <p:attrName>style.visibility</p:attrName>
                                        </p:attrNameLst>
                                      </p:cBhvr>
                                      <p:to>
                                        <p:strVal val="visible"/>
                                      </p:to>
                                    </p:set>
                                    <p:animEffect transition="in" filter="fade">
                                      <p:cBhvr>
                                        <p:cTn id="65" dur="2000"/>
                                        <p:tgtEl>
                                          <p:spTgt spid="98321"/>
                                        </p:tgtEl>
                                      </p:cBhvr>
                                    </p:animEffect>
                                  </p:childTnLst>
                                  <p:subTnLst>
                                    <p:audio>
                                      <p:cMediaNode>
                                        <p:cTn display="0" masterRel="sameClick">
                                          <p:stCondLst>
                                            <p:cond evt="begin" delay="0">
                                              <p:tn val="63"/>
                                            </p:cond>
                                          </p:stCondLst>
                                          <p:endCondLst>
                                            <p:cond evt="onStopAudio" delay="0">
                                              <p:tgtEl>
                                                <p:sldTgt/>
                                              </p:tgtEl>
                                            </p:cond>
                                          </p:endCondLst>
                                        </p:cTn>
                                        <p:tgtEl>
                                          <p:sndTgt r:embed="rId5" name="voltage.wav"/>
                                        </p:tgtEl>
                                      </p:cMediaNode>
                                    </p:audio>
                                  </p:sub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98306">
                                            <p:txEl>
                                              <p:pRg st="3" end="3"/>
                                            </p:txEl>
                                          </p:spTgt>
                                        </p:tgtEl>
                                        <p:attrNameLst>
                                          <p:attrName>style.visibility</p:attrName>
                                        </p:attrNameLst>
                                      </p:cBhvr>
                                      <p:to>
                                        <p:strVal val="visible"/>
                                      </p:to>
                                    </p:set>
                                    <p:anim calcmode="lin" valueType="num">
                                      <p:cBhvr additive="base">
                                        <p:cTn id="70" dur="500" fill="hold"/>
                                        <p:tgtEl>
                                          <p:spTgt spid="98306">
                                            <p:txEl>
                                              <p:pRg st="3" end="3"/>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98306">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8"/>
                                            </p:cond>
                                          </p:stCondLst>
                                          <p:endCondLst>
                                            <p:cond evt="onStopAudio" delay="0">
                                              <p:tgtEl>
                                                <p:sldTgt/>
                                              </p:tgtEl>
                                            </p:cond>
                                          </p:endCondLst>
                                        </p:cTn>
                                        <p:tgtEl>
                                          <p:sndTgt r:embed="rId4" name="arrow.wav"/>
                                        </p:tgtEl>
                                      </p:cMediaNode>
                                    </p:audio>
                                  </p:sub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98353"/>
                                        </p:tgtEl>
                                        <p:attrNameLst>
                                          <p:attrName>style.visibility</p:attrName>
                                        </p:attrNameLst>
                                      </p:cBhvr>
                                      <p:to>
                                        <p:strVal val="visible"/>
                                      </p:to>
                                    </p:set>
                                    <p:animEffect transition="in" filter="fade">
                                      <p:cBhvr>
                                        <p:cTn id="76" dur="2000"/>
                                        <p:tgtEl>
                                          <p:spTgt spid="98353"/>
                                        </p:tgtEl>
                                      </p:cBhvr>
                                    </p:animEffect>
                                  </p:childTnLst>
                                  <p:subTnLst>
                                    <p:audio>
                                      <p:cMediaNode>
                                        <p:cTn display="0" masterRel="sameClick">
                                          <p:stCondLst>
                                            <p:cond evt="begin" delay="0">
                                              <p:tn val="74"/>
                                            </p:cond>
                                          </p:stCondLst>
                                          <p:endCondLst>
                                            <p:cond evt="onStopAudio" delay="0">
                                              <p:tgtEl>
                                                <p:sldTgt/>
                                              </p:tgtEl>
                                            </p:cond>
                                          </p:endCondLst>
                                        </p:cTn>
                                        <p:tgtEl>
                                          <p:sndTgt r:embed="rId5" name="voltage.wav"/>
                                        </p:tgtEl>
                                      </p:cMediaNode>
                                    </p:audio>
                                  </p:subTnLst>
                                </p:cTn>
                              </p:par>
                            </p:childTnLst>
                          </p:cTn>
                        </p:par>
                      </p:childTnLst>
                    </p:cTn>
                  </p:par>
                  <p:par>
                    <p:cTn id="77" fill="hold">
                      <p:stCondLst>
                        <p:cond delay="indefinite"/>
                      </p:stCondLst>
                      <p:childTnLst>
                        <p:par>
                          <p:cTn id="78" fill="hold">
                            <p:stCondLst>
                              <p:cond delay="0"/>
                            </p:stCondLst>
                            <p:childTnLst>
                              <p:par>
                                <p:cTn id="79" presetID="0" presetClass="path" presetSubtype="0" repeatCount="indefinite" fill="hold" nodeType="clickEffect">
                                  <p:stCondLst>
                                    <p:cond delay="0"/>
                                  </p:stCondLst>
                                  <p:childTnLst>
                                    <p:animMotion origin="layout" path="M -1.11111E-6 0.00023 C -0.08021 -0.0007 -0.16007 -0.00116 -0.20625 0.00023 C -0.2526 0.00162 -0.25451 0.00138 -0.27812 0.00833 C -0.30173 0.01527 -0.32274 0.02662 -0.34861 0.04166 C -0.37465 0.05671 -0.31823 0.00902 -0.43455 0.09907 C -0.55069 0.18912 -0.9441 0.50162 -1.04583 0.58217 " pathEditMode="relative" rAng="0" ptsTypes="aaaaaA">
                                      <p:cBhvr>
                                        <p:cTn id="80" dur="5000" fill="hold"/>
                                        <p:tgtEl>
                                          <p:spTgt spid="98353"/>
                                        </p:tgtEl>
                                        <p:attrNameLst>
                                          <p:attrName>ppt_x</p:attrName>
                                          <p:attrName>ppt_y</p:attrName>
                                        </p:attrNameLst>
                                      </p:cBhvr>
                                      <p:rCtr x="-52300" y="29000"/>
                                    </p:animMotion>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nodeType="clickEffect">
                                  <p:stCondLst>
                                    <p:cond delay="0"/>
                                  </p:stCondLst>
                                  <p:childTnLst>
                                    <p:set>
                                      <p:cBhvr>
                                        <p:cTn id="84" dur="1" fill="hold">
                                          <p:stCondLst>
                                            <p:cond delay="0"/>
                                          </p:stCondLst>
                                        </p:cTn>
                                        <p:tgtEl>
                                          <p:spTgt spid="98365"/>
                                        </p:tgtEl>
                                        <p:attrNameLst>
                                          <p:attrName>style.visibility</p:attrName>
                                        </p:attrNameLst>
                                      </p:cBhvr>
                                      <p:to>
                                        <p:strVal val="visible"/>
                                      </p:to>
                                    </p:set>
                                    <p:anim calcmode="lin" valueType="num">
                                      <p:cBhvr>
                                        <p:cTn id="85" dur="500" fill="hold"/>
                                        <p:tgtEl>
                                          <p:spTgt spid="98365"/>
                                        </p:tgtEl>
                                        <p:attrNameLst>
                                          <p:attrName>ppt_w</p:attrName>
                                        </p:attrNameLst>
                                      </p:cBhvr>
                                      <p:tavLst>
                                        <p:tav tm="0">
                                          <p:val>
                                            <p:fltVal val="0"/>
                                          </p:val>
                                        </p:tav>
                                        <p:tav tm="100000">
                                          <p:val>
                                            <p:strVal val="#ppt_w"/>
                                          </p:val>
                                        </p:tav>
                                      </p:tavLst>
                                    </p:anim>
                                    <p:anim calcmode="lin" valueType="num">
                                      <p:cBhvr>
                                        <p:cTn id="86" dur="500" fill="hold"/>
                                        <p:tgtEl>
                                          <p:spTgt spid="98365"/>
                                        </p:tgtEl>
                                        <p:attrNameLst>
                                          <p:attrName>ppt_h</p:attrName>
                                        </p:attrNameLst>
                                      </p:cBhvr>
                                      <p:tavLst>
                                        <p:tav tm="0">
                                          <p:val>
                                            <p:fltVal val="0"/>
                                          </p:val>
                                        </p:tav>
                                        <p:tav tm="100000">
                                          <p:val>
                                            <p:strVal val="#ppt_h"/>
                                          </p:val>
                                        </p:tav>
                                      </p:tavLst>
                                    </p:anim>
                                    <p:animEffect transition="in" filter="fade">
                                      <p:cBhvr>
                                        <p:cTn id="87" dur="500"/>
                                        <p:tgtEl>
                                          <p:spTgt spid="98365"/>
                                        </p:tgtEl>
                                      </p:cBhvr>
                                    </p:animEffect>
                                  </p:childTnLst>
                                  <p:subTnLst>
                                    <p:audio>
                                      <p:cMediaNode>
                                        <p:cTn display="0" masterRel="sameClick">
                                          <p:stCondLst>
                                            <p:cond evt="begin" delay="0">
                                              <p:tn val="8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P spid="98309" grpId="0" animBg="1"/>
      <p:bldP spid="98310" grpId="0" animBg="1"/>
      <p:bldP spid="98311" grpId="0" animBg="1"/>
      <p:bldP spid="98312" grpId="0"/>
      <p:bldP spid="98334" grpId="0" animBg="1"/>
      <p:bldP spid="98351" grpId="0" animBg="1"/>
      <p:bldP spid="983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dirty="0">
                <a:solidFill>
                  <a:schemeClr val="accent2"/>
                </a:solidFill>
                <a:ea typeface="Calibri" pitchFamily="34" charset="0"/>
              </a:rPr>
              <a:t>Induced electromotive force (</a:t>
            </a:r>
            <a:r>
              <a:rPr lang="en-US" altLang="en-US" i="1" dirty="0" err="1">
                <a:solidFill>
                  <a:schemeClr val="accent2"/>
                </a:solidFill>
                <a:ea typeface="Calibri" pitchFamily="34" charset="0"/>
              </a:rPr>
              <a:t>emf</a:t>
            </a:r>
            <a:r>
              <a:rPr lang="en-US" altLang="en-US" i="1" dirty="0">
                <a:solidFill>
                  <a:schemeClr val="accent2"/>
                </a:solidFill>
                <a:ea typeface="Calibri" pitchFamily="34" charset="0"/>
              </a:rPr>
              <a:t>)</a:t>
            </a:r>
            <a:endParaRPr lang="en-US" sz="2000" dirty="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dirty="0">
                <a:solidFill>
                  <a:srgbClr val="000000"/>
                </a:solidFill>
                <a:ea typeface="Calibri" pitchFamily="34" charset="0"/>
                <a:cs typeface="Times New Roman" pitchFamily="18" charset="0"/>
                <a:sym typeface="Symbol" pitchFamily="18" charset="2"/>
              </a:rPr>
              <a:t></a:t>
            </a:r>
            <a:r>
              <a:rPr lang="en-US" dirty="0">
                <a:ea typeface="Calibri" pitchFamily="34" charset="0"/>
                <a:cs typeface="Times New Roman" pitchFamily="18" charset="0"/>
              </a:rPr>
              <a:t>It should thus come as no surprise that moving a piece of wire (a conductor) through a magnetic field produces a magnetic force on the charges in the moving wire:</a:t>
            </a:r>
          </a:p>
          <a:p>
            <a:pPr eaLnBrk="0" hangingPunct="0">
              <a:spcBef>
                <a:spcPct val="20000"/>
              </a:spcBef>
            </a:pPr>
            <a:r>
              <a:rPr lang="en-US" dirty="0">
                <a:solidFill>
                  <a:srgbClr val="000000"/>
                </a:solidFill>
                <a:ea typeface="Calibri" pitchFamily="34" charset="0"/>
                <a:cs typeface="Times New Roman" pitchFamily="18" charset="0"/>
                <a:sym typeface="Symbol" pitchFamily="18" charset="2"/>
              </a:rPr>
              <a:t></a:t>
            </a:r>
            <a:r>
              <a:rPr lang="en-US" dirty="0">
                <a:ea typeface="Calibri" pitchFamily="34" charset="0"/>
                <a:cs typeface="Times New Roman" pitchFamily="18" charset="0"/>
              </a:rPr>
              <a:t>Don’t forget the </a:t>
            </a:r>
            <a:r>
              <a:rPr lang="en-US" b="1" dirty="0" smtClean="0">
                <a:ea typeface="Calibri" pitchFamily="34" charset="0"/>
                <a:cs typeface="Times New Roman" pitchFamily="18" charset="0"/>
              </a:rPr>
              <a:t>________________________</a:t>
            </a:r>
            <a:r>
              <a:rPr lang="en-US" dirty="0" smtClean="0">
                <a:ea typeface="Calibri" pitchFamily="34" charset="0"/>
                <a:cs typeface="Times New Roman" pitchFamily="18" charset="0"/>
              </a:rPr>
              <a:t>!</a:t>
            </a:r>
            <a:endParaRPr lang="en-US" dirty="0">
              <a:ea typeface="Calibri" pitchFamily="34" charset="0"/>
              <a:cs typeface="Times New Roman" pitchFamily="18" charset="0"/>
            </a:endParaRPr>
          </a:p>
        </p:txBody>
      </p:sp>
      <p:grpSp>
        <p:nvGrpSpPr>
          <p:cNvPr id="100356" name="Group 4"/>
          <p:cNvGrpSpPr>
            <a:grpSpLocks/>
          </p:cNvGrpSpPr>
          <p:nvPr/>
        </p:nvGrpSpPr>
        <p:grpSpPr bwMode="auto">
          <a:xfrm>
            <a:off x="-38100" y="3449638"/>
            <a:ext cx="9297988" cy="1636712"/>
            <a:chOff x="-35" y="1784"/>
            <a:chExt cx="5857" cy="1031"/>
          </a:xfrm>
        </p:grpSpPr>
        <p:sp>
          <p:nvSpPr>
            <p:cNvPr id="100357" name="Rectangle 5"/>
            <p:cNvSpPr>
              <a:spLocks noChangeArrowheads="1"/>
            </p:cNvSpPr>
            <p:nvPr/>
          </p:nvSpPr>
          <p:spPr bwMode="auto">
            <a:xfrm>
              <a:off x="-35" y="1784"/>
              <a:ext cx="5857" cy="173"/>
            </a:xfrm>
            <a:prstGeom prst="rect">
              <a:avLst/>
            </a:prstGeom>
            <a:gradFill rotWithShape="1">
              <a:gsLst>
                <a:gs pos="0">
                  <a:srgbClr val="FF9900">
                    <a:gamma/>
                    <a:shade val="46275"/>
                    <a:invGamma/>
                  </a:srgbClr>
                </a:gs>
                <a:gs pos="50000">
                  <a:srgbClr val="FF9900"/>
                </a:gs>
                <a:gs pos="100000">
                  <a:srgbClr val="FF99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grpSp>
          <p:nvGrpSpPr>
            <p:cNvPr id="100358" name="Group 6"/>
            <p:cNvGrpSpPr>
              <a:grpSpLocks/>
            </p:cNvGrpSpPr>
            <p:nvPr/>
          </p:nvGrpSpPr>
          <p:grpSpPr bwMode="auto">
            <a:xfrm>
              <a:off x="2691" y="1957"/>
              <a:ext cx="205" cy="858"/>
              <a:chOff x="2691" y="1957"/>
              <a:chExt cx="205" cy="858"/>
            </a:xfrm>
          </p:grpSpPr>
          <p:sp>
            <p:nvSpPr>
              <p:cNvPr id="100359" name="Line 7"/>
              <p:cNvSpPr>
                <a:spLocks noChangeShapeType="1"/>
              </p:cNvSpPr>
              <p:nvPr/>
            </p:nvSpPr>
            <p:spPr bwMode="auto">
              <a:xfrm>
                <a:off x="2713" y="1957"/>
                <a:ext cx="0" cy="729"/>
              </a:xfrm>
              <a:prstGeom prst="line">
                <a:avLst/>
              </a:prstGeom>
              <a:noFill/>
              <a:ln w="57150">
                <a:solidFill>
                  <a:srgbClr val="CC0066"/>
                </a:solidFill>
                <a:round/>
                <a:headEnd type="triangle" w="med" len="med"/>
                <a:tailEnd type="triangle" w="med" len="med"/>
              </a:ln>
              <a:effectLst/>
            </p:spPr>
            <p:txBody>
              <a:bodyPr/>
              <a:lstStyle/>
              <a:p>
                <a:endParaRPr lang="en-US"/>
              </a:p>
            </p:txBody>
          </p:sp>
          <p:sp>
            <p:nvSpPr>
              <p:cNvPr id="100360" name="Text Box 8"/>
              <p:cNvSpPr txBox="1">
                <a:spLocks noChangeArrowheads="1"/>
              </p:cNvSpPr>
              <p:nvPr/>
            </p:nvSpPr>
            <p:spPr bwMode="auto">
              <a:xfrm>
                <a:off x="2691" y="2565"/>
                <a:ext cx="205" cy="250"/>
              </a:xfrm>
              <a:prstGeom prst="rect">
                <a:avLst/>
              </a:prstGeom>
              <a:noFill/>
              <a:ln w="9525">
                <a:noFill/>
                <a:miter lim="800000"/>
                <a:headEnd/>
                <a:tailEnd/>
              </a:ln>
              <a:effectLst/>
            </p:spPr>
            <p:txBody>
              <a:bodyPr wrap="none">
                <a:spAutoFit/>
              </a:bodyPr>
              <a:lstStyle/>
              <a:p>
                <a:r>
                  <a:rPr lang="en-US" sz="2000" b="1">
                    <a:solidFill>
                      <a:srgbClr val="CC0066"/>
                    </a:solidFill>
                  </a:rPr>
                  <a:t>v</a:t>
                </a:r>
              </a:p>
            </p:txBody>
          </p:sp>
        </p:grpSp>
      </p:grpSp>
      <p:grpSp>
        <p:nvGrpSpPr>
          <p:cNvPr id="100361" name="Group 9"/>
          <p:cNvGrpSpPr>
            <a:grpSpLocks/>
          </p:cNvGrpSpPr>
          <p:nvPr/>
        </p:nvGrpSpPr>
        <p:grpSpPr bwMode="auto">
          <a:xfrm>
            <a:off x="5646738" y="3390900"/>
            <a:ext cx="1041400" cy="366713"/>
            <a:chOff x="3546" y="1747"/>
            <a:chExt cx="656" cy="231"/>
          </a:xfrm>
        </p:grpSpPr>
        <p:grpSp>
          <p:nvGrpSpPr>
            <p:cNvPr id="100362" name="Group 10"/>
            <p:cNvGrpSpPr>
              <a:grpSpLocks/>
            </p:cNvGrpSpPr>
            <p:nvPr/>
          </p:nvGrpSpPr>
          <p:grpSpPr bwMode="auto">
            <a:xfrm>
              <a:off x="4002" y="1747"/>
              <a:ext cx="200" cy="231"/>
              <a:chOff x="636" y="2794"/>
              <a:chExt cx="200" cy="231"/>
            </a:xfrm>
          </p:grpSpPr>
          <p:sp>
            <p:nvSpPr>
              <p:cNvPr id="100363" name="Oval 11"/>
              <p:cNvSpPr>
                <a:spLocks noChangeArrowheads="1"/>
              </p:cNvSpPr>
              <p:nvPr/>
            </p:nvSpPr>
            <p:spPr bwMode="auto">
              <a:xfrm>
                <a:off x="653" y="2831"/>
                <a:ext cx="166" cy="166"/>
              </a:xfrm>
              <a:prstGeom prst="ellipse">
                <a:avLst/>
              </a:prstGeom>
              <a:solidFill>
                <a:srgbClr val="FFCCFF"/>
              </a:solidFill>
              <a:ln w="9525">
                <a:solidFill>
                  <a:schemeClr val="tx1"/>
                </a:solidFill>
                <a:round/>
                <a:headEnd/>
                <a:tailEnd/>
              </a:ln>
              <a:effectLst/>
            </p:spPr>
            <p:txBody>
              <a:bodyPr wrap="none" anchor="ctr"/>
              <a:lstStyle/>
              <a:p>
                <a:endParaRPr lang="en-US"/>
              </a:p>
            </p:txBody>
          </p:sp>
          <p:sp>
            <p:nvSpPr>
              <p:cNvPr id="100364" name="Text Box 12"/>
              <p:cNvSpPr txBox="1">
                <a:spLocks noChangeArrowheads="1"/>
              </p:cNvSpPr>
              <p:nvPr/>
            </p:nvSpPr>
            <p:spPr bwMode="auto">
              <a:xfrm>
                <a:off x="636" y="2794"/>
                <a:ext cx="200" cy="231"/>
              </a:xfrm>
              <a:prstGeom prst="rect">
                <a:avLst/>
              </a:prstGeom>
              <a:noFill/>
              <a:ln w="9525">
                <a:noFill/>
                <a:miter lim="800000"/>
                <a:headEnd/>
                <a:tailEnd/>
              </a:ln>
              <a:effectLst/>
            </p:spPr>
            <p:txBody>
              <a:bodyPr wrap="none">
                <a:spAutoFit/>
              </a:bodyPr>
              <a:lstStyle/>
              <a:p>
                <a:r>
                  <a:rPr lang="en-US" sz="1800"/>
                  <a:t>+</a:t>
                </a:r>
              </a:p>
            </p:txBody>
          </p:sp>
        </p:grpSp>
        <p:sp>
          <p:nvSpPr>
            <p:cNvPr id="100365" name="Line 13"/>
            <p:cNvSpPr>
              <a:spLocks noChangeShapeType="1"/>
            </p:cNvSpPr>
            <p:nvPr/>
          </p:nvSpPr>
          <p:spPr bwMode="auto">
            <a:xfrm flipH="1">
              <a:off x="3546" y="1867"/>
              <a:ext cx="472" cy="0"/>
            </a:xfrm>
            <a:prstGeom prst="line">
              <a:avLst/>
            </a:prstGeom>
            <a:noFill/>
            <a:ln w="57150">
              <a:solidFill>
                <a:schemeClr val="accent2"/>
              </a:solidFill>
              <a:round/>
              <a:headEnd type="triangle" w="med" len="med"/>
              <a:tailEnd type="triangle" w="med" len="med"/>
            </a:ln>
            <a:effectLst/>
          </p:spPr>
          <p:txBody>
            <a:bodyPr/>
            <a:lstStyle/>
            <a:p>
              <a:endParaRPr lang="en-US"/>
            </a:p>
          </p:txBody>
        </p:sp>
      </p:grpSp>
      <p:grpSp>
        <p:nvGrpSpPr>
          <p:cNvPr id="100366" name="Group 14"/>
          <p:cNvGrpSpPr>
            <a:grpSpLocks/>
          </p:cNvGrpSpPr>
          <p:nvPr/>
        </p:nvGrpSpPr>
        <p:grpSpPr bwMode="auto">
          <a:xfrm>
            <a:off x="95250" y="3724275"/>
            <a:ext cx="9032875" cy="2798763"/>
            <a:chOff x="164" y="2160"/>
            <a:chExt cx="5690" cy="1763"/>
          </a:xfrm>
        </p:grpSpPr>
        <p:grpSp>
          <p:nvGrpSpPr>
            <p:cNvPr id="100367" name="Group 15"/>
            <p:cNvGrpSpPr>
              <a:grpSpLocks/>
            </p:cNvGrpSpPr>
            <p:nvPr/>
          </p:nvGrpSpPr>
          <p:grpSpPr bwMode="auto">
            <a:xfrm>
              <a:off x="983" y="2976"/>
              <a:ext cx="125" cy="125"/>
              <a:chOff x="694" y="2394"/>
              <a:chExt cx="125" cy="125"/>
            </a:xfrm>
          </p:grpSpPr>
          <p:sp>
            <p:nvSpPr>
              <p:cNvPr id="100368" name="Oval 1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69" name="Oval 1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70" name="Group 18"/>
            <p:cNvGrpSpPr>
              <a:grpSpLocks/>
            </p:cNvGrpSpPr>
            <p:nvPr/>
          </p:nvGrpSpPr>
          <p:grpSpPr bwMode="auto">
            <a:xfrm>
              <a:off x="1377" y="2975"/>
              <a:ext cx="125" cy="125"/>
              <a:chOff x="694" y="2394"/>
              <a:chExt cx="125" cy="125"/>
            </a:xfrm>
          </p:grpSpPr>
          <p:sp>
            <p:nvSpPr>
              <p:cNvPr id="100371" name="Oval 1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72" name="Oval 2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73" name="Group 21"/>
            <p:cNvGrpSpPr>
              <a:grpSpLocks/>
            </p:cNvGrpSpPr>
            <p:nvPr/>
          </p:nvGrpSpPr>
          <p:grpSpPr bwMode="auto">
            <a:xfrm>
              <a:off x="974" y="3378"/>
              <a:ext cx="125" cy="125"/>
              <a:chOff x="694" y="2394"/>
              <a:chExt cx="125" cy="125"/>
            </a:xfrm>
          </p:grpSpPr>
          <p:sp>
            <p:nvSpPr>
              <p:cNvPr id="100374" name="Oval 2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75" name="Oval 2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76" name="Group 24"/>
            <p:cNvGrpSpPr>
              <a:grpSpLocks/>
            </p:cNvGrpSpPr>
            <p:nvPr/>
          </p:nvGrpSpPr>
          <p:grpSpPr bwMode="auto">
            <a:xfrm>
              <a:off x="1368" y="3377"/>
              <a:ext cx="125" cy="125"/>
              <a:chOff x="694" y="2394"/>
              <a:chExt cx="125" cy="125"/>
            </a:xfrm>
          </p:grpSpPr>
          <p:sp>
            <p:nvSpPr>
              <p:cNvPr id="100377" name="Oval 2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78" name="Oval 2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79" name="Group 27"/>
            <p:cNvGrpSpPr>
              <a:grpSpLocks/>
            </p:cNvGrpSpPr>
            <p:nvPr/>
          </p:nvGrpSpPr>
          <p:grpSpPr bwMode="auto">
            <a:xfrm>
              <a:off x="1773" y="2968"/>
              <a:ext cx="125" cy="125"/>
              <a:chOff x="694" y="2394"/>
              <a:chExt cx="125" cy="125"/>
            </a:xfrm>
          </p:grpSpPr>
          <p:sp>
            <p:nvSpPr>
              <p:cNvPr id="100380" name="Oval 2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81" name="Oval 2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82" name="Group 30"/>
            <p:cNvGrpSpPr>
              <a:grpSpLocks/>
            </p:cNvGrpSpPr>
            <p:nvPr/>
          </p:nvGrpSpPr>
          <p:grpSpPr bwMode="auto">
            <a:xfrm>
              <a:off x="2167" y="2967"/>
              <a:ext cx="125" cy="125"/>
              <a:chOff x="694" y="2394"/>
              <a:chExt cx="125" cy="125"/>
            </a:xfrm>
          </p:grpSpPr>
          <p:sp>
            <p:nvSpPr>
              <p:cNvPr id="100383" name="Oval 3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84" name="Oval 3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85" name="Group 33"/>
            <p:cNvGrpSpPr>
              <a:grpSpLocks/>
            </p:cNvGrpSpPr>
            <p:nvPr/>
          </p:nvGrpSpPr>
          <p:grpSpPr bwMode="auto">
            <a:xfrm>
              <a:off x="1773" y="3371"/>
              <a:ext cx="125" cy="125"/>
              <a:chOff x="694" y="2394"/>
              <a:chExt cx="125" cy="125"/>
            </a:xfrm>
          </p:grpSpPr>
          <p:sp>
            <p:nvSpPr>
              <p:cNvPr id="100386" name="Oval 3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87" name="Oval 3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88" name="Group 36"/>
            <p:cNvGrpSpPr>
              <a:grpSpLocks/>
            </p:cNvGrpSpPr>
            <p:nvPr/>
          </p:nvGrpSpPr>
          <p:grpSpPr bwMode="auto">
            <a:xfrm>
              <a:off x="2167" y="3370"/>
              <a:ext cx="125" cy="125"/>
              <a:chOff x="694" y="2394"/>
              <a:chExt cx="125" cy="125"/>
            </a:xfrm>
          </p:grpSpPr>
          <p:sp>
            <p:nvSpPr>
              <p:cNvPr id="100389" name="Oval 3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90" name="Oval 3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91" name="Group 39"/>
            <p:cNvGrpSpPr>
              <a:grpSpLocks/>
            </p:cNvGrpSpPr>
            <p:nvPr/>
          </p:nvGrpSpPr>
          <p:grpSpPr bwMode="auto">
            <a:xfrm>
              <a:off x="2557" y="2967"/>
              <a:ext cx="125" cy="125"/>
              <a:chOff x="694" y="2394"/>
              <a:chExt cx="125" cy="125"/>
            </a:xfrm>
          </p:grpSpPr>
          <p:sp>
            <p:nvSpPr>
              <p:cNvPr id="100392" name="Oval 4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93" name="Oval 4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94" name="Group 42"/>
            <p:cNvGrpSpPr>
              <a:grpSpLocks/>
            </p:cNvGrpSpPr>
            <p:nvPr/>
          </p:nvGrpSpPr>
          <p:grpSpPr bwMode="auto">
            <a:xfrm>
              <a:off x="2951" y="2966"/>
              <a:ext cx="125" cy="125"/>
              <a:chOff x="694" y="2394"/>
              <a:chExt cx="125" cy="125"/>
            </a:xfrm>
          </p:grpSpPr>
          <p:sp>
            <p:nvSpPr>
              <p:cNvPr id="100395" name="Oval 4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96" name="Oval 4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397" name="Group 45"/>
            <p:cNvGrpSpPr>
              <a:grpSpLocks/>
            </p:cNvGrpSpPr>
            <p:nvPr/>
          </p:nvGrpSpPr>
          <p:grpSpPr bwMode="auto">
            <a:xfrm>
              <a:off x="2548" y="3369"/>
              <a:ext cx="125" cy="125"/>
              <a:chOff x="694" y="2394"/>
              <a:chExt cx="125" cy="125"/>
            </a:xfrm>
          </p:grpSpPr>
          <p:sp>
            <p:nvSpPr>
              <p:cNvPr id="100398" name="Oval 4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399" name="Oval 4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00" name="Group 48"/>
            <p:cNvGrpSpPr>
              <a:grpSpLocks/>
            </p:cNvGrpSpPr>
            <p:nvPr/>
          </p:nvGrpSpPr>
          <p:grpSpPr bwMode="auto">
            <a:xfrm>
              <a:off x="2942" y="3368"/>
              <a:ext cx="125" cy="125"/>
              <a:chOff x="694" y="2394"/>
              <a:chExt cx="125" cy="125"/>
            </a:xfrm>
          </p:grpSpPr>
          <p:sp>
            <p:nvSpPr>
              <p:cNvPr id="100401" name="Oval 4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02" name="Oval 5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03" name="Group 51"/>
            <p:cNvGrpSpPr>
              <a:grpSpLocks/>
            </p:cNvGrpSpPr>
            <p:nvPr/>
          </p:nvGrpSpPr>
          <p:grpSpPr bwMode="auto">
            <a:xfrm>
              <a:off x="3347" y="2959"/>
              <a:ext cx="125" cy="125"/>
              <a:chOff x="694" y="2394"/>
              <a:chExt cx="125" cy="125"/>
            </a:xfrm>
          </p:grpSpPr>
          <p:sp>
            <p:nvSpPr>
              <p:cNvPr id="100404" name="Oval 5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05" name="Oval 5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06" name="Group 54"/>
            <p:cNvGrpSpPr>
              <a:grpSpLocks/>
            </p:cNvGrpSpPr>
            <p:nvPr/>
          </p:nvGrpSpPr>
          <p:grpSpPr bwMode="auto">
            <a:xfrm>
              <a:off x="3741" y="2958"/>
              <a:ext cx="125" cy="125"/>
              <a:chOff x="694" y="2394"/>
              <a:chExt cx="125" cy="125"/>
            </a:xfrm>
          </p:grpSpPr>
          <p:sp>
            <p:nvSpPr>
              <p:cNvPr id="100407" name="Oval 5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08" name="Oval 5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09" name="Group 57"/>
            <p:cNvGrpSpPr>
              <a:grpSpLocks/>
            </p:cNvGrpSpPr>
            <p:nvPr/>
          </p:nvGrpSpPr>
          <p:grpSpPr bwMode="auto">
            <a:xfrm>
              <a:off x="3347" y="3362"/>
              <a:ext cx="125" cy="125"/>
              <a:chOff x="694" y="2394"/>
              <a:chExt cx="125" cy="125"/>
            </a:xfrm>
          </p:grpSpPr>
          <p:sp>
            <p:nvSpPr>
              <p:cNvPr id="100410" name="Oval 5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11" name="Oval 5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12" name="Group 60"/>
            <p:cNvGrpSpPr>
              <a:grpSpLocks/>
            </p:cNvGrpSpPr>
            <p:nvPr/>
          </p:nvGrpSpPr>
          <p:grpSpPr bwMode="auto">
            <a:xfrm>
              <a:off x="3741" y="3361"/>
              <a:ext cx="125" cy="125"/>
              <a:chOff x="694" y="2394"/>
              <a:chExt cx="125" cy="125"/>
            </a:xfrm>
          </p:grpSpPr>
          <p:sp>
            <p:nvSpPr>
              <p:cNvPr id="100413" name="Oval 6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14" name="Oval 6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15" name="Group 63"/>
            <p:cNvGrpSpPr>
              <a:grpSpLocks/>
            </p:cNvGrpSpPr>
            <p:nvPr/>
          </p:nvGrpSpPr>
          <p:grpSpPr bwMode="auto">
            <a:xfrm>
              <a:off x="4139" y="2961"/>
              <a:ext cx="125" cy="125"/>
              <a:chOff x="694" y="2394"/>
              <a:chExt cx="125" cy="125"/>
            </a:xfrm>
          </p:grpSpPr>
          <p:sp>
            <p:nvSpPr>
              <p:cNvPr id="100416" name="Oval 6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17" name="Oval 6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18" name="Group 66"/>
            <p:cNvGrpSpPr>
              <a:grpSpLocks/>
            </p:cNvGrpSpPr>
            <p:nvPr/>
          </p:nvGrpSpPr>
          <p:grpSpPr bwMode="auto">
            <a:xfrm>
              <a:off x="4533" y="2960"/>
              <a:ext cx="125" cy="125"/>
              <a:chOff x="694" y="2394"/>
              <a:chExt cx="125" cy="125"/>
            </a:xfrm>
          </p:grpSpPr>
          <p:sp>
            <p:nvSpPr>
              <p:cNvPr id="100419" name="Oval 6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20" name="Oval 6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21" name="Group 69"/>
            <p:cNvGrpSpPr>
              <a:grpSpLocks/>
            </p:cNvGrpSpPr>
            <p:nvPr/>
          </p:nvGrpSpPr>
          <p:grpSpPr bwMode="auto">
            <a:xfrm>
              <a:off x="4130" y="3363"/>
              <a:ext cx="125" cy="125"/>
              <a:chOff x="694" y="2394"/>
              <a:chExt cx="125" cy="125"/>
            </a:xfrm>
          </p:grpSpPr>
          <p:sp>
            <p:nvSpPr>
              <p:cNvPr id="100422" name="Oval 7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23" name="Oval 7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24" name="Group 72"/>
            <p:cNvGrpSpPr>
              <a:grpSpLocks/>
            </p:cNvGrpSpPr>
            <p:nvPr/>
          </p:nvGrpSpPr>
          <p:grpSpPr bwMode="auto">
            <a:xfrm>
              <a:off x="4524" y="3362"/>
              <a:ext cx="125" cy="125"/>
              <a:chOff x="694" y="2394"/>
              <a:chExt cx="125" cy="125"/>
            </a:xfrm>
          </p:grpSpPr>
          <p:sp>
            <p:nvSpPr>
              <p:cNvPr id="100425" name="Oval 7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26" name="Oval 7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27" name="Group 75"/>
            <p:cNvGrpSpPr>
              <a:grpSpLocks/>
            </p:cNvGrpSpPr>
            <p:nvPr/>
          </p:nvGrpSpPr>
          <p:grpSpPr bwMode="auto">
            <a:xfrm>
              <a:off x="4929" y="2953"/>
              <a:ext cx="125" cy="125"/>
              <a:chOff x="694" y="2394"/>
              <a:chExt cx="125" cy="125"/>
            </a:xfrm>
          </p:grpSpPr>
          <p:sp>
            <p:nvSpPr>
              <p:cNvPr id="100428" name="Oval 7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29" name="Oval 7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30" name="Group 78"/>
            <p:cNvGrpSpPr>
              <a:grpSpLocks/>
            </p:cNvGrpSpPr>
            <p:nvPr/>
          </p:nvGrpSpPr>
          <p:grpSpPr bwMode="auto">
            <a:xfrm>
              <a:off x="5323" y="2952"/>
              <a:ext cx="125" cy="125"/>
              <a:chOff x="694" y="2394"/>
              <a:chExt cx="125" cy="125"/>
            </a:xfrm>
          </p:grpSpPr>
          <p:sp>
            <p:nvSpPr>
              <p:cNvPr id="100431" name="Oval 7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32" name="Oval 8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33" name="Group 81"/>
            <p:cNvGrpSpPr>
              <a:grpSpLocks/>
            </p:cNvGrpSpPr>
            <p:nvPr/>
          </p:nvGrpSpPr>
          <p:grpSpPr bwMode="auto">
            <a:xfrm>
              <a:off x="4929" y="3356"/>
              <a:ext cx="125" cy="125"/>
              <a:chOff x="694" y="2394"/>
              <a:chExt cx="125" cy="125"/>
            </a:xfrm>
          </p:grpSpPr>
          <p:sp>
            <p:nvSpPr>
              <p:cNvPr id="100434" name="Oval 8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35" name="Oval 8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36" name="Group 84"/>
            <p:cNvGrpSpPr>
              <a:grpSpLocks/>
            </p:cNvGrpSpPr>
            <p:nvPr/>
          </p:nvGrpSpPr>
          <p:grpSpPr bwMode="auto">
            <a:xfrm>
              <a:off x="5323" y="3355"/>
              <a:ext cx="125" cy="125"/>
              <a:chOff x="694" y="2394"/>
              <a:chExt cx="125" cy="125"/>
            </a:xfrm>
          </p:grpSpPr>
          <p:sp>
            <p:nvSpPr>
              <p:cNvPr id="100437" name="Oval 8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38" name="Oval 8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39" name="Group 87"/>
            <p:cNvGrpSpPr>
              <a:grpSpLocks/>
            </p:cNvGrpSpPr>
            <p:nvPr/>
          </p:nvGrpSpPr>
          <p:grpSpPr bwMode="auto">
            <a:xfrm>
              <a:off x="5729" y="2954"/>
              <a:ext cx="125" cy="125"/>
              <a:chOff x="694" y="2394"/>
              <a:chExt cx="125" cy="125"/>
            </a:xfrm>
          </p:grpSpPr>
          <p:sp>
            <p:nvSpPr>
              <p:cNvPr id="100440" name="Oval 8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41" name="Oval 8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42" name="Group 90"/>
            <p:cNvGrpSpPr>
              <a:grpSpLocks/>
            </p:cNvGrpSpPr>
            <p:nvPr/>
          </p:nvGrpSpPr>
          <p:grpSpPr bwMode="auto">
            <a:xfrm>
              <a:off x="5720" y="3356"/>
              <a:ext cx="125" cy="125"/>
              <a:chOff x="694" y="2394"/>
              <a:chExt cx="125" cy="125"/>
            </a:xfrm>
          </p:grpSpPr>
          <p:sp>
            <p:nvSpPr>
              <p:cNvPr id="100443" name="Oval 9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44" name="Oval 9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45" name="Group 93"/>
            <p:cNvGrpSpPr>
              <a:grpSpLocks/>
            </p:cNvGrpSpPr>
            <p:nvPr/>
          </p:nvGrpSpPr>
          <p:grpSpPr bwMode="auto">
            <a:xfrm>
              <a:off x="180" y="2981"/>
              <a:ext cx="125" cy="125"/>
              <a:chOff x="694" y="2394"/>
              <a:chExt cx="125" cy="125"/>
            </a:xfrm>
          </p:grpSpPr>
          <p:sp>
            <p:nvSpPr>
              <p:cNvPr id="100446" name="Oval 9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47" name="Oval 9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48" name="Group 96"/>
            <p:cNvGrpSpPr>
              <a:grpSpLocks/>
            </p:cNvGrpSpPr>
            <p:nvPr/>
          </p:nvGrpSpPr>
          <p:grpSpPr bwMode="auto">
            <a:xfrm>
              <a:off x="171" y="3383"/>
              <a:ext cx="125" cy="125"/>
              <a:chOff x="694" y="2394"/>
              <a:chExt cx="125" cy="125"/>
            </a:xfrm>
          </p:grpSpPr>
          <p:sp>
            <p:nvSpPr>
              <p:cNvPr id="100449" name="Oval 9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50" name="Oval 9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51" name="Group 99"/>
            <p:cNvGrpSpPr>
              <a:grpSpLocks/>
            </p:cNvGrpSpPr>
            <p:nvPr/>
          </p:nvGrpSpPr>
          <p:grpSpPr bwMode="auto">
            <a:xfrm>
              <a:off x="576" y="2974"/>
              <a:ext cx="125" cy="125"/>
              <a:chOff x="694" y="2394"/>
              <a:chExt cx="125" cy="125"/>
            </a:xfrm>
          </p:grpSpPr>
          <p:sp>
            <p:nvSpPr>
              <p:cNvPr id="100452" name="Oval 10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53" name="Oval 10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54" name="Group 102"/>
            <p:cNvGrpSpPr>
              <a:grpSpLocks/>
            </p:cNvGrpSpPr>
            <p:nvPr/>
          </p:nvGrpSpPr>
          <p:grpSpPr bwMode="auto">
            <a:xfrm>
              <a:off x="576" y="3377"/>
              <a:ext cx="125" cy="125"/>
              <a:chOff x="694" y="2394"/>
              <a:chExt cx="125" cy="125"/>
            </a:xfrm>
          </p:grpSpPr>
          <p:sp>
            <p:nvSpPr>
              <p:cNvPr id="100455" name="Oval 10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56" name="Oval 10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57" name="Group 105"/>
            <p:cNvGrpSpPr>
              <a:grpSpLocks/>
            </p:cNvGrpSpPr>
            <p:nvPr/>
          </p:nvGrpSpPr>
          <p:grpSpPr bwMode="auto">
            <a:xfrm>
              <a:off x="969" y="3793"/>
              <a:ext cx="125" cy="125"/>
              <a:chOff x="694" y="2394"/>
              <a:chExt cx="125" cy="125"/>
            </a:xfrm>
          </p:grpSpPr>
          <p:sp>
            <p:nvSpPr>
              <p:cNvPr id="100458" name="Oval 10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59" name="Oval 10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60" name="Group 108"/>
            <p:cNvGrpSpPr>
              <a:grpSpLocks/>
            </p:cNvGrpSpPr>
            <p:nvPr/>
          </p:nvGrpSpPr>
          <p:grpSpPr bwMode="auto">
            <a:xfrm>
              <a:off x="1363" y="3792"/>
              <a:ext cx="125" cy="125"/>
              <a:chOff x="694" y="2394"/>
              <a:chExt cx="125" cy="125"/>
            </a:xfrm>
          </p:grpSpPr>
          <p:sp>
            <p:nvSpPr>
              <p:cNvPr id="100461" name="Oval 10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62" name="Oval 11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63" name="Group 111"/>
            <p:cNvGrpSpPr>
              <a:grpSpLocks/>
            </p:cNvGrpSpPr>
            <p:nvPr/>
          </p:nvGrpSpPr>
          <p:grpSpPr bwMode="auto">
            <a:xfrm>
              <a:off x="1759" y="3785"/>
              <a:ext cx="125" cy="125"/>
              <a:chOff x="694" y="2394"/>
              <a:chExt cx="125" cy="125"/>
            </a:xfrm>
          </p:grpSpPr>
          <p:sp>
            <p:nvSpPr>
              <p:cNvPr id="100464" name="Oval 11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65" name="Oval 11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66" name="Group 114"/>
            <p:cNvGrpSpPr>
              <a:grpSpLocks/>
            </p:cNvGrpSpPr>
            <p:nvPr/>
          </p:nvGrpSpPr>
          <p:grpSpPr bwMode="auto">
            <a:xfrm>
              <a:off x="2153" y="3784"/>
              <a:ext cx="125" cy="125"/>
              <a:chOff x="694" y="2394"/>
              <a:chExt cx="125" cy="125"/>
            </a:xfrm>
          </p:grpSpPr>
          <p:sp>
            <p:nvSpPr>
              <p:cNvPr id="100467" name="Oval 11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68" name="Oval 11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69" name="Group 117"/>
            <p:cNvGrpSpPr>
              <a:grpSpLocks/>
            </p:cNvGrpSpPr>
            <p:nvPr/>
          </p:nvGrpSpPr>
          <p:grpSpPr bwMode="auto">
            <a:xfrm>
              <a:off x="2543" y="3784"/>
              <a:ext cx="125" cy="125"/>
              <a:chOff x="694" y="2394"/>
              <a:chExt cx="125" cy="125"/>
            </a:xfrm>
          </p:grpSpPr>
          <p:sp>
            <p:nvSpPr>
              <p:cNvPr id="100470" name="Oval 11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71" name="Oval 11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72" name="Group 120"/>
            <p:cNvGrpSpPr>
              <a:grpSpLocks/>
            </p:cNvGrpSpPr>
            <p:nvPr/>
          </p:nvGrpSpPr>
          <p:grpSpPr bwMode="auto">
            <a:xfrm>
              <a:off x="2937" y="3783"/>
              <a:ext cx="125" cy="125"/>
              <a:chOff x="694" y="2394"/>
              <a:chExt cx="125" cy="125"/>
            </a:xfrm>
          </p:grpSpPr>
          <p:sp>
            <p:nvSpPr>
              <p:cNvPr id="100473" name="Oval 12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74" name="Oval 12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75" name="Group 123"/>
            <p:cNvGrpSpPr>
              <a:grpSpLocks/>
            </p:cNvGrpSpPr>
            <p:nvPr/>
          </p:nvGrpSpPr>
          <p:grpSpPr bwMode="auto">
            <a:xfrm>
              <a:off x="3333" y="3776"/>
              <a:ext cx="125" cy="125"/>
              <a:chOff x="694" y="2394"/>
              <a:chExt cx="125" cy="125"/>
            </a:xfrm>
          </p:grpSpPr>
          <p:sp>
            <p:nvSpPr>
              <p:cNvPr id="100476" name="Oval 12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77" name="Oval 12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78" name="Group 126"/>
            <p:cNvGrpSpPr>
              <a:grpSpLocks/>
            </p:cNvGrpSpPr>
            <p:nvPr/>
          </p:nvGrpSpPr>
          <p:grpSpPr bwMode="auto">
            <a:xfrm>
              <a:off x="3727" y="3775"/>
              <a:ext cx="125" cy="125"/>
              <a:chOff x="694" y="2394"/>
              <a:chExt cx="125" cy="125"/>
            </a:xfrm>
          </p:grpSpPr>
          <p:sp>
            <p:nvSpPr>
              <p:cNvPr id="100479" name="Oval 12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80" name="Oval 12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81" name="Group 129"/>
            <p:cNvGrpSpPr>
              <a:grpSpLocks/>
            </p:cNvGrpSpPr>
            <p:nvPr/>
          </p:nvGrpSpPr>
          <p:grpSpPr bwMode="auto">
            <a:xfrm>
              <a:off x="4125" y="3778"/>
              <a:ext cx="125" cy="125"/>
              <a:chOff x="694" y="2394"/>
              <a:chExt cx="125" cy="125"/>
            </a:xfrm>
          </p:grpSpPr>
          <p:sp>
            <p:nvSpPr>
              <p:cNvPr id="100482" name="Oval 13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83" name="Oval 13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84" name="Group 132"/>
            <p:cNvGrpSpPr>
              <a:grpSpLocks/>
            </p:cNvGrpSpPr>
            <p:nvPr/>
          </p:nvGrpSpPr>
          <p:grpSpPr bwMode="auto">
            <a:xfrm>
              <a:off x="4519" y="3777"/>
              <a:ext cx="125" cy="125"/>
              <a:chOff x="694" y="2394"/>
              <a:chExt cx="125" cy="125"/>
            </a:xfrm>
          </p:grpSpPr>
          <p:sp>
            <p:nvSpPr>
              <p:cNvPr id="100485" name="Oval 13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86" name="Oval 13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87" name="Group 135"/>
            <p:cNvGrpSpPr>
              <a:grpSpLocks/>
            </p:cNvGrpSpPr>
            <p:nvPr/>
          </p:nvGrpSpPr>
          <p:grpSpPr bwMode="auto">
            <a:xfrm>
              <a:off x="4915" y="3770"/>
              <a:ext cx="125" cy="125"/>
              <a:chOff x="694" y="2394"/>
              <a:chExt cx="125" cy="125"/>
            </a:xfrm>
          </p:grpSpPr>
          <p:sp>
            <p:nvSpPr>
              <p:cNvPr id="100488" name="Oval 13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89" name="Oval 13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90" name="Group 138"/>
            <p:cNvGrpSpPr>
              <a:grpSpLocks/>
            </p:cNvGrpSpPr>
            <p:nvPr/>
          </p:nvGrpSpPr>
          <p:grpSpPr bwMode="auto">
            <a:xfrm>
              <a:off x="5309" y="3769"/>
              <a:ext cx="125" cy="125"/>
              <a:chOff x="694" y="2394"/>
              <a:chExt cx="125" cy="125"/>
            </a:xfrm>
          </p:grpSpPr>
          <p:sp>
            <p:nvSpPr>
              <p:cNvPr id="100491" name="Oval 13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92" name="Oval 14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93" name="Group 141"/>
            <p:cNvGrpSpPr>
              <a:grpSpLocks/>
            </p:cNvGrpSpPr>
            <p:nvPr/>
          </p:nvGrpSpPr>
          <p:grpSpPr bwMode="auto">
            <a:xfrm>
              <a:off x="5715" y="3771"/>
              <a:ext cx="125" cy="125"/>
              <a:chOff x="694" y="2394"/>
              <a:chExt cx="125" cy="125"/>
            </a:xfrm>
          </p:grpSpPr>
          <p:sp>
            <p:nvSpPr>
              <p:cNvPr id="100494" name="Oval 14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95" name="Oval 14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96" name="Group 144"/>
            <p:cNvGrpSpPr>
              <a:grpSpLocks/>
            </p:cNvGrpSpPr>
            <p:nvPr/>
          </p:nvGrpSpPr>
          <p:grpSpPr bwMode="auto">
            <a:xfrm>
              <a:off x="166" y="3798"/>
              <a:ext cx="125" cy="125"/>
              <a:chOff x="694" y="2394"/>
              <a:chExt cx="125" cy="125"/>
            </a:xfrm>
          </p:grpSpPr>
          <p:sp>
            <p:nvSpPr>
              <p:cNvPr id="100497" name="Oval 14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498" name="Oval 14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499" name="Group 147"/>
            <p:cNvGrpSpPr>
              <a:grpSpLocks/>
            </p:cNvGrpSpPr>
            <p:nvPr/>
          </p:nvGrpSpPr>
          <p:grpSpPr bwMode="auto">
            <a:xfrm>
              <a:off x="562" y="3791"/>
              <a:ext cx="125" cy="125"/>
              <a:chOff x="694" y="2394"/>
              <a:chExt cx="125" cy="125"/>
            </a:xfrm>
          </p:grpSpPr>
          <p:sp>
            <p:nvSpPr>
              <p:cNvPr id="100500" name="Oval 14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01" name="Oval 14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02" name="Group 150"/>
            <p:cNvGrpSpPr>
              <a:grpSpLocks/>
            </p:cNvGrpSpPr>
            <p:nvPr/>
          </p:nvGrpSpPr>
          <p:grpSpPr bwMode="auto">
            <a:xfrm>
              <a:off x="976" y="2184"/>
              <a:ext cx="125" cy="125"/>
              <a:chOff x="694" y="2394"/>
              <a:chExt cx="125" cy="125"/>
            </a:xfrm>
          </p:grpSpPr>
          <p:sp>
            <p:nvSpPr>
              <p:cNvPr id="100503" name="Oval 15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04" name="Oval 15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05" name="Group 153"/>
            <p:cNvGrpSpPr>
              <a:grpSpLocks/>
            </p:cNvGrpSpPr>
            <p:nvPr/>
          </p:nvGrpSpPr>
          <p:grpSpPr bwMode="auto">
            <a:xfrm>
              <a:off x="1370" y="2183"/>
              <a:ext cx="125" cy="125"/>
              <a:chOff x="694" y="2394"/>
              <a:chExt cx="125" cy="125"/>
            </a:xfrm>
          </p:grpSpPr>
          <p:sp>
            <p:nvSpPr>
              <p:cNvPr id="100506" name="Oval 15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07" name="Oval 15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08" name="Group 156"/>
            <p:cNvGrpSpPr>
              <a:grpSpLocks/>
            </p:cNvGrpSpPr>
            <p:nvPr/>
          </p:nvGrpSpPr>
          <p:grpSpPr bwMode="auto">
            <a:xfrm>
              <a:off x="967" y="2586"/>
              <a:ext cx="125" cy="125"/>
              <a:chOff x="694" y="2394"/>
              <a:chExt cx="125" cy="125"/>
            </a:xfrm>
          </p:grpSpPr>
          <p:sp>
            <p:nvSpPr>
              <p:cNvPr id="100509" name="Oval 15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10" name="Oval 15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11" name="Group 159"/>
            <p:cNvGrpSpPr>
              <a:grpSpLocks/>
            </p:cNvGrpSpPr>
            <p:nvPr/>
          </p:nvGrpSpPr>
          <p:grpSpPr bwMode="auto">
            <a:xfrm>
              <a:off x="1361" y="2585"/>
              <a:ext cx="125" cy="125"/>
              <a:chOff x="694" y="2394"/>
              <a:chExt cx="125" cy="125"/>
            </a:xfrm>
          </p:grpSpPr>
          <p:sp>
            <p:nvSpPr>
              <p:cNvPr id="100512" name="Oval 16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13" name="Oval 16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14" name="Group 162"/>
            <p:cNvGrpSpPr>
              <a:grpSpLocks/>
            </p:cNvGrpSpPr>
            <p:nvPr/>
          </p:nvGrpSpPr>
          <p:grpSpPr bwMode="auto">
            <a:xfrm>
              <a:off x="1766" y="2176"/>
              <a:ext cx="125" cy="125"/>
              <a:chOff x="694" y="2394"/>
              <a:chExt cx="125" cy="125"/>
            </a:xfrm>
          </p:grpSpPr>
          <p:sp>
            <p:nvSpPr>
              <p:cNvPr id="100515" name="Oval 16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16" name="Oval 16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17" name="Group 165"/>
            <p:cNvGrpSpPr>
              <a:grpSpLocks/>
            </p:cNvGrpSpPr>
            <p:nvPr/>
          </p:nvGrpSpPr>
          <p:grpSpPr bwMode="auto">
            <a:xfrm>
              <a:off x="2160" y="2175"/>
              <a:ext cx="125" cy="125"/>
              <a:chOff x="694" y="2394"/>
              <a:chExt cx="125" cy="125"/>
            </a:xfrm>
          </p:grpSpPr>
          <p:sp>
            <p:nvSpPr>
              <p:cNvPr id="100518" name="Oval 16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19" name="Oval 16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20" name="Group 168"/>
            <p:cNvGrpSpPr>
              <a:grpSpLocks/>
            </p:cNvGrpSpPr>
            <p:nvPr/>
          </p:nvGrpSpPr>
          <p:grpSpPr bwMode="auto">
            <a:xfrm>
              <a:off x="1766" y="2579"/>
              <a:ext cx="125" cy="125"/>
              <a:chOff x="694" y="2394"/>
              <a:chExt cx="125" cy="125"/>
            </a:xfrm>
          </p:grpSpPr>
          <p:sp>
            <p:nvSpPr>
              <p:cNvPr id="100521" name="Oval 16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22" name="Oval 17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23" name="Group 171"/>
            <p:cNvGrpSpPr>
              <a:grpSpLocks/>
            </p:cNvGrpSpPr>
            <p:nvPr/>
          </p:nvGrpSpPr>
          <p:grpSpPr bwMode="auto">
            <a:xfrm>
              <a:off x="2160" y="2578"/>
              <a:ext cx="125" cy="125"/>
              <a:chOff x="694" y="2394"/>
              <a:chExt cx="125" cy="125"/>
            </a:xfrm>
          </p:grpSpPr>
          <p:sp>
            <p:nvSpPr>
              <p:cNvPr id="100524" name="Oval 17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25" name="Oval 17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26" name="Group 174"/>
            <p:cNvGrpSpPr>
              <a:grpSpLocks/>
            </p:cNvGrpSpPr>
            <p:nvPr/>
          </p:nvGrpSpPr>
          <p:grpSpPr bwMode="auto">
            <a:xfrm>
              <a:off x="2550" y="2175"/>
              <a:ext cx="125" cy="125"/>
              <a:chOff x="694" y="2394"/>
              <a:chExt cx="125" cy="125"/>
            </a:xfrm>
          </p:grpSpPr>
          <p:sp>
            <p:nvSpPr>
              <p:cNvPr id="100527" name="Oval 17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28" name="Oval 17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29" name="Group 177"/>
            <p:cNvGrpSpPr>
              <a:grpSpLocks/>
            </p:cNvGrpSpPr>
            <p:nvPr/>
          </p:nvGrpSpPr>
          <p:grpSpPr bwMode="auto">
            <a:xfrm>
              <a:off x="2944" y="2174"/>
              <a:ext cx="125" cy="125"/>
              <a:chOff x="694" y="2394"/>
              <a:chExt cx="125" cy="125"/>
            </a:xfrm>
          </p:grpSpPr>
          <p:sp>
            <p:nvSpPr>
              <p:cNvPr id="100530" name="Oval 17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31" name="Oval 17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32" name="Group 180"/>
            <p:cNvGrpSpPr>
              <a:grpSpLocks/>
            </p:cNvGrpSpPr>
            <p:nvPr/>
          </p:nvGrpSpPr>
          <p:grpSpPr bwMode="auto">
            <a:xfrm>
              <a:off x="2541" y="2577"/>
              <a:ext cx="125" cy="125"/>
              <a:chOff x="694" y="2394"/>
              <a:chExt cx="125" cy="125"/>
            </a:xfrm>
          </p:grpSpPr>
          <p:sp>
            <p:nvSpPr>
              <p:cNvPr id="100533" name="Oval 18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34" name="Oval 18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35" name="Group 183"/>
            <p:cNvGrpSpPr>
              <a:grpSpLocks/>
            </p:cNvGrpSpPr>
            <p:nvPr/>
          </p:nvGrpSpPr>
          <p:grpSpPr bwMode="auto">
            <a:xfrm>
              <a:off x="2935" y="2576"/>
              <a:ext cx="125" cy="125"/>
              <a:chOff x="694" y="2394"/>
              <a:chExt cx="125" cy="125"/>
            </a:xfrm>
          </p:grpSpPr>
          <p:sp>
            <p:nvSpPr>
              <p:cNvPr id="100536" name="Oval 18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37" name="Oval 18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38" name="Group 186"/>
            <p:cNvGrpSpPr>
              <a:grpSpLocks/>
            </p:cNvGrpSpPr>
            <p:nvPr/>
          </p:nvGrpSpPr>
          <p:grpSpPr bwMode="auto">
            <a:xfrm>
              <a:off x="3340" y="2167"/>
              <a:ext cx="125" cy="125"/>
              <a:chOff x="694" y="2394"/>
              <a:chExt cx="125" cy="125"/>
            </a:xfrm>
          </p:grpSpPr>
          <p:sp>
            <p:nvSpPr>
              <p:cNvPr id="100539" name="Oval 18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40" name="Oval 18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41" name="Group 189"/>
            <p:cNvGrpSpPr>
              <a:grpSpLocks/>
            </p:cNvGrpSpPr>
            <p:nvPr/>
          </p:nvGrpSpPr>
          <p:grpSpPr bwMode="auto">
            <a:xfrm>
              <a:off x="3734" y="2166"/>
              <a:ext cx="125" cy="125"/>
              <a:chOff x="694" y="2394"/>
              <a:chExt cx="125" cy="125"/>
            </a:xfrm>
          </p:grpSpPr>
          <p:sp>
            <p:nvSpPr>
              <p:cNvPr id="100542" name="Oval 19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43" name="Oval 19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44" name="Group 192"/>
            <p:cNvGrpSpPr>
              <a:grpSpLocks/>
            </p:cNvGrpSpPr>
            <p:nvPr/>
          </p:nvGrpSpPr>
          <p:grpSpPr bwMode="auto">
            <a:xfrm>
              <a:off x="3340" y="2570"/>
              <a:ext cx="125" cy="125"/>
              <a:chOff x="694" y="2394"/>
              <a:chExt cx="125" cy="125"/>
            </a:xfrm>
          </p:grpSpPr>
          <p:sp>
            <p:nvSpPr>
              <p:cNvPr id="100545" name="Oval 19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46" name="Oval 19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47" name="Group 195"/>
            <p:cNvGrpSpPr>
              <a:grpSpLocks/>
            </p:cNvGrpSpPr>
            <p:nvPr/>
          </p:nvGrpSpPr>
          <p:grpSpPr bwMode="auto">
            <a:xfrm>
              <a:off x="3734" y="2569"/>
              <a:ext cx="125" cy="125"/>
              <a:chOff x="694" y="2394"/>
              <a:chExt cx="125" cy="125"/>
            </a:xfrm>
          </p:grpSpPr>
          <p:sp>
            <p:nvSpPr>
              <p:cNvPr id="100548" name="Oval 19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49" name="Oval 19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50" name="Group 198"/>
            <p:cNvGrpSpPr>
              <a:grpSpLocks/>
            </p:cNvGrpSpPr>
            <p:nvPr/>
          </p:nvGrpSpPr>
          <p:grpSpPr bwMode="auto">
            <a:xfrm>
              <a:off x="4132" y="2169"/>
              <a:ext cx="125" cy="125"/>
              <a:chOff x="694" y="2394"/>
              <a:chExt cx="125" cy="125"/>
            </a:xfrm>
          </p:grpSpPr>
          <p:sp>
            <p:nvSpPr>
              <p:cNvPr id="100551" name="Oval 19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52" name="Oval 20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53" name="Group 201"/>
            <p:cNvGrpSpPr>
              <a:grpSpLocks/>
            </p:cNvGrpSpPr>
            <p:nvPr/>
          </p:nvGrpSpPr>
          <p:grpSpPr bwMode="auto">
            <a:xfrm>
              <a:off x="4526" y="2168"/>
              <a:ext cx="125" cy="125"/>
              <a:chOff x="694" y="2394"/>
              <a:chExt cx="125" cy="125"/>
            </a:xfrm>
          </p:grpSpPr>
          <p:sp>
            <p:nvSpPr>
              <p:cNvPr id="100554" name="Oval 20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55" name="Oval 20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56" name="Group 204"/>
            <p:cNvGrpSpPr>
              <a:grpSpLocks/>
            </p:cNvGrpSpPr>
            <p:nvPr/>
          </p:nvGrpSpPr>
          <p:grpSpPr bwMode="auto">
            <a:xfrm>
              <a:off x="4123" y="2571"/>
              <a:ext cx="125" cy="125"/>
              <a:chOff x="694" y="2394"/>
              <a:chExt cx="125" cy="125"/>
            </a:xfrm>
          </p:grpSpPr>
          <p:sp>
            <p:nvSpPr>
              <p:cNvPr id="100557" name="Oval 20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58" name="Oval 20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59" name="Group 207"/>
            <p:cNvGrpSpPr>
              <a:grpSpLocks/>
            </p:cNvGrpSpPr>
            <p:nvPr/>
          </p:nvGrpSpPr>
          <p:grpSpPr bwMode="auto">
            <a:xfrm>
              <a:off x="4517" y="2570"/>
              <a:ext cx="125" cy="125"/>
              <a:chOff x="694" y="2394"/>
              <a:chExt cx="125" cy="125"/>
            </a:xfrm>
          </p:grpSpPr>
          <p:sp>
            <p:nvSpPr>
              <p:cNvPr id="100560" name="Oval 20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61" name="Oval 20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62" name="Group 210"/>
            <p:cNvGrpSpPr>
              <a:grpSpLocks/>
            </p:cNvGrpSpPr>
            <p:nvPr/>
          </p:nvGrpSpPr>
          <p:grpSpPr bwMode="auto">
            <a:xfrm>
              <a:off x="4922" y="2161"/>
              <a:ext cx="125" cy="125"/>
              <a:chOff x="694" y="2394"/>
              <a:chExt cx="125" cy="125"/>
            </a:xfrm>
          </p:grpSpPr>
          <p:sp>
            <p:nvSpPr>
              <p:cNvPr id="100563" name="Oval 211"/>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64" name="Oval 212"/>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65" name="Group 213"/>
            <p:cNvGrpSpPr>
              <a:grpSpLocks/>
            </p:cNvGrpSpPr>
            <p:nvPr/>
          </p:nvGrpSpPr>
          <p:grpSpPr bwMode="auto">
            <a:xfrm>
              <a:off x="5316" y="2160"/>
              <a:ext cx="125" cy="125"/>
              <a:chOff x="694" y="2394"/>
              <a:chExt cx="125" cy="125"/>
            </a:xfrm>
          </p:grpSpPr>
          <p:sp>
            <p:nvSpPr>
              <p:cNvPr id="100566" name="Oval 214"/>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67" name="Oval 215"/>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68" name="Group 216"/>
            <p:cNvGrpSpPr>
              <a:grpSpLocks/>
            </p:cNvGrpSpPr>
            <p:nvPr/>
          </p:nvGrpSpPr>
          <p:grpSpPr bwMode="auto">
            <a:xfrm>
              <a:off x="4922" y="2564"/>
              <a:ext cx="125" cy="125"/>
              <a:chOff x="694" y="2394"/>
              <a:chExt cx="125" cy="125"/>
            </a:xfrm>
          </p:grpSpPr>
          <p:sp>
            <p:nvSpPr>
              <p:cNvPr id="100569" name="Oval 217"/>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70" name="Oval 218"/>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71" name="Group 219"/>
            <p:cNvGrpSpPr>
              <a:grpSpLocks/>
            </p:cNvGrpSpPr>
            <p:nvPr/>
          </p:nvGrpSpPr>
          <p:grpSpPr bwMode="auto">
            <a:xfrm>
              <a:off x="5316" y="2563"/>
              <a:ext cx="125" cy="125"/>
              <a:chOff x="694" y="2394"/>
              <a:chExt cx="125" cy="125"/>
            </a:xfrm>
          </p:grpSpPr>
          <p:sp>
            <p:nvSpPr>
              <p:cNvPr id="100572" name="Oval 220"/>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73" name="Oval 221"/>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74" name="Group 222"/>
            <p:cNvGrpSpPr>
              <a:grpSpLocks/>
            </p:cNvGrpSpPr>
            <p:nvPr/>
          </p:nvGrpSpPr>
          <p:grpSpPr bwMode="auto">
            <a:xfrm>
              <a:off x="5722" y="2162"/>
              <a:ext cx="125" cy="125"/>
              <a:chOff x="694" y="2394"/>
              <a:chExt cx="125" cy="125"/>
            </a:xfrm>
          </p:grpSpPr>
          <p:sp>
            <p:nvSpPr>
              <p:cNvPr id="100575" name="Oval 223"/>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76" name="Oval 224"/>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77" name="Group 225"/>
            <p:cNvGrpSpPr>
              <a:grpSpLocks/>
            </p:cNvGrpSpPr>
            <p:nvPr/>
          </p:nvGrpSpPr>
          <p:grpSpPr bwMode="auto">
            <a:xfrm>
              <a:off x="5713" y="2564"/>
              <a:ext cx="125" cy="125"/>
              <a:chOff x="694" y="2394"/>
              <a:chExt cx="125" cy="125"/>
            </a:xfrm>
          </p:grpSpPr>
          <p:sp>
            <p:nvSpPr>
              <p:cNvPr id="100578" name="Oval 226"/>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79" name="Oval 227"/>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80" name="Group 228"/>
            <p:cNvGrpSpPr>
              <a:grpSpLocks/>
            </p:cNvGrpSpPr>
            <p:nvPr/>
          </p:nvGrpSpPr>
          <p:grpSpPr bwMode="auto">
            <a:xfrm>
              <a:off x="173" y="2189"/>
              <a:ext cx="125" cy="125"/>
              <a:chOff x="694" y="2394"/>
              <a:chExt cx="125" cy="125"/>
            </a:xfrm>
          </p:grpSpPr>
          <p:sp>
            <p:nvSpPr>
              <p:cNvPr id="100581" name="Oval 229"/>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82" name="Oval 230"/>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83" name="Group 231"/>
            <p:cNvGrpSpPr>
              <a:grpSpLocks/>
            </p:cNvGrpSpPr>
            <p:nvPr/>
          </p:nvGrpSpPr>
          <p:grpSpPr bwMode="auto">
            <a:xfrm>
              <a:off x="164" y="2591"/>
              <a:ext cx="125" cy="125"/>
              <a:chOff x="694" y="2394"/>
              <a:chExt cx="125" cy="125"/>
            </a:xfrm>
          </p:grpSpPr>
          <p:sp>
            <p:nvSpPr>
              <p:cNvPr id="100584" name="Oval 232"/>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85" name="Oval 233"/>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86" name="Group 234"/>
            <p:cNvGrpSpPr>
              <a:grpSpLocks/>
            </p:cNvGrpSpPr>
            <p:nvPr/>
          </p:nvGrpSpPr>
          <p:grpSpPr bwMode="auto">
            <a:xfrm>
              <a:off x="569" y="2182"/>
              <a:ext cx="125" cy="125"/>
              <a:chOff x="694" y="2394"/>
              <a:chExt cx="125" cy="125"/>
            </a:xfrm>
          </p:grpSpPr>
          <p:sp>
            <p:nvSpPr>
              <p:cNvPr id="100587" name="Oval 235"/>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88" name="Oval 236"/>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grpSp>
          <p:nvGrpSpPr>
            <p:cNvPr id="100589" name="Group 237"/>
            <p:cNvGrpSpPr>
              <a:grpSpLocks/>
            </p:cNvGrpSpPr>
            <p:nvPr/>
          </p:nvGrpSpPr>
          <p:grpSpPr bwMode="auto">
            <a:xfrm>
              <a:off x="569" y="2585"/>
              <a:ext cx="125" cy="125"/>
              <a:chOff x="694" y="2394"/>
              <a:chExt cx="125" cy="125"/>
            </a:xfrm>
          </p:grpSpPr>
          <p:sp>
            <p:nvSpPr>
              <p:cNvPr id="100590" name="Oval 238"/>
              <p:cNvSpPr>
                <a:spLocks noChangeArrowheads="1"/>
              </p:cNvSpPr>
              <p:nvPr/>
            </p:nvSpPr>
            <p:spPr bwMode="auto">
              <a:xfrm>
                <a:off x="694" y="2394"/>
                <a:ext cx="125" cy="125"/>
              </a:xfrm>
              <a:prstGeom prst="ellipse">
                <a:avLst/>
              </a:prstGeom>
              <a:solidFill>
                <a:srgbClr val="008000"/>
              </a:solidFill>
              <a:ln w="9525">
                <a:solidFill>
                  <a:srgbClr val="008000"/>
                </a:solidFill>
                <a:round/>
                <a:headEnd/>
                <a:tailEnd/>
              </a:ln>
              <a:effectLst/>
            </p:spPr>
            <p:txBody>
              <a:bodyPr wrap="none" anchor="ctr"/>
              <a:lstStyle/>
              <a:p>
                <a:endParaRPr lang="en-US"/>
              </a:p>
            </p:txBody>
          </p:sp>
          <p:sp>
            <p:nvSpPr>
              <p:cNvPr id="100591" name="Oval 239"/>
              <p:cNvSpPr>
                <a:spLocks noChangeAspect="1" noChangeArrowheads="1"/>
              </p:cNvSpPr>
              <p:nvPr/>
            </p:nvSpPr>
            <p:spPr bwMode="auto">
              <a:xfrm>
                <a:off x="743" y="2443"/>
                <a:ext cx="29" cy="29"/>
              </a:xfrm>
              <a:prstGeom prst="ellipse">
                <a:avLst/>
              </a:prstGeom>
              <a:solidFill>
                <a:srgbClr val="008000"/>
              </a:solidFill>
              <a:ln w="9525">
                <a:solidFill>
                  <a:srgbClr val="008000"/>
                </a:solidFill>
                <a:round/>
                <a:headEnd/>
                <a:tailEnd/>
              </a:ln>
              <a:effectLst/>
            </p:spPr>
            <p:txBody>
              <a:bodyPr wrap="none" anchor="ctr"/>
              <a:lstStyle/>
              <a:p>
                <a:endParaRPr lang="en-US"/>
              </a:p>
            </p:txBody>
          </p:sp>
        </p:grpSp>
        <p:sp>
          <p:nvSpPr>
            <p:cNvPr id="100592" name="Text Box 240"/>
            <p:cNvSpPr txBox="1">
              <a:spLocks noChangeArrowheads="1"/>
            </p:cNvSpPr>
            <p:nvPr/>
          </p:nvSpPr>
          <p:spPr bwMode="auto">
            <a:xfrm>
              <a:off x="3049" y="2863"/>
              <a:ext cx="255" cy="288"/>
            </a:xfrm>
            <a:prstGeom prst="rect">
              <a:avLst/>
            </a:prstGeom>
            <a:noFill/>
            <a:ln w="9525">
              <a:noFill/>
              <a:miter lim="800000"/>
              <a:headEnd/>
              <a:tailEnd/>
            </a:ln>
            <a:effectLst/>
          </p:spPr>
          <p:txBody>
            <a:bodyPr wrap="none">
              <a:spAutoFit/>
            </a:bodyPr>
            <a:lstStyle/>
            <a:p>
              <a:r>
                <a:rPr lang="en-US" b="1">
                  <a:solidFill>
                    <a:srgbClr val="008000"/>
                  </a:solidFill>
                </a:rPr>
                <a:t>B</a:t>
              </a:r>
            </a:p>
          </p:txBody>
        </p:sp>
      </p:grpSp>
      <p:sp>
        <p:nvSpPr>
          <p:cNvPr id="100596"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pic>
        <p:nvPicPr>
          <p:cNvPr id="100603" name="Picture 251"/>
          <p:cNvPicPr>
            <a:picLocks noChangeAspect="1" noChangeArrowheads="1"/>
          </p:cNvPicPr>
          <p:nvPr/>
        </p:nvPicPr>
        <p:blipFill>
          <a:blip r:embed="rId7" cstate="print">
            <a:clrChange>
              <a:clrFrom>
                <a:srgbClr val="ED1C24"/>
              </a:clrFrom>
              <a:clrTo>
                <a:srgbClr val="ED1C24">
                  <a:alpha val="0"/>
                </a:srgbClr>
              </a:clrTo>
            </a:clrChange>
          </a:blip>
          <a:srcRect/>
          <a:stretch>
            <a:fillRect/>
          </a:stretch>
        </p:blipFill>
        <p:spPr bwMode="auto">
          <a:xfrm>
            <a:off x="191724" y="3362632"/>
            <a:ext cx="3201640" cy="349536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0354">
                                            <p:txEl>
                                              <p:pRg st="0" end="0"/>
                                            </p:txEl>
                                          </p:spTgt>
                                        </p:tgtEl>
                                        <p:attrNameLst>
                                          <p:attrName>style.visibility</p:attrName>
                                        </p:attrNameLst>
                                      </p:cBhvr>
                                      <p:to>
                                        <p:strVal val="visible"/>
                                      </p:to>
                                    </p:set>
                                    <p:anim calcmode="lin" valueType="num">
                                      <p:cBhvr additive="base">
                                        <p:cTn id="7" dur="500" fill="hold"/>
                                        <p:tgtEl>
                                          <p:spTgt spid="1003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354">
                                            <p:txEl>
                                              <p:pRg st="1" end="1"/>
                                            </p:txEl>
                                          </p:spTgt>
                                        </p:tgtEl>
                                        <p:attrNameLst>
                                          <p:attrName>style.visibility</p:attrName>
                                        </p:attrNameLst>
                                      </p:cBhvr>
                                      <p:to>
                                        <p:strVal val="visible"/>
                                      </p:to>
                                    </p:set>
                                    <p:anim calcmode="lin" valueType="num">
                                      <p:cBhvr additive="base">
                                        <p:cTn id="13" dur="500" fill="hold"/>
                                        <p:tgtEl>
                                          <p:spTgt spid="1003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100356"/>
                                        </p:tgtEl>
                                        <p:attrNameLst>
                                          <p:attrName>style.visibility</p:attrName>
                                        </p:attrNameLst>
                                      </p:cBhvr>
                                      <p:to>
                                        <p:strVal val="visible"/>
                                      </p:to>
                                    </p:set>
                                    <p:animEffect transition="in" filter="fade">
                                      <p:cBhvr>
                                        <p:cTn id="17" dur="2000"/>
                                        <p:tgtEl>
                                          <p:spTgt spid="100356"/>
                                        </p:tgtEl>
                                      </p:cBhvr>
                                    </p:animEffect>
                                  </p:childTnLst>
                                  <p:subTnLst>
                                    <p:audio>
                                      <p:cMediaNode>
                                        <p:cTn display="0" masterRel="sameClick">
                                          <p:stCondLst>
                                            <p:cond evt="begin" delay="0">
                                              <p:tn val="15"/>
                                            </p:cond>
                                          </p:stCondLst>
                                          <p:endCondLst>
                                            <p:cond evt="onStopAudio" delay="0">
                                              <p:tgtEl>
                                                <p:sldTgt/>
                                              </p:tgtEl>
                                            </p:cond>
                                          </p:endCondLst>
                                        </p:cTn>
                                        <p:tgtEl>
                                          <p:sndTgt r:embed="rId5" name="chimes.wav"/>
                                        </p:tgtEl>
                                      </p:cMediaNode>
                                    </p:audio>
                                  </p:subTnLst>
                                </p:cTn>
                              </p:par>
                              <p:par>
                                <p:cTn id="18" presetID="10" presetClass="entr" presetSubtype="0" fill="hold" nodeType="withEffect">
                                  <p:stCondLst>
                                    <p:cond delay="0"/>
                                  </p:stCondLst>
                                  <p:childTnLst>
                                    <p:set>
                                      <p:cBhvr>
                                        <p:cTn id="19" dur="1" fill="hold">
                                          <p:stCondLst>
                                            <p:cond delay="0"/>
                                          </p:stCondLst>
                                        </p:cTn>
                                        <p:tgtEl>
                                          <p:spTgt spid="100361"/>
                                        </p:tgtEl>
                                        <p:attrNameLst>
                                          <p:attrName>style.visibility</p:attrName>
                                        </p:attrNameLst>
                                      </p:cBhvr>
                                      <p:to>
                                        <p:strVal val="visible"/>
                                      </p:to>
                                    </p:set>
                                    <p:animEffect transition="in" filter="fade">
                                      <p:cBhvr>
                                        <p:cTn id="20" dur="2000"/>
                                        <p:tgtEl>
                                          <p:spTgt spid="100361"/>
                                        </p:tgtEl>
                                      </p:cBhvr>
                                    </p:animEffect>
                                  </p:childTnLst>
                                </p:cTn>
                              </p:par>
                              <p:par>
                                <p:cTn id="21" presetID="10" presetClass="entr" presetSubtype="0" fill="hold" nodeType="withEffect">
                                  <p:stCondLst>
                                    <p:cond delay="0"/>
                                  </p:stCondLst>
                                  <p:childTnLst>
                                    <p:set>
                                      <p:cBhvr>
                                        <p:cTn id="22" dur="1" fill="hold">
                                          <p:stCondLst>
                                            <p:cond delay="0"/>
                                          </p:stCondLst>
                                        </p:cTn>
                                        <p:tgtEl>
                                          <p:spTgt spid="100366"/>
                                        </p:tgtEl>
                                        <p:attrNameLst>
                                          <p:attrName>style.visibility</p:attrName>
                                        </p:attrNameLst>
                                      </p:cBhvr>
                                      <p:to>
                                        <p:strVal val="visible"/>
                                      </p:to>
                                    </p:set>
                                    <p:animEffect transition="in" filter="fade">
                                      <p:cBhvr>
                                        <p:cTn id="23" dur="2000"/>
                                        <p:tgtEl>
                                          <p:spTgt spid="100366"/>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repeatCount="indefinite" accel="50000" decel="50000" autoRev="1" fill="hold" nodeType="clickEffect">
                                  <p:stCondLst>
                                    <p:cond delay="0"/>
                                  </p:stCondLst>
                                  <p:childTnLst>
                                    <p:animMotion origin="layout" path="M 0 0  L 0 0.3331  E" pathEditMode="relative" ptsTypes="">
                                      <p:cBhvr>
                                        <p:cTn id="27" dur="2000" fill="hold"/>
                                        <p:tgtEl>
                                          <p:spTgt spid="100356"/>
                                        </p:tgtEl>
                                        <p:attrNameLst>
                                          <p:attrName>ppt_x</p:attrName>
                                          <p:attrName>ppt_y</p:attrName>
                                        </p:attrNameLst>
                                      </p:cBhvr>
                                    </p:animMotion>
                                  </p:childTnLst>
                                </p:cTn>
                              </p:par>
                              <p:par>
                                <p:cTn id="28" presetID="49" presetClass="path" presetSubtype="0" repeatCount="indefinite" accel="50000" decel="50000" autoRev="1" fill="hold" nodeType="withEffect">
                                  <p:stCondLst>
                                    <p:cond delay="0"/>
                                  </p:stCondLst>
                                  <p:childTnLst>
                                    <p:animMotion origin="layout" path="M -4.72222E-6 2.66713E-6 L -0.2585 0.33472 " pathEditMode="relative" rAng="0" ptsTypes="AA">
                                      <p:cBhvr>
                                        <p:cTn id="29" dur="2000" fill="hold"/>
                                        <p:tgtEl>
                                          <p:spTgt spid="100361"/>
                                        </p:tgtEl>
                                        <p:attrNameLst>
                                          <p:attrName>ppt_x</p:attrName>
                                          <p:attrName>ppt_y</p:attrName>
                                        </p:attrNameLst>
                                      </p:cBhvr>
                                      <p:rCtr x="-12900" y="16700"/>
                                    </p:animMotion>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100354">
                                            <p:txEl>
                                              <p:pRg st="2" end="2"/>
                                            </p:txEl>
                                          </p:spTgt>
                                        </p:tgtEl>
                                        <p:attrNameLst>
                                          <p:attrName>style.visibility</p:attrName>
                                        </p:attrNameLst>
                                      </p:cBhvr>
                                      <p:to>
                                        <p:strVal val="visible"/>
                                      </p:to>
                                    </p:set>
                                    <p:anim calcmode="lin" valueType="num">
                                      <p:cBhvr additive="base">
                                        <p:cTn id="34" dur="500" fill="hold"/>
                                        <p:tgtEl>
                                          <p:spTgt spid="100354">
                                            <p:txEl>
                                              <p:pRg st="2" end="2"/>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10035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100603"/>
                                        </p:tgtEl>
                                        <p:attrNameLst>
                                          <p:attrName>style.visibility</p:attrName>
                                        </p:attrNameLst>
                                      </p:cBhvr>
                                      <p:to>
                                        <p:strVal val="visible"/>
                                      </p:to>
                                    </p:set>
                                    <p:anim calcmode="lin" valueType="num">
                                      <p:cBhvr>
                                        <p:cTn id="40" dur="500" fill="hold"/>
                                        <p:tgtEl>
                                          <p:spTgt spid="100603"/>
                                        </p:tgtEl>
                                        <p:attrNameLst>
                                          <p:attrName>ppt_w</p:attrName>
                                        </p:attrNameLst>
                                      </p:cBhvr>
                                      <p:tavLst>
                                        <p:tav tm="0">
                                          <p:val>
                                            <p:fltVal val="0"/>
                                          </p:val>
                                        </p:tav>
                                        <p:tav tm="100000">
                                          <p:val>
                                            <p:strVal val="#ppt_w"/>
                                          </p:val>
                                        </p:tav>
                                      </p:tavLst>
                                    </p:anim>
                                    <p:anim calcmode="lin" valueType="num">
                                      <p:cBhvr>
                                        <p:cTn id="41" dur="500" fill="hold"/>
                                        <p:tgtEl>
                                          <p:spTgt spid="100603"/>
                                        </p:tgtEl>
                                        <p:attrNameLst>
                                          <p:attrName>ppt_h</p:attrName>
                                        </p:attrNameLst>
                                      </p:cBhvr>
                                      <p:tavLst>
                                        <p:tav tm="0">
                                          <p:val>
                                            <p:fltVal val="0"/>
                                          </p:val>
                                        </p:tav>
                                        <p:tav tm="100000">
                                          <p:val>
                                            <p:strVal val="#ppt_h"/>
                                          </p:val>
                                        </p:tav>
                                      </p:tavLst>
                                    </p:anim>
                                    <p:animEffect transition="in" filter="fade">
                                      <p:cBhvr>
                                        <p:cTn id="42" dur="500"/>
                                        <p:tgtEl>
                                          <p:spTgt spid="100603"/>
                                        </p:tgtEl>
                                      </p:cBhvr>
                                    </p:animEffect>
                                  </p:childTnLst>
                                  <p:subTnLst>
                                    <p:audio>
                                      <p:cMediaNode>
                                        <p:cTn display="0" masterRel="sameClick">
                                          <p:stCondLst>
                                            <p:cond evt="begin" delay="0">
                                              <p:tn val="38"/>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685800" y="1354138"/>
            <a:ext cx="7772400" cy="55038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a:solidFill>
                  <a:schemeClr val="accent2"/>
                </a:solidFill>
                <a:ea typeface="Calibri" pitchFamily="34" charset="0"/>
              </a:rPr>
              <a:t>Induced electromotive force (emf)</a:t>
            </a:r>
            <a:endParaRPr lang="en-US" sz="200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a:solidFill>
                  <a:srgbClr val="000000"/>
                </a:solidFill>
                <a:ea typeface="Calibri" pitchFamily="34" charset="0"/>
                <a:cs typeface="Times New Roman" pitchFamily="18" charset="0"/>
                <a:sym typeface="Symbol" pitchFamily="18" charset="2"/>
              </a:rPr>
              <a:t>Consider this new experiment: </a:t>
            </a:r>
            <a:r>
              <a:rPr lang="en-US">
                <a:solidFill>
                  <a:srgbClr val="000000"/>
                </a:solidFill>
                <a:ea typeface="Calibri" pitchFamily="34" charset="0"/>
                <a:cs typeface="Times New Roman" pitchFamily="18" charset="0"/>
              </a:rPr>
              <a:t>If the north pole of a magnetic is suddenly thrust through a looped   conductor, a current is created.</a:t>
            </a:r>
          </a:p>
          <a:p>
            <a:pPr eaLnBrk="0" hangingPunct="0">
              <a:spcBef>
                <a:spcPct val="20000"/>
              </a:spcBef>
            </a:pPr>
            <a:r>
              <a:rPr lang="en-US">
                <a:ea typeface="Calibri" pitchFamily="34" charset="0"/>
                <a:cs typeface="Times New Roman" pitchFamily="18" charset="0"/>
              </a:rPr>
              <a:t>T or F:	</a:t>
            </a:r>
            <a:r>
              <a:rPr lang="en-US" i="1">
                <a:ea typeface="Calibri" pitchFamily="34" charset="0"/>
                <a:cs typeface="Times New Roman" pitchFamily="18" charset="0"/>
              </a:rPr>
              <a:t>Current travels                                                  through the circuit only                                                    while the magnet is                                                      moving through the loop</a:t>
            </a:r>
            <a:r>
              <a:rPr lang="en-US">
                <a:ea typeface="Calibri" pitchFamily="34" charset="0"/>
                <a:cs typeface="Times New Roman" pitchFamily="18" charset="0"/>
              </a:rPr>
              <a:t>.</a:t>
            </a:r>
          </a:p>
          <a:p>
            <a:pPr eaLnBrk="0" hangingPunct="0">
              <a:spcBef>
                <a:spcPct val="20000"/>
              </a:spcBef>
            </a:pPr>
            <a:r>
              <a:rPr lang="en-US">
                <a:ea typeface="Calibri" pitchFamily="34" charset="0"/>
                <a:cs typeface="Times New Roman" pitchFamily="18" charset="0"/>
              </a:rPr>
              <a:t>T or F:	</a:t>
            </a:r>
            <a:r>
              <a:rPr lang="en-US" i="1">
                <a:ea typeface="Calibri" pitchFamily="34" charset="0"/>
                <a:cs typeface="Times New Roman" pitchFamily="18" charset="0"/>
              </a:rPr>
              <a:t>Current                                                           direction depends on                                                     which direction the                                                       magnet is being moved                                                            through the loop</a:t>
            </a:r>
            <a:r>
              <a:rPr lang="en-US">
                <a:ea typeface="Calibri" pitchFamily="34" charset="0"/>
                <a:cs typeface="Times New Roman" pitchFamily="18" charset="0"/>
              </a:rPr>
              <a:t>.</a:t>
            </a:r>
          </a:p>
        </p:txBody>
      </p:sp>
      <p:grpSp>
        <p:nvGrpSpPr>
          <p:cNvPr id="102404" name="Group 4"/>
          <p:cNvGrpSpPr>
            <a:grpSpLocks/>
          </p:cNvGrpSpPr>
          <p:nvPr/>
        </p:nvGrpSpPr>
        <p:grpSpPr bwMode="auto">
          <a:xfrm>
            <a:off x="7100888" y="4884738"/>
            <a:ext cx="1035050" cy="827087"/>
            <a:chOff x="4100" y="2950"/>
            <a:chExt cx="652" cy="521"/>
          </a:xfrm>
        </p:grpSpPr>
        <p:grpSp>
          <p:nvGrpSpPr>
            <p:cNvPr id="102405" name="Group 5"/>
            <p:cNvGrpSpPr>
              <a:grpSpLocks/>
            </p:cNvGrpSpPr>
            <p:nvPr/>
          </p:nvGrpSpPr>
          <p:grpSpPr bwMode="auto">
            <a:xfrm>
              <a:off x="4100" y="2950"/>
              <a:ext cx="652" cy="521"/>
              <a:chOff x="3140" y="3132"/>
              <a:chExt cx="652" cy="521"/>
            </a:xfrm>
          </p:grpSpPr>
          <p:sp>
            <p:nvSpPr>
              <p:cNvPr id="102406" name="Rectangle 6"/>
              <p:cNvSpPr>
                <a:spLocks noChangeArrowheads="1"/>
              </p:cNvSpPr>
              <p:nvPr/>
            </p:nvSpPr>
            <p:spPr bwMode="auto">
              <a:xfrm>
                <a:off x="3140" y="3132"/>
                <a:ext cx="652" cy="521"/>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2407" name="Oval 7"/>
              <p:cNvSpPr>
                <a:spLocks noChangeArrowheads="1"/>
              </p:cNvSpPr>
              <p:nvPr/>
            </p:nvSpPr>
            <p:spPr bwMode="auto">
              <a:xfrm>
                <a:off x="3339" y="3298"/>
                <a:ext cx="261" cy="261"/>
              </a:xfrm>
              <a:prstGeom prst="ellipse">
                <a:avLst/>
              </a:prstGeom>
              <a:noFill/>
              <a:ln w="9525">
                <a:solidFill>
                  <a:schemeClr val="tx1"/>
                </a:solidFill>
                <a:round/>
                <a:headEnd/>
                <a:tailEnd/>
              </a:ln>
              <a:effectLst/>
            </p:spPr>
            <p:txBody>
              <a:bodyPr wrap="none" anchor="ctr"/>
              <a:lstStyle/>
              <a:p>
                <a:endParaRPr lang="en-US"/>
              </a:p>
            </p:txBody>
          </p:sp>
          <p:sp>
            <p:nvSpPr>
              <p:cNvPr id="102408" name="Text Box 8"/>
              <p:cNvSpPr txBox="1">
                <a:spLocks noChangeArrowheads="1"/>
              </p:cNvSpPr>
              <p:nvPr/>
            </p:nvSpPr>
            <p:spPr bwMode="auto">
              <a:xfrm>
                <a:off x="3175" y="3305"/>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02409" name="Text Box 9"/>
              <p:cNvSpPr txBox="1">
                <a:spLocks noChangeArrowheads="1"/>
              </p:cNvSpPr>
              <p:nvPr/>
            </p:nvSpPr>
            <p:spPr bwMode="auto">
              <a:xfrm>
                <a:off x="3375" y="3162"/>
                <a:ext cx="240" cy="173"/>
              </a:xfrm>
              <a:prstGeom prst="rect">
                <a:avLst/>
              </a:prstGeom>
              <a:noFill/>
              <a:ln w="9525">
                <a:noFill/>
                <a:miter lim="800000"/>
                <a:headEnd/>
                <a:tailEnd/>
              </a:ln>
              <a:effectLst/>
            </p:spPr>
            <p:txBody>
              <a:bodyPr>
                <a:spAutoFit/>
              </a:bodyPr>
              <a:lstStyle/>
              <a:p>
                <a:pPr>
                  <a:spcBef>
                    <a:spcPct val="50000"/>
                  </a:spcBef>
                </a:pPr>
                <a:r>
                  <a:rPr lang="en-US" sz="1200" b="1"/>
                  <a:t>0</a:t>
                </a:r>
              </a:p>
            </p:txBody>
          </p:sp>
          <p:sp>
            <p:nvSpPr>
              <p:cNvPr id="102410" name="Text Box 10"/>
              <p:cNvSpPr txBox="1">
                <a:spLocks noChangeArrowheads="1"/>
              </p:cNvSpPr>
              <p:nvPr/>
            </p:nvSpPr>
            <p:spPr bwMode="auto">
              <a:xfrm>
                <a:off x="3573" y="3312"/>
                <a:ext cx="178" cy="231"/>
              </a:xfrm>
              <a:prstGeom prst="rect">
                <a:avLst/>
              </a:prstGeom>
              <a:noFill/>
              <a:ln w="9525">
                <a:noFill/>
                <a:miter lim="800000"/>
                <a:headEnd/>
                <a:tailEnd/>
              </a:ln>
              <a:effectLst/>
            </p:spPr>
            <p:txBody>
              <a:bodyPr>
                <a:spAutoFit/>
              </a:bodyPr>
              <a:lstStyle/>
              <a:p>
                <a:pPr>
                  <a:spcBef>
                    <a:spcPct val="50000"/>
                  </a:spcBef>
                </a:pPr>
                <a:r>
                  <a:rPr lang="en-US" sz="1800"/>
                  <a:t>+</a:t>
                </a:r>
              </a:p>
            </p:txBody>
          </p:sp>
          <p:sp>
            <p:nvSpPr>
              <p:cNvPr id="102411" name="Oval 11"/>
              <p:cNvSpPr>
                <a:spLocks noChangeArrowheads="1"/>
              </p:cNvSpPr>
              <p:nvPr/>
            </p:nvSpPr>
            <p:spPr bwMode="auto">
              <a:xfrm>
                <a:off x="3196"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02412" name="Oval 12"/>
              <p:cNvSpPr>
                <a:spLocks noChangeArrowheads="1"/>
              </p:cNvSpPr>
              <p:nvPr/>
            </p:nvSpPr>
            <p:spPr bwMode="auto">
              <a:xfrm>
                <a:off x="3682" y="357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102413" name="Group 13"/>
            <p:cNvGrpSpPr>
              <a:grpSpLocks/>
            </p:cNvGrpSpPr>
            <p:nvPr/>
          </p:nvGrpSpPr>
          <p:grpSpPr bwMode="auto">
            <a:xfrm>
              <a:off x="4321" y="3134"/>
              <a:ext cx="219" cy="220"/>
              <a:chOff x="3614" y="2770"/>
              <a:chExt cx="219" cy="220"/>
            </a:xfrm>
          </p:grpSpPr>
          <p:sp>
            <p:nvSpPr>
              <p:cNvPr id="102414" name="Oval 14"/>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15" name="Line 15"/>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grpSp>
        <p:nvGrpSpPr>
          <p:cNvPr id="102416" name="Group 16"/>
          <p:cNvGrpSpPr>
            <a:grpSpLocks/>
          </p:cNvGrpSpPr>
          <p:nvPr/>
        </p:nvGrpSpPr>
        <p:grpSpPr bwMode="auto">
          <a:xfrm>
            <a:off x="5138738" y="2357438"/>
            <a:ext cx="4132262" cy="2895600"/>
            <a:chOff x="2059" y="1289"/>
            <a:chExt cx="2603" cy="1824"/>
          </a:xfrm>
        </p:grpSpPr>
        <p:grpSp>
          <p:nvGrpSpPr>
            <p:cNvPr id="102417" name="Group 17"/>
            <p:cNvGrpSpPr>
              <a:grpSpLocks/>
            </p:cNvGrpSpPr>
            <p:nvPr/>
          </p:nvGrpSpPr>
          <p:grpSpPr bwMode="auto">
            <a:xfrm>
              <a:off x="2894" y="1289"/>
              <a:ext cx="1768" cy="987"/>
              <a:chOff x="3525" y="1447"/>
              <a:chExt cx="1768" cy="987"/>
            </a:xfrm>
          </p:grpSpPr>
          <p:grpSp>
            <p:nvGrpSpPr>
              <p:cNvPr id="102418" name="Group 18"/>
              <p:cNvGrpSpPr>
                <a:grpSpLocks/>
              </p:cNvGrpSpPr>
              <p:nvPr/>
            </p:nvGrpSpPr>
            <p:grpSpPr bwMode="auto">
              <a:xfrm>
                <a:off x="4183" y="1447"/>
                <a:ext cx="1110" cy="603"/>
                <a:chOff x="3525" y="1831"/>
                <a:chExt cx="1110" cy="603"/>
              </a:xfrm>
            </p:grpSpPr>
            <p:sp>
              <p:nvSpPr>
                <p:cNvPr id="102419" name="Rectangle 19"/>
                <p:cNvSpPr>
                  <a:spLocks noChangeArrowheads="1"/>
                </p:cNvSpPr>
                <p:nvPr/>
              </p:nvSpPr>
              <p:spPr bwMode="auto">
                <a:xfrm>
                  <a:off x="3525" y="2228"/>
                  <a:ext cx="452" cy="206"/>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2420" name="Freeform 20"/>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chemeClr val="accent1"/>
                </a:solidFill>
                <a:ln w="9525">
                  <a:solidFill>
                    <a:schemeClr val="tx1"/>
                  </a:solidFill>
                  <a:round/>
                  <a:headEnd/>
                  <a:tailEnd/>
                </a:ln>
                <a:effectLst/>
              </p:spPr>
              <p:txBody>
                <a:bodyPr/>
                <a:lstStyle/>
                <a:p>
                  <a:endParaRPr lang="en-US"/>
                </a:p>
              </p:txBody>
            </p:sp>
            <p:sp>
              <p:nvSpPr>
                <p:cNvPr id="102421" name="Freeform 21"/>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chemeClr val="accent1"/>
                </a:solidFill>
                <a:ln w="9525">
                  <a:solidFill>
                    <a:schemeClr val="tx1"/>
                  </a:solidFill>
                  <a:round/>
                  <a:headEnd/>
                  <a:tailEnd/>
                </a:ln>
                <a:effectLst/>
              </p:spPr>
              <p:txBody>
                <a:bodyPr/>
                <a:lstStyle/>
                <a:p>
                  <a:endParaRPr lang="en-US"/>
                </a:p>
              </p:txBody>
            </p:sp>
          </p:grpSp>
          <p:grpSp>
            <p:nvGrpSpPr>
              <p:cNvPr id="102422" name="Group 22"/>
              <p:cNvGrpSpPr>
                <a:grpSpLocks/>
              </p:cNvGrpSpPr>
              <p:nvPr/>
            </p:nvGrpSpPr>
            <p:grpSpPr bwMode="auto">
              <a:xfrm>
                <a:off x="3525" y="1831"/>
                <a:ext cx="1110" cy="603"/>
                <a:chOff x="3525" y="1831"/>
                <a:chExt cx="1110" cy="603"/>
              </a:xfrm>
            </p:grpSpPr>
            <p:sp>
              <p:nvSpPr>
                <p:cNvPr id="102423" name="Rectangle 23"/>
                <p:cNvSpPr>
                  <a:spLocks noChangeArrowheads="1"/>
                </p:cNvSpPr>
                <p:nvPr/>
              </p:nvSpPr>
              <p:spPr bwMode="auto">
                <a:xfrm>
                  <a:off x="3525" y="2228"/>
                  <a:ext cx="452" cy="206"/>
                </a:xfrm>
                <a:prstGeom prst="rect">
                  <a:avLst/>
                </a:prstGeom>
                <a:solidFill>
                  <a:srgbClr val="FF7C80"/>
                </a:solidFill>
                <a:ln w="9525">
                  <a:solidFill>
                    <a:schemeClr val="tx1"/>
                  </a:solidFill>
                  <a:miter lim="800000"/>
                  <a:headEnd/>
                  <a:tailEnd/>
                </a:ln>
                <a:effectLst/>
              </p:spPr>
              <p:txBody>
                <a:bodyPr wrap="none" anchor="ctr"/>
                <a:lstStyle/>
                <a:p>
                  <a:endParaRPr lang="en-US"/>
                </a:p>
              </p:txBody>
            </p:sp>
            <p:sp>
              <p:nvSpPr>
                <p:cNvPr id="102424" name="Freeform 24"/>
                <p:cNvSpPr>
                  <a:spLocks/>
                </p:cNvSpPr>
                <p:nvPr/>
              </p:nvSpPr>
              <p:spPr bwMode="auto">
                <a:xfrm>
                  <a:off x="3525" y="1838"/>
                  <a:ext cx="1110" cy="384"/>
                </a:xfrm>
                <a:custGeom>
                  <a:avLst/>
                  <a:gdLst/>
                  <a:ahLst/>
                  <a:cxnLst>
                    <a:cxn ang="0">
                      <a:pos x="0" y="384"/>
                    </a:cxn>
                    <a:cxn ang="0">
                      <a:pos x="665" y="0"/>
                    </a:cxn>
                    <a:cxn ang="0">
                      <a:pos x="1110" y="0"/>
                    </a:cxn>
                    <a:cxn ang="0">
                      <a:pos x="445" y="384"/>
                    </a:cxn>
                    <a:cxn ang="0">
                      <a:pos x="0" y="384"/>
                    </a:cxn>
                  </a:cxnLst>
                  <a:rect l="0" t="0" r="r" b="b"/>
                  <a:pathLst>
                    <a:path w="1110" h="384">
                      <a:moveTo>
                        <a:pt x="0" y="384"/>
                      </a:moveTo>
                      <a:lnTo>
                        <a:pt x="665" y="0"/>
                      </a:lnTo>
                      <a:lnTo>
                        <a:pt x="1110" y="0"/>
                      </a:lnTo>
                      <a:lnTo>
                        <a:pt x="445" y="384"/>
                      </a:lnTo>
                      <a:lnTo>
                        <a:pt x="0" y="384"/>
                      </a:lnTo>
                      <a:close/>
                    </a:path>
                  </a:pathLst>
                </a:custGeom>
                <a:solidFill>
                  <a:srgbClr val="FF7C80"/>
                </a:solidFill>
                <a:ln w="9525">
                  <a:solidFill>
                    <a:schemeClr val="tx1"/>
                  </a:solidFill>
                  <a:round/>
                  <a:headEnd/>
                  <a:tailEnd/>
                </a:ln>
                <a:effectLst/>
              </p:spPr>
              <p:txBody>
                <a:bodyPr/>
                <a:lstStyle/>
                <a:p>
                  <a:endParaRPr lang="en-US"/>
                </a:p>
              </p:txBody>
            </p:sp>
            <p:sp>
              <p:nvSpPr>
                <p:cNvPr id="102425" name="Freeform 25"/>
                <p:cNvSpPr>
                  <a:spLocks/>
                </p:cNvSpPr>
                <p:nvPr/>
              </p:nvSpPr>
              <p:spPr bwMode="auto">
                <a:xfrm>
                  <a:off x="3970" y="1831"/>
                  <a:ext cx="665" cy="597"/>
                </a:xfrm>
                <a:custGeom>
                  <a:avLst/>
                  <a:gdLst/>
                  <a:ahLst/>
                  <a:cxnLst>
                    <a:cxn ang="0">
                      <a:pos x="0" y="597"/>
                    </a:cxn>
                    <a:cxn ang="0">
                      <a:pos x="0" y="384"/>
                    </a:cxn>
                    <a:cxn ang="0">
                      <a:pos x="665" y="0"/>
                    </a:cxn>
                    <a:cxn ang="0">
                      <a:pos x="665" y="213"/>
                    </a:cxn>
                    <a:cxn ang="0">
                      <a:pos x="0" y="597"/>
                    </a:cxn>
                  </a:cxnLst>
                  <a:rect l="0" t="0" r="r" b="b"/>
                  <a:pathLst>
                    <a:path w="665" h="597">
                      <a:moveTo>
                        <a:pt x="0" y="597"/>
                      </a:moveTo>
                      <a:lnTo>
                        <a:pt x="0" y="384"/>
                      </a:lnTo>
                      <a:lnTo>
                        <a:pt x="665" y="0"/>
                      </a:lnTo>
                      <a:lnTo>
                        <a:pt x="665" y="213"/>
                      </a:lnTo>
                      <a:lnTo>
                        <a:pt x="0" y="597"/>
                      </a:lnTo>
                      <a:close/>
                    </a:path>
                  </a:pathLst>
                </a:custGeom>
                <a:solidFill>
                  <a:srgbClr val="FF7C80"/>
                </a:solidFill>
                <a:ln w="9525">
                  <a:solidFill>
                    <a:schemeClr val="tx1"/>
                  </a:solidFill>
                  <a:round/>
                  <a:headEnd/>
                  <a:tailEnd/>
                </a:ln>
                <a:effectLst/>
              </p:spPr>
              <p:txBody>
                <a:bodyPr/>
                <a:lstStyle/>
                <a:p>
                  <a:endParaRPr lang="en-US"/>
                </a:p>
              </p:txBody>
            </p:sp>
          </p:grpSp>
          <p:sp>
            <p:nvSpPr>
              <p:cNvPr id="102426" name="Freeform 26"/>
              <p:cNvSpPr>
                <a:spLocks/>
              </p:cNvSpPr>
              <p:nvPr/>
            </p:nvSpPr>
            <p:spPr bwMode="auto">
              <a:xfrm>
                <a:off x="3703" y="2030"/>
                <a:ext cx="487" cy="139"/>
              </a:xfrm>
              <a:custGeom>
                <a:avLst/>
                <a:gdLst/>
                <a:ahLst/>
                <a:cxnLst>
                  <a:cxn ang="0">
                    <a:pos x="0" y="172"/>
                  </a:cxn>
                  <a:cxn ang="0">
                    <a:pos x="274" y="0"/>
                  </a:cxn>
                  <a:cxn ang="0">
                    <a:pos x="329" y="165"/>
                  </a:cxn>
                  <a:cxn ang="0">
                    <a:pos x="603" y="7"/>
                  </a:cxn>
                </a:cxnLst>
                <a:rect l="0" t="0" r="r" b="b"/>
                <a:pathLst>
                  <a:path w="603" h="172">
                    <a:moveTo>
                      <a:pt x="0" y="172"/>
                    </a:moveTo>
                    <a:lnTo>
                      <a:pt x="274" y="0"/>
                    </a:lnTo>
                    <a:lnTo>
                      <a:pt x="329" y="165"/>
                    </a:lnTo>
                    <a:lnTo>
                      <a:pt x="603" y="7"/>
                    </a:lnTo>
                  </a:path>
                </a:pathLst>
              </a:custGeom>
              <a:noFill/>
              <a:ln w="38100" cmpd="sng">
                <a:solidFill>
                  <a:schemeClr val="tx2"/>
                </a:solidFill>
                <a:round/>
                <a:headEnd/>
                <a:tailEnd/>
              </a:ln>
              <a:effectLst/>
            </p:spPr>
            <p:txBody>
              <a:bodyPr/>
              <a:lstStyle/>
              <a:p>
                <a:endParaRPr lang="en-US"/>
              </a:p>
            </p:txBody>
          </p:sp>
          <p:sp>
            <p:nvSpPr>
              <p:cNvPr id="102427" name="Freeform 27"/>
              <p:cNvSpPr>
                <a:spLocks/>
              </p:cNvSpPr>
              <p:nvPr/>
            </p:nvSpPr>
            <p:spPr bwMode="auto">
              <a:xfrm>
                <a:off x="4662" y="1487"/>
                <a:ext cx="391" cy="181"/>
              </a:xfrm>
              <a:custGeom>
                <a:avLst/>
                <a:gdLst/>
                <a:ahLst/>
                <a:cxnLst>
                  <a:cxn ang="0">
                    <a:pos x="391" y="42"/>
                  </a:cxn>
                  <a:cxn ang="0">
                    <a:pos x="370" y="14"/>
                  </a:cxn>
                  <a:cxn ang="0">
                    <a:pos x="281" y="0"/>
                  </a:cxn>
                  <a:cxn ang="0">
                    <a:pos x="172" y="14"/>
                  </a:cxn>
                  <a:cxn ang="0">
                    <a:pos x="117" y="42"/>
                  </a:cxn>
                  <a:cxn ang="0">
                    <a:pos x="138" y="70"/>
                  </a:cxn>
                  <a:cxn ang="0">
                    <a:pos x="220" y="76"/>
                  </a:cxn>
                  <a:cxn ang="0">
                    <a:pos x="282" y="111"/>
                  </a:cxn>
                  <a:cxn ang="0">
                    <a:pos x="233" y="151"/>
                  </a:cxn>
                  <a:cxn ang="0">
                    <a:pos x="130" y="179"/>
                  </a:cxn>
                  <a:cxn ang="0">
                    <a:pos x="28" y="165"/>
                  </a:cxn>
                  <a:cxn ang="0">
                    <a:pos x="0" y="117"/>
                  </a:cxn>
                </a:cxnLst>
                <a:rect l="0" t="0" r="r" b="b"/>
                <a:pathLst>
                  <a:path w="391" h="181">
                    <a:moveTo>
                      <a:pt x="391" y="42"/>
                    </a:moveTo>
                    <a:cubicBezTo>
                      <a:pt x="387" y="37"/>
                      <a:pt x="388" y="21"/>
                      <a:pt x="370" y="14"/>
                    </a:cubicBezTo>
                    <a:cubicBezTo>
                      <a:pt x="352" y="7"/>
                      <a:pt x="314" y="0"/>
                      <a:pt x="281" y="0"/>
                    </a:cubicBezTo>
                    <a:cubicBezTo>
                      <a:pt x="248" y="0"/>
                      <a:pt x="199" y="7"/>
                      <a:pt x="172" y="14"/>
                    </a:cubicBezTo>
                    <a:cubicBezTo>
                      <a:pt x="145" y="21"/>
                      <a:pt x="123" y="33"/>
                      <a:pt x="117" y="42"/>
                    </a:cubicBezTo>
                    <a:cubicBezTo>
                      <a:pt x="111" y="51"/>
                      <a:pt x="121" y="64"/>
                      <a:pt x="138" y="70"/>
                    </a:cubicBezTo>
                    <a:cubicBezTo>
                      <a:pt x="155" y="76"/>
                      <a:pt x="196" y="69"/>
                      <a:pt x="220" y="76"/>
                    </a:cubicBezTo>
                    <a:cubicBezTo>
                      <a:pt x="244" y="83"/>
                      <a:pt x="280" y="99"/>
                      <a:pt x="282" y="111"/>
                    </a:cubicBezTo>
                    <a:cubicBezTo>
                      <a:pt x="284" y="123"/>
                      <a:pt x="258" y="140"/>
                      <a:pt x="233" y="151"/>
                    </a:cubicBezTo>
                    <a:cubicBezTo>
                      <a:pt x="208" y="162"/>
                      <a:pt x="164" y="177"/>
                      <a:pt x="130" y="179"/>
                    </a:cubicBezTo>
                    <a:cubicBezTo>
                      <a:pt x="96" y="181"/>
                      <a:pt x="50" y="175"/>
                      <a:pt x="28" y="165"/>
                    </a:cubicBezTo>
                    <a:cubicBezTo>
                      <a:pt x="6" y="155"/>
                      <a:pt x="3" y="136"/>
                      <a:pt x="0" y="117"/>
                    </a:cubicBezTo>
                  </a:path>
                </a:pathLst>
              </a:custGeom>
              <a:noFill/>
              <a:ln w="28575" cmpd="sng">
                <a:solidFill>
                  <a:schemeClr val="tx2"/>
                </a:solidFill>
                <a:round/>
                <a:headEnd/>
                <a:tailEnd/>
              </a:ln>
              <a:effectLst/>
            </p:spPr>
            <p:txBody>
              <a:bodyPr/>
              <a:lstStyle/>
              <a:p>
                <a:endParaRPr lang="en-US"/>
              </a:p>
            </p:txBody>
          </p:sp>
        </p:grpSp>
        <p:grpSp>
          <p:nvGrpSpPr>
            <p:cNvPr id="102428" name="Group 28"/>
            <p:cNvGrpSpPr>
              <a:grpSpLocks/>
            </p:cNvGrpSpPr>
            <p:nvPr/>
          </p:nvGrpSpPr>
          <p:grpSpPr bwMode="auto">
            <a:xfrm>
              <a:off x="2059" y="2086"/>
              <a:ext cx="1225" cy="1027"/>
              <a:chOff x="2059" y="2086"/>
              <a:chExt cx="1225" cy="1027"/>
            </a:xfrm>
          </p:grpSpPr>
          <p:sp>
            <p:nvSpPr>
              <p:cNvPr id="102429" name="Freeform 29"/>
              <p:cNvSpPr>
                <a:spLocks/>
              </p:cNvSpPr>
              <p:nvPr/>
            </p:nvSpPr>
            <p:spPr bwMode="auto">
              <a:xfrm rot="-346116">
                <a:off x="2253" y="2218"/>
                <a:ext cx="713" cy="775"/>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0" name="Freeform 30"/>
              <p:cNvSpPr>
                <a:spLocks/>
              </p:cNvSpPr>
              <p:nvPr/>
            </p:nvSpPr>
            <p:spPr bwMode="auto">
              <a:xfrm rot="-224057">
                <a:off x="2416" y="223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1" name="Freeform 31"/>
              <p:cNvSpPr>
                <a:spLocks/>
              </p:cNvSpPr>
              <p:nvPr/>
            </p:nvSpPr>
            <p:spPr bwMode="auto">
              <a:xfrm>
                <a:off x="2167" y="2149"/>
                <a:ext cx="759" cy="627"/>
              </a:xfrm>
              <a:custGeom>
                <a:avLst/>
                <a:gdLst/>
                <a:ahLst/>
                <a:cxnLst>
                  <a:cxn ang="0">
                    <a:pos x="759" y="0"/>
                  </a:cxn>
                  <a:cxn ang="0">
                    <a:pos x="314" y="273"/>
                  </a:cxn>
                  <a:cxn ang="0">
                    <a:pos x="0" y="627"/>
                  </a:cxn>
                </a:cxnLst>
                <a:rect l="0" t="0" r="r" b="b"/>
                <a:pathLst>
                  <a:path w="759" h="627">
                    <a:moveTo>
                      <a:pt x="759" y="0"/>
                    </a:moveTo>
                    <a:cubicBezTo>
                      <a:pt x="599" y="84"/>
                      <a:pt x="440" y="169"/>
                      <a:pt x="314" y="273"/>
                    </a:cubicBezTo>
                    <a:cubicBezTo>
                      <a:pt x="188" y="377"/>
                      <a:pt x="94" y="502"/>
                      <a:pt x="0" y="627"/>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2" name="Freeform 32"/>
              <p:cNvSpPr>
                <a:spLocks/>
              </p:cNvSpPr>
              <p:nvPr/>
            </p:nvSpPr>
            <p:spPr bwMode="auto">
              <a:xfrm>
                <a:off x="2059" y="2120"/>
                <a:ext cx="867" cy="331"/>
              </a:xfrm>
              <a:custGeom>
                <a:avLst/>
                <a:gdLst/>
                <a:ahLst/>
                <a:cxnLst>
                  <a:cxn ang="0">
                    <a:pos x="867" y="0"/>
                  </a:cxn>
                  <a:cxn ang="0">
                    <a:pos x="353" y="234"/>
                  </a:cxn>
                  <a:cxn ang="0">
                    <a:pos x="0" y="331"/>
                  </a:cxn>
                </a:cxnLst>
                <a:rect l="0" t="0" r="r" b="b"/>
                <a:pathLst>
                  <a:path w="867" h="331">
                    <a:moveTo>
                      <a:pt x="867" y="0"/>
                    </a:moveTo>
                    <a:cubicBezTo>
                      <a:pt x="682" y="89"/>
                      <a:pt x="497" y="179"/>
                      <a:pt x="353" y="234"/>
                    </a:cubicBezTo>
                    <a:cubicBezTo>
                      <a:pt x="209" y="289"/>
                      <a:pt x="104" y="310"/>
                      <a:pt x="0" y="331"/>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3" name="Freeform 33"/>
              <p:cNvSpPr>
                <a:spLocks/>
              </p:cNvSpPr>
              <p:nvPr/>
            </p:nvSpPr>
            <p:spPr bwMode="auto">
              <a:xfrm>
                <a:off x="2082" y="2087"/>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4" name="Freeform 34"/>
              <p:cNvSpPr>
                <a:spLocks/>
              </p:cNvSpPr>
              <p:nvPr/>
            </p:nvSpPr>
            <p:spPr bwMode="auto">
              <a:xfrm rot="-224057">
                <a:off x="2484" y="2249"/>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5" name="Freeform 35"/>
              <p:cNvSpPr>
                <a:spLocks/>
              </p:cNvSpPr>
              <p:nvPr/>
            </p:nvSpPr>
            <p:spPr bwMode="auto">
              <a:xfrm rot="-224057">
                <a:off x="2574" y="2255"/>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6" name="Freeform 36"/>
              <p:cNvSpPr>
                <a:spLocks/>
              </p:cNvSpPr>
              <p:nvPr/>
            </p:nvSpPr>
            <p:spPr bwMode="auto">
              <a:xfrm rot="-224057">
                <a:off x="2658"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7" name="Freeform 37"/>
              <p:cNvSpPr>
                <a:spLocks/>
              </p:cNvSpPr>
              <p:nvPr/>
            </p:nvSpPr>
            <p:spPr bwMode="auto">
              <a:xfrm rot="-224057">
                <a:off x="2742" y="2253"/>
                <a:ext cx="542" cy="858"/>
              </a:xfrm>
              <a:custGeom>
                <a:avLst/>
                <a:gdLst/>
                <a:ahLst/>
                <a:cxnLst>
                  <a:cxn ang="0">
                    <a:pos x="713" y="0"/>
                  </a:cxn>
                  <a:cxn ang="0">
                    <a:pos x="377" y="220"/>
                  </a:cxn>
                  <a:cxn ang="0">
                    <a:pos x="117" y="528"/>
                  </a:cxn>
                  <a:cxn ang="0">
                    <a:pos x="0" y="858"/>
                  </a:cxn>
                </a:cxnLst>
                <a:rect l="0" t="0" r="r" b="b"/>
                <a:pathLst>
                  <a:path w="713" h="858">
                    <a:moveTo>
                      <a:pt x="713" y="0"/>
                    </a:moveTo>
                    <a:cubicBezTo>
                      <a:pt x="594" y="66"/>
                      <a:pt x="476" y="132"/>
                      <a:pt x="377" y="220"/>
                    </a:cubicBezTo>
                    <a:cubicBezTo>
                      <a:pt x="278" y="308"/>
                      <a:pt x="180" y="422"/>
                      <a:pt x="117" y="528"/>
                    </a:cubicBezTo>
                    <a:cubicBezTo>
                      <a:pt x="54" y="634"/>
                      <a:pt x="27" y="746"/>
                      <a:pt x="0" y="858"/>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8" name="Freeform 38"/>
              <p:cNvSpPr>
                <a:spLocks/>
              </p:cNvSpPr>
              <p:nvPr/>
            </p:nvSpPr>
            <p:spPr bwMode="auto">
              <a:xfrm>
                <a:off x="2156"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39" name="Freeform 39"/>
              <p:cNvSpPr>
                <a:spLocks/>
              </p:cNvSpPr>
              <p:nvPr/>
            </p:nvSpPr>
            <p:spPr bwMode="auto">
              <a:xfrm>
                <a:off x="2252" y="2092"/>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0" name="Freeform 40"/>
              <p:cNvSpPr>
                <a:spLocks/>
              </p:cNvSpPr>
              <p:nvPr/>
            </p:nvSpPr>
            <p:spPr bwMode="auto">
              <a:xfrm>
                <a:off x="2348"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1" name="Freeform 41"/>
              <p:cNvSpPr>
                <a:spLocks/>
              </p:cNvSpPr>
              <p:nvPr/>
            </p:nvSpPr>
            <p:spPr bwMode="auto">
              <a:xfrm>
                <a:off x="2432" y="2086"/>
                <a:ext cx="850" cy="201"/>
              </a:xfrm>
              <a:custGeom>
                <a:avLst/>
                <a:gdLst/>
                <a:ahLst/>
                <a:cxnLst>
                  <a:cxn ang="0">
                    <a:pos x="850" y="0"/>
                  </a:cxn>
                  <a:cxn ang="0">
                    <a:pos x="353" y="183"/>
                  </a:cxn>
                  <a:cxn ang="0">
                    <a:pos x="0" y="109"/>
                  </a:cxn>
                </a:cxnLst>
                <a:rect l="0" t="0" r="r" b="b"/>
                <a:pathLst>
                  <a:path w="850" h="201">
                    <a:moveTo>
                      <a:pt x="850" y="0"/>
                    </a:moveTo>
                    <a:cubicBezTo>
                      <a:pt x="672" y="82"/>
                      <a:pt x="495" y="165"/>
                      <a:pt x="353" y="183"/>
                    </a:cubicBezTo>
                    <a:cubicBezTo>
                      <a:pt x="211" y="201"/>
                      <a:pt x="105" y="155"/>
                      <a:pt x="0" y="109"/>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2" name="Freeform 42"/>
              <p:cNvSpPr>
                <a:spLocks/>
              </p:cNvSpPr>
              <p:nvPr/>
            </p:nvSpPr>
            <p:spPr bwMode="auto">
              <a:xfrm>
                <a:off x="2980" y="2207"/>
                <a:ext cx="276" cy="684"/>
              </a:xfrm>
              <a:custGeom>
                <a:avLst/>
                <a:gdLst/>
                <a:ahLst/>
                <a:cxnLst>
                  <a:cxn ang="0">
                    <a:pos x="276" y="0"/>
                  </a:cxn>
                  <a:cxn ang="0">
                    <a:pos x="139" y="80"/>
                  </a:cxn>
                  <a:cxn ang="0">
                    <a:pos x="59" y="171"/>
                  </a:cxn>
                  <a:cxn ang="0">
                    <a:pos x="2" y="382"/>
                  </a:cxn>
                  <a:cxn ang="0">
                    <a:pos x="48" y="684"/>
                  </a:cxn>
                </a:cxnLst>
                <a:rect l="0" t="0" r="r" b="b"/>
                <a:pathLst>
                  <a:path w="276" h="684">
                    <a:moveTo>
                      <a:pt x="276" y="0"/>
                    </a:moveTo>
                    <a:cubicBezTo>
                      <a:pt x="225" y="26"/>
                      <a:pt x="175" y="52"/>
                      <a:pt x="139" y="80"/>
                    </a:cubicBezTo>
                    <a:cubicBezTo>
                      <a:pt x="103" y="108"/>
                      <a:pt x="82" y="121"/>
                      <a:pt x="59" y="171"/>
                    </a:cubicBezTo>
                    <a:cubicBezTo>
                      <a:pt x="36" y="221"/>
                      <a:pt x="4" y="297"/>
                      <a:pt x="2" y="382"/>
                    </a:cubicBezTo>
                    <a:cubicBezTo>
                      <a:pt x="0" y="467"/>
                      <a:pt x="24" y="575"/>
                      <a:pt x="48" y="684"/>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3" name="Freeform 43"/>
              <p:cNvSpPr>
                <a:spLocks/>
              </p:cNvSpPr>
              <p:nvPr/>
            </p:nvSpPr>
            <p:spPr bwMode="auto">
              <a:xfrm>
                <a:off x="2851" y="2166"/>
                <a:ext cx="410" cy="743"/>
              </a:xfrm>
              <a:custGeom>
                <a:avLst/>
                <a:gdLst/>
                <a:ahLst/>
                <a:cxnLst>
                  <a:cxn ang="0">
                    <a:pos x="410" y="0"/>
                  </a:cxn>
                  <a:cxn ang="0">
                    <a:pos x="234" y="92"/>
                  </a:cxn>
                  <a:cxn ang="0">
                    <a:pos x="120" y="258"/>
                  </a:cxn>
                  <a:cxn ang="0">
                    <a:pos x="46" y="486"/>
                  </a:cxn>
                  <a:cxn ang="0">
                    <a:pos x="0" y="743"/>
                  </a:cxn>
                </a:cxnLst>
                <a:rect l="0" t="0" r="r" b="b"/>
                <a:pathLst>
                  <a:path w="410" h="743">
                    <a:moveTo>
                      <a:pt x="410" y="0"/>
                    </a:moveTo>
                    <a:cubicBezTo>
                      <a:pt x="381" y="15"/>
                      <a:pt x="282" y="49"/>
                      <a:pt x="234" y="92"/>
                    </a:cubicBezTo>
                    <a:cubicBezTo>
                      <a:pt x="186" y="135"/>
                      <a:pt x="151" y="192"/>
                      <a:pt x="120" y="258"/>
                    </a:cubicBezTo>
                    <a:cubicBezTo>
                      <a:pt x="89" y="324"/>
                      <a:pt x="66" y="405"/>
                      <a:pt x="46" y="486"/>
                    </a:cubicBezTo>
                    <a:cubicBezTo>
                      <a:pt x="26" y="567"/>
                      <a:pt x="10" y="690"/>
                      <a:pt x="0" y="743"/>
                    </a:cubicBezTo>
                  </a:path>
                </a:pathLst>
              </a:custGeom>
              <a:noFill/>
              <a:ln w="19050" cmpd="sng">
                <a:solidFill>
                  <a:srgbClr val="008000"/>
                </a:solidFill>
                <a:round/>
                <a:headEnd type="none" w="med" len="med"/>
                <a:tailEnd type="triangle" w="med" len="med"/>
              </a:ln>
              <a:effectLst/>
            </p:spPr>
            <p:txBody>
              <a:bodyPr/>
              <a:lstStyle/>
              <a:p>
                <a:endParaRPr lang="en-US"/>
              </a:p>
            </p:txBody>
          </p:sp>
          <p:sp>
            <p:nvSpPr>
              <p:cNvPr id="102444" name="Freeform 44"/>
              <p:cNvSpPr>
                <a:spLocks/>
              </p:cNvSpPr>
              <p:nvPr/>
            </p:nvSpPr>
            <p:spPr bwMode="auto">
              <a:xfrm>
                <a:off x="2589" y="2139"/>
                <a:ext cx="673" cy="724"/>
              </a:xfrm>
              <a:custGeom>
                <a:avLst/>
                <a:gdLst/>
                <a:ahLst/>
                <a:cxnLst>
                  <a:cxn ang="0">
                    <a:pos x="673" y="0"/>
                  </a:cxn>
                  <a:cxn ang="0">
                    <a:pos x="491" y="79"/>
                  </a:cxn>
                  <a:cxn ang="0">
                    <a:pos x="320" y="199"/>
                  </a:cxn>
                  <a:cxn ang="0">
                    <a:pos x="160" y="410"/>
                  </a:cxn>
                  <a:cxn ang="0">
                    <a:pos x="0" y="724"/>
                  </a:cxn>
                </a:cxnLst>
                <a:rect l="0" t="0" r="r" b="b"/>
                <a:pathLst>
                  <a:path w="673" h="724">
                    <a:moveTo>
                      <a:pt x="673" y="0"/>
                    </a:moveTo>
                    <a:cubicBezTo>
                      <a:pt x="643" y="13"/>
                      <a:pt x="550" y="46"/>
                      <a:pt x="491" y="79"/>
                    </a:cubicBezTo>
                    <a:cubicBezTo>
                      <a:pt x="432" y="112"/>
                      <a:pt x="375" y="144"/>
                      <a:pt x="320" y="199"/>
                    </a:cubicBezTo>
                    <a:cubicBezTo>
                      <a:pt x="265" y="254"/>
                      <a:pt x="213" y="323"/>
                      <a:pt x="160" y="410"/>
                    </a:cubicBezTo>
                    <a:cubicBezTo>
                      <a:pt x="107" y="497"/>
                      <a:pt x="33" y="659"/>
                      <a:pt x="0" y="724"/>
                    </a:cubicBezTo>
                  </a:path>
                </a:pathLst>
              </a:custGeom>
              <a:noFill/>
              <a:ln w="19050" cmpd="sng">
                <a:solidFill>
                  <a:srgbClr val="008000"/>
                </a:solidFill>
                <a:round/>
                <a:headEnd type="none" w="med" len="med"/>
                <a:tailEnd type="triangle" w="med" len="med"/>
              </a:ln>
              <a:effectLst/>
            </p:spPr>
            <p:txBody>
              <a:bodyPr/>
              <a:lstStyle/>
              <a:p>
                <a:endParaRPr lang="en-US"/>
              </a:p>
            </p:txBody>
          </p:sp>
        </p:grpSp>
      </p:grpSp>
      <p:grpSp>
        <p:nvGrpSpPr>
          <p:cNvPr id="102445" name="Group 45"/>
          <p:cNvGrpSpPr>
            <a:grpSpLocks/>
          </p:cNvGrpSpPr>
          <p:nvPr/>
        </p:nvGrpSpPr>
        <p:grpSpPr bwMode="auto">
          <a:xfrm>
            <a:off x="4203700" y="4102100"/>
            <a:ext cx="3806825" cy="2427288"/>
            <a:chOff x="1092" y="1824"/>
            <a:chExt cx="2398" cy="1529"/>
          </a:xfrm>
        </p:grpSpPr>
        <p:sp>
          <p:nvSpPr>
            <p:cNvPr id="102446" name="Arc 46"/>
            <p:cNvSpPr>
              <a:spLocks/>
            </p:cNvSpPr>
            <p:nvPr/>
          </p:nvSpPr>
          <p:spPr bwMode="auto">
            <a:xfrm>
              <a:off x="1092" y="1824"/>
              <a:ext cx="1014" cy="997"/>
            </a:xfrm>
            <a:custGeom>
              <a:avLst/>
              <a:gdLst>
                <a:gd name="G0" fmla="+- 21600 0 0"/>
                <a:gd name="G1" fmla="+- 21600 0 0"/>
                <a:gd name="G2" fmla="+- 21600 0 0"/>
                <a:gd name="T0" fmla="*/ 15937 w 43200"/>
                <a:gd name="T1" fmla="*/ 42445 h 42469"/>
                <a:gd name="T2" fmla="*/ 27170 w 43200"/>
                <a:gd name="T3" fmla="*/ 42469 h 42469"/>
                <a:gd name="T4" fmla="*/ 21600 w 43200"/>
                <a:gd name="T5" fmla="*/ 21600 h 42469"/>
              </a:gdLst>
              <a:ahLst/>
              <a:cxnLst>
                <a:cxn ang="0">
                  <a:pos x="T0" y="T1"/>
                </a:cxn>
                <a:cxn ang="0">
                  <a:pos x="T2" y="T3"/>
                </a:cxn>
                <a:cxn ang="0">
                  <a:pos x="T4" y="T5"/>
                </a:cxn>
              </a:cxnLst>
              <a:rect l="0" t="0" r="r" b="b"/>
              <a:pathLst>
                <a:path w="43200" h="42469" fill="none" extrusionOk="0">
                  <a:moveTo>
                    <a:pt x="15937" y="42444"/>
                  </a:moveTo>
                  <a:cubicBezTo>
                    <a:pt x="6529" y="39888"/>
                    <a:pt x="0" y="31348"/>
                    <a:pt x="0" y="21600"/>
                  </a:cubicBezTo>
                  <a:cubicBezTo>
                    <a:pt x="0" y="9670"/>
                    <a:pt x="9670" y="0"/>
                    <a:pt x="21600" y="0"/>
                  </a:cubicBezTo>
                  <a:cubicBezTo>
                    <a:pt x="33529" y="0"/>
                    <a:pt x="43200" y="9670"/>
                    <a:pt x="43200" y="21600"/>
                  </a:cubicBezTo>
                  <a:cubicBezTo>
                    <a:pt x="43200" y="31384"/>
                    <a:pt x="36623" y="39946"/>
                    <a:pt x="27170" y="42469"/>
                  </a:cubicBezTo>
                </a:path>
                <a:path w="43200" h="42469" stroke="0" extrusionOk="0">
                  <a:moveTo>
                    <a:pt x="15937" y="42444"/>
                  </a:moveTo>
                  <a:cubicBezTo>
                    <a:pt x="6529" y="39888"/>
                    <a:pt x="0" y="31348"/>
                    <a:pt x="0" y="21600"/>
                  </a:cubicBezTo>
                  <a:cubicBezTo>
                    <a:pt x="0" y="9670"/>
                    <a:pt x="9670" y="0"/>
                    <a:pt x="21600" y="0"/>
                  </a:cubicBezTo>
                  <a:cubicBezTo>
                    <a:pt x="33529" y="0"/>
                    <a:pt x="43200" y="9670"/>
                    <a:pt x="43200" y="21600"/>
                  </a:cubicBezTo>
                  <a:cubicBezTo>
                    <a:pt x="43200" y="31384"/>
                    <a:pt x="36623" y="39946"/>
                    <a:pt x="27170" y="42469"/>
                  </a:cubicBezTo>
                  <a:lnTo>
                    <a:pt x="21600" y="21600"/>
                  </a:lnTo>
                  <a:close/>
                </a:path>
              </a:pathLst>
            </a:custGeom>
            <a:noFill/>
            <a:ln w="57150">
              <a:solidFill>
                <a:srgbClr val="FF9900"/>
              </a:solidFill>
              <a:round/>
              <a:headEnd/>
              <a:tailEnd/>
            </a:ln>
            <a:effectLst/>
          </p:spPr>
          <p:txBody>
            <a:bodyPr wrap="none" anchor="ctr"/>
            <a:lstStyle/>
            <a:p>
              <a:endParaRPr lang="en-US"/>
            </a:p>
          </p:txBody>
        </p:sp>
        <p:sp>
          <p:nvSpPr>
            <p:cNvPr id="102447" name="Freeform 47"/>
            <p:cNvSpPr>
              <a:spLocks/>
            </p:cNvSpPr>
            <p:nvPr/>
          </p:nvSpPr>
          <p:spPr bwMode="auto">
            <a:xfrm>
              <a:off x="1467" y="2777"/>
              <a:ext cx="2023" cy="576"/>
            </a:xfrm>
            <a:custGeom>
              <a:avLst/>
              <a:gdLst/>
              <a:ahLst/>
              <a:cxnLst>
                <a:cxn ang="0">
                  <a:pos x="0" y="41"/>
                </a:cxn>
                <a:cxn ang="0">
                  <a:pos x="0" y="576"/>
                </a:cxn>
                <a:cxn ang="0">
                  <a:pos x="2023" y="576"/>
                </a:cxn>
                <a:cxn ang="0">
                  <a:pos x="2023" y="0"/>
                </a:cxn>
              </a:cxnLst>
              <a:rect l="0" t="0" r="r" b="b"/>
              <a:pathLst>
                <a:path w="2023" h="576">
                  <a:moveTo>
                    <a:pt x="0" y="41"/>
                  </a:moveTo>
                  <a:lnTo>
                    <a:pt x="0" y="576"/>
                  </a:lnTo>
                  <a:lnTo>
                    <a:pt x="2023" y="576"/>
                  </a:lnTo>
                  <a:lnTo>
                    <a:pt x="2023" y="0"/>
                  </a:lnTo>
                </a:path>
              </a:pathLst>
            </a:custGeom>
            <a:noFill/>
            <a:ln w="57150" cmpd="sng">
              <a:solidFill>
                <a:srgbClr val="FF9900"/>
              </a:solidFill>
              <a:round/>
              <a:headEnd/>
              <a:tailEnd/>
            </a:ln>
            <a:effectLst/>
          </p:spPr>
          <p:txBody>
            <a:bodyPr/>
            <a:lstStyle/>
            <a:p>
              <a:endParaRPr lang="en-US"/>
            </a:p>
          </p:txBody>
        </p:sp>
        <p:sp>
          <p:nvSpPr>
            <p:cNvPr id="102448" name="Freeform 48"/>
            <p:cNvSpPr>
              <a:spLocks/>
            </p:cNvSpPr>
            <p:nvPr/>
          </p:nvSpPr>
          <p:spPr bwMode="auto">
            <a:xfrm>
              <a:off x="1728" y="2777"/>
              <a:ext cx="1275" cy="295"/>
            </a:xfrm>
            <a:custGeom>
              <a:avLst/>
              <a:gdLst/>
              <a:ahLst/>
              <a:cxnLst>
                <a:cxn ang="0">
                  <a:pos x="0" y="41"/>
                </a:cxn>
                <a:cxn ang="0">
                  <a:pos x="0" y="295"/>
                </a:cxn>
                <a:cxn ang="0">
                  <a:pos x="1275" y="295"/>
                </a:cxn>
                <a:cxn ang="0">
                  <a:pos x="1275" y="0"/>
                </a:cxn>
              </a:cxnLst>
              <a:rect l="0" t="0" r="r" b="b"/>
              <a:pathLst>
                <a:path w="1275" h="295">
                  <a:moveTo>
                    <a:pt x="0" y="41"/>
                  </a:moveTo>
                  <a:lnTo>
                    <a:pt x="0" y="295"/>
                  </a:lnTo>
                  <a:lnTo>
                    <a:pt x="1275" y="295"/>
                  </a:lnTo>
                  <a:lnTo>
                    <a:pt x="1275" y="0"/>
                  </a:lnTo>
                </a:path>
              </a:pathLst>
            </a:custGeom>
            <a:noFill/>
            <a:ln w="57150" cmpd="sng">
              <a:solidFill>
                <a:srgbClr val="FF9900"/>
              </a:solidFill>
              <a:round/>
              <a:headEnd/>
              <a:tailEnd/>
            </a:ln>
            <a:effectLst/>
          </p:spPr>
          <p:txBody>
            <a:bodyPr/>
            <a:lstStyle/>
            <a:p>
              <a:endParaRPr lang="en-US"/>
            </a:p>
          </p:txBody>
        </p:sp>
      </p:grpSp>
      <p:grpSp>
        <p:nvGrpSpPr>
          <p:cNvPr id="102449" name="Group 49"/>
          <p:cNvGrpSpPr>
            <a:grpSpLocks/>
          </p:cNvGrpSpPr>
          <p:nvPr/>
        </p:nvGrpSpPr>
        <p:grpSpPr bwMode="auto">
          <a:xfrm>
            <a:off x="7461250" y="5187950"/>
            <a:ext cx="347663" cy="349250"/>
            <a:chOff x="3614" y="2770"/>
            <a:chExt cx="219" cy="220"/>
          </a:xfrm>
        </p:grpSpPr>
        <p:sp>
          <p:nvSpPr>
            <p:cNvPr id="102450" name="Oval 50"/>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51" name="Line 51"/>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02452" name="Group 52"/>
          <p:cNvGrpSpPr>
            <a:grpSpLocks/>
          </p:cNvGrpSpPr>
          <p:nvPr/>
        </p:nvGrpSpPr>
        <p:grpSpPr bwMode="auto">
          <a:xfrm rot="5400000">
            <a:off x="7463632" y="5185569"/>
            <a:ext cx="347662" cy="349250"/>
            <a:chOff x="3614" y="2770"/>
            <a:chExt cx="219" cy="220"/>
          </a:xfrm>
        </p:grpSpPr>
        <p:sp>
          <p:nvSpPr>
            <p:cNvPr id="102453" name="Oval 53"/>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54" name="Line 54"/>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02455" name="Group 55"/>
          <p:cNvGrpSpPr>
            <a:grpSpLocks/>
          </p:cNvGrpSpPr>
          <p:nvPr/>
        </p:nvGrpSpPr>
        <p:grpSpPr bwMode="auto">
          <a:xfrm>
            <a:off x="7450138" y="5176838"/>
            <a:ext cx="347662" cy="349250"/>
            <a:chOff x="3614" y="2770"/>
            <a:chExt cx="219" cy="220"/>
          </a:xfrm>
        </p:grpSpPr>
        <p:sp>
          <p:nvSpPr>
            <p:cNvPr id="102456" name="Oval 56"/>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57" name="Line 57"/>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grpSp>
        <p:nvGrpSpPr>
          <p:cNvPr id="102458" name="Group 58"/>
          <p:cNvGrpSpPr>
            <a:grpSpLocks/>
          </p:cNvGrpSpPr>
          <p:nvPr/>
        </p:nvGrpSpPr>
        <p:grpSpPr bwMode="auto">
          <a:xfrm rot="16200000">
            <a:off x="7452518" y="5174457"/>
            <a:ext cx="347663" cy="349250"/>
            <a:chOff x="3614" y="2770"/>
            <a:chExt cx="219" cy="220"/>
          </a:xfrm>
        </p:grpSpPr>
        <p:sp>
          <p:nvSpPr>
            <p:cNvPr id="102459" name="Oval 59"/>
            <p:cNvSpPr>
              <a:spLocks noChangeArrowheads="1"/>
            </p:cNvSpPr>
            <p:nvPr/>
          </p:nvSpPr>
          <p:spPr bwMode="auto">
            <a:xfrm>
              <a:off x="3614" y="2770"/>
              <a:ext cx="219" cy="219"/>
            </a:xfrm>
            <a:prstGeom prst="ellipse">
              <a:avLst/>
            </a:prstGeom>
            <a:solidFill>
              <a:schemeClr val="bg1"/>
            </a:solidFill>
            <a:ln w="9525">
              <a:solidFill>
                <a:schemeClr val="bg1"/>
              </a:solidFill>
              <a:round/>
              <a:headEnd/>
              <a:tailEnd/>
            </a:ln>
            <a:effectLst/>
          </p:spPr>
          <p:txBody>
            <a:bodyPr wrap="none" anchor="ctr"/>
            <a:lstStyle/>
            <a:p>
              <a:endParaRPr lang="en-US"/>
            </a:p>
          </p:txBody>
        </p:sp>
        <p:sp>
          <p:nvSpPr>
            <p:cNvPr id="102460" name="Line 60"/>
            <p:cNvSpPr>
              <a:spLocks noChangeShapeType="1"/>
            </p:cNvSpPr>
            <p:nvPr/>
          </p:nvSpPr>
          <p:spPr bwMode="auto">
            <a:xfrm flipV="1">
              <a:off x="3723" y="2770"/>
              <a:ext cx="0" cy="220"/>
            </a:xfrm>
            <a:prstGeom prst="line">
              <a:avLst/>
            </a:prstGeom>
            <a:noFill/>
            <a:ln w="19050">
              <a:solidFill>
                <a:srgbClr val="FF0000"/>
              </a:solidFill>
              <a:round/>
              <a:headEnd/>
              <a:tailEnd type="triangle" w="med" len="med"/>
            </a:ln>
            <a:effectLst/>
          </p:spPr>
          <p:txBody>
            <a:bodyPr/>
            <a:lstStyle/>
            <a:p>
              <a:endParaRPr lang="en-US"/>
            </a:p>
          </p:txBody>
        </p:sp>
      </p:grpSp>
      <p:sp>
        <p:nvSpPr>
          <p:cNvPr id="102461" name="Arc 61"/>
          <p:cNvSpPr>
            <a:spLocks/>
          </p:cNvSpPr>
          <p:nvPr/>
        </p:nvSpPr>
        <p:spPr bwMode="auto">
          <a:xfrm>
            <a:off x="4206875" y="4098925"/>
            <a:ext cx="1601788" cy="806450"/>
          </a:xfrm>
          <a:custGeom>
            <a:avLst/>
            <a:gdLst>
              <a:gd name="G0" fmla="+- 21285 0 0"/>
              <a:gd name="G1" fmla="+- 21600 0 0"/>
              <a:gd name="G2" fmla="+- 21600 0 0"/>
              <a:gd name="T0" fmla="*/ 0 w 42885"/>
              <a:gd name="T1" fmla="*/ 17923 h 21600"/>
              <a:gd name="T2" fmla="*/ 42885 w 42885"/>
              <a:gd name="T3" fmla="*/ 21600 h 21600"/>
              <a:gd name="T4" fmla="*/ 21285 w 42885"/>
              <a:gd name="T5" fmla="*/ 21600 h 21600"/>
            </a:gdLst>
            <a:ahLst/>
            <a:cxnLst>
              <a:cxn ang="0">
                <a:pos x="T0" y="T1"/>
              </a:cxn>
              <a:cxn ang="0">
                <a:pos x="T2" y="T3"/>
              </a:cxn>
              <a:cxn ang="0">
                <a:pos x="T4" y="T5"/>
              </a:cxn>
            </a:cxnLst>
            <a:rect l="0" t="0" r="r" b="b"/>
            <a:pathLst>
              <a:path w="42885" h="21600" fill="none" extrusionOk="0">
                <a:moveTo>
                  <a:pt x="0" y="17923"/>
                </a:moveTo>
                <a:cubicBezTo>
                  <a:pt x="1789" y="7565"/>
                  <a:pt x="10774" y="-1"/>
                  <a:pt x="21285" y="0"/>
                </a:cubicBezTo>
                <a:cubicBezTo>
                  <a:pt x="33214" y="0"/>
                  <a:pt x="42885" y="9670"/>
                  <a:pt x="42885" y="21600"/>
                </a:cubicBezTo>
              </a:path>
              <a:path w="42885" h="21600" stroke="0" extrusionOk="0">
                <a:moveTo>
                  <a:pt x="0" y="17923"/>
                </a:moveTo>
                <a:cubicBezTo>
                  <a:pt x="1789" y="7565"/>
                  <a:pt x="10774" y="-1"/>
                  <a:pt x="21285" y="0"/>
                </a:cubicBezTo>
                <a:cubicBezTo>
                  <a:pt x="33214" y="0"/>
                  <a:pt x="42885" y="9670"/>
                  <a:pt x="42885" y="21600"/>
                </a:cubicBezTo>
                <a:lnTo>
                  <a:pt x="21285"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02462" name="Arc 62"/>
          <p:cNvSpPr>
            <a:spLocks/>
          </p:cNvSpPr>
          <p:nvPr/>
        </p:nvSpPr>
        <p:spPr bwMode="auto">
          <a:xfrm flipH="1">
            <a:off x="4205288" y="4087813"/>
            <a:ext cx="1612900" cy="806450"/>
          </a:xfrm>
          <a:custGeom>
            <a:avLst/>
            <a:gdLst>
              <a:gd name="G0" fmla="+- 21593 0 0"/>
              <a:gd name="G1" fmla="+- 21600 0 0"/>
              <a:gd name="G2" fmla="+- 21600 0 0"/>
              <a:gd name="T0" fmla="*/ 0 w 43193"/>
              <a:gd name="T1" fmla="*/ 21034 h 21600"/>
              <a:gd name="T2" fmla="*/ 43193 w 43193"/>
              <a:gd name="T3" fmla="*/ 21600 h 21600"/>
              <a:gd name="T4" fmla="*/ 21593 w 43193"/>
              <a:gd name="T5" fmla="*/ 21600 h 21600"/>
            </a:gdLst>
            <a:ahLst/>
            <a:cxnLst>
              <a:cxn ang="0">
                <a:pos x="T0" y="T1"/>
              </a:cxn>
              <a:cxn ang="0">
                <a:pos x="T2" y="T3"/>
              </a:cxn>
              <a:cxn ang="0">
                <a:pos x="T4" y="T5"/>
              </a:cxn>
            </a:cxnLst>
            <a:rect l="0" t="0" r="r" b="b"/>
            <a:pathLst>
              <a:path w="43193" h="21600" fill="none" extrusionOk="0">
                <a:moveTo>
                  <a:pt x="0" y="21034"/>
                </a:moveTo>
                <a:cubicBezTo>
                  <a:pt x="307" y="9329"/>
                  <a:pt x="9884" y="-1"/>
                  <a:pt x="21593" y="0"/>
                </a:cubicBezTo>
                <a:cubicBezTo>
                  <a:pt x="33522" y="0"/>
                  <a:pt x="43193" y="9670"/>
                  <a:pt x="43193" y="21600"/>
                </a:cubicBezTo>
              </a:path>
              <a:path w="43193" h="21600" stroke="0" extrusionOk="0">
                <a:moveTo>
                  <a:pt x="0" y="21034"/>
                </a:moveTo>
                <a:cubicBezTo>
                  <a:pt x="307" y="9329"/>
                  <a:pt x="9884" y="-1"/>
                  <a:pt x="21593" y="0"/>
                </a:cubicBezTo>
                <a:cubicBezTo>
                  <a:pt x="33522" y="0"/>
                  <a:pt x="43193" y="9670"/>
                  <a:pt x="43193" y="21600"/>
                </a:cubicBezTo>
                <a:lnTo>
                  <a:pt x="21593" y="21600"/>
                </a:lnTo>
                <a:close/>
              </a:path>
            </a:pathLst>
          </a:custGeom>
          <a:noFill/>
          <a:ln w="57150">
            <a:solidFill>
              <a:srgbClr val="FF0000"/>
            </a:solidFill>
            <a:round/>
            <a:headEnd/>
            <a:tailEnd type="triangle" w="med" len="med"/>
          </a:ln>
          <a:effectLst/>
        </p:spPr>
        <p:txBody>
          <a:bodyPr wrap="none" anchor="ctr"/>
          <a:lstStyle/>
          <a:p>
            <a:endParaRPr lang="en-US"/>
          </a:p>
        </p:txBody>
      </p:sp>
      <p:sp>
        <p:nvSpPr>
          <p:cNvPr id="102463" name="Line 63"/>
          <p:cNvSpPr>
            <a:spLocks noChangeShapeType="1"/>
          </p:cNvSpPr>
          <p:nvPr/>
        </p:nvSpPr>
        <p:spPr bwMode="auto">
          <a:xfrm>
            <a:off x="5665788" y="6080125"/>
            <a:ext cx="1154112" cy="0"/>
          </a:xfrm>
          <a:prstGeom prst="line">
            <a:avLst/>
          </a:prstGeom>
          <a:noFill/>
          <a:ln w="57150">
            <a:solidFill>
              <a:srgbClr val="FF0000"/>
            </a:solidFill>
            <a:round/>
            <a:headEnd/>
            <a:tailEnd type="triangle" w="med" len="med"/>
          </a:ln>
          <a:effectLst/>
        </p:spPr>
        <p:txBody>
          <a:bodyPr/>
          <a:lstStyle/>
          <a:p>
            <a:endParaRPr lang="en-US"/>
          </a:p>
        </p:txBody>
      </p:sp>
      <p:sp>
        <p:nvSpPr>
          <p:cNvPr id="102464" name="Line 64"/>
          <p:cNvSpPr>
            <a:spLocks noChangeShapeType="1"/>
          </p:cNvSpPr>
          <p:nvPr/>
        </p:nvSpPr>
        <p:spPr bwMode="auto">
          <a:xfrm>
            <a:off x="5634038" y="6526213"/>
            <a:ext cx="1154112" cy="0"/>
          </a:xfrm>
          <a:prstGeom prst="line">
            <a:avLst/>
          </a:prstGeom>
          <a:noFill/>
          <a:ln w="57150">
            <a:solidFill>
              <a:srgbClr val="FF0000"/>
            </a:solidFill>
            <a:round/>
            <a:headEnd type="triangle" w="med" len="med"/>
            <a:tailEnd/>
          </a:ln>
          <a:effectLst/>
        </p:spPr>
        <p:txBody>
          <a:bodyPr/>
          <a:lstStyle/>
          <a:p>
            <a:endParaRPr lang="en-US"/>
          </a:p>
        </p:txBody>
      </p:sp>
      <p:sp>
        <p:nvSpPr>
          <p:cNvPr id="102465" name="Line 65"/>
          <p:cNvSpPr>
            <a:spLocks noChangeShapeType="1"/>
          </p:cNvSpPr>
          <p:nvPr/>
        </p:nvSpPr>
        <p:spPr bwMode="auto">
          <a:xfrm>
            <a:off x="5676900" y="6526213"/>
            <a:ext cx="1154113" cy="0"/>
          </a:xfrm>
          <a:prstGeom prst="line">
            <a:avLst/>
          </a:prstGeom>
          <a:noFill/>
          <a:ln w="57150">
            <a:solidFill>
              <a:srgbClr val="FF0000"/>
            </a:solidFill>
            <a:round/>
            <a:headEnd/>
            <a:tailEnd type="triangle" w="med" len="med"/>
          </a:ln>
          <a:effectLst/>
        </p:spPr>
        <p:txBody>
          <a:bodyPr/>
          <a:lstStyle/>
          <a:p>
            <a:endParaRPr lang="en-US"/>
          </a:p>
        </p:txBody>
      </p:sp>
      <p:sp>
        <p:nvSpPr>
          <p:cNvPr id="102466" name="Line 66"/>
          <p:cNvSpPr>
            <a:spLocks noChangeShapeType="1"/>
          </p:cNvSpPr>
          <p:nvPr/>
        </p:nvSpPr>
        <p:spPr bwMode="auto">
          <a:xfrm>
            <a:off x="5643563" y="6080125"/>
            <a:ext cx="1154112" cy="0"/>
          </a:xfrm>
          <a:prstGeom prst="line">
            <a:avLst/>
          </a:prstGeom>
          <a:noFill/>
          <a:ln w="57150">
            <a:solidFill>
              <a:srgbClr val="FF0000"/>
            </a:solidFill>
            <a:round/>
            <a:headEnd type="triangle" w="med" len="med"/>
            <a:tailEnd/>
          </a:ln>
          <a:effectLst/>
        </p:spPr>
        <p:txBody>
          <a:bodyPr/>
          <a:lstStyle/>
          <a:p>
            <a:endParaRPr lang="en-US"/>
          </a:p>
        </p:txBody>
      </p:sp>
      <p:sp>
        <p:nvSpPr>
          <p:cNvPr id="102470"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a:solidFill>
                  <a:schemeClr val="tx2"/>
                </a:solidFill>
              </a:rPr>
              <a:t>Topic 11: Electromagnetic induction - AHL</a:t>
            </a:r>
            <a:br>
              <a:rPr lang="en-US" altLang="en-US" sz="2800" b="1">
                <a:solidFill>
                  <a:schemeClr val="tx2"/>
                </a:solidFill>
              </a:rPr>
            </a:br>
            <a:r>
              <a:rPr lang="en-US" altLang="en-US" sz="280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02">
                                            <p:txEl>
                                              <p:pRg st="1" end="1"/>
                                            </p:txEl>
                                          </p:spTgt>
                                        </p:tgtEl>
                                        <p:attrNameLst>
                                          <p:attrName>style.visibility</p:attrName>
                                        </p:attrNameLst>
                                      </p:cBhvr>
                                      <p:to>
                                        <p:strVal val="visible"/>
                                      </p:to>
                                    </p:set>
                                    <p:anim calcmode="lin" valueType="num">
                                      <p:cBhvr additive="base">
                                        <p:cTn id="7" dur="500" fill="hold"/>
                                        <p:tgtEl>
                                          <p:spTgt spid="10240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02445"/>
                                        </p:tgtEl>
                                        <p:attrNameLst>
                                          <p:attrName>style.visibility</p:attrName>
                                        </p:attrNameLst>
                                      </p:cBhvr>
                                      <p:to>
                                        <p:strVal val="visible"/>
                                      </p:to>
                                    </p:set>
                                    <p:animEffect transition="in" filter="wheel(4)">
                                      <p:cBhvr>
                                        <p:cTn id="13" dur="2000"/>
                                        <p:tgtEl>
                                          <p:spTgt spid="102445"/>
                                        </p:tgtEl>
                                      </p:cBhvr>
                                    </p:animEffect>
                                  </p:childTnLst>
                                </p:cTn>
                              </p:par>
                              <p:par>
                                <p:cTn id="14" presetID="10" presetClass="entr" presetSubtype="0" fill="hold" nodeType="withEffect">
                                  <p:stCondLst>
                                    <p:cond delay="0"/>
                                  </p:stCondLst>
                                  <p:childTnLst>
                                    <p:set>
                                      <p:cBhvr>
                                        <p:cTn id="15" dur="1" fill="hold">
                                          <p:stCondLst>
                                            <p:cond delay="0"/>
                                          </p:stCondLst>
                                        </p:cTn>
                                        <p:tgtEl>
                                          <p:spTgt spid="102404"/>
                                        </p:tgtEl>
                                        <p:attrNameLst>
                                          <p:attrName>style.visibility</p:attrName>
                                        </p:attrNameLst>
                                      </p:cBhvr>
                                      <p:to>
                                        <p:strVal val="visible"/>
                                      </p:to>
                                    </p:set>
                                    <p:animEffect transition="in" filter="fade">
                                      <p:cBhvr>
                                        <p:cTn id="16" dur="500"/>
                                        <p:tgtEl>
                                          <p:spTgt spid="102404"/>
                                        </p:tgtEl>
                                      </p:cBhvr>
                                    </p:animEffect>
                                  </p:childTnLst>
                                  <p:subTnLst>
                                    <p:audio>
                                      <p:cMediaNode>
                                        <p:cTn display="0" masterRel="sameClick">
                                          <p:stCondLst>
                                            <p:cond evt="begin" delay="0">
                                              <p:tn val="14"/>
                                            </p:cond>
                                          </p:stCondLst>
                                          <p:endCondLst>
                                            <p:cond evt="onStopAudio" delay="0">
                                              <p:tgtEl>
                                                <p:sldTgt/>
                                              </p:tgtEl>
                                            </p:cond>
                                          </p:endCondLst>
                                        </p:cTn>
                                        <p:tgtEl>
                                          <p:sndTgt r:embed="rId5" name="chimes.wav"/>
                                        </p:tgtEl>
                                      </p:cMediaNode>
                                    </p:audio>
                                  </p:subTnLst>
                                </p:cTn>
                              </p:par>
                              <p:par>
                                <p:cTn id="17" presetID="22" presetClass="entr" presetSubtype="2" fill="hold" nodeType="withEffect">
                                  <p:stCondLst>
                                    <p:cond delay="0"/>
                                  </p:stCondLst>
                                  <p:childTnLst>
                                    <p:set>
                                      <p:cBhvr>
                                        <p:cTn id="18" dur="1" fill="hold">
                                          <p:stCondLst>
                                            <p:cond delay="0"/>
                                          </p:stCondLst>
                                        </p:cTn>
                                        <p:tgtEl>
                                          <p:spTgt spid="102416"/>
                                        </p:tgtEl>
                                        <p:attrNameLst>
                                          <p:attrName>style.visibility</p:attrName>
                                        </p:attrNameLst>
                                      </p:cBhvr>
                                      <p:to>
                                        <p:strVal val="visible"/>
                                      </p:to>
                                    </p:set>
                                    <p:animEffect transition="in" filter="wipe(right)">
                                      <p:cBhvr>
                                        <p:cTn id="19" dur="1000"/>
                                        <p:tgtEl>
                                          <p:spTgt spid="102416"/>
                                        </p:tgtEl>
                                      </p:cBhvr>
                                    </p:animEffect>
                                  </p:childTnLst>
                                  <p:subTnLst>
                                    <p:audio>
                                      <p:cMediaNode>
                                        <p:cTn display="0" masterRel="sameClick">
                                          <p:stCondLst>
                                            <p:cond evt="begin" delay="0">
                                              <p:tn val="17"/>
                                            </p:cond>
                                          </p:stCondLst>
                                          <p:endCondLst>
                                            <p:cond evt="onStopAudio" delay="0">
                                              <p:tgtEl>
                                                <p:sldTgt/>
                                              </p:tgtEl>
                                            </p:cond>
                                          </p:endCondLst>
                                        </p:cTn>
                                        <p:tgtEl>
                                          <p:sndTgt r:embed="rId6" name="cashreg.wav"/>
                                        </p:tgtEl>
                                      </p:cMediaNode>
                                    </p:audio>
                                  </p:subTnLst>
                                </p:cTn>
                              </p:par>
                              <p:par>
                                <p:cTn id="20" presetID="10" presetClass="entr" presetSubtype="0" fill="hold" nodeType="withEffect">
                                  <p:stCondLst>
                                    <p:cond delay="0"/>
                                  </p:stCondLst>
                                  <p:childTnLst>
                                    <p:set>
                                      <p:cBhvr>
                                        <p:cTn id="21" dur="1" fill="hold">
                                          <p:stCondLst>
                                            <p:cond delay="0"/>
                                          </p:stCondLst>
                                        </p:cTn>
                                        <p:tgtEl>
                                          <p:spTgt spid="102449"/>
                                        </p:tgtEl>
                                        <p:attrNameLst>
                                          <p:attrName>style.visibility</p:attrName>
                                        </p:attrNameLst>
                                      </p:cBhvr>
                                      <p:to>
                                        <p:strVal val="visible"/>
                                      </p:to>
                                    </p:set>
                                    <p:animEffect transition="in" filter="fade">
                                      <p:cBhvr>
                                        <p:cTn id="22" dur="500"/>
                                        <p:tgtEl>
                                          <p:spTgt spid="102449"/>
                                        </p:tgtEl>
                                      </p:cBhvr>
                                    </p:animEffect>
                                  </p:childTnLst>
                                </p:cTn>
                              </p:par>
                            </p:childTnLst>
                          </p:cTn>
                        </p:par>
                      </p:childTnLst>
                    </p:cTn>
                  </p:par>
                  <p:par>
                    <p:cTn id="23" fill="hold">
                      <p:stCondLst>
                        <p:cond delay="indefinite"/>
                      </p:stCondLst>
                      <p:childTnLst>
                        <p:par>
                          <p:cTn id="24" fill="hold">
                            <p:stCondLst>
                              <p:cond delay="0"/>
                            </p:stCondLst>
                            <p:childTnLst>
                              <p:par>
                                <p:cTn id="25" presetID="35" presetClass="path" presetSubtype="0" accel="50000" decel="50000" fill="hold" nodeType="clickEffect">
                                  <p:stCondLst>
                                    <p:cond delay="0"/>
                                  </p:stCondLst>
                                  <p:childTnLst>
                                    <p:animMotion origin="layout" path="M -3.61111E-6 -2.96296E-6 L -0.21597 0.1713 " pathEditMode="relative" rAng="0" ptsTypes="AA">
                                      <p:cBhvr>
                                        <p:cTn id="26" dur="3000" fill="hold"/>
                                        <p:tgtEl>
                                          <p:spTgt spid="102416"/>
                                        </p:tgtEl>
                                        <p:attrNameLst>
                                          <p:attrName>ppt_x</p:attrName>
                                          <p:attrName>ppt_y</p:attrName>
                                        </p:attrNameLst>
                                      </p:cBhvr>
                                      <p:rCtr x="-10800" y="8600"/>
                                    </p:animMotion>
                                  </p:childTnLst>
                                  <p:subTnLst>
                                    <p:audio>
                                      <p:cMediaNode>
                                        <p:cTn display="0" masterRel="sameClick">
                                          <p:stCondLst>
                                            <p:cond evt="begin" delay="0">
                                              <p:tn val="25"/>
                                            </p:cond>
                                          </p:stCondLst>
                                          <p:endCondLst>
                                            <p:cond evt="onStopAudio" delay="0">
                                              <p:tgtEl>
                                                <p:sldTgt/>
                                              </p:tgtEl>
                                            </p:cond>
                                          </p:endCondLst>
                                        </p:cTn>
                                        <p:tgtEl>
                                          <p:sndTgt r:embed="rId7" name="voltage.wav"/>
                                        </p:tgtEl>
                                      </p:cMediaNode>
                                    </p:audio>
                                  </p:subTnLst>
                                </p:cTn>
                              </p:par>
                              <p:par>
                                <p:cTn id="27" presetID="8" presetClass="emph" presetSubtype="0" fill="hold" nodeType="withEffect">
                                  <p:stCondLst>
                                    <p:cond delay="0"/>
                                  </p:stCondLst>
                                  <p:childTnLst>
                                    <p:animRot by="5400000">
                                      <p:cBhvr>
                                        <p:cTn id="28" dur="1000" fill="hold"/>
                                        <p:tgtEl>
                                          <p:spTgt spid="102449"/>
                                        </p:tgtEl>
                                        <p:attrNameLst>
                                          <p:attrName>r</p:attrName>
                                        </p:attrNameLst>
                                      </p:cBhvr>
                                    </p:animRot>
                                  </p:childTnLst>
                                </p:cTn>
                              </p:par>
                              <p:par>
                                <p:cTn id="29" presetID="10" presetClass="entr" presetSubtype="0" fill="hold" grpId="0" nodeType="withEffect">
                                  <p:stCondLst>
                                    <p:cond delay="0"/>
                                  </p:stCondLst>
                                  <p:childTnLst>
                                    <p:set>
                                      <p:cBhvr>
                                        <p:cTn id="30" dur="1" fill="hold">
                                          <p:stCondLst>
                                            <p:cond delay="0"/>
                                          </p:stCondLst>
                                        </p:cTn>
                                        <p:tgtEl>
                                          <p:spTgt spid="102461"/>
                                        </p:tgtEl>
                                        <p:attrNameLst>
                                          <p:attrName>style.visibility</p:attrName>
                                        </p:attrNameLst>
                                      </p:cBhvr>
                                      <p:to>
                                        <p:strVal val="visible"/>
                                      </p:to>
                                    </p:set>
                                    <p:animEffect transition="in" filter="fade">
                                      <p:cBhvr>
                                        <p:cTn id="31" dur="500"/>
                                        <p:tgtEl>
                                          <p:spTgt spid="10246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2463"/>
                                        </p:tgtEl>
                                        <p:attrNameLst>
                                          <p:attrName>style.visibility</p:attrName>
                                        </p:attrNameLst>
                                      </p:cBhvr>
                                      <p:to>
                                        <p:strVal val="visible"/>
                                      </p:to>
                                    </p:set>
                                    <p:animEffect transition="in" filter="fade">
                                      <p:cBhvr>
                                        <p:cTn id="34" dur="500"/>
                                        <p:tgtEl>
                                          <p:spTgt spid="10246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2464"/>
                                        </p:tgtEl>
                                        <p:attrNameLst>
                                          <p:attrName>style.visibility</p:attrName>
                                        </p:attrNameLst>
                                      </p:cBhvr>
                                      <p:to>
                                        <p:strVal val="visible"/>
                                      </p:to>
                                    </p:set>
                                    <p:animEffect transition="in" filter="fade">
                                      <p:cBhvr>
                                        <p:cTn id="37" dur="500"/>
                                        <p:tgtEl>
                                          <p:spTgt spid="102464"/>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102452"/>
                                        </p:tgtEl>
                                        <p:attrNameLst>
                                          <p:attrName>style.visibility</p:attrName>
                                        </p:attrNameLst>
                                      </p:cBhvr>
                                      <p:to>
                                        <p:strVal val="visible"/>
                                      </p:to>
                                    </p:set>
                                    <p:animEffect transition="in" filter="fade">
                                      <p:cBhvr>
                                        <p:cTn id="41" dur="500"/>
                                        <p:tgtEl>
                                          <p:spTgt spid="102452"/>
                                        </p:tgtEl>
                                      </p:cBhvr>
                                    </p:animEffect>
                                  </p:childTnLst>
                                </p:cTn>
                              </p:par>
                            </p:childTnLst>
                          </p:cTn>
                        </p:par>
                        <p:par>
                          <p:cTn id="42" fill="hold">
                            <p:stCondLst>
                              <p:cond delay="3500"/>
                            </p:stCondLst>
                            <p:childTnLst>
                              <p:par>
                                <p:cTn id="43" presetID="8" presetClass="emph" presetSubtype="0" fill="hold" nodeType="afterEffect">
                                  <p:stCondLst>
                                    <p:cond delay="0"/>
                                  </p:stCondLst>
                                  <p:childTnLst>
                                    <p:animRot by="-5400000">
                                      <p:cBhvr>
                                        <p:cTn id="44" dur="500" fill="hold"/>
                                        <p:tgtEl>
                                          <p:spTgt spid="102452"/>
                                        </p:tgtEl>
                                        <p:attrNameLst>
                                          <p:attrName>r</p:attrName>
                                        </p:attrNameLst>
                                      </p:cBhvr>
                                    </p:animRot>
                                  </p:childTnLst>
                                </p:cTn>
                              </p:par>
                              <p:par>
                                <p:cTn id="45" presetID="10" presetClass="exit" presetSubtype="0" fill="hold" grpId="1" nodeType="withEffect">
                                  <p:stCondLst>
                                    <p:cond delay="0"/>
                                  </p:stCondLst>
                                  <p:childTnLst>
                                    <p:animEffect transition="out" filter="fade">
                                      <p:cBhvr>
                                        <p:cTn id="46" dur="500"/>
                                        <p:tgtEl>
                                          <p:spTgt spid="102461"/>
                                        </p:tgtEl>
                                      </p:cBhvr>
                                    </p:animEffect>
                                    <p:set>
                                      <p:cBhvr>
                                        <p:cTn id="47" dur="1" fill="hold">
                                          <p:stCondLst>
                                            <p:cond delay="499"/>
                                          </p:stCondLst>
                                        </p:cTn>
                                        <p:tgtEl>
                                          <p:spTgt spid="102461"/>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102463"/>
                                        </p:tgtEl>
                                      </p:cBhvr>
                                    </p:animEffect>
                                    <p:set>
                                      <p:cBhvr>
                                        <p:cTn id="50" dur="1" fill="hold">
                                          <p:stCondLst>
                                            <p:cond delay="499"/>
                                          </p:stCondLst>
                                        </p:cTn>
                                        <p:tgtEl>
                                          <p:spTgt spid="102463"/>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02464"/>
                                        </p:tgtEl>
                                      </p:cBhvr>
                                    </p:animEffect>
                                    <p:set>
                                      <p:cBhvr>
                                        <p:cTn id="53" dur="1" fill="hold">
                                          <p:stCondLst>
                                            <p:cond delay="499"/>
                                          </p:stCondLst>
                                        </p:cTn>
                                        <p:tgtEl>
                                          <p:spTgt spid="102464"/>
                                        </p:tgtEl>
                                        <p:attrNameLst>
                                          <p:attrName>style.visibility</p:attrName>
                                        </p:attrNameLst>
                                      </p:cBhvr>
                                      <p:to>
                                        <p:strVal val="hidden"/>
                                      </p:to>
                                    </p:set>
                                  </p:childTnLst>
                                </p:cTn>
                              </p:par>
                            </p:childTnLst>
                          </p:cTn>
                        </p:par>
                        <p:par>
                          <p:cTn id="54" fill="hold">
                            <p:stCondLst>
                              <p:cond delay="4000"/>
                            </p:stCondLst>
                            <p:childTnLst>
                              <p:par>
                                <p:cTn id="55" presetID="10" presetClass="entr" presetSubtype="0" fill="hold" nodeType="afterEffect">
                                  <p:stCondLst>
                                    <p:cond delay="0"/>
                                  </p:stCondLst>
                                  <p:childTnLst>
                                    <p:set>
                                      <p:cBhvr>
                                        <p:cTn id="56" dur="1" fill="hold">
                                          <p:stCondLst>
                                            <p:cond delay="0"/>
                                          </p:stCondLst>
                                        </p:cTn>
                                        <p:tgtEl>
                                          <p:spTgt spid="102455"/>
                                        </p:tgtEl>
                                        <p:attrNameLst>
                                          <p:attrName>style.visibility</p:attrName>
                                        </p:attrNameLst>
                                      </p:cBhvr>
                                      <p:to>
                                        <p:strVal val="visible"/>
                                      </p:to>
                                    </p:set>
                                    <p:animEffect transition="in" filter="fade">
                                      <p:cBhvr>
                                        <p:cTn id="57" dur="500"/>
                                        <p:tgtEl>
                                          <p:spTgt spid="102455"/>
                                        </p:tgtEl>
                                      </p:cBhvr>
                                    </p:animEffect>
                                  </p:childTnLst>
                                </p:cTn>
                              </p:par>
                            </p:childTnLst>
                          </p:cTn>
                        </p:par>
                        <p:par>
                          <p:cTn id="58" fill="hold">
                            <p:stCondLst>
                              <p:cond delay="4500"/>
                            </p:stCondLst>
                            <p:childTnLst>
                              <p:par>
                                <p:cTn id="59" presetID="56" presetClass="path" presetSubtype="0" accel="50000" decel="50000" fill="hold" nodeType="afterEffect">
                                  <p:stCondLst>
                                    <p:cond delay="0"/>
                                  </p:stCondLst>
                                  <p:childTnLst>
                                    <p:animMotion origin="layout" path="M -0.21597 0.17153 L 0.00191 -0.00162 " pathEditMode="relative" rAng="0" ptsTypes="AA">
                                      <p:cBhvr>
                                        <p:cTn id="60" dur="2000" fill="hold"/>
                                        <p:tgtEl>
                                          <p:spTgt spid="102416"/>
                                        </p:tgtEl>
                                        <p:attrNameLst>
                                          <p:attrName>ppt_x</p:attrName>
                                          <p:attrName>ppt_y</p:attrName>
                                        </p:attrNameLst>
                                      </p:cBhvr>
                                      <p:rCtr x="10900" y="-8700"/>
                                    </p:animMotion>
                                  </p:childTnLst>
                                  <p:subTnLst>
                                    <p:audio>
                                      <p:cMediaNode>
                                        <p:cTn display="0" masterRel="sameClick">
                                          <p:stCondLst>
                                            <p:cond evt="begin" delay="0">
                                              <p:tn val="59"/>
                                            </p:cond>
                                          </p:stCondLst>
                                          <p:endCondLst>
                                            <p:cond evt="onStopAudio" delay="0">
                                              <p:tgtEl>
                                                <p:sldTgt/>
                                              </p:tgtEl>
                                            </p:cond>
                                          </p:endCondLst>
                                        </p:cTn>
                                        <p:tgtEl>
                                          <p:sndTgt r:embed="rId7" name="voltage.wav"/>
                                        </p:tgtEl>
                                      </p:cMediaNode>
                                    </p:audio>
                                  </p:subTnLst>
                                </p:cTn>
                              </p:par>
                              <p:par>
                                <p:cTn id="61" presetID="8" presetClass="emph" presetSubtype="0" fill="hold" nodeType="withEffect">
                                  <p:stCondLst>
                                    <p:cond delay="0"/>
                                  </p:stCondLst>
                                  <p:childTnLst>
                                    <p:animRot by="-5400000">
                                      <p:cBhvr>
                                        <p:cTn id="62" dur="1000" fill="hold"/>
                                        <p:tgtEl>
                                          <p:spTgt spid="102455"/>
                                        </p:tgtEl>
                                        <p:attrNameLst>
                                          <p:attrName>r</p:attrName>
                                        </p:attrNameLst>
                                      </p:cBhvr>
                                    </p:animRot>
                                  </p:childTnLst>
                                </p:cTn>
                              </p:par>
                              <p:par>
                                <p:cTn id="63" presetID="10" presetClass="entr" presetSubtype="0" fill="hold" grpId="0" nodeType="withEffect">
                                  <p:stCondLst>
                                    <p:cond delay="0"/>
                                  </p:stCondLst>
                                  <p:childTnLst>
                                    <p:set>
                                      <p:cBhvr>
                                        <p:cTn id="64" dur="1" fill="hold">
                                          <p:stCondLst>
                                            <p:cond delay="0"/>
                                          </p:stCondLst>
                                        </p:cTn>
                                        <p:tgtEl>
                                          <p:spTgt spid="102462"/>
                                        </p:tgtEl>
                                        <p:attrNameLst>
                                          <p:attrName>style.visibility</p:attrName>
                                        </p:attrNameLst>
                                      </p:cBhvr>
                                      <p:to>
                                        <p:strVal val="visible"/>
                                      </p:to>
                                    </p:set>
                                    <p:animEffect transition="in" filter="fade">
                                      <p:cBhvr>
                                        <p:cTn id="65" dur="500"/>
                                        <p:tgtEl>
                                          <p:spTgt spid="102462"/>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02465"/>
                                        </p:tgtEl>
                                        <p:attrNameLst>
                                          <p:attrName>style.visibility</p:attrName>
                                        </p:attrNameLst>
                                      </p:cBhvr>
                                      <p:to>
                                        <p:strVal val="visible"/>
                                      </p:to>
                                    </p:set>
                                    <p:animEffect transition="in" filter="fade">
                                      <p:cBhvr>
                                        <p:cTn id="68" dur="500"/>
                                        <p:tgtEl>
                                          <p:spTgt spid="10246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02466"/>
                                        </p:tgtEl>
                                        <p:attrNameLst>
                                          <p:attrName>style.visibility</p:attrName>
                                        </p:attrNameLst>
                                      </p:cBhvr>
                                      <p:to>
                                        <p:strVal val="visible"/>
                                      </p:to>
                                    </p:set>
                                    <p:animEffect transition="in" filter="fade">
                                      <p:cBhvr>
                                        <p:cTn id="71" dur="500"/>
                                        <p:tgtEl>
                                          <p:spTgt spid="102466"/>
                                        </p:tgtEl>
                                      </p:cBhvr>
                                    </p:animEffect>
                                  </p:childTnLst>
                                </p:cTn>
                              </p:par>
                            </p:childTnLst>
                          </p:cTn>
                        </p:par>
                        <p:par>
                          <p:cTn id="72" fill="hold">
                            <p:stCondLst>
                              <p:cond delay="6500"/>
                            </p:stCondLst>
                            <p:childTnLst>
                              <p:par>
                                <p:cTn id="73" presetID="10" presetClass="entr" presetSubtype="0" fill="hold" nodeType="afterEffect">
                                  <p:stCondLst>
                                    <p:cond delay="0"/>
                                  </p:stCondLst>
                                  <p:childTnLst>
                                    <p:set>
                                      <p:cBhvr>
                                        <p:cTn id="74" dur="1" fill="hold">
                                          <p:stCondLst>
                                            <p:cond delay="0"/>
                                          </p:stCondLst>
                                        </p:cTn>
                                        <p:tgtEl>
                                          <p:spTgt spid="102458"/>
                                        </p:tgtEl>
                                        <p:attrNameLst>
                                          <p:attrName>style.visibility</p:attrName>
                                        </p:attrNameLst>
                                      </p:cBhvr>
                                      <p:to>
                                        <p:strVal val="visible"/>
                                      </p:to>
                                    </p:set>
                                    <p:animEffect transition="in" filter="fade">
                                      <p:cBhvr>
                                        <p:cTn id="75" dur="500"/>
                                        <p:tgtEl>
                                          <p:spTgt spid="102458"/>
                                        </p:tgtEl>
                                      </p:cBhvr>
                                    </p:animEffect>
                                  </p:childTnLst>
                                </p:cTn>
                              </p:par>
                            </p:childTnLst>
                          </p:cTn>
                        </p:par>
                        <p:par>
                          <p:cTn id="76" fill="hold">
                            <p:stCondLst>
                              <p:cond delay="7000"/>
                            </p:stCondLst>
                            <p:childTnLst>
                              <p:par>
                                <p:cTn id="77" presetID="8" presetClass="emph" presetSubtype="0" fill="hold" nodeType="afterEffect">
                                  <p:stCondLst>
                                    <p:cond delay="0"/>
                                  </p:stCondLst>
                                  <p:childTnLst>
                                    <p:animRot by="5400000">
                                      <p:cBhvr>
                                        <p:cTn id="78" dur="500" fill="hold"/>
                                        <p:tgtEl>
                                          <p:spTgt spid="102458"/>
                                        </p:tgtEl>
                                        <p:attrNameLst>
                                          <p:attrName>r</p:attrName>
                                        </p:attrNameLst>
                                      </p:cBhvr>
                                    </p:animRot>
                                  </p:childTnLst>
                                </p:cTn>
                              </p:par>
                              <p:par>
                                <p:cTn id="79" presetID="10" presetClass="exit" presetSubtype="0" fill="hold" grpId="1" nodeType="withEffect">
                                  <p:stCondLst>
                                    <p:cond delay="0"/>
                                  </p:stCondLst>
                                  <p:childTnLst>
                                    <p:animEffect transition="out" filter="fade">
                                      <p:cBhvr>
                                        <p:cTn id="80" dur="500"/>
                                        <p:tgtEl>
                                          <p:spTgt spid="102462"/>
                                        </p:tgtEl>
                                      </p:cBhvr>
                                    </p:animEffect>
                                    <p:set>
                                      <p:cBhvr>
                                        <p:cTn id="81" dur="1" fill="hold">
                                          <p:stCondLst>
                                            <p:cond delay="499"/>
                                          </p:stCondLst>
                                        </p:cTn>
                                        <p:tgtEl>
                                          <p:spTgt spid="102462"/>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500"/>
                                        <p:tgtEl>
                                          <p:spTgt spid="102465"/>
                                        </p:tgtEl>
                                      </p:cBhvr>
                                    </p:animEffect>
                                    <p:set>
                                      <p:cBhvr>
                                        <p:cTn id="84" dur="1" fill="hold">
                                          <p:stCondLst>
                                            <p:cond delay="499"/>
                                          </p:stCondLst>
                                        </p:cTn>
                                        <p:tgtEl>
                                          <p:spTgt spid="102465"/>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102466"/>
                                        </p:tgtEl>
                                      </p:cBhvr>
                                    </p:animEffect>
                                    <p:set>
                                      <p:cBhvr>
                                        <p:cTn id="87" dur="1" fill="hold">
                                          <p:stCondLst>
                                            <p:cond delay="499"/>
                                          </p:stCondLst>
                                        </p:cTn>
                                        <p:tgtEl>
                                          <p:spTgt spid="102466"/>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102402">
                                            <p:txEl>
                                              <p:pRg st="2" end="2"/>
                                            </p:txEl>
                                          </p:spTgt>
                                        </p:tgtEl>
                                        <p:attrNameLst>
                                          <p:attrName>style.visibility</p:attrName>
                                        </p:attrNameLst>
                                      </p:cBhvr>
                                      <p:to>
                                        <p:strVal val="visible"/>
                                      </p:to>
                                    </p:set>
                                    <p:anim calcmode="lin" valueType="num">
                                      <p:cBhvr additive="base">
                                        <p:cTn id="92" dur="500" fill="hold"/>
                                        <p:tgtEl>
                                          <p:spTgt spid="102402">
                                            <p:txEl>
                                              <p:pRg st="2" end="2"/>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10240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0"/>
                                            </p:cond>
                                          </p:stCondLst>
                                          <p:endCondLst>
                                            <p:cond evt="onStopAudio" delay="0">
                                              <p:tgtEl>
                                                <p:sldTgt/>
                                              </p:tgtEl>
                                            </p:cond>
                                          </p:endCondLst>
                                        </p:cTn>
                                        <p:tgtEl>
                                          <p:sndTgt r:embed="rId4" name="arrow.wav"/>
                                        </p:tgtEl>
                                      </p:cMediaNode>
                                    </p:audio>
                                  </p:subTnLst>
                                </p:cTn>
                              </p:par>
                            </p:childTnLst>
                          </p:cTn>
                        </p:par>
                      </p:childTnLst>
                    </p:cTn>
                  </p:par>
                  <p:par>
                    <p:cTn id="94" fill="hold">
                      <p:stCondLst>
                        <p:cond delay="indefinite"/>
                      </p:stCondLst>
                      <p:childTnLst>
                        <p:par>
                          <p:cTn id="95" fill="hold">
                            <p:stCondLst>
                              <p:cond delay="0"/>
                            </p:stCondLst>
                            <p:childTnLst>
                              <p:par>
                                <p:cTn id="96" presetID="2" presetClass="entr" presetSubtype="4" fill="hold" nodeType="clickEffect">
                                  <p:stCondLst>
                                    <p:cond delay="0"/>
                                  </p:stCondLst>
                                  <p:childTnLst>
                                    <p:set>
                                      <p:cBhvr>
                                        <p:cTn id="97" dur="1" fill="hold">
                                          <p:stCondLst>
                                            <p:cond delay="0"/>
                                          </p:stCondLst>
                                        </p:cTn>
                                        <p:tgtEl>
                                          <p:spTgt spid="102402">
                                            <p:txEl>
                                              <p:pRg st="3" end="3"/>
                                            </p:txEl>
                                          </p:spTgt>
                                        </p:tgtEl>
                                        <p:attrNameLst>
                                          <p:attrName>style.visibility</p:attrName>
                                        </p:attrNameLst>
                                      </p:cBhvr>
                                      <p:to>
                                        <p:strVal val="visible"/>
                                      </p:to>
                                    </p:set>
                                    <p:anim calcmode="lin" valueType="num">
                                      <p:cBhvr additive="base">
                                        <p:cTn id="98" dur="500" fill="hold"/>
                                        <p:tgtEl>
                                          <p:spTgt spid="102402">
                                            <p:txEl>
                                              <p:pRg st="3" end="3"/>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10240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6"/>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1" grpId="0" animBg="1"/>
      <p:bldP spid="102461" grpId="1" animBg="1"/>
      <p:bldP spid="102462" grpId="0" animBg="1"/>
      <p:bldP spid="102462" grpId="1" animBg="1"/>
      <p:bldP spid="102463" grpId="0" animBg="1"/>
      <p:bldP spid="102463" grpId="1" animBg="1"/>
      <p:bldP spid="102464" grpId="0" animBg="1"/>
      <p:bldP spid="102464" grpId="1" animBg="1"/>
      <p:bldP spid="102465" grpId="0" animBg="1"/>
      <p:bldP spid="102465" grpId="1" animBg="1"/>
      <p:bldP spid="102466" grpId="0" animBg="1"/>
      <p:bldP spid="10246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ChangeArrowheads="1"/>
          </p:cNvSpPr>
          <p:nvPr/>
        </p:nvSpPr>
        <p:spPr bwMode="auto">
          <a:xfrm>
            <a:off x="682625" y="5230813"/>
            <a:ext cx="7758113" cy="1627187"/>
          </a:xfrm>
          <a:prstGeom prst="rect">
            <a:avLst/>
          </a:prstGeom>
          <a:solidFill>
            <a:srgbClr val="FFCCCC"/>
          </a:solidFill>
          <a:ln w="9525">
            <a:noFill/>
            <a:miter lim="800000"/>
            <a:headEnd/>
            <a:tailEnd/>
          </a:ln>
          <a:effectLst/>
        </p:spPr>
        <p:txBody>
          <a:bodyPr/>
          <a:lstStyle/>
          <a:p>
            <a:pPr eaLnBrk="0" hangingPunct="0">
              <a:spcBef>
                <a:spcPct val="20000"/>
              </a:spcBef>
            </a:pPr>
            <a:r>
              <a:rPr lang="en-US" b="1" i="1"/>
              <a:t>FYI</a:t>
            </a:r>
          </a:p>
          <a:p>
            <a:pPr eaLnBrk="0" hangingPunct="0">
              <a:spcBef>
                <a:spcPct val="20000"/>
              </a:spcBef>
            </a:pPr>
            <a:r>
              <a:rPr lang="en-US" b="1">
                <a:sym typeface="Symbol" pitchFamily="18" charset="2"/>
              </a:rPr>
              <a:t></a:t>
            </a:r>
            <a:r>
              <a:rPr lang="en-US"/>
              <a:t>This is the principle behind electricity generation using turbines and generators. Motion of a conductor through a B-field produces an emf which can drive a current.</a:t>
            </a:r>
          </a:p>
        </p:txBody>
      </p:sp>
      <p:sp>
        <p:nvSpPr>
          <p:cNvPr id="104450" name="Rectangle 2"/>
          <p:cNvSpPr>
            <a:spLocks noChangeArrowheads="1"/>
          </p:cNvSpPr>
          <p:nvPr/>
        </p:nvSpPr>
        <p:spPr bwMode="auto">
          <a:xfrm>
            <a:off x="685800" y="1354138"/>
            <a:ext cx="7772400" cy="3916362"/>
          </a:xfrm>
          <a:prstGeom prst="rect">
            <a:avLst/>
          </a:prstGeom>
          <a:solidFill>
            <a:srgbClr val="EAEAEA"/>
          </a:solidFill>
          <a:ln w="9525">
            <a:noFill/>
            <a:miter lim="800000"/>
            <a:headEnd/>
            <a:tailEnd/>
          </a:ln>
          <a:effectLst/>
        </p:spPr>
        <p:txBody>
          <a:bodyPr/>
          <a:lstStyle/>
          <a:p>
            <a:pPr eaLnBrk="0" hangingPunct="0">
              <a:spcBef>
                <a:spcPct val="20000"/>
              </a:spcBef>
            </a:pPr>
            <a:r>
              <a:rPr lang="en-US" altLang="en-US" i="1" dirty="0">
                <a:solidFill>
                  <a:schemeClr val="accent2"/>
                </a:solidFill>
                <a:ea typeface="Calibri" pitchFamily="34" charset="0"/>
              </a:rPr>
              <a:t>Induced electromotive force (</a:t>
            </a:r>
            <a:r>
              <a:rPr lang="en-US" altLang="en-US" i="1" dirty="0" err="1">
                <a:solidFill>
                  <a:schemeClr val="accent2"/>
                </a:solidFill>
                <a:ea typeface="Calibri" pitchFamily="34" charset="0"/>
              </a:rPr>
              <a:t>emf</a:t>
            </a:r>
            <a:r>
              <a:rPr lang="en-US" altLang="en-US" i="1" dirty="0">
                <a:solidFill>
                  <a:schemeClr val="accent2"/>
                </a:solidFill>
                <a:ea typeface="Calibri" pitchFamily="34" charset="0"/>
              </a:rPr>
              <a:t>)</a:t>
            </a:r>
            <a:endParaRPr lang="en-US" sz="2000" dirty="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dirty="0">
                <a:solidFill>
                  <a:srgbClr val="000000"/>
                </a:solidFill>
                <a:ea typeface="Calibri" pitchFamily="34" charset="0"/>
                <a:cs typeface="Times New Roman" pitchFamily="18" charset="0"/>
                <a:sym typeface="Symbol" pitchFamily="18" charset="2"/>
              </a:rPr>
              <a:t>Since </a:t>
            </a:r>
            <a:r>
              <a:rPr lang="en-US" i="1" dirty="0" smtClean="0">
                <a:solidFill>
                  <a:schemeClr val="hlink"/>
                </a:solidFill>
                <a:ea typeface="Calibri" pitchFamily="34" charset="0"/>
                <a:cs typeface="Times New Roman" pitchFamily="18" charset="0"/>
                <a:sym typeface="Symbol" pitchFamily="18" charset="2"/>
              </a:rPr>
              <a:t>______________________________________ ___________________</a:t>
            </a:r>
            <a:r>
              <a:rPr lang="en-US" dirty="0" smtClean="0">
                <a:solidFill>
                  <a:srgbClr val="000000"/>
                </a:solidFill>
                <a:ea typeface="Calibri" pitchFamily="34" charset="0"/>
                <a:cs typeface="Times New Roman" pitchFamily="18" charset="0"/>
                <a:sym typeface="Symbol" pitchFamily="18" charset="2"/>
              </a:rPr>
              <a:t>, </a:t>
            </a:r>
            <a:r>
              <a:rPr lang="en-US" dirty="0">
                <a:solidFill>
                  <a:srgbClr val="000000"/>
                </a:solidFill>
                <a:ea typeface="Calibri" pitchFamily="34" charset="0"/>
                <a:cs typeface="Times New Roman" pitchFamily="18" charset="0"/>
                <a:sym typeface="Symbol" pitchFamily="18" charset="2"/>
              </a:rPr>
              <a:t>this very action must therefore </a:t>
            </a:r>
            <a:r>
              <a:rPr lang="en-US" dirty="0" smtClean="0">
                <a:solidFill>
                  <a:srgbClr val="000000"/>
                </a:solidFill>
                <a:ea typeface="Calibri" pitchFamily="34" charset="0"/>
                <a:cs typeface="Times New Roman" pitchFamily="18" charset="0"/>
                <a:sym typeface="Symbol" pitchFamily="18" charset="2"/>
              </a:rPr>
              <a:t>_______________________________in </a:t>
            </a:r>
            <a:r>
              <a:rPr lang="en-US" dirty="0">
                <a:solidFill>
                  <a:srgbClr val="000000"/>
                </a:solidFill>
                <a:ea typeface="Calibri" pitchFamily="34" charset="0"/>
                <a:cs typeface="Times New Roman" pitchFamily="18" charset="0"/>
                <a:sym typeface="Symbol" pitchFamily="18" charset="2"/>
              </a:rPr>
              <a:t>the conductor.</a:t>
            </a:r>
            <a:endParaRPr lang="en-US" dirty="0">
              <a:solidFill>
                <a:srgbClr val="000000"/>
              </a:solidFill>
              <a:ea typeface="Calibri" pitchFamily="34" charset="0"/>
              <a:cs typeface="Times New Roman" pitchFamily="18" charset="0"/>
            </a:endParaRPr>
          </a:p>
          <a:p>
            <a:pPr eaLnBrk="0" hangingPunct="0">
              <a:spcBef>
                <a:spcPct val="20000"/>
              </a:spcBef>
            </a:pPr>
            <a:r>
              <a:rPr lang="en-US" dirty="0">
                <a:solidFill>
                  <a:srgbClr val="000000"/>
                </a:solidFill>
                <a:ea typeface="Calibri" pitchFamily="34" charset="0"/>
                <a:cs typeface="Times New Roman" pitchFamily="18" charset="0"/>
                <a:sym typeface="Symbol" pitchFamily="18" charset="2"/>
              </a:rPr>
              <a:t></a:t>
            </a:r>
            <a:r>
              <a:rPr lang="en-US" dirty="0">
                <a:ea typeface="Calibri" pitchFamily="34" charset="0"/>
                <a:cs typeface="Times New Roman" pitchFamily="18" charset="0"/>
              </a:rPr>
              <a:t>Since </a:t>
            </a:r>
            <a:r>
              <a:rPr lang="en-US" i="1" dirty="0" smtClean="0">
                <a:solidFill>
                  <a:schemeClr val="hlink"/>
                </a:solidFill>
                <a:ea typeface="Calibri" pitchFamily="34" charset="0"/>
                <a:cs typeface="Times New Roman" pitchFamily="18" charset="0"/>
              </a:rPr>
              <a:t>______________________________________ ___________________</a:t>
            </a:r>
            <a:r>
              <a:rPr lang="en-US" dirty="0" smtClean="0">
                <a:ea typeface="Calibri" pitchFamily="34" charset="0"/>
                <a:cs typeface="Times New Roman" pitchFamily="18" charset="0"/>
              </a:rPr>
              <a:t>, </a:t>
            </a:r>
            <a:r>
              <a:rPr lang="en-US" dirty="0">
                <a:ea typeface="Calibri" pitchFamily="34" charset="0"/>
                <a:cs typeface="Times New Roman" pitchFamily="18" charset="0"/>
              </a:rPr>
              <a:t>this very action must therefore </a:t>
            </a:r>
            <a:r>
              <a:rPr lang="en-US" dirty="0" smtClean="0">
                <a:ea typeface="Calibri" pitchFamily="34" charset="0"/>
                <a:cs typeface="Times New Roman" pitchFamily="18" charset="0"/>
              </a:rPr>
              <a:t>___________________________________.</a:t>
            </a:r>
            <a:endParaRPr lang="en-US" dirty="0">
              <a:ea typeface="Calibri" pitchFamily="34" charset="0"/>
              <a:cs typeface="Times New Roman" pitchFamily="18" charset="0"/>
            </a:endParaRPr>
          </a:p>
          <a:p>
            <a:pPr eaLnBrk="0" hangingPunct="0">
              <a:spcBef>
                <a:spcPct val="20000"/>
              </a:spcBef>
            </a:pPr>
            <a:r>
              <a:rPr lang="en-US" dirty="0">
                <a:solidFill>
                  <a:srgbClr val="000000"/>
                </a:solidFill>
                <a:ea typeface="Calibri" pitchFamily="34" charset="0"/>
                <a:cs typeface="Times New Roman" pitchFamily="18" charset="0"/>
                <a:sym typeface="Symbol" pitchFamily="18" charset="2"/>
              </a:rPr>
              <a:t></a:t>
            </a:r>
            <a:r>
              <a:rPr lang="en-US" dirty="0">
                <a:ea typeface="Calibri" pitchFamily="34" charset="0"/>
                <a:cs typeface="Times New Roman" pitchFamily="18" charset="0"/>
              </a:rPr>
              <a:t>We have shown, therefore, that all we need is </a:t>
            </a:r>
            <a:r>
              <a:rPr lang="en-US" b="1" dirty="0" smtClean="0">
                <a:ea typeface="Calibri" pitchFamily="34" charset="0"/>
                <a:cs typeface="Times New Roman" pitchFamily="18" charset="0"/>
              </a:rPr>
              <a:t>_______ ________________________________________________________________________________________</a:t>
            </a:r>
            <a:endParaRPr lang="en-US" dirty="0">
              <a:ea typeface="Calibri" pitchFamily="34" charset="0"/>
              <a:cs typeface="Times New Roman" pitchFamily="18" charset="0"/>
            </a:endParaRPr>
          </a:p>
        </p:txBody>
      </p:sp>
      <p:sp>
        <p:nvSpPr>
          <p:cNvPr id="104454" name="Rectangle 118"/>
          <p:cNvSpPr>
            <a:spLocks noChangeArrowheads="1"/>
          </p:cNvSpPr>
          <p:nvPr/>
        </p:nvSpPr>
        <p:spPr bwMode="auto">
          <a:xfrm>
            <a:off x="685800" y="409575"/>
            <a:ext cx="7772400" cy="896938"/>
          </a:xfrm>
          <a:prstGeom prst="rect">
            <a:avLst/>
          </a:prstGeom>
          <a:noFill/>
          <a:ln w="9525">
            <a:noFill/>
            <a:miter lim="800000"/>
            <a:headEnd/>
            <a:tailEnd/>
          </a:ln>
        </p:spPr>
        <p:txBody>
          <a:bodyPr anchor="ctr"/>
          <a:lstStyle/>
          <a:p>
            <a:r>
              <a:rPr lang="en-US" altLang="en-US" sz="2800" b="1" dirty="0">
                <a:solidFill>
                  <a:schemeClr val="tx2"/>
                </a:solidFill>
              </a:rPr>
              <a:t>Topic 11: Electromagnetic induction - AHL</a:t>
            </a:r>
            <a:br>
              <a:rPr lang="en-US" altLang="en-US" sz="2800" b="1" dirty="0">
                <a:solidFill>
                  <a:schemeClr val="tx2"/>
                </a:solidFill>
              </a:rPr>
            </a:br>
            <a:r>
              <a:rPr lang="en-US" altLang="en-US" sz="2800" dirty="0"/>
              <a:t>11.1 – Electromagnetic induction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4450">
                                            <p:txEl>
                                              <p:pRg st="1" end="1"/>
                                            </p:txEl>
                                          </p:spTgt>
                                        </p:tgtEl>
                                        <p:attrNameLst>
                                          <p:attrName>style.visibility</p:attrName>
                                        </p:attrNameLst>
                                      </p:cBhvr>
                                      <p:to>
                                        <p:strVal val="visible"/>
                                      </p:to>
                                    </p:set>
                                    <p:anim calcmode="lin" valueType="num">
                                      <p:cBhvr additive="base">
                                        <p:cTn id="7" dur="500" fill="hold"/>
                                        <p:tgtEl>
                                          <p:spTgt spid="10445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4450">
                                            <p:txEl>
                                              <p:pRg st="2" end="2"/>
                                            </p:txEl>
                                          </p:spTgt>
                                        </p:tgtEl>
                                        <p:attrNameLst>
                                          <p:attrName>style.visibility</p:attrName>
                                        </p:attrNameLst>
                                      </p:cBhvr>
                                      <p:to>
                                        <p:strVal val="visible"/>
                                      </p:to>
                                    </p:set>
                                    <p:anim calcmode="lin" valueType="num">
                                      <p:cBhvr additive="base">
                                        <p:cTn id="13" dur="500" fill="hold"/>
                                        <p:tgtEl>
                                          <p:spTgt spid="1044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4450">
                                            <p:txEl>
                                              <p:pRg st="3" end="3"/>
                                            </p:txEl>
                                          </p:spTgt>
                                        </p:tgtEl>
                                        <p:attrNameLst>
                                          <p:attrName>style.visibility</p:attrName>
                                        </p:attrNameLst>
                                      </p:cBhvr>
                                      <p:to>
                                        <p:strVal val="visible"/>
                                      </p:to>
                                    </p:set>
                                    <p:anim calcmode="lin" valueType="num">
                                      <p:cBhvr additive="base">
                                        <p:cTn id="19" dur="500" fill="hold"/>
                                        <p:tgtEl>
                                          <p:spTgt spid="10445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4452">
                                            <p:txEl>
                                              <p:pRg st="1" end="1"/>
                                            </p:txEl>
                                          </p:spTgt>
                                        </p:tgtEl>
                                        <p:attrNameLst>
                                          <p:attrName>style.visibility</p:attrName>
                                        </p:attrNameLst>
                                      </p:cBhvr>
                                      <p:to>
                                        <p:strVal val="visible"/>
                                      </p:to>
                                    </p:set>
                                    <p:anim calcmode="lin" valueType="num">
                                      <p:cBhvr additive="base">
                                        <p:cTn id="25" dur="500" fill="hold"/>
                                        <p:tgtEl>
                                          <p:spTgt spid="10445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14887</TotalTime>
  <Words>2220</Words>
  <Application>Microsoft Office PowerPoint</Application>
  <PresentationFormat>On-screen Show (4:3)</PresentationFormat>
  <Paragraphs>309</Paragraphs>
  <Slides>37</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Symap</vt:lpstr>
      <vt:lpstr>Arial</vt:lpstr>
      <vt:lpstr>Calibri</vt:lpstr>
      <vt:lpstr>Cambria Math</vt:lpstr>
      <vt:lpstr>Courier New</vt:lpstr>
      <vt:lpstr>Symbol</vt:lpstr>
      <vt:lpstr>Times New Roman</vt:lpstr>
      <vt:lpstr>Default Design</vt:lpstr>
      <vt:lpstr>Topic 11: Electromagnetic induction - AHL 11.1 – Electromagnetic induction</vt:lpstr>
      <vt:lpstr>Topic 11: Electromagnetic induction - AHL 11.1 – Electromagnetic induction</vt:lpstr>
      <vt:lpstr>Topic 11: Electromagnetic induction - AHL 11.1 – Electromagnetic induction</vt:lpstr>
      <vt:lpstr>Topic 11: Electromagnetic induction - AHL 11.1 – Electromagnetic induction</vt:lpstr>
      <vt:lpstr>Topic 11: Electromagnetic induction - AHL 11.1 – Electromagnetic induction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Bay View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Motion Along a Straight Line Position, Displacement, Average Speed</dc:title>
  <dc:creator>Timothy K Lund</dc:creator>
  <cp:lastModifiedBy>Nico G</cp:lastModifiedBy>
  <cp:revision>1026</cp:revision>
  <cp:lastPrinted>2017-08-04T03:54:16Z</cp:lastPrinted>
  <dcterms:created xsi:type="dcterms:W3CDTF">2006-01-31T23:43:34Z</dcterms:created>
  <dcterms:modified xsi:type="dcterms:W3CDTF">2017-08-04T03:54:22Z</dcterms:modified>
</cp:coreProperties>
</file>