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389" r:id="rId2"/>
    <p:sldId id="390" r:id="rId3"/>
    <p:sldId id="391" r:id="rId4"/>
    <p:sldId id="392" r:id="rId5"/>
    <p:sldId id="393" r:id="rId6"/>
    <p:sldId id="394" r:id="rId7"/>
    <p:sldId id="395" r:id="rId8"/>
    <p:sldId id="397" r:id="rId9"/>
    <p:sldId id="509" r:id="rId10"/>
    <p:sldId id="398" r:id="rId11"/>
    <p:sldId id="399" r:id="rId12"/>
    <p:sldId id="405" r:id="rId13"/>
    <p:sldId id="406" r:id="rId14"/>
    <p:sldId id="407" r:id="rId15"/>
    <p:sldId id="510" r:id="rId16"/>
    <p:sldId id="511" r:id="rId17"/>
    <p:sldId id="507" r:id="rId18"/>
    <p:sldId id="508" r:id="rId19"/>
    <p:sldId id="408" r:id="rId20"/>
    <p:sldId id="409" r:id="rId21"/>
    <p:sldId id="411" r:id="rId22"/>
    <p:sldId id="414" r:id="rId23"/>
    <p:sldId id="529" r:id="rId24"/>
    <p:sldId id="530" r:id="rId25"/>
    <p:sldId id="531" r:id="rId26"/>
    <p:sldId id="532" r:id="rId27"/>
    <p:sldId id="421" r:id="rId28"/>
    <p:sldId id="422" r:id="rId29"/>
    <p:sldId id="437" r:id="rId30"/>
    <p:sldId id="438" r:id="rId31"/>
    <p:sldId id="439" r:id="rId32"/>
    <p:sldId id="440" r:id="rId33"/>
    <p:sldId id="441" r:id="rId34"/>
    <p:sldId id="443" r:id="rId35"/>
    <p:sldId id="444" r:id="rId36"/>
    <p:sldId id="527" r:id="rId37"/>
    <p:sldId id="445" r:id="rId38"/>
    <p:sldId id="446" r:id="rId39"/>
    <p:sldId id="447" r:id="rId40"/>
    <p:sldId id="448" r:id="rId41"/>
    <p:sldId id="449" r:id="rId42"/>
    <p:sldId id="450" r:id="rId43"/>
    <p:sldId id="451" r:id="rId44"/>
    <p:sldId id="452" r:id="rId45"/>
    <p:sldId id="453" r:id="rId46"/>
    <p:sldId id="454" r:id="rId47"/>
    <p:sldId id="455" r:id="rId48"/>
    <p:sldId id="514" r:id="rId49"/>
    <p:sldId id="515" r:id="rId50"/>
    <p:sldId id="456" r:id="rId51"/>
    <p:sldId id="457" r:id="rId52"/>
    <p:sldId id="458" r:id="rId53"/>
    <p:sldId id="459" r:id="rId54"/>
    <p:sldId id="460" r:id="rId55"/>
    <p:sldId id="461" r:id="rId56"/>
    <p:sldId id="466" r:id="rId57"/>
    <p:sldId id="516" r:id="rId58"/>
    <p:sldId id="517" r:id="rId59"/>
    <p:sldId id="518" r:id="rId60"/>
    <p:sldId id="519" r:id="rId61"/>
    <p:sldId id="520" r:id="rId62"/>
    <p:sldId id="524" r:id="rId63"/>
    <p:sldId id="525" r:id="rId64"/>
    <p:sldId id="521" r:id="rId65"/>
    <p:sldId id="522" r:id="rId66"/>
    <p:sldId id="469" r:id="rId67"/>
    <p:sldId id="528" r:id="rId68"/>
    <p:sldId id="471" r:id="rId69"/>
    <p:sldId id="472" r:id="rId70"/>
    <p:sldId id="474" r:id="rId71"/>
    <p:sldId id="477" r:id="rId72"/>
    <p:sldId id="478" r:id="rId73"/>
    <p:sldId id="475" r:id="rId74"/>
    <p:sldId id="476" r:id="rId75"/>
    <p:sldId id="479" r:id="rId76"/>
    <p:sldId id="486" r:id="rId77"/>
    <p:sldId id="496" r:id="rId78"/>
    <p:sldId id="497" r:id="rId79"/>
    <p:sldId id="498" r:id="rId80"/>
    <p:sldId id="499" r:id="rId81"/>
    <p:sldId id="500" r:id="rId82"/>
    <p:sldId id="501" r:id="rId83"/>
    <p:sldId id="502" r:id="rId84"/>
    <p:sldId id="503" r:id="rId85"/>
    <p:sldId id="504" r:id="rId86"/>
    <p:sldId id="505" r:id="rId87"/>
    <p:sldId id="506" r:id="rId8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9999"/>
    <a:srgbClr val="008000"/>
    <a:srgbClr val="FFC000"/>
    <a:srgbClr val="000000"/>
    <a:srgbClr val="FF0000"/>
    <a:srgbClr val="0066FF"/>
    <a:srgbClr val="EAEAE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3856" autoAdjust="0"/>
  </p:normalViewPr>
  <p:slideViewPr>
    <p:cSldViewPr snapToGrid="0">
      <p:cViewPr varScale="1">
        <p:scale>
          <a:sx n="84" d="100"/>
          <a:sy n="84" d="100"/>
        </p:scale>
        <p:origin x="346"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449014F1-4990-4598-A8E1-49674C6F1C55}" type="slidenum">
              <a:rPr lang="en-US" altLang="en-US"/>
              <a:pPr>
                <a:defRPr/>
              </a:pPr>
              <a:t>‹#›</a:t>
            </a:fld>
            <a:endParaRPr lang="en-US" altLang="en-US"/>
          </a:p>
        </p:txBody>
      </p:sp>
    </p:spTree>
    <p:extLst>
      <p:ext uri="{BB962C8B-B14F-4D97-AF65-F5344CB8AC3E}">
        <p14:creationId xmlns:p14="http://schemas.microsoft.com/office/powerpoint/2010/main" val="1844812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FCD57E42-CA96-4CA4-AEB5-DC59B9D27936}" type="slidenum">
              <a:rPr lang="en-US" altLang="en-US" smtClean="0"/>
              <a:pPr>
                <a:defRPr/>
              </a:pPr>
              <a:t>1</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42461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26299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53936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0395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6741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75521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701932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397110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19660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426885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26270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35577C0-3223-4E29-BDE9-AFD3D0BEAD6F}" type="slidenum">
              <a:rPr lang="en-US" altLang="en-US" sz="1200">
                <a:cs typeface="+mn-cs"/>
              </a:rPr>
              <a:pPr algn="r">
                <a:defRPr/>
              </a:pPr>
              <a:t>2</a:t>
            </a:fld>
            <a:endParaRPr lang="en-US" altLang="en-US" sz="1200">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91724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03116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1470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77602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123207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68121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144339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673254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039161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r>
              <a:rPr lang="en-US" smtClean="0"/>
              <a:t>© 20156 By Timothy K. Lund</a:t>
            </a:r>
          </a:p>
        </p:txBody>
      </p:sp>
    </p:spTree>
    <p:extLst>
      <p:ext uri="{BB962C8B-B14F-4D97-AF65-F5344CB8AC3E}">
        <p14:creationId xmlns:p14="http://schemas.microsoft.com/office/powerpoint/2010/main" val="2022662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93145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FE05EB9-1218-496E-BCE0-06A13D30423B}" type="slidenum">
              <a:rPr lang="en-US" altLang="en-US" sz="1200">
                <a:cs typeface="+mn-cs"/>
              </a:rPr>
              <a:pPr algn="r">
                <a:defRPr/>
              </a:pPr>
              <a:t>3</a:t>
            </a:fld>
            <a:endParaRPr lang="en-US" altLang="en-US" sz="120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921501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257067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671691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81971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318009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094367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262052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958111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838135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875477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75284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D722DD9-1F88-4580-A88E-07317CBF843C}" type="slidenum">
              <a:rPr lang="en-US" altLang="en-US" sz="1200">
                <a:cs typeface="+mn-cs"/>
              </a:rPr>
              <a:pPr algn="r">
                <a:defRPr/>
              </a:pPr>
              <a:t>4</a:t>
            </a:fld>
            <a:endParaRPr lang="en-US" altLang="en-US" sz="1200">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655136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857453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674084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77604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949940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105888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031149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800191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57921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015847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29334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A1A1D16-1DAF-44DA-9C49-E6BF02FD6ABC}" type="slidenum">
              <a:rPr lang="en-US" altLang="en-US" sz="1200">
                <a:cs typeface="+mn-cs"/>
              </a:rPr>
              <a:pPr algn="r">
                <a:defRPr/>
              </a:pPr>
              <a:t>5</a:t>
            </a:fld>
            <a:endParaRPr lang="en-US" altLang="en-US" sz="120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5049327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644510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899271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3423394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828872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795120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344122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638303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8112937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8355279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15186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01050EE-8C5B-44A2-B526-EB4FB9765302}" type="slidenum">
              <a:rPr lang="en-US" altLang="en-US" sz="1200">
                <a:cs typeface="+mn-cs"/>
              </a:rPr>
              <a:pPr algn="r">
                <a:defRPr/>
              </a:pPr>
              <a:t>6</a:t>
            </a:fld>
            <a:endParaRPr lang="en-US" altLang="en-US" sz="1200">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8687000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8403852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1011210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6893169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469039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6309255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8386932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509360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0747657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5865198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28676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CF977C19-938D-41A8-A47D-AB5FB0B1D57F}" type="slidenum">
              <a:rPr lang="en-US" altLang="en-US" sz="1200">
                <a:cs typeface="+mn-cs"/>
              </a:rPr>
              <a:pPr algn="r">
                <a:defRPr/>
              </a:pPr>
              <a:t>7</a:t>
            </a:fld>
            <a:endParaRPr lang="en-US" altLang="en-US" sz="120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6111154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7513600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787926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632330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4550203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7075487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097852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23636522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9604564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2864267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16632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41833756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0155356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398384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6098930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5734609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7398610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3770538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5638257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311083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smtClean="0"/>
              <a:t>© 2015 By Timothy K. Lund</a:t>
            </a:r>
          </a:p>
        </p:txBody>
      </p:sp>
    </p:spTree>
    <p:extLst>
      <p:ext uri="{BB962C8B-B14F-4D97-AF65-F5344CB8AC3E}">
        <p14:creationId xmlns:p14="http://schemas.microsoft.com/office/powerpoint/2010/main" val="1701617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9F74DF-FC63-4039-89A6-F49F0711249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C3F366-94C1-4C32-BBCE-A8374CC472A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390667C-02DB-4A8A-8942-1965ABDC1E5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471F14-1590-4797-AB7A-85515DBC260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5A6550-4638-4C26-804D-683FA239A1A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0B5AEB-1C16-4F25-A635-6A9C12BF8EC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7D84A4B-5BF6-464A-B849-E23099570D8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BF21D22-58B4-4355-AEA6-EB97C31E3AF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60905F9-276A-4AD3-AF98-82518E41E62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1C2DE6-F26E-4C66-9BFA-6893913BE6F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B6136E-775A-476B-82F8-0E54FA998B1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0533E253-0077-4CF3-98EA-EA8FFC3EF9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12"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11" Type="http://schemas.openxmlformats.org/officeDocument/2006/relationships/image" Target="../media/image5.jpeg"/><Relationship Id="rId5" Type="http://schemas.openxmlformats.org/officeDocument/2006/relationships/audio" Target="../media/audio3.wav"/><Relationship Id="rId10" Type="http://schemas.openxmlformats.org/officeDocument/2006/relationships/image" Target="../media/image79.png"/><Relationship Id="rId4" Type="http://schemas.openxmlformats.org/officeDocument/2006/relationships/audio" Target="../media/audio2.wav"/><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audio" Target="../media/audio1.wav"/><Relationship Id="rId7"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1.xml"/><Relationship Id="rId11"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image" Target="../media/image82.png"/></Relationships>
</file>

<file path=ppt/slides/_rels/slide1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audio" Target="../media/audio1.wav"/><Relationship Id="rId7"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8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12"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90.png"/><Relationship Id="rId5" Type="http://schemas.openxmlformats.org/officeDocument/2006/relationships/audio" Target="../media/audio3.wav"/><Relationship Id="rId10" Type="http://schemas.openxmlformats.org/officeDocument/2006/relationships/image" Target="../media/image89.png"/><Relationship Id="rId4" Type="http://schemas.openxmlformats.org/officeDocument/2006/relationships/audio" Target="../media/audio2.wav"/><Relationship Id="rId9" Type="http://schemas.openxmlformats.org/officeDocument/2006/relationships/image" Target="../media/image88.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11.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9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10.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6.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hyperlink" Target="http://de.wikipedia.org/w/index.php?title=Datei:Everest_North_Face_toward_Base_Camp_Tibet_Luca_Galuzzi_2006.jpg&amp;filetimestamp=20070320004704" TargetMode="External"/><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4.png"/><Relationship Id="rId10" Type="http://schemas.openxmlformats.org/officeDocument/2006/relationships/image" Target="../media/image27.jpeg"/><Relationship Id="rId4" Type="http://schemas.openxmlformats.org/officeDocument/2006/relationships/audio" Target="../media/audio2.wav"/><Relationship Id="rId9" Type="http://schemas.openxmlformats.org/officeDocument/2006/relationships/image" Target="../media/image26.jpeg"/></Relationships>
</file>

<file path=ppt/slides/_rels/slide31.xml.rels><?xml version="1.0" encoding="UTF-8" standalone="yes"?>
<Relationships xmlns="http://schemas.openxmlformats.org/package/2006/relationships"><Relationship Id="rId8" Type="http://schemas.openxmlformats.org/officeDocument/2006/relationships/hyperlink" Target="http://de.wikipedia.org/w/index.php?title=Datei:Everest_North_Face_toward_Base_Camp_Tibet_Luca_Galuzzi_2006.jpg&amp;filetimestamp=20070320004704" TargetMode="External"/><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7.png"/><Relationship Id="rId10" Type="http://schemas.openxmlformats.org/officeDocument/2006/relationships/image" Target="../media/image27.jpeg"/><Relationship Id="rId4" Type="http://schemas.openxmlformats.org/officeDocument/2006/relationships/audio" Target="../media/audio2.wav"/><Relationship Id="rId9" Type="http://schemas.openxmlformats.org/officeDocument/2006/relationships/image" Target="../media/image26.jpe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hyperlink" Target="http://de.wikipedia.org/w/index.php?title=Datei:Everest_North_Face_toward_Base_Camp_Tibet_Luca_Galuzzi_2006.jpg&amp;filetimestamp=20070320004704" TargetMode="External"/><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8.png"/><Relationship Id="rId10" Type="http://schemas.openxmlformats.org/officeDocument/2006/relationships/image" Target="../media/image27.jpeg"/><Relationship Id="rId4" Type="http://schemas.openxmlformats.org/officeDocument/2006/relationships/audio" Target="../media/audio2.wav"/><Relationship Id="rId9"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90.png"/><Relationship Id="rId5" Type="http://schemas.openxmlformats.org/officeDocument/2006/relationships/image" Target="../media/image32.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11.png"/><Relationship Id="rId5" Type="http://schemas.openxmlformats.org/officeDocument/2006/relationships/image" Target="../media/image201.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audio" Target="../media/audio1.wav"/><Relationship Id="rId7" Type="http://schemas.openxmlformats.org/officeDocument/2006/relationships/image" Target="../media/image22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27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260.png"/><Relationship Id="rId5" Type="http://schemas.openxmlformats.org/officeDocument/2006/relationships/audio" Target="../media/audio9.wav"/><Relationship Id="rId10" Type="http://schemas.openxmlformats.org/officeDocument/2006/relationships/image" Target="../media/image250.png"/><Relationship Id="rId4" Type="http://schemas.openxmlformats.org/officeDocument/2006/relationships/audio" Target="../media/audio2.wav"/><Relationship Id="rId9" Type="http://schemas.openxmlformats.org/officeDocument/2006/relationships/image" Target="../media/image240.png"/></Relationships>
</file>

<file path=ppt/slides/_rels/slide39.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27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260.png"/><Relationship Id="rId5" Type="http://schemas.openxmlformats.org/officeDocument/2006/relationships/audio" Target="../media/audio9.wav"/><Relationship Id="rId10" Type="http://schemas.openxmlformats.org/officeDocument/2006/relationships/image" Target="../media/image250.png"/><Relationship Id="rId4" Type="http://schemas.openxmlformats.org/officeDocument/2006/relationships/audio" Target="../media/audio2.wav"/><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270.png"/><Relationship Id="rId5" Type="http://schemas.openxmlformats.org/officeDocument/2006/relationships/audio" Target="../media/audio9.wav"/><Relationship Id="rId10" Type="http://schemas.openxmlformats.org/officeDocument/2006/relationships/image" Target="../media/image260.png"/><Relationship Id="rId4" Type="http://schemas.openxmlformats.org/officeDocument/2006/relationships/audio" Target="../media/audio2.wav"/><Relationship Id="rId9" Type="http://schemas.openxmlformats.org/officeDocument/2006/relationships/image" Target="../media/image250.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3.jpe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3.jpe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7.jpe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47.jpeg"/><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audio" Target="../media/audio3.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1.wav"/><Relationship Id="rId7"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49.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audio" Target="../media/audio1.wav"/><Relationship Id="rId7"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0.png"/><Relationship Id="rId4" Type="http://schemas.openxmlformats.org/officeDocument/2006/relationships/audio" Target="../media/audio2.wav"/><Relationship Id="rId9" Type="http://schemas.openxmlformats.org/officeDocument/2006/relationships/image" Target="../media/image62.png"/></Relationships>
</file>

<file path=ppt/slides/_rels/slide4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3.png"/><Relationship Id="rId12"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67.png"/><Relationship Id="rId5" Type="http://schemas.openxmlformats.org/officeDocument/2006/relationships/audio" Target="../media/audio3.wav"/><Relationship Id="rId10" Type="http://schemas.openxmlformats.org/officeDocument/2006/relationships/image" Target="../media/image66.png"/><Relationship Id="rId4" Type="http://schemas.openxmlformats.org/officeDocument/2006/relationships/audio" Target="../media/audio2.wav"/><Relationship Id="rId9"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4.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audio" Target="../media/audio1.wav"/><Relationship Id="rId7"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audio" Target="../media/audio3.wav"/><Relationship Id="rId10" Type="http://schemas.openxmlformats.org/officeDocument/2006/relationships/image" Target="../media/image77.png"/><Relationship Id="rId4" Type="http://schemas.openxmlformats.org/officeDocument/2006/relationships/audio" Target="../media/audio2.wav"/><Relationship Id="rId9" Type="http://schemas.openxmlformats.org/officeDocument/2006/relationships/image" Target="../media/image76.png"/></Relationships>
</file>

<file path=ppt/slides/_rels/slide5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audio" Target="../media/audio1.wav"/><Relationship Id="rId7"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70.png"/><Relationship Id="rId4" Type="http://schemas.openxmlformats.org/officeDocument/2006/relationships/audio" Target="../media/audio2.wav"/><Relationship Id="rId9" Type="http://schemas.openxmlformats.org/officeDocument/2006/relationships/image" Target="../media/image97.png"/></Relationships>
</file>

<file path=ppt/slides/_rels/slide5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audio" Target="../media/audio1.wav"/><Relationship Id="rId7" Type="http://schemas.openxmlformats.org/officeDocument/2006/relationships/image" Target="../media/image100.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73.png"/><Relationship Id="rId10" Type="http://schemas.openxmlformats.org/officeDocument/2006/relationships/image" Target="../media/image103.png"/><Relationship Id="rId4" Type="http://schemas.openxmlformats.org/officeDocument/2006/relationships/audio" Target="../media/audio2.wav"/><Relationship Id="rId9" Type="http://schemas.openxmlformats.org/officeDocument/2006/relationships/image" Target="../media/image102.png"/></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4.png"/><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audio" Target="../media/audio1.wav"/><Relationship Id="rId7"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99.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audio" Target="../media/audio1.wav"/><Relationship Id="rId7" Type="http://schemas.openxmlformats.org/officeDocument/2006/relationships/image" Target="../media/image109.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04.png"/></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6.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image" Target="../media/image105.png"/><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audio" Target="../media/audio1.wav"/><Relationship Id="rId7" Type="http://schemas.openxmlformats.org/officeDocument/2006/relationships/image" Target="../media/image116.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11.png"/><Relationship Id="rId10" Type="http://schemas.openxmlformats.org/officeDocument/2006/relationships/image" Target="../media/image119.png"/><Relationship Id="rId4" Type="http://schemas.openxmlformats.org/officeDocument/2006/relationships/audio" Target="../media/audio2.wav"/><Relationship Id="rId9" Type="http://schemas.openxmlformats.org/officeDocument/2006/relationships/image" Target="../media/image118.png"/></Relationships>
</file>

<file path=ppt/slides/_rels/slide5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audio" Target="../media/audio1.wav"/><Relationship Id="rId7" Type="http://schemas.openxmlformats.org/officeDocument/2006/relationships/image" Target="../media/image114.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12.png"/><Relationship Id="rId10" Type="http://schemas.openxmlformats.org/officeDocument/2006/relationships/image" Target="../media/image124.png"/><Relationship Id="rId4" Type="http://schemas.openxmlformats.org/officeDocument/2006/relationships/audio" Target="../media/audio2.wav"/><Relationship Id="rId9" Type="http://schemas.openxmlformats.org/officeDocument/2006/relationships/image" Target="../media/image12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29.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106.png"/><Relationship Id="rId11" Type="http://schemas.openxmlformats.org/officeDocument/2006/relationships/image" Target="../media/image128.png"/><Relationship Id="rId5" Type="http://schemas.openxmlformats.org/officeDocument/2006/relationships/image" Target="../media/image120.png"/><Relationship Id="rId10" Type="http://schemas.openxmlformats.org/officeDocument/2006/relationships/image" Target="../media/image127.png"/><Relationship Id="rId4" Type="http://schemas.openxmlformats.org/officeDocument/2006/relationships/audio" Target="../media/audio2.wav"/><Relationship Id="rId9" Type="http://schemas.openxmlformats.org/officeDocument/2006/relationships/image" Target="../media/image126.png"/></Relationships>
</file>

<file path=ppt/slides/_rels/slide6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34.png"/><Relationship Id="rId3" Type="http://schemas.openxmlformats.org/officeDocument/2006/relationships/audio" Target="../media/audio1.wav"/><Relationship Id="rId7" Type="http://schemas.openxmlformats.org/officeDocument/2006/relationships/image" Target="../media/image121.png"/><Relationship Id="rId12" Type="http://schemas.openxmlformats.org/officeDocument/2006/relationships/image" Target="../media/image133.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132.png"/><Relationship Id="rId5" Type="http://schemas.openxmlformats.org/officeDocument/2006/relationships/audio" Target="../media/audio3.wav"/><Relationship Id="rId10" Type="http://schemas.openxmlformats.org/officeDocument/2006/relationships/image" Target="../media/image131.png"/><Relationship Id="rId4" Type="http://schemas.openxmlformats.org/officeDocument/2006/relationships/audio" Target="../media/audio2.wav"/><Relationship Id="rId9" Type="http://schemas.openxmlformats.org/officeDocument/2006/relationships/image" Target="../media/image114.png"/><Relationship Id="rId14" Type="http://schemas.openxmlformats.org/officeDocument/2006/relationships/image" Target="../media/image135.pn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122.pn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audio" Target="../media/audio1.wav"/><Relationship Id="rId7" Type="http://schemas.openxmlformats.org/officeDocument/2006/relationships/image" Target="../media/image140.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30.png"/><Relationship Id="rId10" Type="http://schemas.openxmlformats.org/officeDocument/2006/relationships/image" Target="../media/image125.png"/><Relationship Id="rId4" Type="http://schemas.openxmlformats.org/officeDocument/2006/relationships/audio" Target="../media/audio2.wav"/><Relationship Id="rId9" Type="http://schemas.openxmlformats.org/officeDocument/2006/relationships/image" Target="../media/image142.png"/></Relationships>
</file>

<file path=ppt/slides/_rels/slide64.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8.png"/><Relationship Id="rId3" Type="http://schemas.openxmlformats.org/officeDocument/2006/relationships/audio" Target="../media/audio1.wav"/><Relationship Id="rId7" Type="http://schemas.openxmlformats.org/officeDocument/2006/relationships/image" Target="../media/image136.png"/><Relationship Id="rId12" Type="http://schemas.openxmlformats.org/officeDocument/2006/relationships/image" Target="../media/image147.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audio" Target="../media/audio8.wav"/><Relationship Id="rId11" Type="http://schemas.openxmlformats.org/officeDocument/2006/relationships/image" Target="../media/image146.png"/><Relationship Id="rId5" Type="http://schemas.openxmlformats.org/officeDocument/2006/relationships/audio" Target="../media/audio9.wav"/><Relationship Id="rId15" Type="http://schemas.openxmlformats.org/officeDocument/2006/relationships/image" Target="../media/image150.png"/><Relationship Id="rId10" Type="http://schemas.openxmlformats.org/officeDocument/2006/relationships/image" Target="../media/image125.png"/><Relationship Id="rId4" Type="http://schemas.openxmlformats.org/officeDocument/2006/relationships/audio" Target="../media/audio2.wav"/><Relationship Id="rId9" Type="http://schemas.openxmlformats.org/officeDocument/2006/relationships/image" Target="../media/image138.png"/><Relationship Id="rId14" Type="http://schemas.openxmlformats.org/officeDocument/2006/relationships/image" Target="../media/image149.png"/></Relationships>
</file>

<file path=ppt/slides/_rels/slide65.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54.png"/><Relationship Id="rId18" Type="http://schemas.openxmlformats.org/officeDocument/2006/relationships/image" Target="../media/image159.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153.png"/><Relationship Id="rId17" Type="http://schemas.openxmlformats.org/officeDocument/2006/relationships/image" Target="../media/image158.png"/><Relationship Id="rId2" Type="http://schemas.openxmlformats.org/officeDocument/2006/relationships/notesSlide" Target="../notesSlides/notesSlide65.xml"/><Relationship Id="rId16"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audio" Target="../media/audio8.wav"/><Relationship Id="rId11" Type="http://schemas.openxmlformats.org/officeDocument/2006/relationships/image" Target="../media/image152.png"/><Relationship Id="rId5" Type="http://schemas.openxmlformats.org/officeDocument/2006/relationships/audio" Target="../media/audio9.wav"/><Relationship Id="rId15" Type="http://schemas.openxmlformats.org/officeDocument/2006/relationships/image" Target="../media/image156.png"/><Relationship Id="rId10" Type="http://schemas.openxmlformats.org/officeDocument/2006/relationships/image" Target="../media/image125.png"/><Relationship Id="rId4" Type="http://schemas.openxmlformats.org/officeDocument/2006/relationships/audio" Target="../media/audio2.wav"/><Relationship Id="rId9" Type="http://schemas.openxmlformats.org/officeDocument/2006/relationships/image" Target="../media/image143.png"/><Relationship Id="rId14" Type="http://schemas.openxmlformats.org/officeDocument/2006/relationships/image" Target="../media/image155.pn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audio" Target="../media/audio3.wav"/><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audio" Target="../media/audio1.wav"/><Relationship Id="rId7" Type="http://schemas.openxmlformats.org/officeDocument/2006/relationships/image" Target="../media/image162.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161.png"/><Relationship Id="rId5" Type="http://schemas.openxmlformats.org/officeDocument/2006/relationships/audio" Target="../media/audio3.wav"/><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6.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169.png"/><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0.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171.png"/><Relationship Id="rId5" Type="http://schemas.openxmlformats.org/officeDocument/2006/relationships/audio" Target="../media/audio5.wav"/><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4.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audio" Target="../media/audio1.wav"/><Relationship Id="rId7" Type="http://schemas.openxmlformats.org/officeDocument/2006/relationships/image" Target="../media/image177.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audio" Target="../media/audio1.wav"/><Relationship Id="rId7" Type="http://schemas.openxmlformats.org/officeDocument/2006/relationships/image" Target="../media/image179.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2.wav"/><Relationship Id="rId4" Type="http://schemas.openxmlformats.org/officeDocument/2006/relationships/audio" Target="../media/audio2.wav"/></Relationships>
</file>

<file path=ppt/slides/_rels/slide77.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audio" Target="../media/audio1.wav"/><Relationship Id="rId7" Type="http://schemas.openxmlformats.org/officeDocument/2006/relationships/image" Target="../media/image151.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84.png"/></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1.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60.png"/><Relationship Id="rId4" Type="http://schemas.openxmlformats.org/officeDocument/2006/relationships/audio" Target="../media/audio2.wav"/></Relationships>
</file>

<file path=ppt/slides/_rels/slide79.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audio" Target="../media/audio1.wav"/><Relationship Id="rId7" Type="http://schemas.openxmlformats.org/officeDocument/2006/relationships/image" Target="../media/image180.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182.png"/><Relationship Id="rId5" Type="http://schemas.openxmlformats.org/officeDocument/2006/relationships/audio" Target="../media/audio7.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00.png"/><Relationship Id="rId5" Type="http://schemas.openxmlformats.org/officeDocument/2006/relationships/audio" Target="../media/audio3.wav"/><Relationship Id="rId4" Type="http://schemas.openxmlformats.org/officeDocument/2006/relationships/audio" Target="../media/audio2.wav"/></Relationships>
</file>

<file path=ppt/slides/_rels/slide80.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audio" Target="../media/audio1.wav"/><Relationship Id="rId7" Type="http://schemas.openxmlformats.org/officeDocument/2006/relationships/image" Target="../media/image181.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85.png"/><Relationship Id="rId4" Type="http://schemas.openxmlformats.org/officeDocument/2006/relationships/audio" Target="../media/audio2.wav"/></Relationships>
</file>

<file path=ppt/slides/_rels/slide81.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195.png"/><Relationship Id="rId5" Type="http://schemas.openxmlformats.org/officeDocument/2006/relationships/audio" Target="../media/audio10.wav"/><Relationship Id="rId10" Type="http://schemas.openxmlformats.org/officeDocument/2006/relationships/image" Target="../media/image194.png"/><Relationship Id="rId4" Type="http://schemas.openxmlformats.org/officeDocument/2006/relationships/audio" Target="../media/audio2.wav"/><Relationship Id="rId9" Type="http://schemas.openxmlformats.org/officeDocument/2006/relationships/image" Target="../media/image193.png"/></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8.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197.png"/><Relationship Id="rId5" Type="http://schemas.openxmlformats.org/officeDocument/2006/relationships/image" Target="../media/image187.png"/><Relationship Id="rId4" Type="http://schemas.openxmlformats.org/officeDocument/2006/relationships/audio" Target="../media/audio2.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3.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audio" Target="../media/audio2.wav"/></Relationships>
</file>

<file path=ppt/slides/_rels/slide84.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13.png"/><Relationship Id="rId3" Type="http://schemas.openxmlformats.org/officeDocument/2006/relationships/audio" Target="../media/audio1.wav"/><Relationship Id="rId7" Type="http://schemas.openxmlformats.org/officeDocument/2006/relationships/image" Target="../media/image205.png"/><Relationship Id="rId12" Type="http://schemas.openxmlformats.org/officeDocument/2006/relationships/image" Target="../media/image212.png"/><Relationship Id="rId17" Type="http://schemas.openxmlformats.org/officeDocument/2006/relationships/image" Target="../media/image189.png"/><Relationship Id="rId2" Type="http://schemas.openxmlformats.org/officeDocument/2006/relationships/notesSlide" Target="../notesSlides/notesSlide84.xml"/><Relationship Id="rId16" Type="http://schemas.openxmlformats.org/officeDocument/2006/relationships/image" Target="../media/image216.png"/><Relationship Id="rId1" Type="http://schemas.openxmlformats.org/officeDocument/2006/relationships/slideLayout" Target="../slideLayouts/slideLayout1.xml"/><Relationship Id="rId6" Type="http://schemas.openxmlformats.org/officeDocument/2006/relationships/image" Target="../media/image192.png"/><Relationship Id="rId11" Type="http://schemas.openxmlformats.org/officeDocument/2006/relationships/image" Target="../media/image209.png"/><Relationship Id="rId5" Type="http://schemas.openxmlformats.org/officeDocument/2006/relationships/audio" Target="../media/audio3.wav"/><Relationship Id="rId15" Type="http://schemas.openxmlformats.org/officeDocument/2006/relationships/image" Target="../media/image215.png"/><Relationship Id="rId10" Type="http://schemas.openxmlformats.org/officeDocument/2006/relationships/image" Target="../media/image208.png"/><Relationship Id="rId4" Type="http://schemas.openxmlformats.org/officeDocument/2006/relationships/audio" Target="../media/audio2.wav"/><Relationship Id="rId9" Type="http://schemas.openxmlformats.org/officeDocument/2006/relationships/image" Target="../media/image207.png"/><Relationship Id="rId14" Type="http://schemas.openxmlformats.org/officeDocument/2006/relationships/image" Target="../media/image214.png"/></Relationships>
</file>

<file path=ppt/slides/_rels/slide85.xml.rels><?xml version="1.0" encoding="UTF-8" standalone="yes"?>
<Relationships xmlns="http://schemas.openxmlformats.org/package/2006/relationships"><Relationship Id="rId8" Type="http://schemas.openxmlformats.org/officeDocument/2006/relationships/image" Target="../media/image218.png"/><Relationship Id="rId3" Type="http://schemas.openxmlformats.org/officeDocument/2006/relationships/audio" Target="../media/audio1.wav"/><Relationship Id="rId7" Type="http://schemas.openxmlformats.org/officeDocument/2006/relationships/image" Target="../media/image196.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199.png"/><Relationship Id="rId5" Type="http://schemas.openxmlformats.org/officeDocument/2006/relationships/audio" Target="../media/audio3.wav"/><Relationship Id="rId4" Type="http://schemas.openxmlformats.org/officeDocument/2006/relationships/audio" Target="../media/audio2.wav"/></Relationships>
</file>

<file path=ppt/slides/_rels/slide87.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audio" Target="../media/audio1.wav"/><Relationship Id="rId7" Type="http://schemas.openxmlformats.org/officeDocument/2006/relationships/image" Target="../media/image202.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9.wav"/><Relationship Id="rId10" Type="http://schemas.openxmlformats.org/officeDocument/2006/relationships/image" Target="../media/image224.png"/><Relationship Id="rId4" Type="http://schemas.openxmlformats.org/officeDocument/2006/relationships/audio" Target="../media/audio2.wav"/><Relationship Id="rId9" Type="http://schemas.openxmlformats.org/officeDocument/2006/relationships/image" Target="../media/image22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208434"/>
          </a:xfrm>
          <a:prstGeom prst="rect">
            <a:avLst/>
          </a:prstGeom>
          <a:solidFill>
            <a:srgbClr val="EAEAEA"/>
          </a:solidFill>
          <a:ln w="9525">
            <a:noFill/>
            <a:miter lim="800000"/>
            <a:headEnd/>
            <a:tailEnd/>
          </a:ln>
        </p:spPr>
        <p:txBody>
          <a:bodyPr/>
          <a:lstStyle/>
          <a:p>
            <a:pPr marL="633413" indent="-633413"/>
            <a:r>
              <a:rPr lang="en-US" altLang="en-US" b="1" dirty="0">
                <a:solidFill>
                  <a:srgbClr val="7030A0"/>
                </a:solidFill>
              </a:rPr>
              <a:t>Topic 10.2 </a:t>
            </a:r>
            <a:r>
              <a:rPr lang="en-US" altLang="en-US" dirty="0">
                <a:solidFill>
                  <a:srgbClr val="7030A0"/>
                </a:solidFill>
              </a:rPr>
              <a:t>is an extension of Topics 5.1, 6.1 and 6.2</a:t>
            </a:r>
            <a:r>
              <a:rPr lang="en-US" altLang="en-US" dirty="0" smtClean="0">
                <a:solidFill>
                  <a:srgbClr val="7030A0"/>
                </a:solidFill>
              </a:rPr>
              <a:t>.</a:t>
            </a:r>
          </a:p>
          <a:p>
            <a:pPr marL="633413" indent="-633413"/>
            <a:r>
              <a:rPr lang="en-US" altLang="en-US" dirty="0" smtClean="0">
                <a:solidFill>
                  <a:srgbClr val="7030A0"/>
                </a:solidFill>
              </a:rPr>
              <a:t>This subtopic has a lot of stuff in it. Sometimes the IBO organizes their stuff that way. Live with it!</a:t>
            </a:r>
          </a:p>
          <a:p>
            <a:pPr marL="633413" indent="-633413"/>
            <a:r>
              <a:rPr lang="en-US" altLang="en-US" b="1" dirty="0" smtClean="0">
                <a:solidFill>
                  <a:srgbClr val="000000"/>
                </a:solidFill>
              </a:rPr>
              <a:t>Essential </a:t>
            </a:r>
            <a:r>
              <a:rPr lang="en-US" altLang="en-US" b="1" dirty="0">
                <a:solidFill>
                  <a:srgbClr val="000000"/>
                </a:solidFill>
              </a:rPr>
              <a:t>idea: </a:t>
            </a:r>
            <a:r>
              <a:rPr lang="en-US" altLang="en-US" dirty="0">
                <a:solidFill>
                  <a:srgbClr val="000000"/>
                </a:solidFill>
              </a:rPr>
              <a:t>Similar approaches can be taken in analyzing electrical and gravitational potential problems.</a:t>
            </a:r>
            <a:endParaRPr lang="en-US" altLang="en-US" b="1" dirty="0">
              <a:solidFill>
                <a:srgbClr val="000000"/>
              </a:solidFill>
            </a:endParaRPr>
          </a:p>
          <a:p>
            <a:pPr marL="633413" indent="-633413"/>
            <a:r>
              <a:rPr lang="en-US" altLang="en-US" b="1" dirty="0">
                <a:solidFill>
                  <a:srgbClr val="000000"/>
                </a:solidFill>
              </a:rPr>
              <a:t>Nature of science: </a:t>
            </a:r>
            <a:r>
              <a:rPr lang="en-US" altLang="en-US" dirty="0">
                <a:solidFill>
                  <a:srgbClr val="000000"/>
                </a:solidFill>
              </a:rPr>
              <a:t>Communication of scientific explanations: The ability to apply field theory to the unobservable (charges) and the massively scaled (motion of satellites) required scientists to develop new ways to investigate, analyze and report findings to a general public used to scientific discoveries based on tangible and discernible evidence.</a:t>
            </a:r>
            <a:endParaRPr lang="en-US" altLang="en-US" b="1" dirty="0">
              <a:solidFill>
                <a:srgbClr val="000000"/>
              </a:solidFill>
            </a:endParaRP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457" name="Rectangle 9"/>
              <p:cNvSpPr>
                <a:spLocks noChangeArrowheads="1"/>
              </p:cNvSpPr>
              <p:nvPr/>
            </p:nvSpPr>
            <p:spPr bwMode="auto">
              <a:xfrm>
                <a:off x="674688" y="2660650"/>
                <a:ext cx="7772400" cy="4197350"/>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Find the gravitational potential energy stored in the Earth-Moon system.</a:t>
                </a:r>
              </a:p>
              <a:p>
                <a:pPr eaLnBrk="0" hangingPunct="0">
                  <a:spcBef>
                    <a:spcPct val="20000"/>
                  </a:spcBef>
                </a:pPr>
                <a:endParaRPr lang="en-US" dirty="0">
                  <a:sym typeface="Symbol" pitchFamily="18" charset="2"/>
                </a:endParaRPr>
              </a:p>
              <a:p>
                <a:pPr eaLnBrk="0" hangingPunct="0">
                  <a:spcBef>
                    <a:spcPct val="20000"/>
                  </a:spcBef>
                </a:pPr>
                <a:endParaRPr lang="en-US" dirty="0">
                  <a:sym typeface="Symbol" pitchFamily="18" charset="2"/>
                </a:endParaRPr>
              </a:p>
              <a:p>
                <a:pPr eaLnBrk="0" hangingPunct="0">
                  <a:spcBef>
                    <a:spcPct val="20000"/>
                  </a:spcBef>
                </a:pPr>
                <a:endParaRPr lang="en-US" dirty="0">
                  <a:sym typeface="Symbol" pitchFamily="18" charset="2"/>
                </a:endParaRPr>
              </a:p>
              <a:p>
                <a:pPr eaLnBrk="0" hangingPunct="0">
                  <a:spcBef>
                    <a:spcPct val="20000"/>
                  </a:spcBef>
                </a:pPr>
                <a:endParaRPr lang="en-US" dirty="0">
                  <a:sym typeface="Symbol" pitchFamily="18" charset="2"/>
                </a:endParaRPr>
              </a:p>
              <a:p>
                <a:pPr eaLnBrk="0" hangingPunct="0"/>
                <a:r>
                  <a:rPr lang="en-US" dirty="0">
                    <a:sym typeface="Symbol" pitchFamily="18" charset="2"/>
                  </a:rPr>
                  <a:t>SOLUTION: Use </a:t>
                </a:r>
                <a14:m>
                  <m:oMath xmlns:m="http://schemas.openxmlformats.org/officeDocument/2006/math">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i="1" dirty="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oMath>
                </a14:m>
                <a:r>
                  <a:rPr lang="en-US" dirty="0">
                    <a:sym typeface="Symbol" pitchFamily="18" charset="2"/>
                  </a:rPr>
                  <a:t>.</a:t>
                </a:r>
              </a:p>
              <a:p>
                <a:pPr eaLnBrk="0" hangingPunct="0">
                  <a:spcBef>
                    <a:spcPts val="500"/>
                  </a:spcBef>
                </a:pPr>
                <a:r>
                  <a:rPr lang="en-US" i="1" dirty="0">
                    <a:sym typeface="Symbol" pitchFamily="18" charset="2"/>
                  </a:rPr>
                  <a:t>   </a:t>
                </a:r>
                <a:r>
                  <a:rPr lang="en-US" i="1" dirty="0" smtClean="0">
                    <a:sym typeface="Symbol" pitchFamily="18" charset="2"/>
                  </a:rPr>
                  <a:t>		      </a:t>
                </a:r>
                <a14:m>
                  <m:oMath xmlns:m="http://schemas.openxmlformats.org/officeDocument/2006/math">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i="1" dirty="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cs typeface="Courier New" pitchFamily="49" charset="0"/>
                            <a:sym typeface="Symbol" pitchFamily="18" charset="2"/>
                          </a:rPr>
                        </m:ctrlPr>
                      </m:fPr>
                      <m:num>
                        <m:d>
                          <m:dPr>
                            <m:ctrlPr>
                              <a:rPr lang="en-US" i="1" dirty="0" smtClean="0">
                                <a:latin typeface="Cambria Math" panose="02040503050406030204" pitchFamily="18" charset="0"/>
                                <a:cs typeface="Courier New" pitchFamily="49" charset="0"/>
                                <a:sym typeface="Symbol" pitchFamily="18" charset="2"/>
                              </a:rPr>
                            </m:ctrlPr>
                          </m:dPr>
                          <m:e>
                            <m:r>
                              <a:rPr lang="en-US" i="1" dirty="0" smtClean="0">
                                <a:latin typeface="Cambria Math" panose="02040503050406030204" pitchFamily="18" charset="0"/>
                                <a:cs typeface="Courier New" pitchFamily="49" charset="0"/>
                                <a:sym typeface="Symbol" pitchFamily="18" charset="2"/>
                              </a:rPr>
                              <m:t>6.67×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−11</m:t>
                                </m:r>
                              </m:sup>
                            </m:sSup>
                          </m:e>
                        </m:d>
                        <m:d>
                          <m:dPr>
                            <m:ctrlPr>
                              <a:rPr lang="en-US" b="0" i="1" dirty="0" smtClean="0">
                                <a:latin typeface="Cambria Math" panose="02040503050406030204" pitchFamily="18" charset="0"/>
                                <a:cs typeface="Courier New" pitchFamily="49" charset="0"/>
                                <a:sym typeface="Symbol" pitchFamily="18" charset="2"/>
                              </a:rPr>
                            </m:ctrlPr>
                          </m:dPr>
                          <m:e>
                            <m:r>
                              <a:rPr lang="en-US" i="1" dirty="0" smtClean="0">
                                <a:latin typeface="Cambria Math" panose="02040503050406030204" pitchFamily="18" charset="0"/>
                                <a:cs typeface="Courier New" pitchFamily="49" charset="0"/>
                                <a:sym typeface="Symbol" pitchFamily="18" charset="2"/>
                              </a:rPr>
                              <m:t>5.98×</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24</m:t>
                                </m:r>
                              </m:sup>
                            </m:sSup>
                          </m:e>
                        </m:d>
                        <m:d>
                          <m:dPr>
                            <m:ctrlPr>
                              <a:rPr lang="en-US" b="0" i="1" dirty="0" smtClean="0">
                                <a:latin typeface="Cambria Math" panose="02040503050406030204" pitchFamily="18" charset="0"/>
                                <a:cs typeface="Courier New" pitchFamily="49" charset="0"/>
                                <a:sym typeface="Symbol" pitchFamily="18" charset="2"/>
                              </a:rPr>
                            </m:ctrlPr>
                          </m:dPr>
                          <m:e>
                            <m:r>
                              <a:rPr lang="en-US" i="1" dirty="0" smtClean="0">
                                <a:latin typeface="Cambria Math" panose="02040503050406030204" pitchFamily="18" charset="0"/>
                                <a:cs typeface="Courier New" pitchFamily="49" charset="0"/>
                                <a:sym typeface="Symbol" pitchFamily="18" charset="2"/>
                              </a:rPr>
                              <m:t>7.36×</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22</m:t>
                                </m:r>
                              </m:sup>
                            </m:sSup>
                          </m:e>
                        </m:d>
                      </m:num>
                      <m:den>
                        <m:r>
                          <a:rPr lang="en-US" i="1" dirty="0" smtClean="0">
                            <a:latin typeface="Cambria Math" panose="02040503050406030204" pitchFamily="18" charset="0"/>
                            <a:cs typeface="Courier New" pitchFamily="49" charset="0"/>
                            <a:sym typeface="Symbol" pitchFamily="18" charset="2"/>
                          </a:rPr>
                          <m:t>3.82×</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8</m:t>
                            </m:r>
                          </m:sup>
                        </m:sSup>
                      </m:den>
                    </m:f>
                  </m:oMath>
                </a14:m>
                <a:endParaRPr lang="en-US" dirty="0" smtClean="0">
                  <a:cs typeface="Courier New" pitchFamily="49" charset="0"/>
                  <a:sym typeface="Symbol" pitchFamily="18" charset="2"/>
                </a:endParaRPr>
              </a:p>
              <a:p>
                <a:pPr eaLnBrk="0" hangingPunct="0">
                  <a:spcBef>
                    <a:spcPts val="600"/>
                  </a:spcBef>
                </a:pPr>
                <a:r>
                  <a:rPr lang="en-US" dirty="0" smtClean="0">
                    <a:cs typeface="Courier New" pitchFamily="49" charset="0"/>
                    <a:sym typeface="Symbol" pitchFamily="18" charset="2"/>
                  </a:rPr>
                  <a:t>    </a:t>
                </a:r>
                <a:r>
                  <a:rPr lang="en-US" baseline="-25000" dirty="0" smtClean="0">
                    <a:cs typeface="Courier New" pitchFamily="49" charset="0"/>
                    <a:sym typeface="Symbol" pitchFamily="18" charset="2"/>
                  </a:rPr>
                  <a:t> 		</a:t>
                </a:r>
                <a:r>
                  <a:rPr lang="en-US" baseline="-25000" dirty="0">
                    <a:cs typeface="Courier New" pitchFamily="49" charset="0"/>
                    <a:sym typeface="Symbol" pitchFamily="18" charset="2"/>
                  </a:rPr>
                  <a:t>	</a:t>
                </a:r>
                <a14:m>
                  <m:oMath xmlns:m="http://schemas.openxmlformats.org/officeDocument/2006/math">
                    <m:r>
                      <a:rPr lang="en-US" i="1" dirty="0" smtClean="0">
                        <a:latin typeface="Cambria Math" panose="02040503050406030204" pitchFamily="18" charset="0"/>
                        <a:cs typeface="Courier New" pitchFamily="49" charset="0"/>
                        <a:sym typeface="Symbol" pitchFamily="18" charset="2"/>
                      </a:rPr>
                      <m:t>=−7.68×</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28</m:t>
                        </m:r>
                      </m:sup>
                    </m:sSup>
                    <m:r>
                      <a:rPr lang="en-US" i="1" dirty="0">
                        <a:latin typeface="Cambria Math" panose="02040503050406030204" pitchFamily="18" charset="0"/>
                        <a:cs typeface="Courier New" pitchFamily="49" charset="0"/>
                        <a:sym typeface="Symbol" pitchFamily="18" charset="2"/>
                      </a:rPr>
                      <m:t> </m:t>
                    </m:r>
                  </m:oMath>
                </a14:m>
                <a:r>
                  <a:rPr lang="en-US" dirty="0">
                    <a:cs typeface="Courier New" pitchFamily="49" charset="0"/>
                    <a:sym typeface="Symbol" pitchFamily="18" charset="2"/>
                  </a:rPr>
                  <a:t>J.</a:t>
                </a:r>
              </a:p>
            </p:txBody>
          </p:sp>
        </mc:Choice>
        <mc:Fallback xmlns="">
          <p:sp>
            <p:nvSpPr>
              <p:cNvPr id="104457" name="Rectangle 9"/>
              <p:cNvSpPr>
                <a:spLocks noRot="1" noChangeAspect="1" noMove="1" noResize="1" noEditPoints="1" noAdjustHandles="1" noChangeArrowheads="1" noChangeShapeType="1" noTextEdit="1"/>
              </p:cNvSpPr>
              <p:nvPr/>
            </p:nvSpPr>
            <p:spPr bwMode="auto">
              <a:xfrm>
                <a:off x="674688" y="2660650"/>
                <a:ext cx="7772400" cy="4197350"/>
              </a:xfrm>
              <a:prstGeom prst="rect">
                <a:avLst/>
              </a:prstGeom>
              <a:blipFill>
                <a:blip r:embed="rId10"/>
                <a:stretch>
                  <a:fillRect l="-1255" t="-1016" b="-3193"/>
                </a:stretch>
              </a:blipFill>
              <a:ln w="9525">
                <a:noFill/>
                <a:miter lim="800000"/>
                <a:headEnd/>
                <a:tailEnd/>
              </a:ln>
            </p:spPr>
            <p:txBody>
              <a:bodyPr/>
              <a:lstStyle/>
              <a:p>
                <a:r>
                  <a:rPr lang="en-US">
                    <a:noFill/>
                  </a:rPr>
                  <a:t> </a:t>
                </a:r>
              </a:p>
            </p:txBody>
          </p:sp>
        </mc:Fallback>
      </mc:AlternateContent>
      <p:sp>
        <p:nvSpPr>
          <p:cNvPr id="11267" name="Rectangle 2"/>
          <p:cNvSpPr>
            <a:spLocks noChangeArrowheads="1"/>
          </p:cNvSpPr>
          <p:nvPr/>
        </p:nvSpPr>
        <p:spPr bwMode="auto">
          <a:xfrm>
            <a:off x="685800" y="1338263"/>
            <a:ext cx="7772400" cy="1336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energy </a:t>
            </a:r>
            <a:r>
              <a:rPr lang="en-US" altLang="en-US">
                <a:solidFill>
                  <a:schemeClr val="accent2"/>
                </a:solidFill>
              </a:rPr>
              <a:t>– gravitational </a:t>
            </a:r>
            <a:endParaRPr lang="en-US">
              <a:solidFill>
                <a:schemeClr val="accent2"/>
              </a:solidFill>
            </a:endParaRPr>
          </a:p>
        </p:txBody>
      </p:sp>
      <p:pic>
        <p:nvPicPr>
          <p:cNvPr id="104458" name="Picture 10" descr="moon-1"/>
          <p:cNvPicPr>
            <a:picLocks noChangeAspect="1" noChangeArrowheads="1"/>
          </p:cNvPicPr>
          <p:nvPr/>
        </p:nvPicPr>
        <p:blipFill>
          <a:blip r:embed="rId11" cstate="print">
            <a:clrChange>
              <a:clrFrom>
                <a:srgbClr val="030305"/>
              </a:clrFrom>
              <a:clrTo>
                <a:srgbClr val="030305">
                  <a:alpha val="0"/>
                </a:srgbClr>
              </a:clrTo>
            </a:clrChange>
          </a:blip>
          <a:srcRect/>
          <a:stretch>
            <a:fillRect/>
          </a:stretch>
        </p:blipFill>
        <p:spPr bwMode="auto">
          <a:xfrm>
            <a:off x="1320800" y="3970338"/>
            <a:ext cx="827088" cy="827087"/>
          </a:xfrm>
          <a:prstGeom prst="rect">
            <a:avLst/>
          </a:prstGeom>
          <a:ln>
            <a:noFill/>
          </a:ln>
          <a:effectLst>
            <a:outerShdw blurRad="292100" dist="139700" dir="2700000" algn="tl" rotWithShape="0">
              <a:srgbClr val="333333">
                <a:alpha val="65000"/>
              </a:srgbClr>
            </a:outerShdw>
          </a:effectLst>
        </p:spPr>
      </p:pic>
      <p:pic>
        <p:nvPicPr>
          <p:cNvPr id="104459" name="Picture 11" descr="Earth view-white backgroun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270625" y="3695700"/>
            <a:ext cx="1389063" cy="1344613"/>
          </a:xfrm>
          <a:prstGeom prst="rect">
            <a:avLst/>
          </a:prstGeom>
          <a:ln>
            <a:noFill/>
          </a:ln>
          <a:effectLst>
            <a:outerShdw blurRad="292100" dist="139700" dir="2700000" algn="tl" rotWithShape="0">
              <a:srgbClr val="333333">
                <a:alpha val="65000"/>
              </a:srgbClr>
            </a:outerShdw>
          </a:effectLst>
        </p:spPr>
      </p:pic>
      <p:sp>
        <p:nvSpPr>
          <p:cNvPr id="104460" name="Line 12"/>
          <p:cNvSpPr>
            <a:spLocks noChangeShapeType="1"/>
          </p:cNvSpPr>
          <p:nvPr/>
        </p:nvSpPr>
        <p:spPr bwMode="auto">
          <a:xfrm>
            <a:off x="1771650" y="4384675"/>
            <a:ext cx="5187950" cy="0"/>
          </a:xfrm>
          <a:prstGeom prst="line">
            <a:avLst/>
          </a:prstGeom>
          <a:noFill/>
          <a:ln w="19050">
            <a:solidFill>
              <a:srgbClr val="FF0000"/>
            </a:solidFill>
            <a:round/>
            <a:headEnd/>
            <a:tailEnd/>
          </a:ln>
        </p:spPr>
        <p:txBody>
          <a:bodyPr/>
          <a:lstStyle/>
          <a:p>
            <a:endParaRPr lang="en-US"/>
          </a:p>
        </p:txBody>
      </p:sp>
      <p:sp>
        <p:nvSpPr>
          <p:cNvPr id="104461" name="Text Box 13"/>
          <p:cNvSpPr txBox="1">
            <a:spLocks noChangeArrowheads="1"/>
          </p:cNvSpPr>
          <p:nvPr/>
        </p:nvSpPr>
        <p:spPr bwMode="auto">
          <a:xfrm>
            <a:off x="5468938" y="3268663"/>
            <a:ext cx="2908300" cy="457200"/>
          </a:xfrm>
          <a:prstGeom prst="rect">
            <a:avLst/>
          </a:prstGeom>
          <a:noFill/>
          <a:ln w="9525">
            <a:noFill/>
            <a:miter lim="800000"/>
            <a:headEnd/>
            <a:tailEnd/>
          </a:ln>
        </p:spPr>
        <p:txBody>
          <a:bodyPr>
            <a:spAutoFit/>
          </a:bodyPr>
          <a:lstStyle/>
          <a:p>
            <a:pPr algn="r"/>
            <a:r>
              <a:rPr lang="en-US" i="1">
                <a:solidFill>
                  <a:schemeClr val="hlink"/>
                </a:solidFill>
                <a:sym typeface="Symbol" pitchFamily="18" charset="2"/>
              </a:rPr>
              <a:t>M</a:t>
            </a:r>
            <a:r>
              <a:rPr lang="en-US">
                <a:solidFill>
                  <a:schemeClr val="hlink"/>
                </a:solidFill>
                <a:sym typeface="Symbol" pitchFamily="18" charset="2"/>
              </a:rPr>
              <a:t> = 5.9810</a:t>
            </a:r>
            <a:r>
              <a:rPr lang="en-US" baseline="30000">
                <a:solidFill>
                  <a:schemeClr val="hlink"/>
                </a:solidFill>
                <a:sym typeface="Symbol" pitchFamily="18" charset="2"/>
              </a:rPr>
              <a:t>24</a:t>
            </a:r>
            <a:r>
              <a:rPr lang="en-US">
                <a:solidFill>
                  <a:schemeClr val="hlink"/>
                </a:solidFill>
                <a:sym typeface="Symbol" pitchFamily="18" charset="2"/>
              </a:rPr>
              <a:t> kg</a:t>
            </a:r>
          </a:p>
        </p:txBody>
      </p:sp>
      <p:sp>
        <p:nvSpPr>
          <p:cNvPr id="104462" name="Text Box 14"/>
          <p:cNvSpPr txBox="1">
            <a:spLocks noChangeArrowheads="1"/>
          </p:cNvSpPr>
          <p:nvPr/>
        </p:nvSpPr>
        <p:spPr bwMode="auto">
          <a:xfrm>
            <a:off x="663575" y="3579813"/>
            <a:ext cx="2489200" cy="457200"/>
          </a:xfrm>
          <a:prstGeom prst="rect">
            <a:avLst/>
          </a:prstGeom>
          <a:noFill/>
          <a:ln w="9525">
            <a:noFill/>
            <a:miter lim="800000"/>
            <a:headEnd/>
            <a:tailEnd/>
          </a:ln>
        </p:spPr>
        <p:txBody>
          <a:bodyPr wrap="none">
            <a:spAutoFit/>
          </a:bodyPr>
          <a:lstStyle/>
          <a:p>
            <a:r>
              <a:rPr lang="en-US" i="1">
                <a:solidFill>
                  <a:schemeClr val="hlink"/>
                </a:solidFill>
                <a:sym typeface="Symbol" pitchFamily="18" charset="2"/>
              </a:rPr>
              <a:t>m</a:t>
            </a:r>
            <a:r>
              <a:rPr lang="en-US">
                <a:solidFill>
                  <a:schemeClr val="hlink"/>
                </a:solidFill>
                <a:sym typeface="Symbol" pitchFamily="18" charset="2"/>
              </a:rPr>
              <a:t> = 7.3610</a:t>
            </a:r>
            <a:r>
              <a:rPr lang="en-US" baseline="30000">
                <a:solidFill>
                  <a:schemeClr val="hlink"/>
                </a:solidFill>
                <a:sym typeface="Symbol" pitchFamily="18" charset="2"/>
              </a:rPr>
              <a:t>22</a:t>
            </a:r>
            <a:r>
              <a:rPr lang="en-US" baseline="-25000">
                <a:solidFill>
                  <a:schemeClr val="hlink"/>
                </a:solidFill>
                <a:sym typeface="Symbol" pitchFamily="18" charset="2"/>
              </a:rPr>
              <a:t> </a:t>
            </a:r>
            <a:r>
              <a:rPr lang="en-US">
                <a:solidFill>
                  <a:schemeClr val="hlink"/>
                </a:solidFill>
                <a:sym typeface="Symbol" pitchFamily="18" charset="2"/>
              </a:rPr>
              <a:t>kg</a:t>
            </a:r>
          </a:p>
        </p:txBody>
      </p:sp>
      <p:sp>
        <p:nvSpPr>
          <p:cNvPr id="104463" name="Freeform 15"/>
          <p:cNvSpPr>
            <a:spLocks/>
          </p:cNvSpPr>
          <p:nvPr/>
        </p:nvSpPr>
        <p:spPr bwMode="auto">
          <a:xfrm>
            <a:off x="1768475" y="4371975"/>
            <a:ext cx="5208588" cy="555625"/>
          </a:xfrm>
          <a:custGeom>
            <a:avLst/>
            <a:gdLst>
              <a:gd name="T0" fmla="*/ 0 w 3281"/>
              <a:gd name="T1" fmla="*/ 0 h 416"/>
              <a:gd name="T2" fmla="*/ 0 w 3281"/>
              <a:gd name="T3" fmla="*/ 416 h 416"/>
              <a:gd name="T4" fmla="*/ 3281 w 3281"/>
              <a:gd name="T5" fmla="*/ 416 h 416"/>
              <a:gd name="T6" fmla="*/ 3281 w 3281"/>
              <a:gd name="T7" fmla="*/ 0 h 416"/>
              <a:gd name="T8" fmla="*/ 0 60000 65536"/>
              <a:gd name="T9" fmla="*/ 0 60000 65536"/>
              <a:gd name="T10" fmla="*/ 0 60000 65536"/>
              <a:gd name="T11" fmla="*/ 0 60000 65536"/>
              <a:gd name="T12" fmla="*/ 0 w 3281"/>
              <a:gd name="T13" fmla="*/ 0 h 416"/>
              <a:gd name="T14" fmla="*/ 3281 w 3281"/>
              <a:gd name="T15" fmla="*/ 416 h 416"/>
            </a:gdLst>
            <a:ahLst/>
            <a:cxnLst>
              <a:cxn ang="T8">
                <a:pos x="T0" y="T1"/>
              </a:cxn>
              <a:cxn ang="T9">
                <a:pos x="T2" y="T3"/>
              </a:cxn>
              <a:cxn ang="T10">
                <a:pos x="T4" y="T5"/>
              </a:cxn>
              <a:cxn ang="T11">
                <a:pos x="T6" y="T7"/>
              </a:cxn>
            </a:cxnLst>
            <a:rect l="T12" t="T13" r="T14" b="T15"/>
            <a:pathLst>
              <a:path w="3281" h="416">
                <a:moveTo>
                  <a:pt x="0" y="0"/>
                </a:moveTo>
                <a:lnTo>
                  <a:pt x="0" y="416"/>
                </a:lnTo>
                <a:lnTo>
                  <a:pt x="3281" y="416"/>
                </a:lnTo>
                <a:lnTo>
                  <a:pt x="3281" y="0"/>
                </a:lnTo>
              </a:path>
            </a:pathLst>
          </a:custGeom>
          <a:noFill/>
          <a:ln w="19050" cap="flat" cmpd="sng">
            <a:solidFill>
              <a:srgbClr val="FF0000"/>
            </a:solidFill>
            <a:prstDash val="dash"/>
            <a:round/>
            <a:headEnd/>
            <a:tailEnd/>
          </a:ln>
        </p:spPr>
        <p:txBody>
          <a:bodyPr/>
          <a:lstStyle/>
          <a:p>
            <a:endParaRPr lang="en-US"/>
          </a:p>
        </p:txBody>
      </p:sp>
      <p:sp>
        <p:nvSpPr>
          <p:cNvPr id="104464" name="Text Box 16"/>
          <p:cNvSpPr txBox="1">
            <a:spLocks noChangeArrowheads="1"/>
          </p:cNvSpPr>
          <p:nvPr/>
        </p:nvSpPr>
        <p:spPr bwMode="auto">
          <a:xfrm>
            <a:off x="3162300" y="4660900"/>
            <a:ext cx="2251075" cy="457200"/>
          </a:xfrm>
          <a:prstGeom prst="rect">
            <a:avLst/>
          </a:prstGeom>
          <a:solidFill>
            <a:srgbClr val="FFFFCC"/>
          </a:solidFill>
          <a:ln w="9525">
            <a:noFill/>
            <a:miter lim="800000"/>
            <a:headEnd/>
            <a:tailEnd/>
          </a:ln>
        </p:spPr>
        <p:txBody>
          <a:bodyPr wrap="none">
            <a:spAutoFit/>
          </a:bodyPr>
          <a:lstStyle/>
          <a:p>
            <a:r>
              <a:rPr lang="en-US" i="1">
                <a:solidFill>
                  <a:schemeClr val="hlink"/>
                </a:solidFill>
                <a:sym typeface="Symbol" pitchFamily="18" charset="2"/>
              </a:rPr>
              <a:t>d</a:t>
            </a:r>
            <a:r>
              <a:rPr lang="en-US">
                <a:solidFill>
                  <a:schemeClr val="hlink"/>
                </a:solidFill>
                <a:sym typeface="Symbol" pitchFamily="18" charset="2"/>
              </a:rPr>
              <a:t> = 3.8210</a:t>
            </a:r>
            <a:r>
              <a:rPr lang="en-US" baseline="30000">
                <a:solidFill>
                  <a:schemeClr val="hlink"/>
                </a:solidFill>
                <a:sym typeface="Symbol" pitchFamily="18" charset="2"/>
              </a:rPr>
              <a:t>8</a:t>
            </a:r>
            <a:r>
              <a:rPr lang="en-US">
                <a:solidFill>
                  <a:schemeClr val="hlink"/>
                </a:solidFill>
                <a:sym typeface="Symbol" pitchFamily="18" charset="2"/>
              </a:rPr>
              <a:t> m</a:t>
            </a:r>
          </a:p>
        </p:txBody>
      </p:sp>
      <p:sp>
        <p:nvSpPr>
          <p:cNvPr id="112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19"/>
          <p:cNvGrpSpPr>
            <a:grpSpLocks/>
          </p:cNvGrpSpPr>
          <p:nvPr/>
        </p:nvGrpSpPr>
        <p:grpSpPr bwMode="auto">
          <a:xfrm>
            <a:off x="844550" y="1797050"/>
            <a:ext cx="7464425" cy="823913"/>
            <a:chOff x="532" y="2777"/>
            <a:chExt cx="4702" cy="519"/>
          </a:xfrm>
        </p:grpSpPr>
        <mc:AlternateContent xmlns:mc="http://schemas.openxmlformats.org/markup-compatibility/2006" xmlns:a14="http://schemas.microsoft.com/office/drawing/2010/main">
          <mc:Choice Requires="a14">
            <p:sp>
              <p:nvSpPr>
                <p:cNvPr id="11278" name="Rectangle 5"/>
                <p:cNvSpPr>
                  <a:spLocks noChangeArrowheads="1"/>
                </p:cNvSpPr>
                <p:nvPr/>
              </p:nvSpPr>
              <p:spPr bwMode="auto">
                <a:xfrm>
                  <a:off x="614" y="2790"/>
                  <a:ext cx="1237" cy="505"/>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left"/>
                      </m:oMathParaPr>
                      <m:oMath xmlns:m="http://schemas.openxmlformats.org/officeDocument/2006/math">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i="1" dirty="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oMath>
                    </m:oMathPara>
                  </a14:m>
                  <a:endParaRPr lang="en-US" baseline="30000" dirty="0">
                    <a:sym typeface="Symbol" pitchFamily="18" charset="2"/>
                  </a:endParaRPr>
                </a:p>
              </p:txBody>
            </p:sp>
          </mc:Choice>
          <mc:Fallback xmlns="">
            <p:sp>
              <p:nvSpPr>
                <p:cNvPr id="11278" name="Rectangle 5"/>
                <p:cNvSpPr>
                  <a:spLocks noRot="1" noChangeAspect="1" noMove="1" noResize="1" noEditPoints="1" noAdjustHandles="1" noChangeArrowheads="1" noChangeShapeType="1" noTextEdit="1"/>
                </p:cNvSpPr>
                <p:nvPr/>
              </p:nvSpPr>
              <p:spPr bwMode="auto">
                <a:xfrm>
                  <a:off x="614" y="2790"/>
                  <a:ext cx="1237" cy="505"/>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sp>
          <p:nvSpPr>
            <p:cNvPr id="11279"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energy</a:t>
              </a:r>
            </a:p>
          </p:txBody>
        </p:sp>
        <p:sp>
          <p:nvSpPr>
            <p:cNvPr id="11280"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11281" name="Rectangle 8"/>
            <p:cNvSpPr>
              <a:spLocks noChangeArrowheads="1"/>
            </p:cNvSpPr>
            <p:nvPr/>
          </p:nvSpPr>
          <p:spPr bwMode="auto">
            <a:xfrm>
              <a:off x="1592" y="3086"/>
              <a:ext cx="2143" cy="202"/>
            </a:xfrm>
            <a:prstGeom prst="rect">
              <a:avLst/>
            </a:prstGeom>
            <a:noFill/>
            <a:ln w="9525">
              <a:noFill/>
              <a:miter lim="800000"/>
              <a:headEnd/>
              <a:tailEnd/>
            </a:ln>
          </p:spPr>
          <p:txBody>
            <a:bodyPr/>
            <a:lstStyle/>
            <a:p>
              <a:pPr>
                <a:lnSpc>
                  <a:spcPct val="90000"/>
                </a:lnSpc>
                <a:spcBef>
                  <a:spcPct val="20000"/>
                </a:spcBef>
              </a:pPr>
              <a:r>
                <a:rPr lang="en-US" sz="1800" i="1" dirty="0">
                  <a:solidFill>
                    <a:schemeClr val="hlink"/>
                  </a:solidFill>
                  <a:sym typeface="Symbol" pitchFamily="18" charset="2"/>
                </a:rPr>
                <a:t>where G</a:t>
              </a:r>
              <a:r>
                <a:rPr lang="en-US" sz="1800" dirty="0">
                  <a:solidFill>
                    <a:schemeClr val="hlink"/>
                  </a:solidFill>
                  <a:sym typeface="Symbol" pitchFamily="18" charset="2"/>
                </a:rPr>
                <a:t> = </a:t>
              </a:r>
              <a:r>
                <a:rPr lang="en-US" sz="1800" dirty="0">
                  <a:solidFill>
                    <a:schemeClr val="hlink"/>
                  </a:solidFill>
                  <a:cs typeface="Courier New" pitchFamily="49" charset="0"/>
                  <a:sym typeface="Symbol" pitchFamily="18" charset="2"/>
                </a:rPr>
                <a:t>6.67×10</a:t>
              </a:r>
              <a:r>
                <a:rPr lang="en-US" sz="1800" baseline="30000" dirty="0">
                  <a:solidFill>
                    <a:schemeClr val="hlink"/>
                  </a:solidFill>
                  <a:cs typeface="Courier New" pitchFamily="49" charset="0"/>
                  <a:sym typeface="Symbol" pitchFamily="18" charset="2"/>
                </a:rPr>
                <a:t>−11</a:t>
              </a:r>
              <a:r>
                <a:rPr lang="en-US" sz="1800" dirty="0">
                  <a:solidFill>
                    <a:schemeClr val="hlink"/>
                  </a:solidFill>
                  <a:cs typeface="Courier New" pitchFamily="49" charset="0"/>
                  <a:sym typeface="Symbol" pitchFamily="18" charset="2"/>
                </a:rPr>
                <a:t> N</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m</a:t>
              </a:r>
              <a:r>
                <a:rPr lang="en-US" sz="1800" baseline="30000" dirty="0">
                  <a:solidFill>
                    <a:schemeClr val="hlink"/>
                  </a:solidFill>
                  <a:cs typeface="Courier New" pitchFamily="49" charset="0"/>
                  <a:sym typeface="Symbol" pitchFamily="18" charset="2"/>
                </a:rPr>
                <a:t>2</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kg</a:t>
              </a:r>
              <a:r>
                <a:rPr lang="en-US" sz="1800" baseline="30000" dirty="0">
                  <a:solidFill>
                    <a:schemeClr val="hlink"/>
                  </a:solidFill>
                  <a:cs typeface="Courier New" pitchFamily="49" charset="0"/>
                  <a:sym typeface="Symbol" pitchFamily="18" charset="2"/>
                </a:rPr>
                <a:t>−2</a:t>
              </a:r>
            </a:p>
          </p:txBody>
        </p:sp>
      </p:grpSp>
      <p:sp>
        <p:nvSpPr>
          <p:cNvPr id="104472" name="Text Box 24"/>
          <p:cNvSpPr txBox="1">
            <a:spLocks noChangeArrowheads="1"/>
          </p:cNvSpPr>
          <p:nvPr/>
        </p:nvSpPr>
        <p:spPr bwMode="auto">
          <a:xfrm>
            <a:off x="5478463" y="171450"/>
            <a:ext cx="3665537" cy="1187450"/>
          </a:xfrm>
          <a:prstGeom prst="rect">
            <a:avLst/>
          </a:prstGeom>
          <a:noFill/>
          <a:ln w="9525">
            <a:noFill/>
            <a:miter lim="800000"/>
            <a:headEnd/>
            <a:tailEnd/>
          </a:ln>
        </p:spPr>
        <p:txBody>
          <a:bodyPr>
            <a:spAutoFit/>
          </a:bodyPr>
          <a:lstStyle/>
          <a:p>
            <a:r>
              <a:rPr lang="en-US">
                <a:solidFill>
                  <a:schemeClr val="hlink"/>
                </a:solidFill>
              </a:rPr>
              <a:t>Note that </a:t>
            </a:r>
            <a:r>
              <a:rPr lang="en-US" i="1">
                <a:solidFill>
                  <a:schemeClr val="hlink"/>
                </a:solidFill>
              </a:rPr>
              <a:t>E</a:t>
            </a:r>
            <a:r>
              <a:rPr lang="en-US" baseline="-25000">
                <a:solidFill>
                  <a:schemeClr val="hlink"/>
                </a:solidFill>
              </a:rPr>
              <a:t>P</a:t>
            </a:r>
            <a:r>
              <a:rPr lang="en-US">
                <a:solidFill>
                  <a:schemeClr val="hlink"/>
                </a:solidFill>
              </a:rPr>
              <a:t> is negative. Note also that </a:t>
            </a:r>
            <a:r>
              <a:rPr lang="en-US" i="1">
                <a:solidFill>
                  <a:schemeClr val="hlink"/>
                </a:solidFill>
              </a:rPr>
              <a:t>E</a:t>
            </a:r>
            <a:r>
              <a:rPr lang="en-US" baseline="-25000">
                <a:solidFill>
                  <a:schemeClr val="hlink"/>
                </a:solidFill>
              </a:rPr>
              <a:t>P</a:t>
            </a:r>
            <a:r>
              <a:rPr lang="en-US">
                <a:solidFill>
                  <a:schemeClr val="hlink"/>
                </a:solidFill>
              </a:rPr>
              <a:t> = 0 when </a:t>
            </a:r>
            <a:r>
              <a:rPr lang="en-US" i="1">
                <a:solidFill>
                  <a:schemeClr val="hlink"/>
                </a:solidFill>
              </a:rPr>
              <a:t>r</a:t>
            </a:r>
            <a:r>
              <a:rPr lang="en-US">
                <a:solidFill>
                  <a:schemeClr val="hlink"/>
                </a:solidFill>
              </a:rPr>
              <a:t>  = </a:t>
            </a:r>
            <a:r>
              <a:rPr lang="en-US">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4457">
                                            <p:txEl>
                                              <p:pRg st="0" end="0"/>
                                            </p:txEl>
                                          </p:spTgt>
                                        </p:tgtEl>
                                        <p:attrNameLst>
                                          <p:attrName>style.visibility</p:attrName>
                                        </p:attrNameLst>
                                      </p:cBhvr>
                                      <p:to>
                                        <p:strVal val="visible"/>
                                      </p:to>
                                    </p:set>
                                    <p:anim calcmode="lin" valueType="num">
                                      <p:cBhvr additive="base">
                                        <p:cTn id="14" dur="500" fill="hold"/>
                                        <p:tgtEl>
                                          <p:spTgt spid="10445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44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04458"/>
                                        </p:tgtEl>
                                        <p:attrNameLst>
                                          <p:attrName>style.visibility</p:attrName>
                                        </p:attrNameLst>
                                      </p:cBhvr>
                                      <p:to>
                                        <p:strVal val="visible"/>
                                      </p:to>
                                    </p:set>
                                    <p:anim calcmode="lin" valueType="num">
                                      <p:cBhvr>
                                        <p:cTn id="20" dur="500" fill="hold"/>
                                        <p:tgtEl>
                                          <p:spTgt spid="104458"/>
                                        </p:tgtEl>
                                        <p:attrNameLst>
                                          <p:attrName>ppt_w</p:attrName>
                                        </p:attrNameLst>
                                      </p:cBhvr>
                                      <p:tavLst>
                                        <p:tav tm="0">
                                          <p:val>
                                            <p:fltVal val="0"/>
                                          </p:val>
                                        </p:tav>
                                        <p:tav tm="100000">
                                          <p:val>
                                            <p:strVal val="#ppt_w"/>
                                          </p:val>
                                        </p:tav>
                                      </p:tavLst>
                                    </p:anim>
                                    <p:anim calcmode="lin" valueType="num">
                                      <p:cBhvr>
                                        <p:cTn id="21" dur="500" fill="hold"/>
                                        <p:tgtEl>
                                          <p:spTgt spid="104458"/>
                                        </p:tgtEl>
                                        <p:attrNameLst>
                                          <p:attrName>ppt_h</p:attrName>
                                        </p:attrNameLst>
                                      </p:cBhvr>
                                      <p:tavLst>
                                        <p:tav tm="0">
                                          <p:val>
                                            <p:fltVal val="0"/>
                                          </p:val>
                                        </p:tav>
                                        <p:tav tm="100000">
                                          <p:val>
                                            <p:strVal val="#ppt_h"/>
                                          </p:val>
                                        </p:tav>
                                      </p:tavLst>
                                    </p:anim>
                                    <p:animEffect transition="in" filter="fade">
                                      <p:cBhvr>
                                        <p:cTn id="22" dur="500"/>
                                        <p:tgtEl>
                                          <p:spTgt spid="104458"/>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04459"/>
                                        </p:tgtEl>
                                        <p:attrNameLst>
                                          <p:attrName>style.visibility</p:attrName>
                                        </p:attrNameLst>
                                      </p:cBhvr>
                                      <p:to>
                                        <p:strVal val="visible"/>
                                      </p:to>
                                    </p:set>
                                    <p:anim calcmode="lin" valueType="num">
                                      <p:cBhvr>
                                        <p:cTn id="27" dur="500" fill="hold"/>
                                        <p:tgtEl>
                                          <p:spTgt spid="104459"/>
                                        </p:tgtEl>
                                        <p:attrNameLst>
                                          <p:attrName>ppt_w</p:attrName>
                                        </p:attrNameLst>
                                      </p:cBhvr>
                                      <p:tavLst>
                                        <p:tav tm="0">
                                          <p:val>
                                            <p:fltVal val="0"/>
                                          </p:val>
                                        </p:tav>
                                        <p:tav tm="100000">
                                          <p:val>
                                            <p:strVal val="#ppt_w"/>
                                          </p:val>
                                        </p:tav>
                                      </p:tavLst>
                                    </p:anim>
                                    <p:anim calcmode="lin" valueType="num">
                                      <p:cBhvr>
                                        <p:cTn id="28" dur="500" fill="hold"/>
                                        <p:tgtEl>
                                          <p:spTgt spid="104459"/>
                                        </p:tgtEl>
                                        <p:attrNameLst>
                                          <p:attrName>ppt_h</p:attrName>
                                        </p:attrNameLst>
                                      </p:cBhvr>
                                      <p:tavLst>
                                        <p:tav tm="0">
                                          <p:val>
                                            <p:fltVal val="0"/>
                                          </p:val>
                                        </p:tav>
                                        <p:tav tm="100000">
                                          <p:val>
                                            <p:strVal val="#ppt_h"/>
                                          </p:val>
                                        </p:tav>
                                      </p:tavLst>
                                    </p:anim>
                                    <p:animEffect transition="in" filter="fade">
                                      <p:cBhvr>
                                        <p:cTn id="29" dur="500"/>
                                        <p:tgtEl>
                                          <p:spTgt spid="104459"/>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4463"/>
                                        </p:tgtEl>
                                        <p:attrNameLst>
                                          <p:attrName>style.visibility</p:attrName>
                                        </p:attrNameLst>
                                      </p:cBhvr>
                                      <p:to>
                                        <p:strVal val="visible"/>
                                      </p:to>
                                    </p:set>
                                    <p:animEffect transition="in" filter="wipe(down)">
                                      <p:cBhvr>
                                        <p:cTn id="34" dur="500"/>
                                        <p:tgtEl>
                                          <p:spTgt spid="104463"/>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4460"/>
                                        </p:tgtEl>
                                        <p:attrNameLst>
                                          <p:attrName>style.visibility</p:attrName>
                                        </p:attrNameLst>
                                      </p:cBhvr>
                                      <p:to>
                                        <p:strVal val="visible"/>
                                      </p:to>
                                    </p:set>
                                    <p:anim calcmode="lin" valueType="num">
                                      <p:cBhvr>
                                        <p:cTn id="39" dur="500" fill="hold"/>
                                        <p:tgtEl>
                                          <p:spTgt spid="104460"/>
                                        </p:tgtEl>
                                        <p:attrNameLst>
                                          <p:attrName>ppt_w</p:attrName>
                                        </p:attrNameLst>
                                      </p:cBhvr>
                                      <p:tavLst>
                                        <p:tav tm="0">
                                          <p:val>
                                            <p:fltVal val="0"/>
                                          </p:val>
                                        </p:tav>
                                        <p:tav tm="100000">
                                          <p:val>
                                            <p:strVal val="#ppt_w"/>
                                          </p:val>
                                        </p:tav>
                                      </p:tavLst>
                                    </p:anim>
                                    <p:anim calcmode="lin" valueType="num">
                                      <p:cBhvr>
                                        <p:cTn id="40" dur="500" fill="hold"/>
                                        <p:tgtEl>
                                          <p:spTgt spid="104460"/>
                                        </p:tgtEl>
                                        <p:attrNameLst>
                                          <p:attrName>ppt_h</p:attrName>
                                        </p:attrNameLst>
                                      </p:cBhvr>
                                      <p:tavLst>
                                        <p:tav tm="0">
                                          <p:val>
                                            <p:fltVal val="0"/>
                                          </p:val>
                                        </p:tav>
                                        <p:tav tm="100000">
                                          <p:val>
                                            <p:strVal val="#ppt_h"/>
                                          </p:val>
                                        </p:tav>
                                      </p:tavLst>
                                    </p:anim>
                                    <p:animEffect transition="in" filter="fade">
                                      <p:cBhvr>
                                        <p:cTn id="41" dur="500"/>
                                        <p:tgtEl>
                                          <p:spTgt spid="104460"/>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04464"/>
                                        </p:tgtEl>
                                        <p:attrNameLst>
                                          <p:attrName>style.visibility</p:attrName>
                                        </p:attrNameLst>
                                      </p:cBhvr>
                                      <p:to>
                                        <p:strVal val="visible"/>
                                      </p:to>
                                    </p:set>
                                    <p:anim calcmode="lin" valueType="num">
                                      <p:cBhvr>
                                        <p:cTn id="46" dur="500" fill="hold"/>
                                        <p:tgtEl>
                                          <p:spTgt spid="104464"/>
                                        </p:tgtEl>
                                        <p:attrNameLst>
                                          <p:attrName>ppt_w</p:attrName>
                                        </p:attrNameLst>
                                      </p:cBhvr>
                                      <p:tavLst>
                                        <p:tav tm="0">
                                          <p:val>
                                            <p:fltVal val="0"/>
                                          </p:val>
                                        </p:tav>
                                        <p:tav tm="100000">
                                          <p:val>
                                            <p:strVal val="#ppt_w"/>
                                          </p:val>
                                        </p:tav>
                                      </p:tavLst>
                                    </p:anim>
                                    <p:anim calcmode="lin" valueType="num">
                                      <p:cBhvr>
                                        <p:cTn id="47" dur="500" fill="hold"/>
                                        <p:tgtEl>
                                          <p:spTgt spid="104464"/>
                                        </p:tgtEl>
                                        <p:attrNameLst>
                                          <p:attrName>ppt_h</p:attrName>
                                        </p:attrNameLst>
                                      </p:cBhvr>
                                      <p:tavLst>
                                        <p:tav tm="0">
                                          <p:val>
                                            <p:fltVal val="0"/>
                                          </p:val>
                                        </p:tav>
                                        <p:tav tm="100000">
                                          <p:val>
                                            <p:strVal val="#ppt_h"/>
                                          </p:val>
                                        </p:tav>
                                      </p:tavLst>
                                    </p:anim>
                                    <p:animEffect transition="in" filter="fade">
                                      <p:cBhvr>
                                        <p:cTn id="48" dur="500"/>
                                        <p:tgtEl>
                                          <p:spTgt spid="104464"/>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04462"/>
                                        </p:tgtEl>
                                        <p:attrNameLst>
                                          <p:attrName>style.visibility</p:attrName>
                                        </p:attrNameLst>
                                      </p:cBhvr>
                                      <p:to>
                                        <p:strVal val="visible"/>
                                      </p:to>
                                    </p:set>
                                    <p:anim calcmode="lin" valueType="num">
                                      <p:cBhvr>
                                        <p:cTn id="53" dur="500" fill="hold"/>
                                        <p:tgtEl>
                                          <p:spTgt spid="104462"/>
                                        </p:tgtEl>
                                        <p:attrNameLst>
                                          <p:attrName>ppt_w</p:attrName>
                                        </p:attrNameLst>
                                      </p:cBhvr>
                                      <p:tavLst>
                                        <p:tav tm="0">
                                          <p:val>
                                            <p:fltVal val="0"/>
                                          </p:val>
                                        </p:tav>
                                        <p:tav tm="100000">
                                          <p:val>
                                            <p:strVal val="#ppt_w"/>
                                          </p:val>
                                        </p:tav>
                                      </p:tavLst>
                                    </p:anim>
                                    <p:anim calcmode="lin" valueType="num">
                                      <p:cBhvr>
                                        <p:cTn id="54" dur="500" fill="hold"/>
                                        <p:tgtEl>
                                          <p:spTgt spid="104462"/>
                                        </p:tgtEl>
                                        <p:attrNameLst>
                                          <p:attrName>ppt_h</p:attrName>
                                        </p:attrNameLst>
                                      </p:cBhvr>
                                      <p:tavLst>
                                        <p:tav tm="0">
                                          <p:val>
                                            <p:fltVal val="0"/>
                                          </p:val>
                                        </p:tav>
                                        <p:tav tm="100000">
                                          <p:val>
                                            <p:strVal val="#ppt_h"/>
                                          </p:val>
                                        </p:tav>
                                      </p:tavLst>
                                    </p:anim>
                                    <p:animEffect transition="in" filter="fade">
                                      <p:cBhvr>
                                        <p:cTn id="55" dur="500"/>
                                        <p:tgtEl>
                                          <p:spTgt spid="104462"/>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04461"/>
                                        </p:tgtEl>
                                        <p:attrNameLst>
                                          <p:attrName>style.visibility</p:attrName>
                                        </p:attrNameLst>
                                      </p:cBhvr>
                                      <p:to>
                                        <p:strVal val="visible"/>
                                      </p:to>
                                    </p:set>
                                    <p:anim calcmode="lin" valueType="num">
                                      <p:cBhvr>
                                        <p:cTn id="60" dur="500" fill="hold"/>
                                        <p:tgtEl>
                                          <p:spTgt spid="104461"/>
                                        </p:tgtEl>
                                        <p:attrNameLst>
                                          <p:attrName>ppt_w</p:attrName>
                                        </p:attrNameLst>
                                      </p:cBhvr>
                                      <p:tavLst>
                                        <p:tav tm="0">
                                          <p:val>
                                            <p:fltVal val="0"/>
                                          </p:val>
                                        </p:tav>
                                        <p:tav tm="100000">
                                          <p:val>
                                            <p:strVal val="#ppt_w"/>
                                          </p:val>
                                        </p:tav>
                                      </p:tavLst>
                                    </p:anim>
                                    <p:anim calcmode="lin" valueType="num">
                                      <p:cBhvr>
                                        <p:cTn id="61" dur="500" fill="hold"/>
                                        <p:tgtEl>
                                          <p:spTgt spid="104461"/>
                                        </p:tgtEl>
                                        <p:attrNameLst>
                                          <p:attrName>ppt_h</p:attrName>
                                        </p:attrNameLst>
                                      </p:cBhvr>
                                      <p:tavLst>
                                        <p:tav tm="0">
                                          <p:val>
                                            <p:fltVal val="0"/>
                                          </p:val>
                                        </p:tav>
                                        <p:tav tm="100000">
                                          <p:val>
                                            <p:strVal val="#ppt_h"/>
                                          </p:val>
                                        </p:tav>
                                      </p:tavLst>
                                    </p:anim>
                                    <p:animEffect transition="in" filter="fade">
                                      <p:cBhvr>
                                        <p:cTn id="62" dur="500"/>
                                        <p:tgtEl>
                                          <p:spTgt spid="104461"/>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4472"/>
                                        </p:tgtEl>
                                        <p:attrNameLst>
                                          <p:attrName>style.visibility</p:attrName>
                                        </p:attrNameLst>
                                      </p:cBhvr>
                                      <p:to>
                                        <p:strVal val="visible"/>
                                      </p:to>
                                    </p:set>
                                    <p:anim calcmode="lin" valueType="num">
                                      <p:cBhvr additive="base">
                                        <p:cTn id="67" dur="500" fill="hold"/>
                                        <p:tgtEl>
                                          <p:spTgt spid="104472"/>
                                        </p:tgtEl>
                                        <p:attrNameLst>
                                          <p:attrName>ppt_x</p:attrName>
                                        </p:attrNameLst>
                                      </p:cBhvr>
                                      <p:tavLst>
                                        <p:tav tm="0">
                                          <p:val>
                                            <p:strVal val="1+#ppt_w/2"/>
                                          </p:val>
                                        </p:tav>
                                        <p:tav tm="100000">
                                          <p:val>
                                            <p:strVal val="#ppt_x"/>
                                          </p:val>
                                        </p:tav>
                                      </p:tavLst>
                                    </p:anim>
                                    <p:anim calcmode="lin" valueType="num">
                                      <p:cBhvr additive="base">
                                        <p:cTn id="68" dur="500" fill="hold"/>
                                        <p:tgtEl>
                                          <p:spTgt spid="1044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4457">
                                            <p:txEl>
                                              <p:pRg st="5" end="5"/>
                                            </p:txEl>
                                          </p:spTgt>
                                        </p:tgtEl>
                                        <p:attrNameLst>
                                          <p:attrName>style.visibility</p:attrName>
                                        </p:attrNameLst>
                                      </p:cBhvr>
                                      <p:to>
                                        <p:strVal val="visible"/>
                                      </p:to>
                                    </p:set>
                                    <p:anim calcmode="lin" valueType="num">
                                      <p:cBhvr additive="base">
                                        <p:cTn id="73" dur="500" fill="hold"/>
                                        <p:tgtEl>
                                          <p:spTgt spid="10445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44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4457">
                                            <p:txEl>
                                              <p:pRg st="6" end="6"/>
                                            </p:txEl>
                                          </p:spTgt>
                                        </p:tgtEl>
                                        <p:attrNameLst>
                                          <p:attrName>style.visibility</p:attrName>
                                        </p:attrNameLst>
                                      </p:cBhvr>
                                      <p:to>
                                        <p:strVal val="visible"/>
                                      </p:to>
                                    </p:set>
                                    <p:anim calcmode="lin" valueType="num">
                                      <p:cBhvr additive="base">
                                        <p:cTn id="79" dur="500" fill="hold"/>
                                        <p:tgtEl>
                                          <p:spTgt spid="104457">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44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4457">
                                            <p:txEl>
                                              <p:pRg st="7" end="7"/>
                                            </p:txEl>
                                          </p:spTgt>
                                        </p:tgtEl>
                                        <p:attrNameLst>
                                          <p:attrName>style.visibility</p:attrName>
                                        </p:attrNameLst>
                                      </p:cBhvr>
                                      <p:to>
                                        <p:strVal val="visible"/>
                                      </p:to>
                                    </p:set>
                                    <p:anim calcmode="lin" valueType="num">
                                      <p:cBhvr additive="base">
                                        <p:cTn id="85" dur="500" fill="hold"/>
                                        <p:tgtEl>
                                          <p:spTgt spid="104457">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445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0" grpId="0" animBg="1"/>
      <p:bldP spid="104461" grpId="0"/>
      <p:bldP spid="104462" grpId="0"/>
      <p:bldP spid="104463" grpId="0" animBg="1"/>
      <p:bldP spid="104464" grpId="0" animBg="1"/>
      <p:bldP spid="1044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6505" name="Rectangle 9"/>
              <p:cNvSpPr>
                <a:spLocks noChangeArrowheads="1"/>
              </p:cNvSpPr>
              <p:nvPr/>
            </p:nvSpPr>
            <p:spPr bwMode="auto">
              <a:xfrm>
                <a:off x="682625" y="4881769"/>
                <a:ext cx="7764463" cy="1976231"/>
              </a:xfrm>
              <a:prstGeom prst="rect">
                <a:avLst/>
              </a:prstGeom>
              <a:solidFill>
                <a:srgbClr val="FFCCCC"/>
              </a:solidFill>
              <a:ln w="9525">
                <a:noFill/>
                <a:miter lim="800000"/>
                <a:headEnd/>
                <a:tailEnd/>
              </a:ln>
            </p:spPr>
            <p:txBody>
              <a:bodyPr/>
              <a:lstStyle/>
              <a:p>
                <a:pPr eaLnBrk="0" hangingPunct="0"/>
                <a:r>
                  <a:rPr lang="en-US" b="1" i="1" dirty="0" smtClean="0"/>
                  <a:t>FYI   </a:t>
                </a:r>
                <a:r>
                  <a:rPr lang="en-US" dirty="0" smtClean="0">
                    <a:sym typeface="Symbol" pitchFamily="18" charset="2"/>
                  </a:rPr>
                  <a:t>The </a:t>
                </a:r>
                <a:r>
                  <a:rPr lang="en-US" dirty="0">
                    <a:sym typeface="Symbol" pitchFamily="18" charset="2"/>
                  </a:rPr>
                  <a:t>local formula works only for </a:t>
                </a:r>
                <a:r>
                  <a:rPr lang="en-US" i="1" dirty="0">
                    <a:sym typeface="Symbol" pitchFamily="18" charset="2"/>
                  </a:rPr>
                  <a:t>g</a:t>
                </a:r>
                <a:r>
                  <a:rPr lang="en-US" dirty="0">
                    <a:sym typeface="Symbol" pitchFamily="18" charset="2"/>
                  </a:rPr>
                  <a:t> = CONST, which is true as long as </a:t>
                </a:r>
                <a:r>
                  <a:rPr lang="en-US" dirty="0">
                    <a:solidFill>
                      <a:srgbClr val="000000"/>
                    </a:solidFill>
                    <a:sym typeface="Symbol" pitchFamily="18" charset="2"/>
                  </a:rPr>
                  <a:t>∆</a:t>
                </a:r>
                <a:r>
                  <a:rPr lang="en-US" i="1" dirty="0">
                    <a:cs typeface="Courier New" pitchFamily="49" charset="0"/>
                    <a:sym typeface="Symbol" pitchFamily="18" charset="2"/>
                  </a:rPr>
                  <a:t>y</a:t>
                </a:r>
                <a:r>
                  <a:rPr lang="en-US" dirty="0">
                    <a:cs typeface="Courier New" pitchFamily="49" charset="0"/>
                    <a:sym typeface="Symbol" pitchFamily="18" charset="2"/>
                  </a:rPr>
                  <a:t> is relatively small (say, sea level to the top of Mt. Everest). For larger distances use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𝐺𝑀𝑚</m:t>
                    </m:r>
                    <m:d>
                      <m:dPr>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1</m:t>
                            </m:r>
                          </m:num>
                          <m:den>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𝑟</m:t>
                                </m:r>
                              </m:e>
                              <m:sub>
                                <m:r>
                                  <a:rPr lang="en-US" b="0" i="1" dirty="0" smtClean="0">
                                    <a:latin typeface="Cambria Math" panose="02040503050406030204" pitchFamily="18" charset="0"/>
                                    <a:sym typeface="Symbol" pitchFamily="18" charset="2"/>
                                  </a:rPr>
                                  <m:t>𝑓</m:t>
                                </m:r>
                              </m:sub>
                            </m:sSub>
                          </m:den>
                        </m:f>
                        <m:r>
                          <a:rPr lang="en-US" b="0" i="1" dirty="0" smtClean="0">
                            <a:latin typeface="Cambria Math" panose="02040503050406030204" pitchFamily="18" charset="0"/>
                            <a:sym typeface="Symbol" pitchFamily="18" charset="2"/>
                          </a:rPr>
                          <m:t>−</m:t>
                        </m:r>
                        <m:f>
                          <m:fPr>
                            <m:ctrlPr>
                              <a:rPr lang="en-US" b="0"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1</m:t>
                            </m:r>
                          </m:num>
                          <m:den>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𝑟</m:t>
                                </m:r>
                              </m:e>
                              <m:sub>
                                <m:r>
                                  <a:rPr lang="en-US" b="0" i="1" dirty="0" smtClean="0">
                                    <a:latin typeface="Cambria Math" panose="02040503050406030204" pitchFamily="18" charset="0"/>
                                    <a:sym typeface="Symbol" pitchFamily="18" charset="2"/>
                                  </a:rPr>
                                  <m:t>0</m:t>
                                </m:r>
                              </m:sub>
                            </m:sSub>
                          </m:den>
                        </m:f>
                      </m:e>
                    </m:d>
                    <m:r>
                      <a:rPr lang="en-US" i="1" dirty="0">
                        <a:latin typeface="Cambria Math" panose="02040503050406030204" pitchFamily="18" charset="0"/>
                        <a:sym typeface="Symbol" pitchFamily="18" charset="2"/>
                      </a:rPr>
                      <m:t>.</m:t>
                    </m:r>
                  </m:oMath>
                </a14:m>
                <a:endParaRPr lang="en-US" dirty="0">
                  <a:sym typeface="Symbol" pitchFamily="18" charset="2"/>
                </a:endParaRPr>
              </a:p>
            </p:txBody>
          </p:sp>
        </mc:Choice>
        <mc:Fallback xmlns="">
          <p:sp>
            <p:nvSpPr>
              <p:cNvPr id="106505" name="Rectangle 9"/>
              <p:cNvSpPr>
                <a:spLocks noRot="1" noChangeAspect="1" noMove="1" noResize="1" noEditPoints="1" noAdjustHandles="1" noChangeArrowheads="1" noChangeShapeType="1" noTextEdit="1"/>
              </p:cNvSpPr>
              <p:nvPr/>
            </p:nvSpPr>
            <p:spPr bwMode="auto">
              <a:xfrm>
                <a:off x="682625" y="4881769"/>
                <a:ext cx="7764463" cy="1976231"/>
              </a:xfrm>
              <a:prstGeom prst="rect">
                <a:avLst/>
              </a:prstGeom>
              <a:blipFill>
                <a:blip r:embed="rId7"/>
                <a:stretch>
                  <a:fillRect l="-1256" t="-2160" r="-14050"/>
                </a:stretch>
              </a:blipFill>
              <a:ln w="9525">
                <a:noFill/>
                <a:miter lim="800000"/>
                <a:headEnd/>
                <a:tailEnd/>
              </a:ln>
            </p:spPr>
            <p:txBody>
              <a:bodyPr/>
              <a:lstStyle/>
              <a:p>
                <a:r>
                  <a:rPr lang="en-US">
                    <a:noFill/>
                  </a:rPr>
                  <a:t> </a:t>
                </a:r>
              </a:p>
            </p:txBody>
          </p:sp>
        </mc:Fallback>
      </mc:AlternateContent>
      <p:sp>
        <p:nvSpPr>
          <p:cNvPr id="106498" name="Rectangle 2"/>
          <p:cNvSpPr>
            <a:spLocks noChangeArrowheads="1"/>
          </p:cNvSpPr>
          <p:nvPr/>
        </p:nvSpPr>
        <p:spPr bwMode="auto">
          <a:xfrm>
            <a:off x="685800" y="1338263"/>
            <a:ext cx="7772400" cy="3579812"/>
          </a:xfrm>
          <a:prstGeom prst="rect">
            <a:avLst/>
          </a:prstGeom>
          <a:solidFill>
            <a:srgbClr val="EAEAEA"/>
          </a:solidFill>
          <a:ln w="9525">
            <a:noFill/>
            <a:miter lim="800000"/>
            <a:headEnd/>
            <a:tailEnd/>
          </a:ln>
        </p:spPr>
        <p:txBody>
          <a:bodyPr/>
          <a:lstStyle/>
          <a:p>
            <a:r>
              <a:rPr lang="en-US" altLang="en-US" i="1">
                <a:solidFill>
                  <a:schemeClr val="accent2"/>
                </a:solidFill>
              </a:rPr>
              <a:t>Potential energy </a:t>
            </a:r>
            <a:r>
              <a:rPr lang="en-US" altLang="en-US">
                <a:solidFill>
                  <a:schemeClr val="accent2"/>
                </a:solidFill>
              </a:rPr>
              <a:t>– gravitational</a:t>
            </a:r>
            <a:r>
              <a:rPr 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solidFill>
                  <a:srgbClr val="000000"/>
                </a:solidFill>
                <a:ea typeface="Calibri" pitchFamily="34" charset="0"/>
                <a:cs typeface="Times New Roman" pitchFamily="18" charset="0"/>
                <a:sym typeface="Symbol" pitchFamily="18" charset="2"/>
              </a:rPr>
              <a:t>The previous formula is for large-scale                gravitational fields (say, some distance from a planet).</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Recall the “local” formula for                              gravitational potential energy:</a:t>
            </a:r>
          </a:p>
          <a:p>
            <a:pPr eaLnBrk="0" hangingPunct="0">
              <a:spcBef>
                <a:spcPct val="20000"/>
              </a:spcBef>
            </a:pPr>
            <a:endParaRPr lang="en-US">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The local formula treats </a:t>
            </a:r>
            <a:r>
              <a:rPr lang="en-US" i="1">
                <a:solidFill>
                  <a:srgbClr val="000000"/>
                </a:solidFill>
                <a:ea typeface="Calibri" pitchFamily="34" charset="0"/>
                <a:cs typeface="Times New Roman" pitchFamily="18" charset="0"/>
                <a:sym typeface="Symbol" pitchFamily="18" charset="2"/>
              </a:rPr>
              <a:t>y</a:t>
            </a:r>
            <a:r>
              <a:rPr lang="en-US" baseline="-25000">
                <a:solidFill>
                  <a:srgbClr val="000000"/>
                </a:solidFill>
                <a:ea typeface="Calibri" pitchFamily="34" charset="0"/>
                <a:cs typeface="Times New Roman" pitchFamily="18" charset="0"/>
                <a:sym typeface="Symbol" pitchFamily="18" charset="2"/>
              </a:rPr>
              <a:t>0</a:t>
            </a:r>
            <a:r>
              <a:rPr lang="en-US">
                <a:solidFill>
                  <a:srgbClr val="000000"/>
                </a:solidFill>
                <a:ea typeface="Calibri" pitchFamily="34" charset="0"/>
                <a:cs typeface="Times New Roman" pitchFamily="18" charset="0"/>
                <a:sym typeface="Symbol" pitchFamily="18" charset="2"/>
              </a:rPr>
              <a:t> as the arbitrary “zero value” of potential energy. The general formula treats </a:t>
            </a:r>
            <a:r>
              <a:rPr lang="en-US" i="1">
                <a:solidFill>
                  <a:srgbClr val="000000"/>
                </a:solidFill>
                <a:ea typeface="Calibri" pitchFamily="34" charset="0"/>
                <a:cs typeface="Times New Roman" pitchFamily="18" charset="0"/>
                <a:sym typeface="Symbol" pitchFamily="18" charset="2"/>
              </a:rPr>
              <a:t>r</a:t>
            </a:r>
            <a:r>
              <a:rPr lang="en-US">
                <a:solidFill>
                  <a:srgbClr val="000000"/>
                </a:solidFill>
                <a:ea typeface="Calibri" pitchFamily="34" charset="0"/>
                <a:cs typeface="Times New Roman" pitchFamily="18" charset="0"/>
                <a:sym typeface="Symbol" pitchFamily="18" charset="2"/>
              </a:rPr>
              <a:t> =  as the “zero value”.</a:t>
            </a:r>
          </a:p>
        </p:txBody>
      </p:sp>
      <p:grpSp>
        <p:nvGrpSpPr>
          <p:cNvPr id="2" name="Group 12"/>
          <p:cNvGrpSpPr>
            <a:grpSpLocks/>
          </p:cNvGrpSpPr>
          <p:nvPr/>
        </p:nvGrpSpPr>
        <p:grpSpPr bwMode="auto">
          <a:xfrm>
            <a:off x="808038" y="3332163"/>
            <a:ext cx="7466013" cy="457200"/>
            <a:chOff x="509" y="2123"/>
            <a:chExt cx="4703" cy="288"/>
          </a:xfrm>
        </p:grpSpPr>
        <mc:AlternateContent xmlns:mc="http://schemas.openxmlformats.org/markup-compatibility/2006" xmlns:a14="http://schemas.microsoft.com/office/drawing/2010/main">
          <mc:Choice Requires="a14">
            <p:sp>
              <p:nvSpPr>
                <p:cNvPr id="12296" name="Rectangle 5"/>
                <p:cNvSpPr>
                  <a:spLocks noChangeArrowheads="1"/>
                </p:cNvSpPr>
                <p:nvPr/>
              </p:nvSpPr>
              <p:spPr bwMode="auto">
                <a:xfrm>
                  <a:off x="509" y="2136"/>
                  <a:ext cx="1668" cy="202"/>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cs typeface="Courier New" pitchFamily="49" charset="0"/>
                            <a:sym typeface="Symbol" pitchFamily="18" charset="2"/>
                          </a:rPr>
                          <m:t>∆</m:t>
                        </m:r>
                        <m:sSub>
                          <m:sSubPr>
                            <m:ctrlPr>
                              <a:rPr lang="en-US" b="0" i="1" dirty="0" smtClean="0">
                                <a:latin typeface="Cambria Math" panose="02040503050406030204" pitchFamily="18" charset="0"/>
                                <a:ea typeface="Cambria Math" panose="02040503050406030204" pitchFamily="18" charset="0"/>
                                <a:cs typeface="Courier New" pitchFamily="49" charset="0"/>
                                <a:sym typeface="Symbol" pitchFamily="18" charset="2"/>
                              </a:rPr>
                            </m:ctrlPr>
                          </m:sSubPr>
                          <m:e>
                            <m:r>
                              <a:rPr lang="en-US" i="1" dirty="0">
                                <a:latin typeface="Cambria Math" panose="02040503050406030204" pitchFamily="18" charset="0"/>
                                <a:cs typeface="Courier New" pitchFamily="49" charset="0"/>
                                <a:sym typeface="Symbol" pitchFamily="18" charset="2"/>
                              </a:rPr>
                              <m:t>𝐸</m:t>
                            </m:r>
                          </m:e>
                          <m:sub>
                            <m:r>
                              <a:rPr lang="en-US" b="0" i="1" dirty="0" smtClean="0">
                                <a:latin typeface="Cambria Math" panose="02040503050406030204" pitchFamily="18" charset="0"/>
                                <a:cs typeface="Courier New" pitchFamily="49" charset="0"/>
                                <a:sym typeface="Symbol" pitchFamily="18" charset="2"/>
                              </a:rPr>
                              <m:t>𝑃</m:t>
                            </m:r>
                          </m:sub>
                        </m:sSub>
                        <m:r>
                          <a:rPr lang="en-US" i="1" dirty="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𝑚𝑔</m:t>
                        </m:r>
                        <m:r>
                          <a:rPr lang="en-US" i="1" dirty="0" smtClean="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𝑦</m:t>
                        </m:r>
                      </m:oMath>
                    </m:oMathPara>
                  </a14:m>
                  <a:endParaRPr lang="en-US" i="1" dirty="0">
                    <a:cs typeface="Courier New" pitchFamily="49" charset="0"/>
                    <a:sym typeface="Symbol" pitchFamily="18" charset="2"/>
                  </a:endParaRPr>
                </a:p>
              </p:txBody>
            </p:sp>
          </mc:Choice>
          <mc:Fallback xmlns="">
            <p:sp>
              <p:nvSpPr>
                <p:cNvPr id="12296" name="Rectangle 5"/>
                <p:cNvSpPr>
                  <a:spLocks noRot="1" noChangeAspect="1" noMove="1" noResize="1" noEditPoints="1" noAdjustHandles="1" noChangeArrowheads="1" noChangeShapeType="1" noTextEdit="1"/>
                </p:cNvSpPr>
                <p:nvPr/>
              </p:nvSpPr>
              <p:spPr bwMode="auto">
                <a:xfrm>
                  <a:off x="509" y="2136"/>
                  <a:ext cx="1668" cy="202"/>
                </a:xfrm>
                <a:prstGeom prst="rect">
                  <a:avLst/>
                </a:prstGeom>
                <a:blipFill>
                  <a:blip r:embed="rId8"/>
                  <a:stretch>
                    <a:fillRect b="-49057"/>
                  </a:stretch>
                </a:blipFill>
                <a:ln w="9525">
                  <a:noFill/>
                  <a:miter lim="800000"/>
                  <a:headEnd/>
                  <a:tailEnd/>
                </a:ln>
              </p:spPr>
              <p:txBody>
                <a:bodyPr/>
                <a:lstStyle/>
                <a:p>
                  <a:r>
                    <a:rPr lang="en-US">
                      <a:noFill/>
                    </a:rPr>
                    <a:t> </a:t>
                  </a:r>
                </a:p>
              </p:txBody>
            </p:sp>
          </mc:Fallback>
        </mc:AlternateContent>
        <p:sp>
          <p:nvSpPr>
            <p:cNvPr id="12297" name="Text Box 6"/>
            <p:cNvSpPr txBox="1">
              <a:spLocks noChangeArrowheads="1"/>
            </p:cNvSpPr>
            <p:nvPr/>
          </p:nvSpPr>
          <p:spPr bwMode="auto">
            <a:xfrm>
              <a:off x="4217" y="2123"/>
              <a:ext cx="995"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local </a:t>
              </a:r>
              <a:r>
                <a:rPr lang="en-US">
                  <a:solidFill>
                    <a:schemeClr val="bg1"/>
                  </a:solidFill>
                  <a:sym typeface="Symbol" pitchFamily="18" charset="2"/>
                </a:rPr>
                <a:t>∆</a:t>
              </a:r>
              <a:r>
                <a:rPr lang="en-US" i="1">
                  <a:solidFill>
                    <a:schemeClr val="bg1"/>
                  </a:solidFill>
                  <a:cs typeface="Courier New" pitchFamily="49" charset="0"/>
                  <a:sym typeface="Symbol" pitchFamily="18" charset="2"/>
                </a:rPr>
                <a:t>E</a:t>
              </a:r>
              <a:r>
                <a:rPr lang="en-US" baseline="-25000">
                  <a:solidFill>
                    <a:schemeClr val="bg1"/>
                  </a:solidFill>
                  <a:cs typeface="Courier New" pitchFamily="49" charset="0"/>
                  <a:sym typeface="Symbol" pitchFamily="18" charset="2"/>
                </a:rPr>
                <a:t>P</a:t>
              </a:r>
              <a:r>
                <a:rPr lang="en-US">
                  <a:sym typeface="Symbol" pitchFamily="18" charset="2"/>
                </a:rPr>
                <a:t> </a:t>
              </a:r>
            </a:p>
          </p:txBody>
        </p:sp>
        <p:sp>
          <p:nvSpPr>
            <p:cNvPr id="12298" name="Rectangle 7"/>
            <p:cNvSpPr>
              <a:spLocks noChangeArrowheads="1"/>
            </p:cNvSpPr>
            <p:nvPr/>
          </p:nvSpPr>
          <p:spPr bwMode="auto">
            <a:xfrm>
              <a:off x="510" y="2125"/>
              <a:ext cx="4701" cy="285"/>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2299" name="Rectangle 8"/>
                <p:cNvSpPr>
                  <a:spLocks noChangeArrowheads="1"/>
                </p:cNvSpPr>
                <p:nvPr/>
              </p:nvSpPr>
              <p:spPr bwMode="auto">
                <a:xfrm>
                  <a:off x="2281" y="2131"/>
                  <a:ext cx="2015" cy="202"/>
                </a:xfrm>
                <a:prstGeom prst="rect">
                  <a:avLst/>
                </a:prstGeom>
                <a:noFill/>
                <a:ln w="9525">
                  <a:noFill/>
                  <a:miter lim="800000"/>
                  <a:headEnd/>
                  <a:tailEnd/>
                </a:ln>
              </p:spPr>
              <p:txBody>
                <a:bodyPr/>
                <a:lstStyle/>
                <a:p>
                  <a:pPr eaLnBrk="0" hangingPunct="0">
                    <a:lnSpc>
                      <a:spcPct val="90000"/>
                    </a:lnSpc>
                    <a:spcBef>
                      <a:spcPct val="20000"/>
                    </a:spcBef>
                  </a:pPr>
                  <a:r>
                    <a:rPr lang="en-US" i="1" dirty="0">
                      <a:solidFill>
                        <a:schemeClr val="hlink"/>
                      </a:solidFill>
                      <a:sym typeface="Symbol" pitchFamily="18" charset="2"/>
                    </a:rPr>
                    <a:t>where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𝑔</m:t>
                      </m:r>
                      <m:r>
                        <a:rPr lang="en-US" i="1" dirty="0" smtClean="0">
                          <a:solidFill>
                            <a:schemeClr val="hlink"/>
                          </a:solidFill>
                          <a:latin typeface="Cambria Math" panose="02040503050406030204" pitchFamily="18" charset="0"/>
                          <a:sym typeface="Symbol" pitchFamily="18" charset="2"/>
                        </a:rPr>
                        <m:t>=9.8 </m:t>
                      </m:r>
                    </m:oMath>
                  </a14:m>
                  <a:r>
                    <a:rPr lang="en-US" dirty="0" smtClean="0">
                      <a:solidFill>
                        <a:schemeClr val="hlink"/>
                      </a:solidFill>
                      <a:cs typeface="Courier New" pitchFamily="49" charset="0"/>
                      <a:sym typeface="Symbol" pitchFamily="18" charset="2"/>
                    </a:rPr>
                    <a:t>ms</a:t>
                  </a:r>
                  <a:r>
                    <a:rPr lang="en-US" baseline="30000" dirty="0" smtClean="0">
                      <a:solidFill>
                        <a:schemeClr val="hlink"/>
                      </a:solidFill>
                      <a:cs typeface="Courier New" pitchFamily="49" charset="0"/>
                      <a:sym typeface="Symbol" pitchFamily="18" charset="2"/>
                    </a:rPr>
                    <a:t>-2</a:t>
                  </a:r>
                  <a:endParaRPr lang="en-US" baseline="30000" dirty="0">
                    <a:solidFill>
                      <a:schemeClr val="hlink"/>
                    </a:solidFill>
                    <a:cs typeface="Courier New" pitchFamily="49" charset="0"/>
                    <a:sym typeface="Symbol" pitchFamily="18" charset="2"/>
                  </a:endParaRPr>
                </a:p>
              </p:txBody>
            </p:sp>
          </mc:Choice>
          <mc:Fallback xmlns="">
            <p:sp>
              <p:nvSpPr>
                <p:cNvPr id="12299" name="Rectangle 8"/>
                <p:cNvSpPr>
                  <a:spLocks noRot="1" noChangeAspect="1" noMove="1" noResize="1" noEditPoints="1" noAdjustHandles="1" noChangeArrowheads="1" noChangeShapeType="1" noTextEdit="1"/>
                </p:cNvSpPr>
                <p:nvPr/>
              </p:nvSpPr>
              <p:spPr bwMode="auto">
                <a:xfrm>
                  <a:off x="2281" y="2131"/>
                  <a:ext cx="2015" cy="202"/>
                </a:xfrm>
                <a:prstGeom prst="rect">
                  <a:avLst/>
                </a:prstGeom>
                <a:blipFill>
                  <a:blip r:embed="rId9"/>
                  <a:stretch>
                    <a:fillRect l="-2857" t="-25000" b="-78846"/>
                  </a:stretch>
                </a:blipFill>
                <a:ln w="9525">
                  <a:noFill/>
                  <a:miter lim="800000"/>
                  <a:headEnd/>
                  <a:tailEnd/>
                </a:ln>
              </p:spPr>
              <p:txBody>
                <a:bodyPr/>
                <a:lstStyle/>
                <a:p>
                  <a:r>
                    <a:rPr lang="en-US">
                      <a:noFill/>
                    </a:rPr>
                    <a:t> </a:t>
                  </a:r>
                </a:p>
              </p:txBody>
            </p:sp>
          </mc:Fallback>
        </mc:AlternateContent>
      </p:grpSp>
      <p:sp>
        <p:nvSpPr>
          <p:cNvPr id="1229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06509" name="Picture 13"/>
          <p:cNvPicPr>
            <a:picLocks noChangeAspect="1" noChangeArrowheads="1"/>
          </p:cNvPicPr>
          <p:nvPr/>
        </p:nvPicPr>
        <p:blipFill>
          <a:blip r:embed="rId10" cstate="print"/>
          <a:srcRect t="16728"/>
          <a:stretch>
            <a:fillRect/>
          </a:stretch>
        </p:blipFill>
        <p:spPr bwMode="auto">
          <a:xfrm>
            <a:off x="5133975" y="2570163"/>
            <a:ext cx="3687763" cy="663575"/>
          </a:xfrm>
          <a:prstGeom prst="rect">
            <a:avLst/>
          </a:prstGeom>
          <a:ln>
            <a:noFill/>
          </a:ln>
          <a:effectLst>
            <a:outerShdw blurRad="292100" dist="139700" dir="2700000" algn="tl" rotWithShape="0">
              <a:srgbClr val="333333">
                <a:alpha val="65000"/>
              </a:srgbClr>
            </a:outerShdw>
          </a:effectLst>
        </p:spPr>
      </p:pic>
      <p:pic>
        <p:nvPicPr>
          <p:cNvPr id="106510" name="Picture 14"/>
          <p:cNvPicPr>
            <a:picLocks noChangeAspect="1" noChangeArrowheads="1"/>
          </p:cNvPicPr>
          <p:nvPr/>
        </p:nvPicPr>
        <p:blipFill>
          <a:blip r:embed="rId11" cstate="print">
            <a:clrChange>
              <a:clrFrom>
                <a:srgbClr val="FF0000"/>
              </a:clrFrom>
              <a:clrTo>
                <a:srgbClr val="FF0000">
                  <a:alpha val="0"/>
                </a:srgbClr>
              </a:clrTo>
            </a:clrChange>
          </a:blip>
          <a:srcRect/>
          <a:stretch>
            <a:fillRect/>
          </a:stretch>
        </p:blipFill>
        <p:spPr bwMode="auto">
          <a:xfrm>
            <a:off x="6819900" y="242888"/>
            <a:ext cx="1803400" cy="18176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510"/>
                                        </p:tgtEl>
                                        <p:attrNameLst>
                                          <p:attrName>style.visibility</p:attrName>
                                        </p:attrNameLst>
                                      </p:cBhvr>
                                      <p:to>
                                        <p:strVal val="visible"/>
                                      </p:to>
                                    </p:set>
                                    <p:animEffect transition="in" filter="fade">
                                      <p:cBhvr>
                                        <p:cTn id="7" dur="2000"/>
                                        <p:tgtEl>
                                          <p:spTgt spid="1065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 calcmode="lin" valueType="num">
                                      <p:cBhvr additive="base">
                                        <p:cTn id="12" dur="500" fill="hold"/>
                                        <p:tgtEl>
                                          <p:spTgt spid="10649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6498">
                                            <p:txEl>
                                              <p:pRg st="2" end="2"/>
                                            </p:txEl>
                                          </p:spTgt>
                                        </p:tgtEl>
                                        <p:attrNameLst>
                                          <p:attrName>style.visibility</p:attrName>
                                        </p:attrNameLst>
                                      </p:cBhvr>
                                      <p:to>
                                        <p:strVal val="visible"/>
                                      </p:to>
                                    </p:set>
                                    <p:anim calcmode="lin" valueType="num">
                                      <p:cBhvr additive="base">
                                        <p:cTn id="18" dur="500" fill="hold"/>
                                        <p:tgtEl>
                                          <p:spTgt spid="10649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10" presetClass="entr" presetSubtype="0" fill="hold" nodeType="withEffect">
                                  <p:stCondLst>
                                    <p:cond delay="0"/>
                                  </p:stCondLst>
                                  <p:childTnLst>
                                    <p:set>
                                      <p:cBhvr>
                                        <p:cTn id="21" dur="1" fill="hold">
                                          <p:stCondLst>
                                            <p:cond delay="0"/>
                                          </p:stCondLst>
                                        </p:cTn>
                                        <p:tgtEl>
                                          <p:spTgt spid="106509"/>
                                        </p:tgtEl>
                                        <p:attrNameLst>
                                          <p:attrName>style.visibility</p:attrName>
                                        </p:attrNameLst>
                                      </p:cBhvr>
                                      <p:to>
                                        <p:strVal val="visible"/>
                                      </p:to>
                                    </p:set>
                                    <p:animEffect transition="in" filter="fade">
                                      <p:cBhvr>
                                        <p:cTn id="22" dur="2000"/>
                                        <p:tgtEl>
                                          <p:spTgt spid="10650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6498">
                                            <p:txEl>
                                              <p:pRg st="4" end="4"/>
                                            </p:txEl>
                                          </p:spTgt>
                                        </p:tgtEl>
                                        <p:attrNameLst>
                                          <p:attrName>style.visibility</p:attrName>
                                        </p:attrNameLst>
                                      </p:cBhvr>
                                      <p:to>
                                        <p:strVal val="visible"/>
                                      </p:to>
                                    </p:set>
                                    <p:anim calcmode="lin" valueType="num">
                                      <p:cBhvr additive="base">
                                        <p:cTn id="34" dur="500" fill="hold"/>
                                        <p:tgtEl>
                                          <p:spTgt spid="10649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64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6505">
                                            <p:txEl>
                                              <p:pRg st="0" end="0"/>
                                            </p:txEl>
                                          </p:spTgt>
                                        </p:tgtEl>
                                        <p:attrNameLst>
                                          <p:attrName>style.visibility</p:attrName>
                                        </p:attrNameLst>
                                      </p:cBhvr>
                                      <p:to>
                                        <p:strVal val="visible"/>
                                      </p:to>
                                    </p:set>
                                    <p:anim calcmode="lin" valueType="num">
                                      <p:cBhvr additive="base">
                                        <p:cTn id="40" dur="500" fill="hold"/>
                                        <p:tgtEl>
                                          <p:spTgt spid="106505">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650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99" name="Rectangle 15"/>
              <p:cNvSpPr>
                <a:spLocks noChangeArrowheads="1"/>
              </p:cNvSpPr>
              <p:nvPr/>
            </p:nvSpPr>
            <p:spPr bwMode="auto">
              <a:xfrm>
                <a:off x="682625" y="4645742"/>
                <a:ext cx="7764463" cy="2212258"/>
              </a:xfrm>
              <a:prstGeom prst="rect">
                <a:avLst/>
              </a:prstGeom>
              <a:solidFill>
                <a:srgbClr val="FFCCCC"/>
              </a:solidFill>
              <a:ln w="9525">
                <a:noFill/>
                <a:miter lim="800000"/>
                <a:headEnd/>
                <a:tailEnd/>
              </a:ln>
            </p:spPr>
            <p:txBody>
              <a:bodyPr/>
              <a:lstStyle/>
              <a:p>
                <a:pPr eaLnBrk="0" hangingPunct="0">
                  <a:lnSpc>
                    <a:spcPct val="114000"/>
                  </a:lnSpc>
                  <a:spcBef>
                    <a:spcPts val="300"/>
                  </a:spcBef>
                </a:pPr>
                <a:r>
                  <a:rPr lang="en-US" b="1" i="1" dirty="0" smtClean="0"/>
                  <a:t>FYI</a:t>
                </a:r>
              </a:p>
              <a:p>
                <a:pPr eaLnBrk="0" hangingPunct="0">
                  <a:lnSpc>
                    <a:spcPct val="114000"/>
                  </a:lnSpc>
                  <a:spcBef>
                    <a:spcPts val="0"/>
                  </a:spcBef>
                  <a:spcAft>
                    <a:spcPts val="300"/>
                  </a:spcAft>
                </a:pPr>
                <a:r>
                  <a:rPr lang="en-US" b="1" dirty="0">
                    <a:sym typeface="Symbol" pitchFamily="18" charset="2"/>
                  </a:rPr>
                  <a:t></a:t>
                </a:r>
                <a:r>
                  <a:rPr lang="en-US" dirty="0">
                    <a:sym typeface="Symbol" pitchFamily="18" charset="2"/>
                  </a:rPr>
                  <a:t>The units of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 </m:t>
                    </m:r>
                  </m:oMath>
                </a14:m>
                <a:r>
                  <a:rPr lang="en-US" dirty="0">
                    <a:sym typeface="Symbol" pitchFamily="18" charset="2"/>
                  </a:rPr>
                  <a:t>and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oMath>
                </a14:m>
                <a:r>
                  <a:rPr lang="en-US" dirty="0">
                    <a:sym typeface="Symbol" pitchFamily="18" charset="2"/>
                  </a:rPr>
                  <a:t> are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 </a:t>
                </a:r>
              </a:p>
              <a:p>
                <a:pPr eaLnBrk="0" hangingPunct="0">
                  <a:lnSpc>
                    <a:spcPct val="114000"/>
                  </a:lnSpc>
                  <a:spcBef>
                    <a:spcPts val="0"/>
                  </a:spcBef>
                  <a:spcAft>
                    <a:spcPts val="300"/>
                  </a:spcAft>
                </a:pPr>
                <a:r>
                  <a:rPr lang="en-US" b="1" dirty="0">
                    <a:sym typeface="Symbol" pitchFamily="18" charset="2"/>
                  </a:rPr>
                  <a:t></a:t>
                </a:r>
                <a:r>
                  <a:rPr lang="en-US" dirty="0">
                    <a:sym typeface="Symbol" pitchFamily="18" charset="2"/>
                  </a:rPr>
                  <a:t>Gravitational potential is the work done per unit mass </a:t>
                </a:r>
                <a:r>
                  <a:rPr lang="en-US" dirty="0" smtClean="0">
                    <a:sym typeface="Symbol" pitchFamily="18" charset="2"/>
                  </a:rPr>
                  <a:t>in </a:t>
                </a:r>
                <a:r>
                  <a:rPr lang="en-US" dirty="0">
                    <a:sym typeface="Symbol" pitchFamily="18" charset="2"/>
                  </a:rPr>
                  <a:t>moving a small mass from infinity to </a:t>
                </a:r>
                <a14:m>
                  <m:oMath xmlns:m="http://schemas.openxmlformats.org/officeDocument/2006/math">
                    <m:r>
                      <a:rPr lang="en-US" i="1" dirty="0" smtClean="0">
                        <a:latin typeface="Cambria Math" panose="02040503050406030204" pitchFamily="18" charset="0"/>
                        <a:sym typeface="Symbol" pitchFamily="18" charset="2"/>
                      </a:rPr>
                      <m:t>𝑟</m:t>
                    </m:r>
                  </m:oMath>
                </a14:m>
                <a:r>
                  <a:rPr lang="en-US" dirty="0">
                    <a:sym typeface="Symbol" pitchFamily="18" charset="2"/>
                  </a:rPr>
                  <a:t>. (Note that </a:t>
                </a:r>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𝑉</m:t>
                    </m:r>
                    <m:r>
                      <a:rPr lang="en-US" i="1" dirty="0">
                        <a:latin typeface="Cambria Math" panose="02040503050406030204" pitchFamily="18" charset="0"/>
                        <a:sym typeface="Symbol" pitchFamily="18" charset="2"/>
                      </a:rPr>
                      <m:t>=0 </m:t>
                    </m:r>
                  </m:oMath>
                </a14:m>
                <a:r>
                  <a:rPr lang="en-US" dirty="0">
                    <a:sym typeface="Symbol" pitchFamily="18" charset="2"/>
                  </a:rPr>
                  <a:t>at </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m:t>
                    </m:r>
                  </m:oMath>
                </a14:m>
                <a:r>
                  <a:rPr lang="en-US" dirty="0">
                    <a:sym typeface="Symbol" pitchFamily="18" charset="2"/>
                  </a:rPr>
                  <a:t>.)</a:t>
                </a:r>
              </a:p>
            </p:txBody>
          </p:sp>
        </mc:Choice>
        <mc:Fallback xmlns="">
          <p:sp>
            <p:nvSpPr>
              <p:cNvPr id="118799" name="Rectangle 15"/>
              <p:cNvSpPr>
                <a:spLocks noRot="1" noChangeAspect="1" noMove="1" noResize="1" noEditPoints="1" noAdjustHandles="1" noChangeArrowheads="1" noChangeShapeType="1" noTextEdit="1"/>
              </p:cNvSpPr>
              <p:nvPr/>
            </p:nvSpPr>
            <p:spPr bwMode="auto">
              <a:xfrm>
                <a:off x="682625" y="4645742"/>
                <a:ext cx="7764463" cy="2212258"/>
              </a:xfrm>
              <a:prstGeom prst="rect">
                <a:avLst/>
              </a:prstGeom>
              <a:blipFill>
                <a:blip r:embed="rId9"/>
                <a:stretch>
                  <a:fillRect l="-1256" t="-1377" b="-6612"/>
                </a:stretch>
              </a:blipFill>
              <a:ln w="9525">
                <a:noFill/>
                <a:miter lim="800000"/>
                <a:headEnd/>
                <a:tailEnd/>
              </a:ln>
            </p:spPr>
            <p:txBody>
              <a:bodyPr/>
              <a:lstStyle/>
              <a:p>
                <a:r>
                  <a:rPr lang="en-US">
                    <a:noFill/>
                  </a:rPr>
                  <a:t> </a:t>
                </a:r>
              </a:p>
            </p:txBody>
          </p:sp>
        </mc:Fallback>
      </mc:AlternateContent>
      <p:sp>
        <p:nvSpPr>
          <p:cNvPr id="118786" name="Rectangle 2"/>
          <p:cNvSpPr>
            <a:spLocks noChangeArrowheads="1"/>
          </p:cNvSpPr>
          <p:nvPr/>
        </p:nvSpPr>
        <p:spPr bwMode="auto">
          <a:xfrm>
            <a:off x="685800" y="1338264"/>
            <a:ext cx="7772400" cy="3322226"/>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Potential </a:t>
            </a:r>
            <a:r>
              <a:rPr lang="en-US" altLang="en-US" dirty="0">
                <a:solidFill>
                  <a:schemeClr val="accent2"/>
                </a:solidFill>
              </a:rPr>
              <a:t>– gravitational </a:t>
            </a: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We now define </a:t>
            </a:r>
            <a:r>
              <a:rPr lang="en-US" b="1" dirty="0">
                <a:solidFill>
                  <a:srgbClr val="000000"/>
                </a:solidFill>
                <a:ea typeface="Calibri" pitchFamily="34" charset="0"/>
                <a:cs typeface="Times New Roman" pitchFamily="18" charset="0"/>
                <a:sym typeface="Symbol" pitchFamily="18" charset="2"/>
              </a:rPr>
              <a:t>gravitational potential</a:t>
            </a:r>
            <a:r>
              <a:rPr lang="en-US" dirty="0">
                <a:solidFill>
                  <a:srgbClr val="000000"/>
                </a:solidFill>
                <a:ea typeface="Calibri" pitchFamily="34" charset="0"/>
                <a:cs typeface="Times New Roman" pitchFamily="18" charset="0"/>
                <a:sym typeface="Symbol" pitchFamily="18" charset="2"/>
              </a:rPr>
              <a:t> as gravitational potential energy per unit mass:</a:t>
            </a: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dirty="0" smtClean="0">
                <a:solidFill>
                  <a:srgbClr val="000000"/>
                </a:solidFill>
                <a:ea typeface="Calibri" pitchFamily="34" charset="0"/>
                <a:cs typeface="Times New Roman" pitchFamily="18" charset="0"/>
                <a:sym typeface="Symbol" pitchFamily="18" charset="2"/>
              </a:rPr>
              <a:t>This </a:t>
            </a:r>
            <a:r>
              <a:rPr lang="en-US" dirty="0">
                <a:solidFill>
                  <a:srgbClr val="000000"/>
                </a:solidFill>
                <a:ea typeface="Calibri" pitchFamily="34" charset="0"/>
                <a:cs typeface="Times New Roman" pitchFamily="18" charset="0"/>
                <a:sym typeface="Symbol" pitchFamily="18" charset="2"/>
              </a:rPr>
              <a:t>is why it is called “potential”.</a:t>
            </a:r>
          </a:p>
        </p:txBody>
      </p:sp>
      <p:grpSp>
        <p:nvGrpSpPr>
          <p:cNvPr id="2" name="Group 24"/>
          <p:cNvGrpSpPr>
            <a:grpSpLocks/>
          </p:cNvGrpSpPr>
          <p:nvPr/>
        </p:nvGrpSpPr>
        <p:grpSpPr bwMode="auto">
          <a:xfrm>
            <a:off x="811213" y="3336925"/>
            <a:ext cx="7466013" cy="825500"/>
            <a:chOff x="511" y="2549"/>
            <a:chExt cx="4703" cy="520"/>
          </a:xfrm>
        </p:grpSpPr>
        <mc:AlternateContent xmlns:mc="http://schemas.openxmlformats.org/markup-compatibility/2006" xmlns:a14="http://schemas.microsoft.com/office/drawing/2010/main">
          <mc:Choice Requires="a14">
            <p:sp>
              <p:nvSpPr>
                <p:cNvPr id="13325" name="Rectangle 10"/>
                <p:cNvSpPr>
                  <a:spLocks noChangeArrowheads="1"/>
                </p:cNvSpPr>
                <p:nvPr/>
              </p:nvSpPr>
              <p:spPr bwMode="auto">
                <a:xfrm>
                  <a:off x="511" y="2562"/>
                  <a:ext cx="1526" cy="505"/>
                </a:xfrm>
                <a:prstGeom prst="rect">
                  <a:avLst/>
                </a:prstGeom>
                <a:noFill/>
                <a:ln w="9525">
                  <a:noFill/>
                  <a:miter lim="800000"/>
                  <a:headEnd/>
                  <a:tailEnd/>
                </a:ln>
              </p:spPr>
              <p:txBody>
                <a:bodyPr anchor="ct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num>
                          <m:den>
                            <m:r>
                              <a:rPr lang="en-US" i="1" dirty="0">
                                <a:latin typeface="Cambria Math" panose="02040503050406030204" pitchFamily="18" charset="0"/>
                                <a:sym typeface="Symbol" pitchFamily="18" charset="2"/>
                              </a:rPr>
                              <m:t>𝑚</m:t>
                            </m:r>
                          </m:den>
                        </m:f>
                      </m:oMath>
                    </m:oMathPara>
                  </a14:m>
                  <a:endParaRPr lang="en-US" i="1" dirty="0">
                    <a:sym typeface="Symbol" pitchFamily="18" charset="2"/>
                  </a:endParaRPr>
                </a:p>
              </p:txBody>
            </p:sp>
          </mc:Choice>
          <mc:Fallback xmlns="">
            <p:sp>
              <p:nvSpPr>
                <p:cNvPr id="13325" name="Rectangle 10"/>
                <p:cNvSpPr>
                  <a:spLocks noRot="1" noChangeAspect="1" noMove="1" noResize="1" noEditPoints="1" noAdjustHandles="1" noChangeArrowheads="1" noChangeShapeType="1" noTextEdit="1"/>
                </p:cNvSpPr>
                <p:nvPr/>
              </p:nvSpPr>
              <p:spPr bwMode="auto">
                <a:xfrm>
                  <a:off x="511" y="2562"/>
                  <a:ext cx="1526" cy="505"/>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3326" name="Text Box 11"/>
            <p:cNvSpPr txBox="1">
              <a:spLocks noChangeArrowheads="1"/>
            </p:cNvSpPr>
            <p:nvPr/>
          </p:nvSpPr>
          <p:spPr bwMode="auto">
            <a:xfrm>
              <a:off x="3984" y="2549"/>
              <a:ext cx="12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a:t>
              </a:r>
            </a:p>
          </p:txBody>
        </p:sp>
        <p:sp>
          <p:nvSpPr>
            <p:cNvPr id="13327" name="Rectangle 12"/>
            <p:cNvSpPr>
              <a:spLocks noChangeArrowheads="1"/>
            </p:cNvSpPr>
            <p:nvPr/>
          </p:nvSpPr>
          <p:spPr bwMode="auto">
            <a:xfrm>
              <a:off x="512" y="2551"/>
              <a:ext cx="4701" cy="518"/>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3328" name="Rectangle 14"/>
                <p:cNvSpPr>
                  <a:spLocks noChangeArrowheads="1"/>
                </p:cNvSpPr>
                <p:nvPr/>
              </p:nvSpPr>
              <p:spPr bwMode="auto">
                <a:xfrm>
                  <a:off x="2038" y="2552"/>
                  <a:ext cx="1946" cy="515"/>
                </a:xfrm>
                <a:prstGeom prst="rect">
                  <a:avLst/>
                </a:prstGeom>
                <a:noFill/>
                <a:ln w="9525">
                  <a:noFill/>
                  <a:miter lim="800000"/>
                  <a:headEnd/>
                  <a:tailEnd/>
                </a:ln>
              </p:spPr>
              <p:txBody>
                <a:bodyPr anchor="ct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m:t>
                            </m:r>
                          </m:num>
                          <m:den>
                            <m:r>
                              <a:rPr lang="en-US" i="1" dirty="0">
                                <a:latin typeface="Cambria Math" panose="02040503050406030204" pitchFamily="18" charset="0"/>
                                <a:sym typeface="Symbol" pitchFamily="18" charset="2"/>
                              </a:rPr>
                              <m:t>𝑟</m:t>
                            </m:r>
                          </m:den>
                        </m:f>
                      </m:oMath>
                    </m:oMathPara>
                  </a14:m>
                  <a:endParaRPr lang="en-US" i="1" dirty="0">
                    <a:sym typeface="Symbol" pitchFamily="18" charset="2"/>
                  </a:endParaRPr>
                </a:p>
              </p:txBody>
            </p:sp>
          </mc:Choice>
          <mc:Fallback xmlns="">
            <p:sp>
              <p:nvSpPr>
                <p:cNvPr id="13328" name="Rectangle 14"/>
                <p:cNvSpPr>
                  <a:spLocks noRot="1" noChangeAspect="1" noMove="1" noResize="1" noEditPoints="1" noAdjustHandles="1" noChangeArrowheads="1" noChangeShapeType="1" noTextEdit="1"/>
                </p:cNvSpPr>
                <p:nvPr/>
              </p:nvSpPr>
              <p:spPr bwMode="auto">
                <a:xfrm>
                  <a:off x="2038" y="2552"/>
                  <a:ext cx="1946" cy="515"/>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grpSp>
      <p:sp>
        <p:nvSpPr>
          <p:cNvPr id="118800" name="Rectangle 16"/>
          <p:cNvSpPr>
            <a:spLocks noChangeArrowheads="1"/>
          </p:cNvSpPr>
          <p:nvPr/>
        </p:nvSpPr>
        <p:spPr bwMode="auto">
          <a:xfrm>
            <a:off x="2170206" y="3400004"/>
            <a:ext cx="552824" cy="696165"/>
          </a:xfrm>
          <a:prstGeom prst="rect">
            <a:avLst/>
          </a:prstGeom>
          <a:solidFill>
            <a:srgbClr val="FF3300">
              <a:alpha val="34901"/>
            </a:srgbClr>
          </a:solidFill>
          <a:ln w="9525">
            <a:noFill/>
            <a:miter lim="800000"/>
            <a:headEnd/>
            <a:tailEnd/>
          </a:ln>
        </p:spPr>
        <p:txBody>
          <a:bodyPr wrap="none" anchor="ctr"/>
          <a:lstStyle/>
          <a:p>
            <a:endParaRPr lang="en-US"/>
          </a:p>
        </p:txBody>
      </p:sp>
      <p:sp>
        <p:nvSpPr>
          <p:cNvPr id="1331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3" name="Group 19"/>
          <p:cNvGrpSpPr>
            <a:grpSpLocks/>
          </p:cNvGrpSpPr>
          <p:nvPr/>
        </p:nvGrpSpPr>
        <p:grpSpPr bwMode="auto">
          <a:xfrm>
            <a:off x="842963" y="1768475"/>
            <a:ext cx="7466013" cy="823913"/>
            <a:chOff x="531" y="2777"/>
            <a:chExt cx="4703" cy="519"/>
          </a:xfrm>
        </p:grpSpPr>
        <mc:AlternateContent xmlns:mc="http://schemas.openxmlformats.org/markup-compatibility/2006" xmlns:a14="http://schemas.microsoft.com/office/drawing/2010/main">
          <mc:Choice Requires="a14">
            <p:sp>
              <p:nvSpPr>
                <p:cNvPr id="13321" name="Rectangle 5"/>
                <p:cNvSpPr>
                  <a:spLocks noChangeArrowheads="1"/>
                </p:cNvSpPr>
                <p:nvPr/>
              </p:nvSpPr>
              <p:spPr bwMode="auto">
                <a:xfrm>
                  <a:off x="531" y="2790"/>
                  <a:ext cx="1239" cy="505"/>
                </a:xfrm>
                <a:prstGeom prst="rect">
                  <a:avLst/>
                </a:prstGeom>
                <a:noFill/>
                <a:ln w="9525">
                  <a:noFill/>
                  <a:miter lim="800000"/>
                  <a:headEnd/>
                  <a:tailEnd/>
                </a:ln>
              </p:spPr>
              <p:txBody>
                <a:bodyPr anchor="ctr"/>
                <a:lstStyle/>
                <a:p>
                  <a:pPr>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r>
                          <a:rPr lang="en-US" i="1" baseline="30000" dirty="0">
                            <a:latin typeface="Cambria Math" panose="02040503050406030204" pitchFamily="18" charset="0"/>
                            <a:sym typeface="Symbol" pitchFamily="18" charset="2"/>
                          </a:rPr>
                          <m:t> </m:t>
                        </m:r>
                      </m:oMath>
                    </m:oMathPara>
                  </a14:m>
                  <a:endParaRPr lang="en-US" baseline="30000" dirty="0">
                    <a:sym typeface="Symbol" pitchFamily="18" charset="2"/>
                  </a:endParaRPr>
                </a:p>
              </p:txBody>
            </p:sp>
          </mc:Choice>
          <mc:Fallback xmlns="">
            <p:sp>
              <p:nvSpPr>
                <p:cNvPr id="13321" name="Rectangle 5"/>
                <p:cNvSpPr>
                  <a:spLocks noRot="1" noChangeAspect="1" noMove="1" noResize="1" noEditPoints="1" noAdjustHandles="1" noChangeArrowheads="1" noChangeShapeType="1" noTextEdit="1"/>
                </p:cNvSpPr>
                <p:nvPr/>
              </p:nvSpPr>
              <p:spPr bwMode="auto">
                <a:xfrm>
                  <a:off x="531" y="2790"/>
                  <a:ext cx="1239" cy="505"/>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sp>
          <p:nvSpPr>
            <p:cNvPr id="13322"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energy</a:t>
              </a:r>
            </a:p>
          </p:txBody>
        </p:sp>
        <p:sp>
          <p:nvSpPr>
            <p:cNvPr id="13323"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13324" name="Rectangle 8"/>
            <p:cNvSpPr>
              <a:spLocks noChangeArrowheads="1"/>
            </p:cNvSpPr>
            <p:nvPr/>
          </p:nvSpPr>
          <p:spPr bwMode="auto">
            <a:xfrm>
              <a:off x="1601" y="3093"/>
              <a:ext cx="2147" cy="202"/>
            </a:xfrm>
            <a:prstGeom prst="rect">
              <a:avLst/>
            </a:prstGeom>
            <a:noFill/>
            <a:ln w="9525">
              <a:noFill/>
              <a:miter lim="800000"/>
              <a:headEnd/>
              <a:tailEnd/>
            </a:ln>
          </p:spPr>
          <p:txBody>
            <a:bodyPr/>
            <a:lstStyle/>
            <a:p>
              <a:pPr>
                <a:lnSpc>
                  <a:spcPct val="90000"/>
                </a:lnSpc>
                <a:spcBef>
                  <a:spcPct val="20000"/>
                </a:spcBef>
              </a:pPr>
              <a:r>
                <a:rPr lang="en-US" sz="1800" i="1" dirty="0">
                  <a:solidFill>
                    <a:schemeClr val="hlink"/>
                  </a:solidFill>
                  <a:sym typeface="Symbol" pitchFamily="18" charset="2"/>
                </a:rPr>
                <a:t>where G</a:t>
              </a:r>
              <a:r>
                <a:rPr lang="en-US" sz="1800" dirty="0">
                  <a:solidFill>
                    <a:schemeClr val="hlink"/>
                  </a:solidFill>
                  <a:sym typeface="Symbol" pitchFamily="18" charset="2"/>
                </a:rPr>
                <a:t> = </a:t>
              </a:r>
              <a:r>
                <a:rPr lang="en-US" sz="1800" dirty="0">
                  <a:solidFill>
                    <a:schemeClr val="hlink"/>
                  </a:solidFill>
                  <a:cs typeface="Courier New" pitchFamily="49" charset="0"/>
                  <a:sym typeface="Symbol" pitchFamily="18" charset="2"/>
                </a:rPr>
                <a:t>6.67×10</a:t>
              </a:r>
              <a:r>
                <a:rPr lang="en-US" sz="1800" baseline="30000" dirty="0">
                  <a:solidFill>
                    <a:schemeClr val="hlink"/>
                  </a:solidFill>
                  <a:cs typeface="Courier New" pitchFamily="49" charset="0"/>
                  <a:sym typeface="Symbol" pitchFamily="18" charset="2"/>
                </a:rPr>
                <a:t>−11</a:t>
              </a:r>
              <a:r>
                <a:rPr lang="en-US" sz="1800" dirty="0">
                  <a:solidFill>
                    <a:schemeClr val="hlink"/>
                  </a:solidFill>
                  <a:cs typeface="Courier New" pitchFamily="49" charset="0"/>
                  <a:sym typeface="Symbol" pitchFamily="18" charset="2"/>
                </a:rPr>
                <a:t> N</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m</a:t>
              </a:r>
              <a:r>
                <a:rPr lang="en-US" sz="1800" baseline="30000" dirty="0">
                  <a:solidFill>
                    <a:schemeClr val="hlink"/>
                  </a:solidFill>
                  <a:cs typeface="Courier New" pitchFamily="49" charset="0"/>
                  <a:sym typeface="Symbol" pitchFamily="18" charset="2"/>
                </a:rPr>
                <a:t>2</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kg</a:t>
              </a:r>
              <a:r>
                <a:rPr lang="en-US" sz="1800" baseline="30000" dirty="0">
                  <a:solidFill>
                    <a:schemeClr val="hlink"/>
                  </a:solidFill>
                  <a:cs typeface="Courier New" pitchFamily="49" charset="0"/>
                  <a:sym typeface="Symbol" pitchFamily="18" charset="2"/>
                </a:rPr>
                <a:t>−2</a:t>
              </a:r>
            </a:p>
          </p:txBody>
        </p:sp>
      </p:grpSp>
      <p:sp>
        <p:nvSpPr>
          <p:cNvPr id="118809" name="Text Box 25"/>
          <p:cNvSpPr txBox="1">
            <a:spLocks noChangeArrowheads="1"/>
          </p:cNvSpPr>
          <p:nvPr/>
        </p:nvSpPr>
        <p:spPr bwMode="auto">
          <a:xfrm>
            <a:off x="5478463" y="171450"/>
            <a:ext cx="3665537" cy="1187450"/>
          </a:xfrm>
          <a:prstGeom prst="rect">
            <a:avLst/>
          </a:prstGeom>
          <a:noFill/>
          <a:ln w="9525">
            <a:noFill/>
            <a:miter lim="800000"/>
            <a:headEnd/>
            <a:tailEnd/>
          </a:ln>
        </p:spPr>
        <p:txBody>
          <a:bodyPr>
            <a:spAutoFit/>
          </a:bodyPr>
          <a:lstStyle/>
          <a:p>
            <a:r>
              <a:rPr lang="en-US">
                <a:solidFill>
                  <a:schemeClr val="hlink"/>
                </a:solidFill>
              </a:rPr>
              <a:t>Note that </a:t>
            </a:r>
            <a:r>
              <a:rPr lang="en-US" i="1">
                <a:solidFill>
                  <a:schemeClr val="hlink"/>
                </a:solidFill>
              </a:rPr>
              <a:t>E</a:t>
            </a:r>
            <a:r>
              <a:rPr lang="en-US" baseline="-25000">
                <a:solidFill>
                  <a:schemeClr val="hlink"/>
                </a:solidFill>
              </a:rPr>
              <a:t>P</a:t>
            </a:r>
            <a:r>
              <a:rPr lang="en-US">
                <a:solidFill>
                  <a:schemeClr val="hlink"/>
                </a:solidFill>
              </a:rPr>
              <a:t> is negative. Note also that </a:t>
            </a:r>
            <a:r>
              <a:rPr lang="en-US" i="1">
                <a:solidFill>
                  <a:schemeClr val="hlink"/>
                </a:solidFill>
              </a:rPr>
              <a:t>E</a:t>
            </a:r>
            <a:r>
              <a:rPr lang="en-US" baseline="-25000">
                <a:solidFill>
                  <a:schemeClr val="hlink"/>
                </a:solidFill>
              </a:rPr>
              <a:t>P</a:t>
            </a:r>
            <a:r>
              <a:rPr lang="en-US">
                <a:solidFill>
                  <a:schemeClr val="hlink"/>
                </a:solidFill>
              </a:rPr>
              <a:t> = 0 when </a:t>
            </a:r>
            <a:r>
              <a:rPr lang="en-US" i="1">
                <a:solidFill>
                  <a:schemeClr val="hlink"/>
                </a:solidFill>
              </a:rPr>
              <a:t>r</a:t>
            </a:r>
            <a:r>
              <a:rPr lang="en-US">
                <a:solidFill>
                  <a:schemeClr val="hlink"/>
                </a:solidFill>
              </a:rPr>
              <a:t>  = </a:t>
            </a:r>
            <a:r>
              <a:rPr lang="en-US">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6">
                                            <p:txEl>
                                              <p:pRg st="3" end="3"/>
                                            </p:txEl>
                                          </p:spTgt>
                                        </p:tgtEl>
                                        <p:attrNameLst>
                                          <p:attrName>style.visibility</p:attrName>
                                        </p:attrNameLst>
                                      </p:cBhvr>
                                      <p:to>
                                        <p:strVal val="visible"/>
                                      </p:to>
                                    </p:set>
                                    <p:anim calcmode="lin" valueType="num">
                                      <p:cBhvr additive="base">
                                        <p:cTn id="14" dur="500" fill="hold"/>
                                        <p:tgtEl>
                                          <p:spTgt spid="118786">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8786">
                                            <p:txEl>
                                              <p:pRg st="6" end="6"/>
                                            </p:txEl>
                                          </p:spTgt>
                                        </p:tgtEl>
                                        <p:attrNameLst>
                                          <p:attrName>style.visibility</p:attrName>
                                        </p:attrNameLst>
                                      </p:cBhvr>
                                      <p:to>
                                        <p:strVal val="visible"/>
                                      </p:to>
                                    </p:set>
                                    <p:anim calcmode="lin" valueType="num">
                                      <p:cBhvr additive="base">
                                        <p:cTn id="27" dur="500" fill="hold"/>
                                        <p:tgtEl>
                                          <p:spTgt spid="11878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87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8800"/>
                                        </p:tgtEl>
                                        <p:attrNameLst>
                                          <p:attrName>style.visibility</p:attrName>
                                        </p:attrNameLst>
                                      </p:cBhvr>
                                      <p:to>
                                        <p:strVal val="visible"/>
                                      </p:to>
                                    </p:set>
                                    <p:animEffect transition="in" filter="wipe(left)">
                                      <p:cBhvr>
                                        <p:cTn id="32" dur="500"/>
                                        <p:tgtEl>
                                          <p:spTgt spid="118800"/>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8809"/>
                                        </p:tgtEl>
                                        <p:attrNameLst>
                                          <p:attrName>style.visibility</p:attrName>
                                        </p:attrNameLst>
                                      </p:cBhvr>
                                      <p:to>
                                        <p:strVal val="visible"/>
                                      </p:to>
                                    </p:set>
                                    <p:anim calcmode="lin" valueType="num">
                                      <p:cBhvr additive="base">
                                        <p:cTn id="37" dur="500" fill="hold"/>
                                        <p:tgtEl>
                                          <p:spTgt spid="118809"/>
                                        </p:tgtEl>
                                        <p:attrNameLst>
                                          <p:attrName>ppt_x</p:attrName>
                                        </p:attrNameLst>
                                      </p:cBhvr>
                                      <p:tavLst>
                                        <p:tav tm="0">
                                          <p:val>
                                            <p:strVal val="1+#ppt_w/2"/>
                                          </p:val>
                                        </p:tav>
                                        <p:tav tm="100000">
                                          <p:val>
                                            <p:strVal val="#ppt_x"/>
                                          </p:val>
                                        </p:tav>
                                      </p:tavLst>
                                    </p:anim>
                                    <p:anim calcmode="lin" valueType="num">
                                      <p:cBhvr additive="base">
                                        <p:cTn id="38" dur="500" fill="hold"/>
                                        <p:tgtEl>
                                          <p:spTgt spid="1188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99">
                                            <p:txEl>
                                              <p:pRg st="0" end="0"/>
                                            </p:txEl>
                                          </p:spTgt>
                                        </p:tgtEl>
                                        <p:attrNameLst>
                                          <p:attrName>style.visibility</p:attrName>
                                        </p:attrNameLst>
                                      </p:cBhvr>
                                      <p:to>
                                        <p:strVal val="visible"/>
                                      </p:to>
                                    </p:set>
                                    <p:anim calcmode="lin" valueType="num">
                                      <p:cBhvr additive="base">
                                        <p:cTn id="43" dur="500" fill="hold"/>
                                        <p:tgtEl>
                                          <p:spTgt spid="11879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2" presetClass="entr" presetSubtype="4" fill="hold" nodeType="withEffect">
                                  <p:stCondLst>
                                    <p:cond delay="0"/>
                                  </p:stCondLst>
                                  <p:childTnLst>
                                    <p:set>
                                      <p:cBhvr>
                                        <p:cTn id="46" dur="1" fill="hold">
                                          <p:stCondLst>
                                            <p:cond delay="0"/>
                                          </p:stCondLst>
                                        </p:cTn>
                                        <p:tgtEl>
                                          <p:spTgt spid="118799">
                                            <p:txEl>
                                              <p:pRg st="1" end="1"/>
                                            </p:txEl>
                                          </p:spTgt>
                                        </p:tgtEl>
                                        <p:attrNameLst>
                                          <p:attrName>style.visibility</p:attrName>
                                        </p:attrNameLst>
                                      </p:cBhvr>
                                      <p:to>
                                        <p:strVal val="visible"/>
                                      </p:to>
                                    </p:set>
                                    <p:anim calcmode="lin" valueType="num">
                                      <p:cBhvr additive="base">
                                        <p:cTn id="47" dur="500" fill="hold"/>
                                        <p:tgtEl>
                                          <p:spTgt spid="118799">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87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8799">
                                            <p:txEl>
                                              <p:pRg st="2" end="2"/>
                                            </p:txEl>
                                          </p:spTgt>
                                        </p:tgtEl>
                                        <p:attrNameLst>
                                          <p:attrName>style.visibility</p:attrName>
                                        </p:attrNameLst>
                                      </p:cBhvr>
                                      <p:to>
                                        <p:strVal val="visible"/>
                                      </p:to>
                                    </p:set>
                                    <p:anim calcmode="lin" valueType="num">
                                      <p:cBhvr additive="base">
                                        <p:cTn id="53" dur="500" fill="hold"/>
                                        <p:tgtEl>
                                          <p:spTgt spid="118799">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87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0" grpId="0" animBg="1"/>
      <p:bldP spid="1188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0842" name="Rectangle 10"/>
              <p:cNvSpPr>
                <a:spLocks noChangeArrowheads="1"/>
              </p:cNvSpPr>
              <p:nvPr/>
            </p:nvSpPr>
            <p:spPr bwMode="auto">
              <a:xfrm>
                <a:off x="674688" y="2665413"/>
                <a:ext cx="7772400" cy="4192587"/>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Find the change in gravitational potential in moving from Earth’s surface to 5 Earth radii (from Earth’s center).</a:t>
                </a:r>
              </a:p>
              <a:p>
                <a:pPr eaLnBrk="0" hangingPunct="0">
                  <a:spcBef>
                    <a:spcPct val="20000"/>
                  </a:spcBef>
                </a:pPr>
                <a:r>
                  <a:rPr lang="en-US" dirty="0">
                    <a:sym typeface="Symbol" pitchFamily="18" charset="2"/>
                  </a:rPr>
                  <a:t>SOLUTION: </a:t>
                </a:r>
                <a14:m>
                  <m:oMath xmlns:m="http://schemas.openxmlformats.org/officeDocument/2006/math">
                    <m:r>
                      <a:rPr lang="en-US" i="1" dirty="0" smtClean="0">
                        <a:latin typeface="Cambria Math" panose="02040503050406030204" pitchFamily="18" charset="0"/>
                        <a:cs typeface="Courier New" pitchFamily="49" charset="0"/>
                        <a:sym typeface="Symbol" pitchFamily="18" charset="2"/>
                      </a:rPr>
                      <m:t>𝑀</m:t>
                    </m:r>
                    <m:r>
                      <a:rPr lang="en-US" i="1" dirty="0" smtClean="0">
                        <a:latin typeface="Cambria Math" panose="02040503050406030204" pitchFamily="18" charset="0"/>
                        <a:cs typeface="Courier New" pitchFamily="49" charset="0"/>
                        <a:sym typeface="Symbol" pitchFamily="18" charset="2"/>
                      </a:rPr>
                      <m:t>=5.98×</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24</m:t>
                        </m:r>
                      </m:sup>
                    </m:sSup>
                  </m:oMath>
                </a14:m>
                <a:r>
                  <a:rPr lang="en-US" dirty="0" smtClean="0">
                    <a:cs typeface="Courier New" pitchFamily="49" charset="0"/>
                    <a:sym typeface="Symbol" pitchFamily="18" charset="2"/>
                  </a:rPr>
                  <a:t> kg </a:t>
                </a:r>
                <a:r>
                  <a:rPr lang="en-US" dirty="0">
                    <a:cs typeface="Courier New" pitchFamily="49" charset="0"/>
                    <a:sym typeface="Symbol" pitchFamily="18" charset="2"/>
                  </a:rPr>
                  <a:t>and </a:t>
                </a:r>
                <a14:m>
                  <m:oMath xmlns:m="http://schemas.openxmlformats.org/officeDocument/2006/math">
                    <m:sSub>
                      <m:sSubPr>
                        <m:ctrlPr>
                          <a:rPr lang="en-US" b="0" i="1" dirty="0" smtClean="0">
                            <a:latin typeface="Cambria Math" panose="02040503050406030204" pitchFamily="18" charset="0"/>
                            <a:cs typeface="Courier New" pitchFamily="49" charset="0"/>
                            <a:sym typeface="Symbol" pitchFamily="18" charset="2"/>
                          </a:rPr>
                        </m:ctrlPr>
                      </m:sSubPr>
                      <m:e>
                        <m:r>
                          <a:rPr lang="en-US" i="1" dirty="0" smtClean="0">
                            <a:latin typeface="Cambria Math" panose="02040503050406030204" pitchFamily="18" charset="0"/>
                            <a:cs typeface="Courier New" pitchFamily="49" charset="0"/>
                            <a:sym typeface="Symbol" pitchFamily="18" charset="2"/>
                          </a:rPr>
                          <m:t>𝑟</m:t>
                        </m:r>
                      </m:e>
                      <m:sub>
                        <m:r>
                          <a:rPr lang="en-US" b="0" i="1" dirty="0" smtClean="0">
                            <a:latin typeface="Cambria Math" panose="02040503050406030204" pitchFamily="18" charset="0"/>
                            <a:cs typeface="Courier New" pitchFamily="49" charset="0"/>
                            <a:sym typeface="Symbol" pitchFamily="18" charset="2"/>
                          </a:rPr>
                          <m:t>1</m:t>
                        </m:r>
                      </m:sub>
                    </m:sSub>
                    <m:r>
                      <a:rPr lang="en-US" i="1" dirty="0">
                        <a:latin typeface="Cambria Math" panose="02040503050406030204" pitchFamily="18" charset="0"/>
                        <a:cs typeface="Courier New" pitchFamily="49" charset="0"/>
                        <a:sym typeface="Symbol" pitchFamily="18" charset="2"/>
                      </a:rPr>
                      <m:t>=6.37×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6</m:t>
                        </m:r>
                      </m:sup>
                    </m:sSup>
                  </m:oMath>
                </a14:m>
                <a:r>
                  <a:rPr lang="en-US" dirty="0">
                    <a:cs typeface="Courier New" pitchFamily="49" charset="0"/>
                    <a:sym typeface="Symbol" pitchFamily="18" charset="2"/>
                  </a:rPr>
                  <a:t> m. </a:t>
                </a:r>
              </a:p>
              <a:p>
                <a:pPr eaLnBrk="0" hangingPunct="0">
                  <a:spcBef>
                    <a:spcPct val="20000"/>
                  </a:spcBef>
                </a:pPr>
                <a:r>
                  <a:rPr lang="en-US" dirty="0">
                    <a:cs typeface="Courier New" pitchFamily="49" charset="0"/>
                    <a:sym typeface="Symbol" pitchFamily="18" charset="2"/>
                  </a:rPr>
                  <a:t>But then </a:t>
                </a:r>
                <a14:m>
                  <m:oMath xmlns:m="http://schemas.openxmlformats.org/officeDocument/2006/math">
                    <m:sSub>
                      <m:sSubPr>
                        <m:ctrlPr>
                          <a:rPr lang="en-US" b="0" i="1" dirty="0" smtClean="0">
                            <a:latin typeface="Cambria Math" panose="02040503050406030204" pitchFamily="18" charset="0"/>
                            <a:cs typeface="Courier New" pitchFamily="49" charset="0"/>
                            <a:sym typeface="Symbol" pitchFamily="18" charset="2"/>
                          </a:rPr>
                        </m:ctrlPr>
                      </m:sSubPr>
                      <m:e>
                        <m:r>
                          <a:rPr lang="en-US" i="1" dirty="0" smtClean="0">
                            <a:latin typeface="Cambria Math" panose="02040503050406030204" pitchFamily="18" charset="0"/>
                            <a:cs typeface="Courier New" pitchFamily="49" charset="0"/>
                            <a:sym typeface="Symbol" pitchFamily="18" charset="2"/>
                          </a:rPr>
                          <m:t>𝑟</m:t>
                        </m:r>
                      </m:e>
                      <m:sub>
                        <m:r>
                          <a:rPr lang="en-US" b="0" i="1" dirty="0" smtClean="0">
                            <a:latin typeface="Cambria Math" panose="02040503050406030204" pitchFamily="18" charset="0"/>
                            <a:cs typeface="Courier New" pitchFamily="49" charset="0"/>
                            <a:sym typeface="Symbol" pitchFamily="18" charset="2"/>
                          </a:rPr>
                          <m:t>2</m:t>
                        </m:r>
                      </m:sub>
                    </m:sSub>
                    <m:r>
                      <a:rPr lang="en-US" i="1" dirty="0">
                        <a:latin typeface="Cambria Math" panose="02040503050406030204" pitchFamily="18" charset="0"/>
                        <a:cs typeface="Courier New" pitchFamily="49" charset="0"/>
                        <a:sym typeface="Symbol" pitchFamily="18" charset="2"/>
                      </a:rPr>
                      <m:t>=5(6.37×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6</m:t>
                        </m:r>
                      </m:sup>
                    </m:sSup>
                    <m:r>
                      <a:rPr lang="en-US" i="1" dirty="0">
                        <a:latin typeface="Cambria Math" panose="02040503050406030204" pitchFamily="18" charset="0"/>
                        <a:cs typeface="Courier New" pitchFamily="49" charset="0"/>
                        <a:sym typeface="Symbol" pitchFamily="18" charset="2"/>
                      </a:rPr>
                      <m:t>)=3.19×</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r>
                      <a:rPr lang="en-US" i="1" baseline="-25000" dirty="0">
                        <a:latin typeface="Cambria Math" panose="02040503050406030204" pitchFamily="18" charset="0"/>
                        <a:cs typeface="Courier New" pitchFamily="49" charset="0"/>
                        <a:sym typeface="Symbol" pitchFamily="18" charset="2"/>
                      </a:rPr>
                      <m:t> </m:t>
                    </m:r>
                  </m:oMath>
                </a14:m>
                <a:r>
                  <a:rPr lang="en-US" dirty="0">
                    <a:cs typeface="Courier New" pitchFamily="49" charset="0"/>
                    <a:sym typeface="Symbol" pitchFamily="18" charset="2"/>
                  </a:rPr>
                  <a:t>m. Thus</a:t>
                </a:r>
                <a:endParaRPr lang="en-US" dirty="0">
                  <a:sym typeface="Symbol" pitchFamily="18" charset="2"/>
                </a:endParaRPr>
              </a:p>
              <a:p>
                <a:pPr eaLnBrk="0" hangingPunct="0">
                  <a:lnSpc>
                    <a:spcPct val="114000"/>
                  </a:lnSpc>
                  <a:spcBef>
                    <a:spcPts val="0"/>
                  </a:spcBef>
                </a:pPr>
                <a:r>
                  <a:rPr lang="en-US" i="1" dirty="0" smtClean="0">
                    <a:cs typeface="Courier New" pitchFamily="49" charset="0"/>
                    <a:sym typeface="Symbol" pitchFamily="18" charset="2"/>
                  </a:rPr>
                  <a:t>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𝐺𝑀</m:t>
                    </m:r>
                    <m:d>
                      <m:dPr>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1</m:t>
                            </m:r>
                          </m:num>
                          <m:den>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𝑟</m:t>
                                </m:r>
                              </m:e>
                              <m:sub>
                                <m:r>
                                  <a:rPr lang="en-US" b="0" i="1" dirty="0" smtClean="0">
                                    <a:latin typeface="Cambria Math" panose="02040503050406030204" pitchFamily="18" charset="0"/>
                                    <a:sym typeface="Symbol" pitchFamily="18" charset="2"/>
                                  </a:rPr>
                                  <m:t>2</m:t>
                                </m:r>
                              </m:sub>
                            </m:sSub>
                          </m:den>
                        </m:f>
                        <m:r>
                          <a:rPr lang="en-US" b="0" i="1" dirty="0" smtClean="0">
                            <a:latin typeface="Cambria Math" panose="02040503050406030204" pitchFamily="18" charset="0"/>
                            <a:sym typeface="Symbol" pitchFamily="18" charset="2"/>
                          </a:rPr>
                          <m:t>−</m:t>
                        </m:r>
                        <m:f>
                          <m:fPr>
                            <m:ctrlPr>
                              <a:rPr lang="en-US" b="0"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1</m:t>
                            </m:r>
                          </m:num>
                          <m:den>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𝑟</m:t>
                                </m:r>
                              </m:e>
                              <m:sub>
                                <m:r>
                                  <a:rPr lang="en-US" b="0" i="1" dirty="0" smtClean="0">
                                    <a:latin typeface="Cambria Math" panose="02040503050406030204" pitchFamily="18" charset="0"/>
                                    <a:sym typeface="Symbol" pitchFamily="18" charset="2"/>
                                  </a:rPr>
                                  <m:t>1</m:t>
                                </m:r>
                              </m:sub>
                            </m:sSub>
                          </m:den>
                        </m:f>
                        <m:r>
                          <a:rPr lang="en-US" i="1" baseline="-25000" dirty="0">
                            <a:latin typeface="Cambria Math" panose="02040503050406030204" pitchFamily="18" charset="0"/>
                            <a:sym typeface="Symbol" pitchFamily="18" charset="2"/>
                          </a:rPr>
                          <m:t> </m:t>
                        </m:r>
                      </m:e>
                    </m:d>
                    <m:r>
                      <a:rPr lang="en-US" b="0"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𝐺𝑀</m:t>
                    </m:r>
                    <m:d>
                      <m:dPr>
                        <m:ctrlPr>
                          <a:rPr lang="en-US" i="1" dirty="0" smtClean="0">
                            <a:latin typeface="Cambria Math" panose="02040503050406030204" pitchFamily="18" charset="0"/>
                            <a:sym typeface="Symbol" pitchFamily="18" charset="2"/>
                          </a:rPr>
                        </m:ctrlPr>
                      </m:dPr>
                      <m:e>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1</m:t>
                            </m:r>
                          </m:num>
                          <m:den>
                            <m:r>
                              <a:rPr lang="en-US" i="1" dirty="0">
                                <a:latin typeface="Cambria Math" panose="02040503050406030204" pitchFamily="18" charset="0"/>
                                <a:cs typeface="Courier New" pitchFamily="49" charset="0"/>
                                <a:sym typeface="Symbol" pitchFamily="18" charset="2"/>
                              </a:rPr>
                              <m:t>3.19×</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den>
                        </m:f>
                        <m:r>
                          <a:rPr lang="en-US" b="0" i="1" dirty="0" smtClean="0">
                            <a:latin typeface="Cambria Math" panose="02040503050406030204" pitchFamily="18" charset="0"/>
                            <a:cs typeface="Courier New" pitchFamily="49" charset="0"/>
                            <a:sym typeface="Symbol" pitchFamily="18" charset="2"/>
                          </a:rPr>
                          <m:t>−</m:t>
                        </m:r>
                        <m:f>
                          <m:fPr>
                            <m:ctrlPr>
                              <a:rPr lang="en-US" b="0" i="1" dirty="0">
                                <a:latin typeface="Cambria Math" panose="02040503050406030204" pitchFamily="18" charset="0"/>
                                <a:cs typeface="Courier New" pitchFamily="49" charset="0"/>
                                <a:sym typeface="Symbol" pitchFamily="18" charset="2"/>
                              </a:rPr>
                            </m:ctrlPr>
                          </m:fPr>
                          <m:num>
                            <m:r>
                              <a:rPr lang="en-US" i="1" dirty="0">
                                <a:latin typeface="Cambria Math" panose="02040503050406030204" pitchFamily="18" charset="0"/>
                                <a:sym typeface="Symbol" pitchFamily="18" charset="2"/>
                              </a:rPr>
                              <m:t>1</m:t>
                            </m:r>
                          </m:num>
                          <m:den>
                            <m:r>
                              <a:rPr lang="en-US" i="1" dirty="0">
                                <a:latin typeface="Cambria Math" panose="02040503050406030204" pitchFamily="18" charset="0"/>
                                <a:cs typeface="Courier New" pitchFamily="49" charset="0"/>
                                <a:sym typeface="Symbol" pitchFamily="18" charset="2"/>
                              </a:rPr>
                              <m:t>6.37×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6</m:t>
                                </m:r>
                              </m:sup>
                            </m:sSup>
                          </m:den>
                        </m:f>
                      </m:e>
                    </m:d>
                    <m:r>
                      <a:rPr lang="en-US" i="1" dirty="0" smtClean="0">
                        <a:latin typeface="Cambria Math" panose="02040503050406030204" pitchFamily="18" charset="0"/>
                        <a:cs typeface="Courier New" pitchFamily="49" charset="0"/>
                        <a:sym typeface="Symbol" pitchFamily="18" charset="2"/>
                      </a:rPr>
                      <m:t> </m:t>
                    </m:r>
                  </m:oMath>
                </a14:m>
                <a:endParaRPr lang="en-US" dirty="0" smtClean="0">
                  <a:cs typeface="Courier New" pitchFamily="49" charset="0"/>
                  <a:sym typeface="Symbol" pitchFamily="18" charset="2"/>
                </a:endParaRPr>
              </a:p>
              <a:p>
                <a:pPr eaLnBrk="0" hangingPunct="0">
                  <a:spcBef>
                    <a:spcPts val="300"/>
                  </a:spcBef>
                </a:pPr>
                <a:r>
                  <a:rPr lang="en-US" dirty="0" smtClean="0">
                    <a:cs typeface="Courier New" pitchFamily="49" charset="0"/>
                    <a:sym typeface="Symbol" pitchFamily="18" charset="2"/>
                  </a:rPr>
                  <a:t>   </a:t>
                </a:r>
                <a14:m>
                  <m:oMath xmlns:m="http://schemas.openxmlformats.org/officeDocument/2006/math">
                    <m:r>
                      <a:rPr lang="en-US" b="0" i="0" dirty="0" smtClean="0">
                        <a:latin typeface="Cambria Math" panose="02040503050406030204" pitchFamily="18" charset="0"/>
                        <a:cs typeface="Courier New" pitchFamily="49" charset="0"/>
                        <a:sym typeface="Symbol" pitchFamily="18" charset="2"/>
                      </a:rPr>
                      <m:t>     </m:t>
                    </m:r>
                    <m:r>
                      <a:rPr lang="en-US" i="1" dirty="0" smtClean="0">
                        <a:latin typeface="Cambria Math" panose="02040503050406030204" pitchFamily="18" charset="0"/>
                        <a:cs typeface="Courier New" pitchFamily="49" charset="0"/>
                        <a:sym typeface="Symbol" pitchFamily="18" charset="2"/>
                      </a:rPr>
                      <m:t>=</m:t>
                    </m:r>
                    <m:r>
                      <a:rPr lang="en-US" b="0" i="1" dirty="0" smtClean="0">
                        <a:latin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𝐺𝑀</m:t>
                    </m:r>
                    <m:r>
                      <a:rPr lang="en-US" i="1" dirty="0">
                        <a:latin typeface="Cambria Math" panose="02040503050406030204" pitchFamily="18" charset="0"/>
                        <a:cs typeface="Courier New" pitchFamily="49" charset="0"/>
                        <a:sym typeface="Symbol" pitchFamily="18" charset="2"/>
                      </a:rPr>
                      <m:t>(−1.26×</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r>
                      <a:rPr lang="en-US" i="1" dirty="0">
                        <a:latin typeface="Cambria Math" panose="02040503050406030204" pitchFamily="18" charset="0"/>
                        <a:cs typeface="Courier New" pitchFamily="49" charset="0"/>
                        <a:sym typeface="Symbol" pitchFamily="18" charset="2"/>
                      </a:rPr>
                      <m:t>)</m:t>
                    </m:r>
                  </m:oMath>
                </a14:m>
                <a:endParaRPr lang="en-US" dirty="0">
                  <a:cs typeface="Courier New" pitchFamily="49" charset="0"/>
                  <a:sym typeface="Symbol" pitchFamily="18" charset="2"/>
                </a:endParaRPr>
              </a:p>
              <a:p>
                <a:pPr eaLnBrk="0" hangingPunct="0">
                  <a:spcBef>
                    <a:spcPts val="300"/>
                  </a:spcBef>
                </a:pPr>
                <a:r>
                  <a:rPr lang="en-US" dirty="0">
                    <a:cs typeface="Courier New" pitchFamily="49" charset="0"/>
                    <a:sym typeface="Symbol" pitchFamily="18" charset="2"/>
                  </a:rPr>
                  <a:t>    </a:t>
                </a:r>
                <a:r>
                  <a:rPr lang="en-US" dirty="0" smtClean="0">
                    <a:cs typeface="Courier New" pitchFamily="49" charset="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6.67×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−11</m:t>
                        </m:r>
                      </m:sup>
                    </m:sSup>
                    <m:r>
                      <a:rPr lang="en-US" i="1" dirty="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5.98×</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24</m:t>
                        </m:r>
                      </m:sup>
                    </m:sSup>
                    <m:r>
                      <a:rPr lang="en-US" i="1" dirty="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m:t>
                    </m:r>
                    <m:r>
                      <a:rPr lang="en-US" b="0" i="1" dirty="0" smtClean="0">
                        <a:latin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1.26×</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r>
                      <a:rPr lang="en-US" i="1" dirty="0">
                        <a:latin typeface="Cambria Math" panose="02040503050406030204" pitchFamily="18" charset="0"/>
                        <a:cs typeface="Courier New" pitchFamily="49" charset="0"/>
                        <a:sym typeface="Symbol" pitchFamily="18" charset="2"/>
                      </a:rPr>
                      <m:t>)</m:t>
                    </m:r>
                  </m:oMath>
                </a14:m>
                <a:endParaRPr lang="en-US" dirty="0">
                  <a:cs typeface="Courier New" pitchFamily="49" charset="0"/>
                  <a:sym typeface="Symbol" pitchFamily="18" charset="2"/>
                </a:endParaRPr>
              </a:p>
              <a:p>
                <a:pPr eaLnBrk="0" hangingPunct="0">
                  <a:spcBef>
                    <a:spcPts val="300"/>
                  </a:spcBef>
                </a:pPr>
                <a:r>
                  <a:rPr lang="en-US" dirty="0">
                    <a:sym typeface="Symbol" pitchFamily="18" charset="2"/>
                  </a:rPr>
                  <a:t>    </a:t>
                </a:r>
                <a14:m>
                  <m:oMath xmlns:m="http://schemas.openxmlformats.org/officeDocument/2006/math">
                    <m:r>
                      <a:rPr lang="en-US" b="0" i="0" dirty="0" smtClean="0">
                        <a:latin typeface="Cambria Math" panose="02040503050406030204" pitchFamily="18" charset="0"/>
                        <a:sym typeface="Symbol" pitchFamily="18" charset="2"/>
                      </a:rPr>
                      <m:t>    </m:t>
                    </m:r>
                    <m:r>
                      <a:rPr lang="en-US" i="1" dirty="0" smtClean="0">
                        <a:latin typeface="Cambria Math" panose="02040503050406030204" pitchFamily="18" charset="0"/>
                        <a:sym typeface="Symbol" pitchFamily="18" charset="2"/>
                      </a:rPr>
                      <m:t>= </m:t>
                    </m:r>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5.01×10</m:t>
                    </m:r>
                    <m:r>
                      <a:rPr lang="en-US" i="1" baseline="30000" dirty="0">
                        <a:latin typeface="Cambria Math" panose="02040503050406030204" pitchFamily="18" charset="0"/>
                        <a:cs typeface="Courier New" pitchFamily="49" charset="0"/>
                        <a:sym typeface="Symbol" pitchFamily="18" charset="2"/>
                      </a:rPr>
                      <m:t>7</m:t>
                    </m:r>
                  </m:oMath>
                </a14:m>
                <a:r>
                  <a:rPr lang="en-US" dirty="0">
                    <a:sym typeface="Symbol" pitchFamily="18" charset="2"/>
                  </a:rPr>
                  <a:t>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a:t>
                </a:r>
              </a:p>
            </p:txBody>
          </p:sp>
        </mc:Choice>
        <mc:Fallback xmlns="">
          <p:sp>
            <p:nvSpPr>
              <p:cNvPr id="120842" name="Rectangle 10"/>
              <p:cNvSpPr>
                <a:spLocks noRot="1" noChangeAspect="1" noMove="1" noResize="1" noEditPoints="1" noAdjustHandles="1" noChangeArrowheads="1" noChangeShapeType="1" noTextEdit="1"/>
              </p:cNvSpPr>
              <p:nvPr/>
            </p:nvSpPr>
            <p:spPr bwMode="auto">
              <a:xfrm>
                <a:off x="674688" y="2665413"/>
                <a:ext cx="7772400" cy="4192587"/>
              </a:xfrm>
              <a:prstGeom prst="rect">
                <a:avLst/>
              </a:prstGeom>
              <a:blipFill>
                <a:blip r:embed="rId11"/>
                <a:stretch>
                  <a:fillRect l="-1255" t="-1017" r="-549"/>
                </a:stretch>
              </a:blipFill>
              <a:ln w="9525">
                <a:noFill/>
                <a:miter lim="800000"/>
                <a:headEnd/>
                <a:tailEnd/>
              </a:ln>
            </p:spPr>
            <p:txBody>
              <a:bodyPr/>
              <a:lstStyle/>
              <a:p>
                <a:r>
                  <a:rPr lang="en-US">
                    <a:noFill/>
                  </a:rPr>
                  <a:t> </a:t>
                </a:r>
              </a:p>
            </p:txBody>
          </p:sp>
        </mc:Fallback>
      </mc:AlternateContent>
      <p:sp>
        <p:nvSpPr>
          <p:cNvPr id="14339" name="Rectangle 2"/>
          <p:cNvSpPr>
            <a:spLocks noChangeArrowheads="1"/>
          </p:cNvSpPr>
          <p:nvPr/>
        </p:nvSpPr>
        <p:spPr bwMode="auto">
          <a:xfrm>
            <a:off x="685800" y="1338263"/>
            <a:ext cx="7772400" cy="13779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t>
            </a:r>
            <a:r>
              <a:rPr lang="en-US" altLang="en-US">
                <a:solidFill>
                  <a:schemeClr val="accent2"/>
                </a:solidFill>
              </a:rPr>
              <a:t>– gravitational </a:t>
            </a:r>
            <a:endParaRPr lang="en-US">
              <a:solidFill>
                <a:schemeClr val="accent2"/>
              </a:solidFill>
            </a:endParaRPr>
          </a:p>
        </p:txBody>
      </p:sp>
      <p:sp>
        <p:nvSpPr>
          <p:cNvPr id="1434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20850" name="Picture 18"/>
          <p:cNvPicPr>
            <a:picLocks noChangeAspect="1" noChangeArrowheads="1"/>
          </p:cNvPicPr>
          <p:nvPr/>
        </p:nvPicPr>
        <p:blipFill>
          <a:blip r:embed="rId12" cstate="print">
            <a:clrChange>
              <a:clrFrom>
                <a:srgbClr val="FF0000"/>
              </a:clrFrom>
              <a:clrTo>
                <a:srgbClr val="FF0000">
                  <a:alpha val="0"/>
                </a:srgbClr>
              </a:clrTo>
            </a:clrChange>
          </a:blip>
          <a:srcRect/>
          <a:stretch>
            <a:fillRect/>
          </a:stretch>
        </p:blipFill>
        <p:spPr bwMode="auto">
          <a:xfrm>
            <a:off x="7500144" y="6059487"/>
            <a:ext cx="792163" cy="798513"/>
          </a:xfrm>
          <a:prstGeom prst="rect">
            <a:avLst/>
          </a:prstGeom>
          <a:ln>
            <a:noFill/>
          </a:ln>
          <a:effectLst>
            <a:outerShdw blurRad="292100" dist="139700" dir="2700000" algn="tl" rotWithShape="0">
              <a:srgbClr val="333333">
                <a:alpha val="65000"/>
              </a:srgbClr>
            </a:outerShdw>
          </a:effectLst>
        </p:spPr>
      </p:pic>
      <p:sp>
        <p:nvSpPr>
          <p:cNvPr id="120851" name="Line 19"/>
          <p:cNvSpPr>
            <a:spLocks noChangeShapeType="1"/>
          </p:cNvSpPr>
          <p:nvPr/>
        </p:nvSpPr>
        <p:spPr bwMode="auto">
          <a:xfrm flipV="1">
            <a:off x="7887494" y="4365625"/>
            <a:ext cx="0" cy="384175"/>
          </a:xfrm>
          <a:prstGeom prst="line">
            <a:avLst/>
          </a:prstGeom>
          <a:noFill/>
          <a:ln w="57150">
            <a:solidFill>
              <a:srgbClr val="FF0000"/>
            </a:solidFill>
            <a:round/>
            <a:headEnd/>
            <a:tailEnd/>
          </a:ln>
        </p:spPr>
        <p:txBody>
          <a:bodyPr/>
          <a:lstStyle/>
          <a:p>
            <a:endParaRPr lang="en-US"/>
          </a:p>
        </p:txBody>
      </p:sp>
      <p:sp>
        <p:nvSpPr>
          <p:cNvPr id="120852" name="Line 20"/>
          <p:cNvSpPr>
            <a:spLocks noChangeShapeType="1"/>
          </p:cNvSpPr>
          <p:nvPr/>
        </p:nvSpPr>
        <p:spPr bwMode="auto">
          <a:xfrm flipV="1">
            <a:off x="7887494" y="4794250"/>
            <a:ext cx="0" cy="384175"/>
          </a:xfrm>
          <a:prstGeom prst="line">
            <a:avLst/>
          </a:prstGeom>
          <a:noFill/>
          <a:ln w="57150">
            <a:solidFill>
              <a:srgbClr val="FF0000"/>
            </a:solidFill>
            <a:round/>
            <a:headEnd/>
            <a:tailEnd/>
          </a:ln>
        </p:spPr>
        <p:txBody>
          <a:bodyPr/>
          <a:lstStyle/>
          <a:p>
            <a:endParaRPr lang="en-US"/>
          </a:p>
        </p:txBody>
      </p:sp>
      <p:sp>
        <p:nvSpPr>
          <p:cNvPr id="120853" name="Line 21"/>
          <p:cNvSpPr>
            <a:spLocks noChangeShapeType="1"/>
          </p:cNvSpPr>
          <p:nvPr/>
        </p:nvSpPr>
        <p:spPr bwMode="auto">
          <a:xfrm flipV="1">
            <a:off x="7897019" y="5222875"/>
            <a:ext cx="0" cy="384175"/>
          </a:xfrm>
          <a:prstGeom prst="line">
            <a:avLst/>
          </a:prstGeom>
          <a:noFill/>
          <a:ln w="57150">
            <a:solidFill>
              <a:srgbClr val="FF0000"/>
            </a:solidFill>
            <a:round/>
            <a:headEnd/>
            <a:tailEnd/>
          </a:ln>
        </p:spPr>
        <p:txBody>
          <a:bodyPr/>
          <a:lstStyle/>
          <a:p>
            <a:endParaRPr lang="en-US"/>
          </a:p>
        </p:txBody>
      </p:sp>
      <p:sp>
        <p:nvSpPr>
          <p:cNvPr id="120854" name="Line 22"/>
          <p:cNvSpPr>
            <a:spLocks noChangeShapeType="1"/>
          </p:cNvSpPr>
          <p:nvPr/>
        </p:nvSpPr>
        <p:spPr bwMode="auto">
          <a:xfrm flipV="1">
            <a:off x="7897019" y="5651500"/>
            <a:ext cx="0" cy="384175"/>
          </a:xfrm>
          <a:prstGeom prst="line">
            <a:avLst/>
          </a:prstGeom>
          <a:noFill/>
          <a:ln w="57150">
            <a:solidFill>
              <a:srgbClr val="FF0000"/>
            </a:solidFill>
            <a:round/>
            <a:headEnd/>
            <a:tailEnd/>
          </a:ln>
        </p:spPr>
        <p:txBody>
          <a:bodyPr/>
          <a:lstStyle/>
          <a:p>
            <a:endParaRPr lang="en-US"/>
          </a:p>
        </p:txBody>
      </p:sp>
      <p:sp>
        <p:nvSpPr>
          <p:cNvPr id="120855" name="Line 23"/>
          <p:cNvSpPr>
            <a:spLocks noChangeShapeType="1"/>
          </p:cNvSpPr>
          <p:nvPr/>
        </p:nvSpPr>
        <p:spPr bwMode="auto">
          <a:xfrm flipV="1">
            <a:off x="7903369" y="6075362"/>
            <a:ext cx="0" cy="384175"/>
          </a:xfrm>
          <a:prstGeom prst="line">
            <a:avLst/>
          </a:prstGeom>
          <a:noFill/>
          <a:ln w="57150">
            <a:solidFill>
              <a:srgbClr val="FF0000"/>
            </a:solidFill>
            <a:round/>
            <a:headEnd/>
            <a:tailEnd/>
          </a:ln>
        </p:spPr>
        <p:txBody>
          <a:bodyPr/>
          <a:lstStyle/>
          <a:p>
            <a:endParaRPr lang="en-US"/>
          </a:p>
        </p:txBody>
      </p:sp>
      <p:sp>
        <p:nvSpPr>
          <p:cNvPr id="120856" name="Text Box 24"/>
          <p:cNvSpPr txBox="1">
            <a:spLocks noChangeArrowheads="1"/>
          </p:cNvSpPr>
          <p:nvPr/>
        </p:nvSpPr>
        <p:spPr bwMode="auto">
          <a:xfrm>
            <a:off x="7893844" y="5964237"/>
            <a:ext cx="398463" cy="457200"/>
          </a:xfrm>
          <a:prstGeom prst="rect">
            <a:avLst/>
          </a:prstGeom>
          <a:noFill/>
          <a:ln w="9525">
            <a:noFill/>
            <a:miter lim="800000"/>
            <a:headEnd/>
            <a:tailEnd/>
          </a:ln>
        </p:spPr>
        <p:txBody>
          <a:bodyPr wrap="none">
            <a:spAutoFit/>
          </a:bodyPr>
          <a:lstStyle/>
          <a:p>
            <a:r>
              <a:rPr lang="en-US" i="1">
                <a:solidFill>
                  <a:schemeClr val="bg1"/>
                </a:solidFill>
              </a:rPr>
              <a:t>r</a:t>
            </a:r>
            <a:r>
              <a:rPr lang="en-US" baseline="-25000">
                <a:solidFill>
                  <a:schemeClr val="bg1"/>
                </a:solidFill>
              </a:rPr>
              <a:t>1</a:t>
            </a:r>
            <a:endParaRPr lang="en-US" i="1">
              <a:solidFill>
                <a:schemeClr val="bg1"/>
              </a:solidFill>
            </a:endParaRPr>
          </a:p>
        </p:txBody>
      </p:sp>
      <p:sp>
        <p:nvSpPr>
          <p:cNvPr id="120857" name="Text Box 25"/>
          <p:cNvSpPr txBox="1">
            <a:spLocks noChangeArrowheads="1"/>
          </p:cNvSpPr>
          <p:nvPr/>
        </p:nvSpPr>
        <p:spPr bwMode="auto">
          <a:xfrm>
            <a:off x="7893844" y="4179887"/>
            <a:ext cx="398463" cy="457200"/>
          </a:xfrm>
          <a:prstGeom prst="rect">
            <a:avLst/>
          </a:prstGeom>
          <a:noFill/>
          <a:ln w="9525">
            <a:noFill/>
            <a:miter lim="800000"/>
            <a:headEnd/>
            <a:tailEnd/>
          </a:ln>
        </p:spPr>
        <p:txBody>
          <a:bodyPr wrap="none">
            <a:spAutoFit/>
          </a:bodyPr>
          <a:lstStyle/>
          <a:p>
            <a:r>
              <a:rPr lang="en-US" i="1"/>
              <a:t>r</a:t>
            </a:r>
            <a:r>
              <a:rPr lang="en-US" baseline="-25000"/>
              <a:t>2</a:t>
            </a:r>
            <a:endParaRPr lang="en-US" i="1"/>
          </a:p>
        </p:txBody>
      </p:sp>
      <p:sp>
        <p:nvSpPr>
          <p:cNvPr id="120858" name="Text Box 26"/>
          <p:cNvSpPr txBox="1">
            <a:spLocks noChangeArrowheads="1"/>
          </p:cNvSpPr>
          <p:nvPr/>
        </p:nvSpPr>
        <p:spPr bwMode="auto">
          <a:xfrm>
            <a:off x="5478463" y="171450"/>
            <a:ext cx="3665537" cy="822325"/>
          </a:xfrm>
          <a:prstGeom prst="rect">
            <a:avLst/>
          </a:prstGeom>
          <a:noFill/>
          <a:ln w="9525">
            <a:noFill/>
            <a:miter lim="800000"/>
            <a:headEnd/>
            <a:tailEnd/>
          </a:ln>
        </p:spPr>
        <p:txBody>
          <a:bodyPr>
            <a:spAutoFit/>
          </a:bodyPr>
          <a:lstStyle/>
          <a:p>
            <a:r>
              <a:rPr lang="en-US">
                <a:solidFill>
                  <a:schemeClr val="hlink"/>
                </a:solidFill>
              </a:rPr>
              <a:t>Why was the change in potential positive?</a:t>
            </a:r>
            <a:endParaRPr lang="en-US">
              <a:solidFill>
                <a:schemeClr val="hlink"/>
              </a:solidFill>
              <a:sym typeface="Symbol" pitchFamily="18" charset="2"/>
            </a:endParaRPr>
          </a:p>
        </p:txBody>
      </p:sp>
      <p:grpSp>
        <p:nvGrpSpPr>
          <p:cNvPr id="19" name="Group 24"/>
          <p:cNvGrpSpPr>
            <a:grpSpLocks/>
          </p:cNvGrpSpPr>
          <p:nvPr/>
        </p:nvGrpSpPr>
        <p:grpSpPr bwMode="auto">
          <a:xfrm>
            <a:off x="827881" y="1801813"/>
            <a:ext cx="7466013" cy="825500"/>
            <a:chOff x="511" y="2549"/>
            <a:chExt cx="4703" cy="520"/>
          </a:xfrm>
        </p:grpSpPr>
        <mc:AlternateContent xmlns:mc="http://schemas.openxmlformats.org/markup-compatibility/2006" xmlns:a14="http://schemas.microsoft.com/office/drawing/2010/main">
          <mc:Choice Requires="a14">
            <p:sp>
              <p:nvSpPr>
                <p:cNvPr id="20" name="Rectangle 10"/>
                <p:cNvSpPr>
                  <a:spLocks noChangeArrowheads="1"/>
                </p:cNvSpPr>
                <p:nvPr/>
              </p:nvSpPr>
              <p:spPr bwMode="auto">
                <a:xfrm>
                  <a:off x="511" y="2562"/>
                  <a:ext cx="1526" cy="505"/>
                </a:xfrm>
                <a:prstGeom prst="rect">
                  <a:avLst/>
                </a:prstGeom>
                <a:noFill/>
                <a:ln w="9525">
                  <a:noFill/>
                  <a:miter lim="800000"/>
                  <a:headEnd/>
                  <a:tailEnd/>
                </a:ln>
              </p:spPr>
              <p:txBody>
                <a:bodyPr anchor="ct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num>
                          <m:den>
                            <m:r>
                              <a:rPr lang="en-US" i="1" dirty="0">
                                <a:latin typeface="Cambria Math" panose="02040503050406030204" pitchFamily="18" charset="0"/>
                                <a:sym typeface="Symbol" pitchFamily="18" charset="2"/>
                              </a:rPr>
                              <m:t>𝑚</m:t>
                            </m:r>
                          </m:den>
                        </m:f>
                      </m:oMath>
                    </m:oMathPara>
                  </a14:m>
                  <a:endParaRPr lang="en-US" i="1" dirty="0">
                    <a:sym typeface="Symbol" pitchFamily="18" charset="2"/>
                  </a:endParaRPr>
                </a:p>
              </p:txBody>
            </p:sp>
          </mc:Choice>
          <mc:Fallback xmlns="">
            <p:sp>
              <p:nvSpPr>
                <p:cNvPr id="20" name="Rectangle 10"/>
                <p:cNvSpPr>
                  <a:spLocks noRot="1" noChangeAspect="1" noMove="1" noResize="1" noEditPoints="1" noAdjustHandles="1" noChangeArrowheads="1" noChangeShapeType="1" noTextEdit="1"/>
                </p:cNvSpPr>
                <p:nvPr/>
              </p:nvSpPr>
              <p:spPr bwMode="auto">
                <a:xfrm>
                  <a:off x="511" y="2562"/>
                  <a:ext cx="1526" cy="505"/>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sp>
          <p:nvSpPr>
            <p:cNvPr id="21" name="Text Box 11"/>
            <p:cNvSpPr txBox="1">
              <a:spLocks noChangeArrowheads="1"/>
            </p:cNvSpPr>
            <p:nvPr/>
          </p:nvSpPr>
          <p:spPr bwMode="auto">
            <a:xfrm>
              <a:off x="3984" y="2549"/>
              <a:ext cx="12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a:t>
              </a:r>
            </a:p>
          </p:txBody>
        </p:sp>
        <p:sp>
          <p:nvSpPr>
            <p:cNvPr id="22" name="Rectangle 12"/>
            <p:cNvSpPr>
              <a:spLocks noChangeArrowheads="1"/>
            </p:cNvSpPr>
            <p:nvPr/>
          </p:nvSpPr>
          <p:spPr bwMode="auto">
            <a:xfrm>
              <a:off x="512" y="2551"/>
              <a:ext cx="4701" cy="518"/>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3" name="Rectangle 14"/>
                <p:cNvSpPr>
                  <a:spLocks noChangeArrowheads="1"/>
                </p:cNvSpPr>
                <p:nvPr/>
              </p:nvSpPr>
              <p:spPr bwMode="auto">
                <a:xfrm>
                  <a:off x="2038" y="2552"/>
                  <a:ext cx="1946" cy="515"/>
                </a:xfrm>
                <a:prstGeom prst="rect">
                  <a:avLst/>
                </a:prstGeom>
                <a:noFill/>
                <a:ln w="9525">
                  <a:noFill/>
                  <a:miter lim="800000"/>
                  <a:headEnd/>
                  <a:tailEnd/>
                </a:ln>
              </p:spPr>
              <p:txBody>
                <a:bodyPr anchor="ct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m:t>
                            </m:r>
                          </m:num>
                          <m:den>
                            <m:r>
                              <a:rPr lang="en-US" i="1" dirty="0">
                                <a:latin typeface="Cambria Math" panose="02040503050406030204" pitchFamily="18" charset="0"/>
                                <a:sym typeface="Symbol" pitchFamily="18" charset="2"/>
                              </a:rPr>
                              <m:t>𝑟</m:t>
                            </m:r>
                          </m:den>
                        </m:f>
                      </m:oMath>
                    </m:oMathPara>
                  </a14:m>
                  <a:endParaRPr lang="en-US" i="1" dirty="0">
                    <a:sym typeface="Symbol" pitchFamily="18" charset="2"/>
                  </a:endParaRPr>
                </a:p>
              </p:txBody>
            </p:sp>
          </mc:Choice>
          <mc:Fallback xmlns="">
            <p:sp>
              <p:nvSpPr>
                <p:cNvPr id="23" name="Rectangle 14"/>
                <p:cNvSpPr>
                  <a:spLocks noRot="1" noChangeAspect="1" noMove="1" noResize="1" noEditPoints="1" noAdjustHandles="1" noChangeArrowheads="1" noChangeShapeType="1" noTextEdit="1"/>
                </p:cNvSpPr>
                <p:nvPr/>
              </p:nvSpPr>
              <p:spPr bwMode="auto">
                <a:xfrm>
                  <a:off x="2038" y="2552"/>
                  <a:ext cx="1946" cy="515"/>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0842">
                                            <p:txEl>
                                              <p:pRg st="0" end="0"/>
                                            </p:txEl>
                                          </p:spTgt>
                                        </p:tgtEl>
                                        <p:attrNameLst>
                                          <p:attrName>style.visibility</p:attrName>
                                        </p:attrNameLst>
                                      </p:cBhvr>
                                      <p:to>
                                        <p:strVal val="visible"/>
                                      </p:to>
                                    </p:set>
                                    <p:anim calcmode="lin" valueType="num">
                                      <p:cBhvr additive="base">
                                        <p:cTn id="14" dur="500" fill="hold"/>
                                        <p:tgtEl>
                                          <p:spTgt spid="12084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0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0850"/>
                                        </p:tgtEl>
                                        <p:attrNameLst>
                                          <p:attrName>style.visibility</p:attrName>
                                        </p:attrNameLst>
                                      </p:cBhvr>
                                      <p:to>
                                        <p:strVal val="visible"/>
                                      </p:to>
                                    </p:set>
                                    <p:animEffect transition="in" filter="fade">
                                      <p:cBhvr>
                                        <p:cTn id="19" dur="2000"/>
                                        <p:tgtEl>
                                          <p:spTgt spid="1208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0855"/>
                                        </p:tgtEl>
                                        <p:attrNameLst>
                                          <p:attrName>style.visibility</p:attrName>
                                        </p:attrNameLst>
                                      </p:cBhvr>
                                      <p:to>
                                        <p:strVal val="visible"/>
                                      </p:to>
                                    </p:set>
                                    <p:animEffect transition="in" filter="wipe(down)">
                                      <p:cBhvr>
                                        <p:cTn id="24" dur="500"/>
                                        <p:tgtEl>
                                          <p:spTgt spid="120855"/>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0856"/>
                                        </p:tgtEl>
                                        <p:attrNameLst>
                                          <p:attrName>style.visibility</p:attrName>
                                        </p:attrNameLst>
                                      </p:cBhvr>
                                      <p:to>
                                        <p:strVal val="visible"/>
                                      </p:to>
                                    </p:set>
                                    <p:anim calcmode="lin" valueType="num">
                                      <p:cBhvr additive="base">
                                        <p:cTn id="29" dur="500" fill="hold"/>
                                        <p:tgtEl>
                                          <p:spTgt spid="120856"/>
                                        </p:tgtEl>
                                        <p:attrNameLst>
                                          <p:attrName>ppt_x</p:attrName>
                                        </p:attrNameLst>
                                      </p:cBhvr>
                                      <p:tavLst>
                                        <p:tav tm="0">
                                          <p:val>
                                            <p:strVal val="1+#ppt_w/2"/>
                                          </p:val>
                                        </p:tav>
                                        <p:tav tm="100000">
                                          <p:val>
                                            <p:strVal val="#ppt_x"/>
                                          </p:val>
                                        </p:tav>
                                      </p:tavLst>
                                    </p:anim>
                                    <p:anim calcmode="lin" valueType="num">
                                      <p:cBhvr additive="base">
                                        <p:cTn id="30" dur="500" fill="hold"/>
                                        <p:tgtEl>
                                          <p:spTgt spid="1208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whoosh.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0854"/>
                                        </p:tgtEl>
                                        <p:attrNameLst>
                                          <p:attrName>style.visibility</p:attrName>
                                        </p:attrNameLst>
                                      </p:cBhvr>
                                      <p:to>
                                        <p:strVal val="visible"/>
                                      </p:to>
                                    </p:set>
                                    <p:animEffect transition="in" filter="wipe(down)">
                                      <p:cBhvr>
                                        <p:cTn id="35" dur="500"/>
                                        <p:tgtEl>
                                          <p:spTgt spid="120854"/>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0853"/>
                                        </p:tgtEl>
                                        <p:attrNameLst>
                                          <p:attrName>style.visibility</p:attrName>
                                        </p:attrNameLst>
                                      </p:cBhvr>
                                      <p:to>
                                        <p:strVal val="visible"/>
                                      </p:to>
                                    </p:set>
                                    <p:animEffect transition="in" filter="wipe(down)">
                                      <p:cBhvr>
                                        <p:cTn id="40" dur="500"/>
                                        <p:tgtEl>
                                          <p:spTgt spid="120853"/>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0852"/>
                                        </p:tgtEl>
                                        <p:attrNameLst>
                                          <p:attrName>style.visibility</p:attrName>
                                        </p:attrNameLst>
                                      </p:cBhvr>
                                      <p:to>
                                        <p:strVal val="visible"/>
                                      </p:to>
                                    </p:set>
                                    <p:animEffect transition="in" filter="wipe(down)">
                                      <p:cBhvr>
                                        <p:cTn id="45" dur="500"/>
                                        <p:tgtEl>
                                          <p:spTgt spid="120852"/>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0851"/>
                                        </p:tgtEl>
                                        <p:attrNameLst>
                                          <p:attrName>style.visibility</p:attrName>
                                        </p:attrNameLst>
                                      </p:cBhvr>
                                      <p:to>
                                        <p:strVal val="visible"/>
                                      </p:to>
                                    </p:set>
                                    <p:animEffect transition="in" filter="wipe(down)">
                                      <p:cBhvr>
                                        <p:cTn id="50" dur="500"/>
                                        <p:tgtEl>
                                          <p:spTgt spid="120851"/>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0857"/>
                                        </p:tgtEl>
                                        <p:attrNameLst>
                                          <p:attrName>style.visibility</p:attrName>
                                        </p:attrNameLst>
                                      </p:cBhvr>
                                      <p:to>
                                        <p:strVal val="visible"/>
                                      </p:to>
                                    </p:set>
                                    <p:anim calcmode="lin" valueType="num">
                                      <p:cBhvr additive="base">
                                        <p:cTn id="55" dur="500" fill="hold"/>
                                        <p:tgtEl>
                                          <p:spTgt spid="120857"/>
                                        </p:tgtEl>
                                        <p:attrNameLst>
                                          <p:attrName>ppt_x</p:attrName>
                                        </p:attrNameLst>
                                      </p:cBhvr>
                                      <p:tavLst>
                                        <p:tav tm="0">
                                          <p:val>
                                            <p:strVal val="1+#ppt_w/2"/>
                                          </p:val>
                                        </p:tav>
                                        <p:tav tm="100000">
                                          <p:val>
                                            <p:strVal val="#ppt_x"/>
                                          </p:val>
                                        </p:tav>
                                      </p:tavLst>
                                    </p:anim>
                                    <p:anim calcmode="lin" valueType="num">
                                      <p:cBhvr additive="base">
                                        <p:cTn id="56" dur="500" fill="hold"/>
                                        <p:tgtEl>
                                          <p:spTgt spid="1208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0842">
                                            <p:txEl>
                                              <p:pRg st="1" end="1"/>
                                            </p:txEl>
                                          </p:spTgt>
                                        </p:tgtEl>
                                        <p:attrNameLst>
                                          <p:attrName>style.visibility</p:attrName>
                                        </p:attrNameLst>
                                      </p:cBhvr>
                                      <p:to>
                                        <p:strVal val="visible"/>
                                      </p:to>
                                    </p:set>
                                    <p:anim calcmode="lin" valueType="num">
                                      <p:cBhvr additive="base">
                                        <p:cTn id="61" dur="500" fill="hold"/>
                                        <p:tgtEl>
                                          <p:spTgt spid="120842">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0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0842">
                                            <p:txEl>
                                              <p:pRg st="2" end="2"/>
                                            </p:txEl>
                                          </p:spTgt>
                                        </p:tgtEl>
                                        <p:attrNameLst>
                                          <p:attrName>style.visibility</p:attrName>
                                        </p:attrNameLst>
                                      </p:cBhvr>
                                      <p:to>
                                        <p:strVal val="visible"/>
                                      </p:to>
                                    </p:set>
                                    <p:anim calcmode="lin" valueType="num">
                                      <p:cBhvr additive="base">
                                        <p:cTn id="67" dur="500" fill="hold"/>
                                        <p:tgtEl>
                                          <p:spTgt spid="120842">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0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0842">
                                            <p:txEl>
                                              <p:pRg st="3" end="3"/>
                                            </p:txEl>
                                          </p:spTgt>
                                        </p:tgtEl>
                                        <p:attrNameLst>
                                          <p:attrName>style.visibility</p:attrName>
                                        </p:attrNameLst>
                                      </p:cBhvr>
                                      <p:to>
                                        <p:strVal val="visible"/>
                                      </p:to>
                                    </p:set>
                                    <p:anim calcmode="lin" valueType="num">
                                      <p:cBhvr additive="base">
                                        <p:cTn id="73" dur="500" fill="hold"/>
                                        <p:tgtEl>
                                          <p:spTgt spid="120842">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08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0842">
                                            <p:txEl>
                                              <p:pRg st="4" end="4"/>
                                            </p:txEl>
                                          </p:spTgt>
                                        </p:tgtEl>
                                        <p:attrNameLst>
                                          <p:attrName>style.visibility</p:attrName>
                                        </p:attrNameLst>
                                      </p:cBhvr>
                                      <p:to>
                                        <p:strVal val="visible"/>
                                      </p:to>
                                    </p:set>
                                    <p:anim calcmode="lin" valueType="num">
                                      <p:cBhvr additive="base">
                                        <p:cTn id="79" dur="500" fill="hold"/>
                                        <p:tgtEl>
                                          <p:spTgt spid="120842">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08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0842">
                                            <p:txEl>
                                              <p:pRg st="5" end="5"/>
                                            </p:txEl>
                                          </p:spTgt>
                                        </p:tgtEl>
                                        <p:attrNameLst>
                                          <p:attrName>style.visibility</p:attrName>
                                        </p:attrNameLst>
                                      </p:cBhvr>
                                      <p:to>
                                        <p:strVal val="visible"/>
                                      </p:to>
                                    </p:set>
                                    <p:anim calcmode="lin" valueType="num">
                                      <p:cBhvr additive="base">
                                        <p:cTn id="85" dur="500" fill="hold"/>
                                        <p:tgtEl>
                                          <p:spTgt spid="120842">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08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0842">
                                            <p:txEl>
                                              <p:pRg st="6" end="6"/>
                                            </p:txEl>
                                          </p:spTgt>
                                        </p:tgtEl>
                                        <p:attrNameLst>
                                          <p:attrName>style.visibility</p:attrName>
                                        </p:attrNameLst>
                                      </p:cBhvr>
                                      <p:to>
                                        <p:strVal val="visible"/>
                                      </p:to>
                                    </p:set>
                                    <p:anim calcmode="lin" valueType="num">
                                      <p:cBhvr additive="base">
                                        <p:cTn id="91" dur="500" fill="hold"/>
                                        <p:tgtEl>
                                          <p:spTgt spid="120842">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08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20858"/>
                                        </p:tgtEl>
                                        <p:attrNameLst>
                                          <p:attrName>style.visibility</p:attrName>
                                        </p:attrNameLst>
                                      </p:cBhvr>
                                      <p:to>
                                        <p:strVal val="visible"/>
                                      </p:to>
                                    </p:set>
                                    <p:anim calcmode="lin" valueType="num">
                                      <p:cBhvr additive="base">
                                        <p:cTn id="97" dur="500" fill="hold"/>
                                        <p:tgtEl>
                                          <p:spTgt spid="120858"/>
                                        </p:tgtEl>
                                        <p:attrNameLst>
                                          <p:attrName>ppt_x</p:attrName>
                                        </p:attrNameLst>
                                      </p:cBhvr>
                                      <p:tavLst>
                                        <p:tav tm="0">
                                          <p:val>
                                            <p:strVal val="1+#ppt_w/2"/>
                                          </p:val>
                                        </p:tav>
                                        <p:tav tm="100000">
                                          <p:val>
                                            <p:strVal val="#ppt_x"/>
                                          </p:val>
                                        </p:tav>
                                      </p:tavLst>
                                    </p:anim>
                                    <p:anim calcmode="lin" valueType="num">
                                      <p:cBhvr additive="base">
                                        <p:cTn id="98" dur="500" fill="hold"/>
                                        <p:tgtEl>
                                          <p:spTgt spid="1208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1" grpId="0" animBg="1"/>
      <p:bldP spid="120852" grpId="0" animBg="1"/>
      <p:bldP spid="120853" grpId="0" animBg="1"/>
      <p:bldP spid="120854" grpId="0" animBg="1"/>
      <p:bldP spid="120855" grpId="0" animBg="1"/>
      <p:bldP spid="120856" grpId="0"/>
      <p:bldP spid="120857" grpId="0"/>
      <p:bldP spid="1208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884" name="Rectangle 4"/>
              <p:cNvSpPr>
                <a:spLocks noChangeArrowheads="1"/>
              </p:cNvSpPr>
              <p:nvPr/>
            </p:nvSpPr>
            <p:spPr bwMode="auto">
              <a:xfrm>
                <a:off x="682625" y="1712913"/>
                <a:ext cx="7764463" cy="5145087"/>
              </a:xfrm>
              <a:prstGeom prst="rect">
                <a:avLst/>
              </a:prstGeom>
              <a:solidFill>
                <a:srgbClr val="FFCCCC"/>
              </a:solidFill>
              <a:ln w="9525">
                <a:noFill/>
                <a:miter lim="800000"/>
                <a:headEnd/>
                <a:tailEnd/>
              </a:ln>
            </p:spPr>
            <p:txBody>
              <a:bodyPr/>
              <a:lstStyle/>
              <a:p>
                <a:pPr eaLnBrk="0" hangingPunct="0"/>
                <a:r>
                  <a:rPr lang="en-US" b="1" i="1" dirty="0" smtClean="0"/>
                  <a:t>FYI</a:t>
                </a:r>
              </a:p>
              <a:p>
                <a:pPr eaLnBrk="0" hangingPunct="0"/>
                <a:r>
                  <a:rPr lang="en-US" b="1" dirty="0">
                    <a:sym typeface="Symbol" pitchFamily="18" charset="2"/>
                  </a:rPr>
                  <a:t></a:t>
                </a:r>
                <a:r>
                  <a:rPr lang="en-US" dirty="0">
                    <a:sym typeface="Symbol" pitchFamily="18" charset="2"/>
                  </a:rPr>
                  <a:t>A few words clarifying the gravitational potential energy and gravitational potential formulas are in order.</a:t>
                </a:r>
              </a:p>
              <a:p>
                <a:pPr eaLnBrk="0" hangingPunct="0"/>
                <a:r>
                  <a:rPr lang="en-US" i="1" dirty="0">
                    <a:sym typeface="Symbol" pitchFamily="18" charset="2"/>
                  </a:rPr>
                  <a:t>  </a:t>
                </a:r>
                <a:r>
                  <a:rPr lang="en-US" i="1" dirty="0" smtClean="0">
                    <a:sym typeface="Symbol" pitchFamily="18" charset="2"/>
                  </a:rPr>
                  <a:t>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oMath>
                </a14:m>
                <a:r>
                  <a:rPr lang="en-US" i="1" dirty="0">
                    <a:sym typeface="Symbol" pitchFamily="18" charset="2"/>
                  </a:rPr>
                  <a:t>	</a:t>
                </a:r>
                <a:r>
                  <a:rPr lang="en-US" i="1" dirty="0" smtClean="0">
                    <a:sym typeface="Symbol" pitchFamily="18" charset="2"/>
                  </a:rPr>
                  <a:t>		</a:t>
                </a:r>
                <a14:m>
                  <m:oMath xmlns:m="http://schemas.openxmlformats.org/officeDocument/2006/math">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𝑉</m:t>
                        </m:r>
                      </m:e>
                      <m:sub>
                        <m:r>
                          <a:rPr lang="en-US" i="1" dirty="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m:t>
                        </m:r>
                      </m:num>
                      <m:den>
                        <m:r>
                          <a:rPr lang="en-US" i="1" dirty="0">
                            <a:latin typeface="Cambria Math" panose="02040503050406030204" pitchFamily="18" charset="0"/>
                            <a:sym typeface="Symbol" pitchFamily="18" charset="2"/>
                          </a:rPr>
                          <m:t>𝑟</m:t>
                        </m:r>
                      </m:den>
                    </m:f>
                  </m:oMath>
                </a14:m>
                <a:r>
                  <a:rPr lang="en-US" i="1" dirty="0" smtClean="0">
                    <a:solidFill>
                      <a:schemeClr val="hlink"/>
                    </a:solidFill>
                    <a:sym typeface="Symbol" pitchFamily="18" charset="2"/>
                  </a:rPr>
                  <a:t>        </a:t>
                </a:r>
                <a:r>
                  <a:rPr lang="en-US" sz="2000" i="1" dirty="0" smtClean="0">
                    <a:solidFill>
                      <a:schemeClr val="hlink"/>
                    </a:solidFill>
                    <a:sym typeface="Symbol" pitchFamily="18" charset="2"/>
                  </a:rPr>
                  <a:t>gravitational </a:t>
                </a:r>
                <a:r>
                  <a:rPr lang="en-US" sz="2000" i="1" dirty="0">
                    <a:solidFill>
                      <a:schemeClr val="hlink"/>
                    </a:solidFill>
                    <a:sym typeface="Symbol" pitchFamily="18" charset="2"/>
                  </a:rPr>
                  <a:t>potential </a:t>
                </a:r>
                <a:r>
                  <a:rPr lang="en-US" sz="2000" i="1" dirty="0" smtClean="0">
                    <a:solidFill>
                      <a:schemeClr val="hlink"/>
                    </a:solidFill>
                    <a:sym typeface="Symbol" pitchFamily="18" charset="2"/>
                  </a:rPr>
                  <a:t>energy           </a:t>
                </a:r>
                <a:r>
                  <a:rPr lang="en-US" sz="2000" i="1" dirty="0" smtClean="0">
                    <a:sym typeface="Symbol" pitchFamily="18" charset="2"/>
                  </a:rPr>
                  <a:t> </a:t>
                </a:r>
                <a:r>
                  <a:rPr lang="en-US" sz="2000" i="1" dirty="0">
                    <a:solidFill>
                      <a:schemeClr val="hlink"/>
                    </a:solidFill>
                    <a:sym typeface="Symbol" pitchFamily="18" charset="2"/>
                  </a:rPr>
                  <a:t>gravitational potential</a:t>
                </a:r>
              </a:p>
              <a:p>
                <a:pPr eaLnBrk="0" hangingPunct="0">
                  <a:spcBef>
                    <a:spcPts val="400"/>
                  </a:spcBef>
                </a:pPr>
                <a:r>
                  <a:rPr lang="en-US" b="1" dirty="0">
                    <a:sym typeface="Symbol" pitchFamily="18" charset="2"/>
                  </a:rPr>
                  <a:t></a:t>
                </a:r>
                <a:r>
                  <a:rPr lang="en-US" dirty="0">
                    <a:sym typeface="Symbol" pitchFamily="18" charset="2"/>
                  </a:rPr>
                  <a:t>Be aware of the difference in name. Both have “gravitational potential” in them and can be confused during problem solving.</a:t>
                </a:r>
              </a:p>
              <a:p>
                <a:pPr eaLnBrk="0" hangingPunct="0">
                  <a:spcBef>
                    <a:spcPts val="400"/>
                  </a:spcBef>
                </a:pPr>
                <a:r>
                  <a:rPr lang="en-US" b="1" dirty="0">
                    <a:sym typeface="Symbol" pitchFamily="18" charset="2"/>
                  </a:rPr>
                  <a:t></a:t>
                </a:r>
                <a:r>
                  <a:rPr lang="en-US" dirty="0">
                    <a:sym typeface="Symbol" pitchFamily="18" charset="2"/>
                  </a:rPr>
                  <a:t>Be aware of the minus sign in both formulas. </a:t>
                </a:r>
              </a:p>
              <a:p>
                <a:pPr eaLnBrk="0" hangingPunct="0">
                  <a:spcBef>
                    <a:spcPts val="400"/>
                  </a:spcBef>
                </a:pPr>
                <a:r>
                  <a:rPr lang="en-US" b="1" dirty="0">
                    <a:sym typeface="Symbol" pitchFamily="18" charset="2"/>
                  </a:rPr>
                  <a:t></a:t>
                </a:r>
                <a:r>
                  <a:rPr lang="en-US" dirty="0">
                    <a:sym typeface="Symbol" pitchFamily="18" charset="2"/>
                  </a:rPr>
                  <a:t>The minus sign is there so that as you </a:t>
                </a:r>
                <a:r>
                  <a:rPr lang="en-US" b="1" dirty="0">
                    <a:sym typeface="Symbol" pitchFamily="18" charset="2"/>
                  </a:rPr>
                  <a:t>separate</a:t>
                </a:r>
                <a:r>
                  <a:rPr lang="en-US" dirty="0">
                    <a:sym typeface="Symbol" pitchFamily="18" charset="2"/>
                  </a:rPr>
                  <a:t> two masses, or move farther out in space, their values increase (as in the last example).</a:t>
                </a:r>
              </a:p>
              <a:p>
                <a:pPr eaLnBrk="0" hangingPunct="0">
                  <a:spcBef>
                    <a:spcPts val="400"/>
                  </a:spcBef>
                </a:pPr>
                <a:r>
                  <a:rPr lang="en-US" b="1" dirty="0">
                    <a:sym typeface="Symbol" pitchFamily="18" charset="2"/>
                  </a:rPr>
                  <a:t></a:t>
                </a:r>
                <a:r>
                  <a:rPr lang="en-US" dirty="0">
                    <a:sym typeface="Symbol" pitchFamily="18" charset="2"/>
                  </a:rPr>
                  <a:t>Both </a:t>
                </a:r>
                <a:r>
                  <a:rPr lang="en-US" dirty="0" smtClean="0">
                    <a:sym typeface="Symbol" pitchFamily="18" charset="2"/>
                  </a:rPr>
                  <a:t>values are zero </a:t>
                </a:r>
                <a:r>
                  <a:rPr lang="en-US" dirty="0">
                    <a:sym typeface="Symbol" pitchFamily="18" charset="2"/>
                  </a:rPr>
                  <a:t>when </a:t>
                </a:r>
                <a:r>
                  <a:rPr lang="en-US" i="1" dirty="0">
                    <a:sym typeface="Symbol" pitchFamily="18" charset="2"/>
                  </a:rPr>
                  <a:t>r</a:t>
                </a:r>
                <a:r>
                  <a:rPr lang="en-US" dirty="0">
                    <a:sym typeface="Symbol" pitchFamily="18" charset="2"/>
                  </a:rPr>
                  <a:t> becomes infinitely large.</a:t>
                </a:r>
              </a:p>
            </p:txBody>
          </p:sp>
        </mc:Choice>
        <mc:Fallback xmlns="">
          <p:sp>
            <p:nvSpPr>
              <p:cNvPr id="122884" name="Rectangle 4"/>
              <p:cNvSpPr>
                <a:spLocks noRot="1" noChangeAspect="1" noMove="1" noResize="1" noEditPoints="1" noAdjustHandles="1" noChangeArrowheads="1" noChangeShapeType="1" noTextEdit="1"/>
              </p:cNvSpPr>
              <p:nvPr/>
            </p:nvSpPr>
            <p:spPr bwMode="auto">
              <a:xfrm>
                <a:off x="682625" y="1712913"/>
                <a:ext cx="7764463" cy="5145087"/>
              </a:xfrm>
              <a:prstGeom prst="rect">
                <a:avLst/>
              </a:prstGeom>
              <a:blipFill>
                <a:blip r:embed="rId5"/>
                <a:stretch>
                  <a:fillRect l="-1256" t="-829" r="-2041" b="-2725"/>
                </a:stretch>
              </a:blipFill>
              <a:ln w="9525">
                <a:noFill/>
                <a:miter lim="800000"/>
                <a:headEnd/>
                <a:tailEnd/>
              </a:ln>
            </p:spPr>
            <p:txBody>
              <a:bodyPr/>
              <a:lstStyle/>
              <a:p>
                <a:r>
                  <a:rPr lang="en-US">
                    <a:noFill/>
                  </a:rPr>
                  <a:t> </a:t>
                </a:r>
              </a:p>
            </p:txBody>
          </p:sp>
        </mc:Fallback>
      </mc:AlternateContent>
      <p:sp>
        <p:nvSpPr>
          <p:cNvPr id="15363" name="Rectangle 2"/>
          <p:cNvSpPr>
            <a:spLocks noChangeArrowheads="1"/>
          </p:cNvSpPr>
          <p:nvPr/>
        </p:nvSpPr>
        <p:spPr bwMode="auto">
          <a:xfrm>
            <a:off x="685800" y="1338263"/>
            <a:ext cx="7772400" cy="439737"/>
          </a:xfrm>
          <a:prstGeom prst="rect">
            <a:avLst/>
          </a:prstGeom>
          <a:solidFill>
            <a:srgbClr val="EAEAEA"/>
          </a:solidFill>
          <a:ln w="9525">
            <a:noFill/>
            <a:miter lim="800000"/>
            <a:headEnd/>
            <a:tailEnd/>
          </a:ln>
        </p:spPr>
        <p:txBody>
          <a:bodyPr/>
          <a:lstStyle/>
          <a:p>
            <a:pPr eaLnBrk="0" hangingPunct="0"/>
            <a:r>
              <a:rPr lang="en-US" altLang="en-US" i="1" dirty="0">
                <a:solidFill>
                  <a:schemeClr val="accent2"/>
                </a:solidFill>
              </a:rPr>
              <a:t>Potential and potential energy </a:t>
            </a:r>
            <a:r>
              <a:rPr lang="en-US" altLang="en-US" dirty="0">
                <a:solidFill>
                  <a:schemeClr val="accent2"/>
                </a:solidFill>
              </a:rPr>
              <a:t>– gravitational </a:t>
            </a:r>
            <a:endParaRPr lang="en-US" dirty="0">
              <a:solidFill>
                <a:schemeClr val="accent2"/>
              </a:solidFill>
            </a:endParaRPr>
          </a:p>
        </p:txBody>
      </p:sp>
      <p:sp>
        <p:nvSpPr>
          <p:cNvPr id="1536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4">
                                            <p:txEl>
                                              <p:pRg st="1" end="1"/>
                                            </p:txEl>
                                          </p:spTgt>
                                        </p:tgtEl>
                                        <p:attrNameLst>
                                          <p:attrName>style.visibility</p:attrName>
                                        </p:attrNameLst>
                                      </p:cBhvr>
                                      <p:to>
                                        <p:strVal val="visible"/>
                                      </p:to>
                                    </p:set>
                                    <p:anim calcmode="lin" valueType="num">
                                      <p:cBhvr additive="base">
                                        <p:cTn id="7" dur="500" fill="hold"/>
                                        <p:tgtEl>
                                          <p:spTgt spid="12288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884">
                                            <p:txEl>
                                              <p:pRg st="2" end="2"/>
                                            </p:txEl>
                                          </p:spTgt>
                                        </p:tgtEl>
                                        <p:attrNameLst>
                                          <p:attrName>style.visibility</p:attrName>
                                        </p:attrNameLst>
                                      </p:cBhvr>
                                      <p:to>
                                        <p:strVal val="visible"/>
                                      </p:to>
                                    </p:set>
                                    <p:anim calcmode="lin" valueType="num">
                                      <p:cBhvr additive="base">
                                        <p:cTn id="13" dur="500" fill="hold"/>
                                        <p:tgtEl>
                                          <p:spTgt spid="12288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884">
                                            <p:txEl>
                                              <p:pRg st="3" end="3"/>
                                            </p:txEl>
                                          </p:spTgt>
                                        </p:tgtEl>
                                        <p:attrNameLst>
                                          <p:attrName>style.visibility</p:attrName>
                                        </p:attrNameLst>
                                      </p:cBhvr>
                                      <p:to>
                                        <p:strVal val="visible"/>
                                      </p:to>
                                    </p:set>
                                    <p:anim calcmode="lin" valueType="num">
                                      <p:cBhvr additive="base">
                                        <p:cTn id="19" dur="500" fill="hold"/>
                                        <p:tgtEl>
                                          <p:spTgt spid="1228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884">
                                            <p:txEl>
                                              <p:pRg st="4" end="4"/>
                                            </p:txEl>
                                          </p:spTgt>
                                        </p:tgtEl>
                                        <p:attrNameLst>
                                          <p:attrName>style.visibility</p:attrName>
                                        </p:attrNameLst>
                                      </p:cBhvr>
                                      <p:to>
                                        <p:strVal val="visible"/>
                                      </p:to>
                                    </p:set>
                                    <p:anim calcmode="lin" valueType="num">
                                      <p:cBhvr additive="base">
                                        <p:cTn id="25" dur="500" fill="hold"/>
                                        <p:tgtEl>
                                          <p:spTgt spid="12288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884">
                                            <p:txEl>
                                              <p:pRg st="5" end="5"/>
                                            </p:txEl>
                                          </p:spTgt>
                                        </p:tgtEl>
                                        <p:attrNameLst>
                                          <p:attrName>style.visibility</p:attrName>
                                        </p:attrNameLst>
                                      </p:cBhvr>
                                      <p:to>
                                        <p:strVal val="visible"/>
                                      </p:to>
                                    </p:set>
                                    <p:anim calcmode="lin" valueType="num">
                                      <p:cBhvr additive="base">
                                        <p:cTn id="31" dur="500" fill="hold"/>
                                        <p:tgtEl>
                                          <p:spTgt spid="12288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884">
                                            <p:txEl>
                                              <p:pRg st="6" end="6"/>
                                            </p:txEl>
                                          </p:spTgt>
                                        </p:tgtEl>
                                        <p:attrNameLst>
                                          <p:attrName>style.visibility</p:attrName>
                                        </p:attrNameLst>
                                      </p:cBhvr>
                                      <p:to>
                                        <p:strVal val="visible"/>
                                      </p:to>
                                    </p:set>
                                    <p:anim calcmode="lin" valueType="num">
                                      <p:cBhvr additive="base">
                                        <p:cTn id="37" dur="500" fill="hold"/>
                                        <p:tgtEl>
                                          <p:spTgt spid="12288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85800" y="1766888"/>
            <a:ext cx="7772400" cy="50911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19849"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500" y="1806575"/>
            <a:ext cx="7775575" cy="3006725"/>
          </a:xfrm>
          <a:prstGeom prst="rect">
            <a:avLst/>
          </a:prstGeom>
          <a:noFill/>
          <a:ln w="9525">
            <a:noFill/>
            <a:miter lim="800000"/>
            <a:headEnd/>
            <a:tailEnd/>
          </a:ln>
        </p:spPr>
      </p:pic>
      <p:sp>
        <p:nvSpPr>
          <p:cNvPr id="419845" name="Oval 5"/>
          <p:cNvSpPr>
            <a:spLocks noChangeArrowheads="1"/>
          </p:cNvSpPr>
          <p:nvPr/>
        </p:nvSpPr>
        <p:spPr bwMode="auto">
          <a:xfrm>
            <a:off x="698500" y="3254375"/>
            <a:ext cx="349250" cy="349250"/>
          </a:xfrm>
          <a:prstGeom prst="ellipse">
            <a:avLst/>
          </a:prstGeom>
          <a:noFill/>
          <a:ln w="28575">
            <a:solidFill>
              <a:srgbClr val="FF0000"/>
            </a:solidFill>
            <a:round/>
            <a:headEnd/>
            <a:tailEnd/>
          </a:ln>
        </p:spPr>
        <p:txBody>
          <a:bodyPr wrap="none" anchor="ctr"/>
          <a:lstStyle/>
          <a:p>
            <a:endParaRPr lang="en-US"/>
          </a:p>
        </p:txBody>
      </p:sp>
      <p:sp>
        <p:nvSpPr>
          <p:cNvPr id="419846" name="Text Box 6"/>
          <p:cNvSpPr txBox="1">
            <a:spLocks noChangeArrowheads="1"/>
          </p:cNvSpPr>
          <p:nvPr/>
        </p:nvSpPr>
        <p:spPr bwMode="auto">
          <a:xfrm>
            <a:off x="714375" y="4946650"/>
            <a:ext cx="56673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Be sure to know this definition.</a:t>
            </a:r>
            <a:endParaRPr lang="en-US">
              <a:solidFill>
                <a:schemeClr val="hlink"/>
              </a:solidFill>
              <a:cs typeface="Courier New" pitchFamily="49" charset="0"/>
            </a:endParaRPr>
          </a:p>
        </p:txBody>
      </p:sp>
      <p:sp>
        <p:nvSpPr>
          <p:cNvPr id="1639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16391" name="Rectangle 8"/>
          <p:cNvSpPr>
            <a:spLocks noChangeArrowheads="1"/>
          </p:cNvSpPr>
          <p:nvPr/>
        </p:nvSpPr>
        <p:spPr bwMode="auto">
          <a:xfrm>
            <a:off x="685800" y="1338263"/>
            <a:ext cx="7772400" cy="439737"/>
          </a:xfrm>
          <a:prstGeom prst="rect">
            <a:avLst/>
          </a:prstGeom>
          <a:solidFill>
            <a:srgbClr val="EAEAEA"/>
          </a:solidFill>
          <a:ln w="9525">
            <a:noFill/>
            <a:miter lim="800000"/>
            <a:headEnd/>
            <a:tailEnd/>
          </a:ln>
        </p:spPr>
        <p:txBody>
          <a:bodyPr/>
          <a:lstStyle/>
          <a:p>
            <a:pPr eaLnBrk="0" hangingPunct="0"/>
            <a:r>
              <a:rPr lang="en-US" altLang="en-US" i="1">
                <a:solidFill>
                  <a:schemeClr val="accent2"/>
                </a:solidFill>
              </a:rPr>
              <a:t>Potential and potential energy </a:t>
            </a:r>
            <a:r>
              <a:rPr lang="en-US" altLang="en-US">
                <a:solidFill>
                  <a:schemeClr val="accent2"/>
                </a:solidFill>
              </a:rPr>
              <a:t>– gravitational </a:t>
            </a:r>
            <a:endParaRPr lang="en-US">
              <a:solidFill>
                <a:schemeClr val="accent2"/>
              </a:solidFill>
            </a:endParaRPr>
          </a:p>
        </p:txBody>
      </p:sp>
      <p:sp>
        <p:nvSpPr>
          <p:cNvPr id="419850" name="Text Box 10"/>
          <p:cNvSpPr txBox="1">
            <a:spLocks noChangeArrowheads="1"/>
          </p:cNvSpPr>
          <p:nvPr/>
        </p:nvSpPr>
        <p:spPr bwMode="auto">
          <a:xfrm>
            <a:off x="714375" y="5327650"/>
            <a:ext cx="7667625" cy="830997"/>
          </a:xfrm>
          <a:prstGeom prst="rect">
            <a:avLst/>
          </a:prstGeom>
          <a:noFill/>
          <a:ln w="9525">
            <a:noFill/>
            <a:miter lim="800000"/>
            <a:headEnd/>
            <a:tailEnd/>
          </a:ln>
        </p:spPr>
        <p:txBody>
          <a:bodyPr>
            <a:spAutoFit/>
          </a:bodyPr>
          <a:lstStyle/>
          <a:p>
            <a:r>
              <a:rPr lang="en-US" dirty="0">
                <a:solidFill>
                  <a:schemeClr val="hlink"/>
                </a:solidFill>
                <a:sym typeface="Symbol" pitchFamily="18" charset="2"/>
              </a:rPr>
              <a:t>By the way, answer C is the official definition of the </a:t>
            </a:r>
            <a:r>
              <a:rPr lang="en-US" dirty="0" smtClean="0">
                <a:solidFill>
                  <a:schemeClr val="hlink"/>
                </a:solidFill>
                <a:sym typeface="Symbol" pitchFamily="18" charset="2"/>
              </a:rPr>
              <a:t>gravitational potential </a:t>
            </a:r>
            <a:r>
              <a:rPr lang="en-US" i="1" dirty="0">
                <a:solidFill>
                  <a:schemeClr val="hlink"/>
                </a:solidFill>
                <a:sym typeface="Symbol" pitchFamily="18" charset="2"/>
              </a:rPr>
              <a:t>energy</a:t>
            </a:r>
            <a:r>
              <a:rPr lang="en-US" dirty="0">
                <a:solidFill>
                  <a:schemeClr val="hlink"/>
                </a:solidFill>
                <a:sym typeface="Symbol" pitchFamily="18" charset="2"/>
              </a:rPr>
              <a:t> at a point P.</a:t>
            </a:r>
            <a:endParaRPr lang="en-US" dirty="0">
              <a:solidFill>
                <a:schemeClr val="hlink"/>
              </a:solidFill>
              <a:cs typeface="Courier New" pitchFamily="49" charset="0"/>
            </a:endParaRPr>
          </a:p>
        </p:txBody>
      </p:sp>
      <p:sp>
        <p:nvSpPr>
          <p:cNvPr id="419851" name="Text Box 11"/>
          <p:cNvSpPr txBox="1">
            <a:spLocks noChangeArrowheads="1"/>
          </p:cNvSpPr>
          <p:nvPr/>
        </p:nvSpPr>
        <p:spPr bwMode="auto">
          <a:xfrm>
            <a:off x="714375" y="6061075"/>
            <a:ext cx="76676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Try not to mix up </a:t>
            </a:r>
            <a:r>
              <a:rPr lang="en-US" b="1">
                <a:solidFill>
                  <a:schemeClr val="hlink"/>
                </a:solidFill>
                <a:sym typeface="Symbol" pitchFamily="18" charset="2"/>
              </a:rPr>
              <a:t>potential</a:t>
            </a:r>
            <a:r>
              <a:rPr lang="en-US">
                <a:solidFill>
                  <a:schemeClr val="hlink"/>
                </a:solidFill>
                <a:sym typeface="Symbol" pitchFamily="18" charset="2"/>
              </a:rPr>
              <a:t> and </a:t>
            </a:r>
            <a:r>
              <a:rPr lang="en-US" b="1">
                <a:solidFill>
                  <a:schemeClr val="hlink"/>
                </a:solidFill>
                <a:sym typeface="Symbol" pitchFamily="18" charset="2"/>
              </a:rPr>
              <a:t>potential energy</a:t>
            </a:r>
            <a:r>
              <a:rPr lang="en-US">
                <a:solidFill>
                  <a:schemeClr val="hlink"/>
                </a:solidFill>
                <a:sym typeface="Symbol" pitchFamily="18" charset="2"/>
              </a:rPr>
              <a:t>.</a:t>
            </a:r>
            <a:endParaRPr lang="en-US">
              <a:solidFill>
                <a:schemeClr val="hlink"/>
              </a:solidFill>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49"/>
                                        </p:tgtEl>
                                        <p:attrNameLst>
                                          <p:attrName>style.visibility</p:attrName>
                                        </p:attrNameLst>
                                      </p:cBhvr>
                                      <p:to>
                                        <p:strVal val="visible"/>
                                      </p:to>
                                    </p:set>
                                    <p:anim calcmode="lin" valueType="num">
                                      <p:cBhvr additive="base">
                                        <p:cTn id="7" dur="500" fill="hold"/>
                                        <p:tgtEl>
                                          <p:spTgt spid="419849"/>
                                        </p:tgtEl>
                                        <p:attrNameLst>
                                          <p:attrName>ppt_x</p:attrName>
                                        </p:attrNameLst>
                                      </p:cBhvr>
                                      <p:tavLst>
                                        <p:tav tm="0">
                                          <p:val>
                                            <p:strVal val="#ppt_x"/>
                                          </p:val>
                                        </p:tav>
                                        <p:tav tm="100000">
                                          <p:val>
                                            <p:strVal val="#ppt_x"/>
                                          </p:val>
                                        </p:tav>
                                      </p:tavLst>
                                    </p:anim>
                                    <p:anim calcmode="lin" valueType="num">
                                      <p:cBhvr additive="base">
                                        <p:cTn id="8" dur="500" fill="hold"/>
                                        <p:tgtEl>
                                          <p:spTgt spid="4198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46">
                                            <p:txEl>
                                              <p:pRg st="0" end="0"/>
                                            </p:txEl>
                                          </p:spTgt>
                                        </p:tgtEl>
                                        <p:attrNameLst>
                                          <p:attrName>style.visibility</p:attrName>
                                        </p:attrNameLst>
                                      </p:cBhvr>
                                      <p:to>
                                        <p:strVal val="visible"/>
                                      </p:to>
                                    </p:set>
                                    <p:anim calcmode="lin" valueType="num">
                                      <p:cBhvr additive="base">
                                        <p:cTn id="13" dur="500" fill="hold"/>
                                        <p:tgtEl>
                                          <p:spTgt spid="4198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50">
                                            <p:txEl>
                                              <p:pRg st="0" end="0"/>
                                            </p:txEl>
                                          </p:spTgt>
                                        </p:tgtEl>
                                        <p:attrNameLst>
                                          <p:attrName>style.visibility</p:attrName>
                                        </p:attrNameLst>
                                      </p:cBhvr>
                                      <p:to>
                                        <p:strVal val="visible"/>
                                      </p:to>
                                    </p:set>
                                    <p:anim calcmode="lin" valueType="num">
                                      <p:cBhvr additive="base">
                                        <p:cTn id="19" dur="500" fill="hold"/>
                                        <p:tgtEl>
                                          <p:spTgt spid="41985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51">
                                            <p:txEl>
                                              <p:pRg st="0" end="0"/>
                                            </p:txEl>
                                          </p:spTgt>
                                        </p:tgtEl>
                                        <p:attrNameLst>
                                          <p:attrName>style.visibility</p:attrName>
                                        </p:attrNameLst>
                                      </p:cBhvr>
                                      <p:to>
                                        <p:strVal val="visible"/>
                                      </p:to>
                                    </p:set>
                                    <p:anim calcmode="lin" valueType="num">
                                      <p:cBhvr additive="base">
                                        <p:cTn id="25" dur="500" fill="hold"/>
                                        <p:tgtEl>
                                          <p:spTgt spid="41985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19845"/>
                                        </p:tgtEl>
                                        <p:attrNameLst>
                                          <p:attrName>style.visibility</p:attrName>
                                        </p:attrNameLst>
                                      </p:cBhvr>
                                      <p:to>
                                        <p:strVal val="visible"/>
                                      </p:to>
                                    </p:set>
                                    <p:anim calcmode="lin" valueType="num">
                                      <p:cBhvr>
                                        <p:cTn id="31" dur="500" fill="hold"/>
                                        <p:tgtEl>
                                          <p:spTgt spid="419845"/>
                                        </p:tgtEl>
                                        <p:attrNameLst>
                                          <p:attrName>ppt_w</p:attrName>
                                        </p:attrNameLst>
                                      </p:cBhvr>
                                      <p:tavLst>
                                        <p:tav tm="0">
                                          <p:val>
                                            <p:fltVal val="0"/>
                                          </p:val>
                                        </p:tav>
                                        <p:tav tm="100000">
                                          <p:val>
                                            <p:strVal val="#ppt_w"/>
                                          </p:val>
                                        </p:tav>
                                      </p:tavLst>
                                    </p:anim>
                                    <p:anim calcmode="lin" valueType="num">
                                      <p:cBhvr>
                                        <p:cTn id="32" dur="500" fill="hold"/>
                                        <p:tgtEl>
                                          <p:spTgt spid="419845"/>
                                        </p:tgtEl>
                                        <p:attrNameLst>
                                          <p:attrName>ppt_h</p:attrName>
                                        </p:attrNameLst>
                                      </p:cBhvr>
                                      <p:tavLst>
                                        <p:tav tm="0">
                                          <p:val>
                                            <p:fltVal val="0"/>
                                          </p:val>
                                        </p:tav>
                                        <p:tav tm="100000">
                                          <p:val>
                                            <p:strVal val="#ppt_h"/>
                                          </p:val>
                                        </p:tav>
                                      </p:tavLst>
                                    </p:anim>
                                    <p:animEffect transition="in" filter="fade">
                                      <p:cBhvr>
                                        <p:cTn id="33" dur="500"/>
                                        <p:tgtEl>
                                          <p:spTgt spid="41984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685800" y="1766887"/>
            <a:ext cx="7772400" cy="3961559"/>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2189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3100" y="1819275"/>
            <a:ext cx="7747000" cy="199866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21893" name="Text Box 5"/>
              <p:cNvSpPr txBox="1">
                <a:spLocks noChangeArrowheads="1"/>
              </p:cNvSpPr>
              <p:nvPr/>
            </p:nvSpPr>
            <p:spPr bwMode="auto">
              <a:xfrm>
                <a:off x="992188" y="3986213"/>
                <a:ext cx="7146925" cy="826252"/>
              </a:xfrm>
              <a:prstGeom prst="rect">
                <a:avLst/>
              </a:prstGeom>
              <a:noFill/>
              <a:ln w="9525">
                <a:noFill/>
                <a:miter lim="800000"/>
                <a:headEnd/>
                <a:tailEnd/>
              </a:ln>
            </p:spPr>
            <p:txBody>
              <a:bodyPr wrap="square">
                <a:spAutoFit/>
              </a:bodyPr>
              <a:lstStyle/>
              <a:p>
                <a:pPr>
                  <a:lnSpc>
                    <a:spcPct val="150000"/>
                  </a:lnSpc>
                  <a:spcBef>
                    <a:spcPts val="600"/>
                  </a:spcBef>
                  <a:spcAft>
                    <a:spcPts val="1200"/>
                  </a:spcAft>
                </a:pPr>
                <a:r>
                  <a:rPr lang="en-US" dirty="0" smtClean="0">
                    <a:solidFill>
                      <a:schemeClr val="hlink"/>
                    </a:solidFill>
                    <a:cs typeface="Courier New" pitchFamily="49" charset="0"/>
                    <a:sym typeface="Symbol" pitchFamily="18" charset="2"/>
                  </a:rPr>
                  <a:t></a:t>
                </a:r>
                <a:r>
                  <a:rPr lang="en-US" dirty="0">
                    <a:solidFill>
                      <a:schemeClr val="hlink"/>
                    </a:solidFill>
                    <a:cs typeface="Courier New" pitchFamily="49" charset="0"/>
                  </a:rPr>
                  <a:t>From </a:t>
                </a:r>
                <a14:m>
                  <m:oMath xmlns:m="http://schemas.openxmlformats.org/officeDocument/2006/math">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𝑉</m:t>
                        </m:r>
                      </m:e>
                      <m:sub>
                        <m:r>
                          <a:rPr lang="en-US" b="0" i="1" dirty="0" smtClean="0">
                            <a:solidFill>
                              <a:schemeClr val="hlink"/>
                            </a:solidFill>
                            <a:latin typeface="Cambria Math" panose="02040503050406030204" pitchFamily="18" charset="0"/>
                            <a:sym typeface="Symbol" pitchFamily="18" charset="2"/>
                          </a:rPr>
                          <m:t>𝑔</m:t>
                        </m:r>
                      </m:sub>
                    </m:sSub>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𝑃</m:t>
                            </m:r>
                          </m:sub>
                        </m:sSub>
                      </m:num>
                      <m:den>
                        <m:r>
                          <a:rPr lang="en-US" i="1" dirty="0">
                            <a:solidFill>
                              <a:schemeClr val="hlink"/>
                            </a:solidFill>
                            <a:latin typeface="Cambria Math" panose="02040503050406030204" pitchFamily="18" charset="0"/>
                            <a:sym typeface="Symbol" pitchFamily="18" charset="2"/>
                          </a:rPr>
                          <m:t>𝑚</m:t>
                        </m:r>
                      </m:den>
                    </m:f>
                    <m:r>
                      <a:rPr lang="en-US" i="1" dirty="0">
                        <a:solidFill>
                          <a:schemeClr val="hlink"/>
                        </a:solidFill>
                        <a:latin typeface="Cambria Math" panose="02040503050406030204" pitchFamily="18" charset="0"/>
                        <a:sym typeface="Symbol" pitchFamily="18" charset="2"/>
                      </a:rPr>
                      <m:t> </m:t>
                    </m:r>
                  </m:oMath>
                </a14:m>
                <a:r>
                  <a:rPr lang="en-US" dirty="0">
                    <a:solidFill>
                      <a:schemeClr val="hlink"/>
                    </a:solidFill>
                    <a:sym typeface="Symbol" pitchFamily="18" charset="2"/>
                  </a:rPr>
                  <a:t>we have </a:t>
                </a:r>
                <a14:m>
                  <m:oMath xmlns:m="http://schemas.openxmlformats.org/officeDocument/2006/math">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𝑃</m:t>
                        </m:r>
                      </m:sub>
                    </m:sSub>
                    <m:r>
                      <a:rPr lang="en-US" i="1" dirty="0">
                        <a:solidFill>
                          <a:schemeClr val="hlink"/>
                        </a:solidFill>
                        <a:latin typeface="Cambria Math" panose="02040503050406030204" pitchFamily="18" charset="0"/>
                        <a:sym typeface="Symbol" pitchFamily="18" charset="2"/>
                      </a:rPr>
                      <m:t>=</m:t>
                    </m:r>
                    <m:r>
                      <a:rPr lang="en-US" i="1" dirty="0" err="1">
                        <a:solidFill>
                          <a:schemeClr val="hlink"/>
                        </a:solidFill>
                        <a:latin typeface="Cambria Math" panose="02040503050406030204" pitchFamily="18" charset="0"/>
                        <a:sym typeface="Symbol" pitchFamily="18" charset="2"/>
                      </a:rPr>
                      <m:t>𝑚</m:t>
                    </m:r>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err="1">
                            <a:solidFill>
                              <a:schemeClr val="hlink"/>
                            </a:solidFill>
                            <a:latin typeface="Cambria Math" panose="02040503050406030204" pitchFamily="18" charset="0"/>
                            <a:sym typeface="Symbol" pitchFamily="18" charset="2"/>
                          </a:rPr>
                          <m:t>𝑉</m:t>
                        </m:r>
                      </m:e>
                      <m:sub>
                        <m:r>
                          <a:rPr lang="en-US" b="0" i="1" dirty="0" smtClean="0">
                            <a:solidFill>
                              <a:schemeClr val="hlink"/>
                            </a:solidFill>
                            <a:latin typeface="Cambria Math" panose="02040503050406030204" pitchFamily="18" charset="0"/>
                            <a:sym typeface="Symbol" pitchFamily="18" charset="2"/>
                          </a:rPr>
                          <m:t>𝑔</m:t>
                        </m:r>
                      </m:sub>
                    </m:sSub>
                  </m:oMath>
                </a14:m>
                <a:r>
                  <a:rPr lang="en-US" dirty="0">
                    <a:solidFill>
                      <a:schemeClr val="hlink"/>
                    </a:solidFill>
                    <a:sym typeface="Symbol" pitchFamily="18" charset="2"/>
                  </a:rPr>
                  <a:t>.</a:t>
                </a:r>
              </a:p>
            </p:txBody>
          </p:sp>
        </mc:Choice>
        <mc:Fallback xmlns="">
          <p:sp>
            <p:nvSpPr>
              <p:cNvPr id="421893" name="Text Box 5"/>
              <p:cNvSpPr txBox="1">
                <a:spLocks noRot="1" noChangeAspect="1" noMove="1" noResize="1" noEditPoints="1" noAdjustHandles="1" noChangeArrowheads="1" noChangeShapeType="1" noTextEdit="1"/>
              </p:cNvSpPr>
              <p:nvPr/>
            </p:nvSpPr>
            <p:spPr bwMode="auto">
              <a:xfrm>
                <a:off x="992188" y="3986213"/>
                <a:ext cx="7146925" cy="826252"/>
              </a:xfrm>
              <a:prstGeom prst="rect">
                <a:avLst/>
              </a:prstGeom>
              <a:blipFill>
                <a:blip r:embed="rId6"/>
                <a:stretch>
                  <a:fillRect l="-1365" b="-66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1894" name="Text Box 6"/>
              <p:cNvSpPr txBox="1">
                <a:spLocks noChangeArrowheads="1"/>
              </p:cNvSpPr>
              <p:nvPr/>
            </p:nvSpPr>
            <p:spPr bwMode="auto">
              <a:xfrm>
                <a:off x="992188" y="4783889"/>
                <a:ext cx="5667375" cy="461665"/>
              </a:xfrm>
              <a:prstGeom prst="rect">
                <a:avLst/>
              </a:prstGeom>
              <a:noFill/>
              <a:ln w="9525">
                <a:noFill/>
                <a:miter lim="800000"/>
                <a:headEnd/>
                <a:tailEnd/>
              </a:ln>
            </p:spPr>
            <p:txBody>
              <a:bodyPr>
                <a:spAutoFit/>
              </a:bodyPr>
              <a:lstStyle/>
              <a:p>
                <a:r>
                  <a:rPr lang="en-US" dirty="0" smtClean="0">
                    <a:solidFill>
                      <a:schemeClr val="hlink"/>
                    </a:solidFill>
                    <a:cs typeface="Courier New" pitchFamily="49" charset="0"/>
                    <a:sym typeface="Symbol" pitchFamily="18" charset="2"/>
                  </a:rPr>
                  <a:t></a:t>
                </a:r>
                <a:r>
                  <a:rPr lang="en-US" dirty="0">
                    <a:solidFill>
                      <a:schemeClr val="hlink"/>
                    </a:solidFill>
                    <a:cs typeface="Courier New" pitchFamily="49" charset="0"/>
                  </a:rPr>
                  <a:t>Thus </a:t>
                </a:r>
                <a14:m>
                  <m:oMath xmlns:m="http://schemas.openxmlformats.org/officeDocument/2006/math">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𝑃</m:t>
                        </m:r>
                      </m:sub>
                    </m:sSub>
                    <m:r>
                      <a:rPr lang="en-US" i="1" dirty="0">
                        <a:solidFill>
                          <a:schemeClr val="hlink"/>
                        </a:solidFill>
                        <a:latin typeface="Cambria Math" panose="02040503050406030204" pitchFamily="18" charset="0"/>
                        <a:sym typeface="Symbol" pitchFamily="18" charset="2"/>
                      </a:rPr>
                      <m:t>=(4)(</m:t>
                    </m:r>
                    <m:r>
                      <a:rPr lang="en-US" b="0" i="1" dirty="0" smtClean="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3</m:t>
                    </m:r>
                    <m:r>
                      <a:rPr lang="en-US" i="1" dirty="0">
                        <a:solidFill>
                          <a:schemeClr val="hlink"/>
                        </a:solidFill>
                        <a:latin typeface="Cambria Math" panose="02040503050406030204" pitchFamily="18" charset="0"/>
                        <a:sym typeface="Symbol" pitchFamily="18" charset="2"/>
                      </a:rPr>
                      <m:t>𝑘</m:t>
                    </m:r>
                    <m:r>
                      <a:rPr lang="en-US" b="0" i="1" dirty="0" smtClean="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7</m:t>
                    </m:r>
                    <m:r>
                      <a:rPr lang="en-US" i="1" dirty="0">
                        <a:solidFill>
                          <a:schemeClr val="hlink"/>
                        </a:solidFill>
                        <a:latin typeface="Cambria Math" panose="02040503050406030204" pitchFamily="18" charset="0"/>
                        <a:sym typeface="Symbol" pitchFamily="18" charset="2"/>
                      </a:rPr>
                      <m:t>𝑘</m:t>
                    </m:r>
                    <m:r>
                      <a:rPr lang="en-US" b="0" i="1" dirty="0" smtClean="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)=16 </m:t>
                    </m:r>
                  </m:oMath>
                </a14:m>
                <a:r>
                  <a:rPr lang="en-US" dirty="0">
                    <a:solidFill>
                      <a:schemeClr val="hlink"/>
                    </a:solidFill>
                    <a:sym typeface="Symbol" pitchFamily="18" charset="2"/>
                  </a:rPr>
                  <a:t>kJ.</a:t>
                </a:r>
              </a:p>
            </p:txBody>
          </p:sp>
        </mc:Choice>
        <mc:Fallback xmlns="">
          <p:sp>
            <p:nvSpPr>
              <p:cNvPr id="421894" name="Text Box 6"/>
              <p:cNvSpPr txBox="1">
                <a:spLocks noRot="1" noChangeAspect="1" noMove="1" noResize="1" noEditPoints="1" noAdjustHandles="1" noChangeArrowheads="1" noChangeShapeType="1" noTextEdit="1"/>
              </p:cNvSpPr>
              <p:nvPr/>
            </p:nvSpPr>
            <p:spPr bwMode="auto">
              <a:xfrm>
                <a:off x="992188" y="4783889"/>
                <a:ext cx="5667375" cy="461665"/>
              </a:xfrm>
              <a:prstGeom prst="rect">
                <a:avLst/>
              </a:prstGeom>
              <a:blipFill>
                <a:blip r:embed="rId7"/>
                <a:stretch>
                  <a:fillRect l="-1722" t="-10667" b="-32000"/>
                </a:stretch>
              </a:blipFill>
              <a:ln w="9525">
                <a:noFill/>
                <a:miter lim="800000"/>
                <a:headEnd/>
                <a:tailEnd/>
              </a:ln>
            </p:spPr>
            <p:txBody>
              <a:bodyPr/>
              <a:lstStyle/>
              <a:p>
                <a:r>
                  <a:rPr lang="en-US">
                    <a:noFill/>
                  </a:rPr>
                  <a:t> </a:t>
                </a:r>
              </a:p>
            </p:txBody>
          </p:sp>
        </mc:Fallback>
      </mc:AlternateContent>
      <p:sp>
        <p:nvSpPr>
          <p:cNvPr id="421895" name="Oval 7"/>
          <p:cNvSpPr>
            <a:spLocks noChangeArrowheads="1"/>
          </p:cNvSpPr>
          <p:nvPr/>
        </p:nvSpPr>
        <p:spPr bwMode="auto">
          <a:xfrm>
            <a:off x="4906963" y="3436938"/>
            <a:ext cx="349250" cy="349250"/>
          </a:xfrm>
          <a:prstGeom prst="ellipse">
            <a:avLst/>
          </a:prstGeom>
          <a:noFill/>
          <a:ln w="28575">
            <a:solidFill>
              <a:srgbClr val="FF0000"/>
            </a:solidFill>
            <a:round/>
            <a:headEnd/>
            <a:tailEnd/>
          </a:ln>
        </p:spPr>
        <p:txBody>
          <a:bodyPr wrap="none" anchor="ctr"/>
          <a:lstStyle/>
          <a:p>
            <a:endParaRPr lang="en-US"/>
          </a:p>
        </p:txBody>
      </p:sp>
      <p:sp>
        <p:nvSpPr>
          <p:cNvPr id="1741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17416" name="Rectangle 9"/>
          <p:cNvSpPr>
            <a:spLocks noChangeArrowheads="1"/>
          </p:cNvSpPr>
          <p:nvPr/>
        </p:nvSpPr>
        <p:spPr bwMode="auto">
          <a:xfrm>
            <a:off x="685800" y="1338263"/>
            <a:ext cx="7772400" cy="439737"/>
          </a:xfrm>
          <a:prstGeom prst="rect">
            <a:avLst/>
          </a:prstGeom>
          <a:solidFill>
            <a:srgbClr val="EAEAEA"/>
          </a:solidFill>
          <a:ln w="9525">
            <a:noFill/>
            <a:miter lim="800000"/>
            <a:headEnd/>
            <a:tailEnd/>
          </a:ln>
        </p:spPr>
        <p:txBody>
          <a:bodyPr/>
          <a:lstStyle/>
          <a:p>
            <a:pPr eaLnBrk="0" hangingPunct="0"/>
            <a:r>
              <a:rPr lang="en-US" altLang="en-US" i="1">
                <a:solidFill>
                  <a:schemeClr val="accent2"/>
                </a:solidFill>
              </a:rPr>
              <a:t>Potential and potential energy </a:t>
            </a:r>
            <a:r>
              <a:rPr lang="en-US" altLang="en-US">
                <a:solidFill>
                  <a:schemeClr val="accent2"/>
                </a:solidFill>
              </a:rPr>
              <a:t>– gravitational </a:t>
            </a:r>
            <a:endParaRPr lang="en-US">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1892"/>
                                        </p:tgtEl>
                                        <p:attrNameLst>
                                          <p:attrName>style.visibility</p:attrName>
                                        </p:attrNameLst>
                                      </p:cBhvr>
                                      <p:to>
                                        <p:strVal val="visible"/>
                                      </p:to>
                                    </p:set>
                                    <p:anim calcmode="lin" valueType="num">
                                      <p:cBhvr additive="base">
                                        <p:cTn id="7" dur="500" fill="hold"/>
                                        <p:tgtEl>
                                          <p:spTgt spid="421892"/>
                                        </p:tgtEl>
                                        <p:attrNameLst>
                                          <p:attrName>ppt_x</p:attrName>
                                        </p:attrNameLst>
                                      </p:cBhvr>
                                      <p:tavLst>
                                        <p:tav tm="0">
                                          <p:val>
                                            <p:strVal val="#ppt_x"/>
                                          </p:val>
                                        </p:tav>
                                        <p:tav tm="100000">
                                          <p:val>
                                            <p:strVal val="#ppt_x"/>
                                          </p:val>
                                        </p:tav>
                                      </p:tavLst>
                                    </p:anim>
                                    <p:anim calcmode="lin" valueType="num">
                                      <p:cBhvr additive="base">
                                        <p:cTn id="8" dur="500" fill="hold"/>
                                        <p:tgtEl>
                                          <p:spTgt spid="4218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1893">
                                            <p:txEl>
                                              <p:pRg st="0" end="0"/>
                                            </p:txEl>
                                          </p:spTgt>
                                        </p:tgtEl>
                                        <p:attrNameLst>
                                          <p:attrName>style.visibility</p:attrName>
                                        </p:attrNameLst>
                                      </p:cBhvr>
                                      <p:to>
                                        <p:strVal val="visible"/>
                                      </p:to>
                                    </p:set>
                                    <p:anim calcmode="lin" valueType="num">
                                      <p:cBhvr additive="base">
                                        <p:cTn id="13" dur="500" fill="hold"/>
                                        <p:tgtEl>
                                          <p:spTgt spid="42189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18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1894">
                                            <p:txEl>
                                              <p:pRg st="0" end="0"/>
                                            </p:txEl>
                                          </p:spTgt>
                                        </p:tgtEl>
                                        <p:attrNameLst>
                                          <p:attrName>style.visibility</p:attrName>
                                        </p:attrNameLst>
                                      </p:cBhvr>
                                      <p:to>
                                        <p:strVal val="visible"/>
                                      </p:to>
                                    </p:set>
                                    <p:anim calcmode="lin" valueType="num">
                                      <p:cBhvr additive="base">
                                        <p:cTn id="19" dur="500" fill="hold"/>
                                        <p:tgtEl>
                                          <p:spTgt spid="42189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18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21895"/>
                                        </p:tgtEl>
                                        <p:attrNameLst>
                                          <p:attrName>style.visibility</p:attrName>
                                        </p:attrNameLst>
                                      </p:cBhvr>
                                      <p:to>
                                        <p:strVal val="visible"/>
                                      </p:to>
                                    </p:set>
                                    <p:anim calcmode="lin" valueType="num">
                                      <p:cBhvr>
                                        <p:cTn id="25" dur="500" fill="hold"/>
                                        <p:tgtEl>
                                          <p:spTgt spid="421895"/>
                                        </p:tgtEl>
                                        <p:attrNameLst>
                                          <p:attrName>ppt_w</p:attrName>
                                        </p:attrNameLst>
                                      </p:cBhvr>
                                      <p:tavLst>
                                        <p:tav tm="0">
                                          <p:val>
                                            <p:fltVal val="0"/>
                                          </p:val>
                                        </p:tav>
                                        <p:tav tm="100000">
                                          <p:val>
                                            <p:strVal val="#ppt_w"/>
                                          </p:val>
                                        </p:tav>
                                      </p:tavLst>
                                    </p:anim>
                                    <p:anim calcmode="lin" valueType="num">
                                      <p:cBhvr>
                                        <p:cTn id="26" dur="500" fill="hold"/>
                                        <p:tgtEl>
                                          <p:spTgt spid="421895"/>
                                        </p:tgtEl>
                                        <p:attrNameLst>
                                          <p:attrName>ppt_h</p:attrName>
                                        </p:attrNameLst>
                                      </p:cBhvr>
                                      <p:tavLst>
                                        <p:tav tm="0">
                                          <p:val>
                                            <p:fltVal val="0"/>
                                          </p:val>
                                        </p:tav>
                                        <p:tav tm="100000">
                                          <p:val>
                                            <p:strVal val="#ppt_h"/>
                                          </p:val>
                                        </p:tav>
                                      </p:tavLst>
                                    </p:anim>
                                    <p:animEffect transition="in" filter="fade">
                                      <p:cBhvr>
                                        <p:cTn id="27" dur="500"/>
                                        <p:tgtEl>
                                          <p:spTgt spid="42189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3699" name="Rectangle 3"/>
              <p:cNvSpPr>
                <a:spLocks noChangeArrowheads="1"/>
              </p:cNvSpPr>
              <p:nvPr/>
            </p:nvSpPr>
            <p:spPr bwMode="auto">
              <a:xfrm>
                <a:off x="674688" y="2925763"/>
                <a:ext cx="7772400" cy="3932237"/>
              </a:xfrm>
              <a:prstGeom prst="rect">
                <a:avLst/>
              </a:prstGeom>
              <a:solidFill>
                <a:srgbClr val="FFFFCC"/>
              </a:solidFill>
              <a:ln w="9525">
                <a:noFill/>
                <a:miter lim="800000"/>
                <a:headEnd/>
                <a:tailEnd/>
              </a:ln>
            </p:spPr>
            <p:txBody>
              <a:bodyPr/>
              <a:lstStyle/>
              <a:p>
                <a:pPr eaLnBrk="0" hangingPunct="0">
                  <a:spcBef>
                    <a:spcPct val="15000"/>
                  </a:spcBef>
                </a:pPr>
                <a:r>
                  <a:rPr lang="en-US" dirty="0" smtClean="0">
                    <a:sym typeface="Symbol" pitchFamily="18" charset="2"/>
                  </a:rPr>
                  <a:t>EXAMPLE: Find the gravitational potential                        at the midpoint of the 2750-m radius circle                         of 125-kg masses shown.                  </a:t>
                </a:r>
              </a:p>
              <a:p>
                <a:pPr eaLnBrk="0" hangingPunct="0">
                  <a:spcBef>
                    <a:spcPct val="15000"/>
                  </a:spcBef>
                </a:pPr>
                <a:r>
                  <a:rPr lang="en-US" dirty="0">
                    <a:sym typeface="Symbol" pitchFamily="18" charset="2"/>
                  </a:rPr>
                  <a:t>SOLUTION: Potential is a scalar so it doesn’t                matter how the masses are arranged on the circle. Only the distance matters.</a:t>
                </a:r>
              </a:p>
              <a:p>
                <a:pPr eaLnBrk="0" hangingPunct="0">
                  <a:spcBef>
                    <a:spcPct val="15000"/>
                  </a:spcBef>
                </a:pPr>
                <a:r>
                  <a:rPr lang="en-US" dirty="0">
                    <a:sym typeface="Symbol" pitchFamily="18" charset="2"/>
                  </a:rPr>
                  <a:t>For each mass </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=2750 </m:t>
                    </m:r>
                  </m:oMath>
                </a14:m>
                <a:r>
                  <a:rPr lang="en-US" dirty="0">
                    <a:sym typeface="Symbol" pitchFamily="18" charset="2"/>
                  </a:rPr>
                  <a:t>m. Each mass contributes        </a:t>
                </a:r>
                <a14:m>
                  <m:oMath xmlns:m="http://schemas.openxmlformats.org/officeDocument/2006/math">
                    <m:r>
                      <a:rPr lang="en-US" i="1" dirty="0" smtClean="0">
                        <a:latin typeface="Cambria Math" panose="02040503050406030204" pitchFamily="18" charset="0"/>
                        <a:sym typeface="Symbol" pitchFamily="18" charset="2"/>
                      </a:rPr>
                      <m:t>𝑉</m:t>
                    </m:r>
                    <m:r>
                      <a:rPr lang="en-US" i="1" baseline="-25000" dirty="0">
                        <a:latin typeface="Cambria Math" panose="02040503050406030204" pitchFamily="18" charset="0"/>
                        <a:cs typeface="Courier New" pitchFamily="49" charset="0"/>
                        <a:sym typeface="Symbol" pitchFamily="18" charset="2"/>
                      </a:rPr>
                      <m:t>𝑔</m:t>
                    </m:r>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m:t>
                        </m:r>
                      </m:num>
                      <m:den>
                        <m:r>
                          <a:rPr lang="en-US" i="1" dirty="0">
                            <a:latin typeface="Cambria Math" panose="02040503050406030204" pitchFamily="18" charset="0"/>
                            <a:sym typeface="Symbol" pitchFamily="18" charset="2"/>
                          </a:rPr>
                          <m:t>𝑟</m:t>
                        </m:r>
                      </m:den>
                    </m:f>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d>
                          <m:dPr>
                            <m:ctrlPr>
                              <a:rPr lang="en-US" i="1" dirty="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6.67</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−11</m:t>
                                </m:r>
                              </m:sup>
                            </m:sSup>
                          </m:e>
                        </m:d>
                        <m:d>
                          <m:dPr>
                            <m:ctrlPr>
                              <a:rPr lang="en-US" b="0" i="1" dirty="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125</m:t>
                            </m:r>
                          </m:e>
                        </m:d>
                      </m:num>
                      <m:den>
                        <m:r>
                          <a:rPr lang="en-US" i="1" dirty="0">
                            <a:latin typeface="Cambria Math" panose="02040503050406030204" pitchFamily="18" charset="0"/>
                            <a:sym typeface="Symbol" pitchFamily="18" charset="2"/>
                          </a:rPr>
                          <m:t>2750</m:t>
                        </m:r>
                      </m:den>
                    </m:f>
                    <m:r>
                      <a:rPr lang="en-US" i="1" dirty="0">
                        <a:latin typeface="Cambria Math" panose="02040503050406030204" pitchFamily="18" charset="0"/>
                        <a:sym typeface="Symbol" pitchFamily="18" charset="2"/>
                      </a:rPr>
                      <m:t>=−3.03</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−12</m:t>
                        </m:r>
                      </m:sup>
                    </m:sSup>
                    <m:r>
                      <a:rPr lang="en-US" i="1" dirty="0">
                        <a:latin typeface="Cambria Math" panose="02040503050406030204" pitchFamily="18" charset="0"/>
                        <a:sym typeface="Symbol" pitchFamily="18" charset="2"/>
                      </a:rPr>
                      <m:t> </m:t>
                    </m:r>
                  </m:oMath>
                </a14:m>
                <a:r>
                  <a:rPr lang="en-US" dirty="0">
                    <a:sym typeface="Symbol" pitchFamily="18" charset="2"/>
                  </a:rPr>
                  <a:t>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a:t>
                </a:r>
              </a:p>
              <a:p>
                <a:pPr eaLnBrk="0" hangingPunct="0">
                  <a:spcBef>
                    <a:spcPct val="15000"/>
                  </a:spcBef>
                </a:pPr>
                <a:r>
                  <a:rPr lang="en-US" dirty="0">
                    <a:sym typeface="Symbol" pitchFamily="18" charset="2"/>
                  </a:rPr>
                  <a:t>Thus </a:t>
                </a:r>
                <a14:m>
                  <m:oMath xmlns:m="http://schemas.openxmlformats.org/officeDocument/2006/math">
                    <m:r>
                      <a:rPr lang="en-US" i="1" dirty="0" smtClean="0">
                        <a:latin typeface="Cambria Math" panose="02040503050406030204" pitchFamily="18" charset="0"/>
                        <a:sym typeface="Symbol" pitchFamily="18" charset="2"/>
                      </a:rPr>
                      <m:t>𝑉</m:t>
                    </m:r>
                    <m:r>
                      <a:rPr lang="en-US" i="1" baseline="-25000" dirty="0" err="1">
                        <a:latin typeface="Cambria Math" panose="02040503050406030204" pitchFamily="18" charset="0"/>
                        <a:sym typeface="Symbol" pitchFamily="18" charset="2"/>
                      </a:rPr>
                      <m:t>𝑡𝑜𝑡</m:t>
                    </m:r>
                    <m:r>
                      <a:rPr lang="en-US" i="1" dirty="0">
                        <a:latin typeface="Cambria Math" panose="02040503050406030204" pitchFamily="18" charset="0"/>
                        <a:sym typeface="Symbol" pitchFamily="18" charset="2"/>
                      </a:rPr>
                      <m:t>=4(−3.03</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−12</m:t>
                        </m:r>
                      </m:sup>
                    </m:sSup>
                    <m:r>
                      <a:rPr lang="en-US" i="1" dirty="0">
                        <a:latin typeface="Cambria Math" panose="02040503050406030204" pitchFamily="18" charset="0"/>
                        <a:sym typeface="Symbol" pitchFamily="18" charset="2"/>
                      </a:rPr>
                      <m:t>)=−1.21</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−11</m:t>
                        </m:r>
                      </m:sup>
                    </m:sSup>
                    <m:r>
                      <a:rPr lang="en-US" i="1" dirty="0">
                        <a:latin typeface="Cambria Math" panose="02040503050406030204" pitchFamily="18" charset="0"/>
                        <a:sym typeface="Symbol" pitchFamily="18" charset="2"/>
                      </a:rPr>
                      <m:t> </m:t>
                    </m:r>
                  </m:oMath>
                </a14:m>
                <a:r>
                  <a:rPr lang="en-US" dirty="0">
                    <a:sym typeface="Symbol" pitchFamily="18" charset="2"/>
                  </a:rPr>
                  <a:t>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a:t>
                </a:r>
              </a:p>
            </p:txBody>
          </p:sp>
        </mc:Choice>
        <mc:Fallback xmlns="">
          <p:sp>
            <p:nvSpPr>
              <p:cNvPr id="413699" name="Rectangle 3"/>
              <p:cNvSpPr>
                <a:spLocks noRot="1" noChangeAspect="1" noMove="1" noResize="1" noEditPoints="1" noAdjustHandles="1" noChangeArrowheads="1" noChangeShapeType="1" noTextEdit="1"/>
              </p:cNvSpPr>
              <p:nvPr/>
            </p:nvSpPr>
            <p:spPr bwMode="auto">
              <a:xfrm>
                <a:off x="674688" y="2925763"/>
                <a:ext cx="7772400" cy="3932237"/>
              </a:xfrm>
              <a:prstGeom prst="rect">
                <a:avLst/>
              </a:prstGeom>
              <a:blipFill>
                <a:blip r:embed="rId7"/>
                <a:stretch>
                  <a:fillRect l="-1255" t="-1085" r="-3686"/>
                </a:stretch>
              </a:blipFill>
              <a:ln w="9525">
                <a:noFill/>
                <a:miter lim="800000"/>
                <a:headEnd/>
                <a:tailEnd/>
              </a:ln>
            </p:spPr>
            <p:txBody>
              <a:bodyPr/>
              <a:lstStyle/>
              <a:p>
                <a:r>
                  <a:rPr lang="en-US">
                    <a:noFill/>
                  </a:rPr>
                  <a:t> </a:t>
                </a:r>
              </a:p>
            </p:txBody>
          </p:sp>
        </mc:Fallback>
      </mc:AlternateContent>
      <p:sp>
        <p:nvSpPr>
          <p:cNvPr id="413698" name="Rectangle 2"/>
          <p:cNvSpPr>
            <a:spLocks noChangeArrowheads="1"/>
          </p:cNvSpPr>
          <p:nvPr/>
        </p:nvSpPr>
        <p:spPr bwMode="auto">
          <a:xfrm>
            <a:off x="685800" y="1338263"/>
            <a:ext cx="7772400" cy="1630362"/>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gravitational </a:t>
            </a:r>
            <a:r>
              <a:rPr lang="en-US" sz="200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Gravitational potential is derived from gravitational potential energy and is thus a scalar. There is no need to worry about vectors.</a:t>
            </a:r>
          </a:p>
        </p:txBody>
      </p:sp>
      <p:grpSp>
        <p:nvGrpSpPr>
          <p:cNvPr id="2" name="Group 4"/>
          <p:cNvGrpSpPr>
            <a:grpSpLocks/>
          </p:cNvGrpSpPr>
          <p:nvPr/>
        </p:nvGrpSpPr>
        <p:grpSpPr bwMode="auto">
          <a:xfrm>
            <a:off x="7142163" y="2989263"/>
            <a:ext cx="1408112" cy="1517650"/>
            <a:chOff x="4403" y="1947"/>
            <a:chExt cx="887" cy="956"/>
          </a:xfrm>
        </p:grpSpPr>
        <p:sp>
          <p:nvSpPr>
            <p:cNvPr id="413701" name="Oval 5"/>
            <p:cNvSpPr>
              <a:spLocks noChangeArrowheads="1"/>
            </p:cNvSpPr>
            <p:nvPr/>
          </p:nvSpPr>
          <p:spPr bwMode="auto">
            <a:xfrm>
              <a:off x="4768" y="194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3702" name="Oval 6"/>
            <p:cNvSpPr>
              <a:spLocks noChangeArrowheads="1"/>
            </p:cNvSpPr>
            <p:nvPr/>
          </p:nvSpPr>
          <p:spPr bwMode="auto">
            <a:xfrm>
              <a:off x="4450" y="2085"/>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3703" name="Oval 7"/>
            <p:cNvSpPr>
              <a:spLocks noChangeArrowheads="1"/>
            </p:cNvSpPr>
            <p:nvPr/>
          </p:nvSpPr>
          <p:spPr bwMode="auto">
            <a:xfrm>
              <a:off x="4483" y="271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3704" name="Oval 8"/>
            <p:cNvSpPr>
              <a:spLocks noChangeArrowheads="1"/>
            </p:cNvSpPr>
            <p:nvPr/>
          </p:nvSpPr>
          <p:spPr bwMode="auto">
            <a:xfrm>
              <a:off x="5128" y="266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8448" name="Oval 9"/>
            <p:cNvSpPr>
              <a:spLocks noChangeArrowheads="1"/>
            </p:cNvSpPr>
            <p:nvPr/>
          </p:nvSpPr>
          <p:spPr bwMode="auto">
            <a:xfrm>
              <a:off x="4403" y="2016"/>
              <a:ext cx="887" cy="887"/>
            </a:xfrm>
            <a:prstGeom prst="ellipse">
              <a:avLst/>
            </a:prstGeom>
            <a:noFill/>
            <a:ln w="9525">
              <a:solidFill>
                <a:schemeClr val="tx1"/>
              </a:solidFill>
              <a:prstDash val="dash"/>
              <a:round/>
              <a:headEnd/>
              <a:tailEnd/>
            </a:ln>
          </p:spPr>
          <p:txBody>
            <a:bodyPr wrap="none" anchor="ctr"/>
            <a:lstStyle/>
            <a:p>
              <a:endParaRPr lang="en-US"/>
            </a:p>
          </p:txBody>
        </p:sp>
      </p:grpSp>
      <p:grpSp>
        <p:nvGrpSpPr>
          <p:cNvPr id="3" name="Group 10"/>
          <p:cNvGrpSpPr>
            <a:grpSpLocks/>
          </p:cNvGrpSpPr>
          <p:nvPr/>
        </p:nvGrpSpPr>
        <p:grpSpPr bwMode="auto">
          <a:xfrm>
            <a:off x="7724775" y="3692525"/>
            <a:ext cx="239713" cy="228600"/>
            <a:chOff x="3699" y="152"/>
            <a:chExt cx="151" cy="144"/>
          </a:xfrm>
        </p:grpSpPr>
        <p:sp>
          <p:nvSpPr>
            <p:cNvPr id="18442" name="Line 11"/>
            <p:cNvSpPr>
              <a:spLocks noChangeShapeType="1"/>
            </p:cNvSpPr>
            <p:nvPr/>
          </p:nvSpPr>
          <p:spPr bwMode="auto">
            <a:xfrm>
              <a:off x="3699" y="152"/>
              <a:ext cx="144" cy="144"/>
            </a:xfrm>
            <a:prstGeom prst="line">
              <a:avLst/>
            </a:prstGeom>
            <a:noFill/>
            <a:ln w="9525">
              <a:solidFill>
                <a:srgbClr val="FF0000"/>
              </a:solidFill>
              <a:round/>
              <a:headEnd/>
              <a:tailEnd/>
            </a:ln>
          </p:spPr>
          <p:txBody>
            <a:bodyPr/>
            <a:lstStyle/>
            <a:p>
              <a:endParaRPr lang="en-US"/>
            </a:p>
          </p:txBody>
        </p:sp>
        <p:sp>
          <p:nvSpPr>
            <p:cNvPr id="18443" name="Line 12"/>
            <p:cNvSpPr>
              <a:spLocks noChangeShapeType="1"/>
            </p:cNvSpPr>
            <p:nvPr/>
          </p:nvSpPr>
          <p:spPr bwMode="auto">
            <a:xfrm flipH="1">
              <a:off x="3706" y="152"/>
              <a:ext cx="144" cy="144"/>
            </a:xfrm>
            <a:prstGeom prst="line">
              <a:avLst/>
            </a:prstGeom>
            <a:noFill/>
            <a:ln w="9525">
              <a:solidFill>
                <a:srgbClr val="FF0000"/>
              </a:solidFill>
              <a:round/>
              <a:headEnd/>
              <a:tailEnd/>
            </a:ln>
          </p:spPr>
          <p:txBody>
            <a:bodyPr/>
            <a:lstStyle/>
            <a:p>
              <a:endParaRPr lang="en-US"/>
            </a:p>
          </p:txBody>
        </p:sp>
      </p:grpSp>
      <p:grpSp>
        <p:nvGrpSpPr>
          <p:cNvPr id="4" name="Group 13"/>
          <p:cNvGrpSpPr>
            <a:grpSpLocks/>
          </p:cNvGrpSpPr>
          <p:nvPr/>
        </p:nvGrpSpPr>
        <p:grpSpPr bwMode="auto">
          <a:xfrm>
            <a:off x="7753350" y="3100388"/>
            <a:ext cx="285750" cy="709612"/>
            <a:chOff x="4884" y="1993"/>
            <a:chExt cx="180" cy="447"/>
          </a:xfrm>
        </p:grpSpPr>
        <p:sp>
          <p:nvSpPr>
            <p:cNvPr id="18440" name="Line 14"/>
            <p:cNvSpPr>
              <a:spLocks noChangeShapeType="1"/>
            </p:cNvSpPr>
            <p:nvPr/>
          </p:nvSpPr>
          <p:spPr bwMode="auto">
            <a:xfrm flipV="1">
              <a:off x="4934" y="1993"/>
              <a:ext cx="0" cy="447"/>
            </a:xfrm>
            <a:prstGeom prst="line">
              <a:avLst/>
            </a:prstGeom>
            <a:noFill/>
            <a:ln w="19050">
              <a:solidFill>
                <a:srgbClr val="FF0000"/>
              </a:solidFill>
              <a:round/>
              <a:headEnd/>
              <a:tailEnd type="triangle" w="med" len="med"/>
            </a:ln>
          </p:spPr>
          <p:txBody>
            <a:bodyPr/>
            <a:lstStyle/>
            <a:p>
              <a:endParaRPr lang="en-US"/>
            </a:p>
          </p:txBody>
        </p:sp>
        <p:sp>
          <p:nvSpPr>
            <p:cNvPr id="18441" name="Text Box 15"/>
            <p:cNvSpPr txBox="1">
              <a:spLocks noChangeArrowheads="1"/>
            </p:cNvSpPr>
            <p:nvPr/>
          </p:nvSpPr>
          <p:spPr bwMode="auto">
            <a:xfrm>
              <a:off x="4884" y="2088"/>
              <a:ext cx="180" cy="288"/>
            </a:xfrm>
            <a:prstGeom prst="rect">
              <a:avLst/>
            </a:prstGeom>
            <a:noFill/>
            <a:ln w="9525">
              <a:noFill/>
              <a:miter lim="800000"/>
              <a:headEnd/>
              <a:tailEnd/>
            </a:ln>
          </p:spPr>
          <p:txBody>
            <a:bodyPr wrap="none">
              <a:spAutoFit/>
            </a:bodyPr>
            <a:lstStyle/>
            <a:p>
              <a:r>
                <a:rPr lang="en-US" i="1">
                  <a:solidFill>
                    <a:srgbClr val="FF0000"/>
                  </a:solidFill>
                </a:rPr>
                <a:t>r</a:t>
              </a:r>
            </a:p>
          </p:txBody>
        </p:sp>
      </p:grpSp>
      <p:sp>
        <p:nvSpPr>
          <p:cNvPr id="1843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3698">
                                            <p:txEl>
                                              <p:pRg st="1" end="1"/>
                                            </p:txEl>
                                          </p:spTgt>
                                        </p:tgtEl>
                                        <p:attrNameLst>
                                          <p:attrName>style.visibility</p:attrName>
                                        </p:attrNameLst>
                                      </p:cBhvr>
                                      <p:to>
                                        <p:strVal val="visible"/>
                                      </p:to>
                                    </p:set>
                                    <p:anim calcmode="lin" valueType="num">
                                      <p:cBhvr additive="base">
                                        <p:cTn id="7" dur="500" fill="hold"/>
                                        <p:tgtEl>
                                          <p:spTgt spid="413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3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3699">
                                            <p:txEl>
                                              <p:pRg st="0" end="0"/>
                                            </p:txEl>
                                          </p:spTgt>
                                        </p:tgtEl>
                                        <p:attrNameLst>
                                          <p:attrName>style.visibility</p:attrName>
                                        </p:attrNameLst>
                                      </p:cBhvr>
                                      <p:to>
                                        <p:strVal val="visible"/>
                                      </p:to>
                                    </p:set>
                                    <p:anim calcmode="lin" valueType="num">
                                      <p:cBhvr additive="base">
                                        <p:cTn id="13" dur="500" fill="hold"/>
                                        <p:tgtEl>
                                          <p:spTgt spid="4136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36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6"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3699">
                                            <p:txEl>
                                              <p:pRg st="1" end="1"/>
                                            </p:txEl>
                                          </p:spTgt>
                                        </p:tgtEl>
                                        <p:attrNameLst>
                                          <p:attrName>style.visibility</p:attrName>
                                        </p:attrNameLst>
                                      </p:cBhvr>
                                      <p:to>
                                        <p:strVal val="visible"/>
                                      </p:to>
                                    </p:set>
                                    <p:anim calcmode="lin" valueType="num">
                                      <p:cBhvr additive="base">
                                        <p:cTn id="37" dur="500" fill="hold"/>
                                        <p:tgtEl>
                                          <p:spTgt spid="41369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36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3699">
                                            <p:txEl>
                                              <p:pRg st="2" end="2"/>
                                            </p:txEl>
                                          </p:spTgt>
                                        </p:tgtEl>
                                        <p:attrNameLst>
                                          <p:attrName>style.visibility</p:attrName>
                                        </p:attrNameLst>
                                      </p:cBhvr>
                                      <p:to>
                                        <p:strVal val="visible"/>
                                      </p:to>
                                    </p:set>
                                    <p:anim calcmode="lin" valueType="num">
                                      <p:cBhvr additive="base">
                                        <p:cTn id="43" dur="500" fill="hold"/>
                                        <p:tgtEl>
                                          <p:spTgt spid="41369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36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3699">
                                            <p:txEl>
                                              <p:pRg st="3" end="3"/>
                                            </p:txEl>
                                          </p:spTgt>
                                        </p:tgtEl>
                                        <p:attrNameLst>
                                          <p:attrName>style.visibility</p:attrName>
                                        </p:attrNameLst>
                                      </p:cBhvr>
                                      <p:to>
                                        <p:strVal val="visible"/>
                                      </p:to>
                                    </p:set>
                                    <p:anim calcmode="lin" valueType="num">
                                      <p:cBhvr additive="base">
                                        <p:cTn id="49" dur="500" fill="hold"/>
                                        <p:tgtEl>
                                          <p:spTgt spid="41369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36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5747" name="Rectangle 3"/>
              <p:cNvSpPr>
                <a:spLocks noChangeArrowheads="1"/>
              </p:cNvSpPr>
              <p:nvPr/>
            </p:nvSpPr>
            <p:spPr bwMode="auto">
              <a:xfrm>
                <a:off x="674688" y="2924175"/>
                <a:ext cx="7772400" cy="3933825"/>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If a 365-kg mass is brought in from                  to the center of the circle of masses, how                    much potential energy will it have lost?</a:t>
                </a:r>
              </a:p>
              <a:p>
                <a:pPr eaLnBrk="0" hangingPunct="0">
                  <a:lnSpc>
                    <a:spcPct val="114000"/>
                  </a:lnSpc>
                  <a:spcBef>
                    <a:spcPts val="0"/>
                  </a:spcBef>
                </a:pPr>
                <a:r>
                  <a:rPr lang="en-US" dirty="0">
                    <a:sym typeface="Symbol" pitchFamily="18" charset="2"/>
                  </a:rPr>
                  <a:t>SOLUTION: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num>
                      <m:den>
                        <m:r>
                          <a:rPr lang="en-US" i="1" dirty="0">
                            <a:latin typeface="Cambria Math" panose="02040503050406030204" pitchFamily="18" charset="0"/>
                            <a:sym typeface="Symbol" pitchFamily="18" charset="2"/>
                          </a:rPr>
                          <m:t>𝑚</m:t>
                        </m:r>
                      </m:den>
                    </m:f>
                    <m:r>
                      <a:rPr lang="en-US" i="1" dirty="0">
                        <a:latin typeface="Cambria Math" panose="02040503050406030204" pitchFamily="18" charset="0"/>
                        <a:sym typeface="Symbol" pitchFamily="18" charset="2"/>
                      </a:rPr>
                      <m:t>  </m:t>
                    </m:r>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𝑚</m:t>
                    </m:r>
                    <m:r>
                      <a:rPr lang="en-US" i="1" dirty="0" smtClean="0">
                        <a:latin typeface="Cambria Math" panose="02040503050406030204" pitchFamily="18" charset="0"/>
                        <a:ea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𝑉</m:t>
                    </m:r>
                    <m:r>
                      <a:rPr lang="en-US" i="1" baseline="-25000" dirty="0">
                        <a:latin typeface="Cambria Math" panose="02040503050406030204" pitchFamily="18" charset="0"/>
                        <a:cs typeface="Courier New" pitchFamily="49" charset="0"/>
                        <a:sym typeface="Symbol" pitchFamily="18" charset="2"/>
                      </a:rPr>
                      <m:t>𝑔</m:t>
                    </m:r>
                  </m:oMath>
                </a14:m>
                <a:r>
                  <a:rPr lang="en-US" dirty="0">
                    <a:sym typeface="Symbol" pitchFamily="18" charset="2"/>
                  </a:rPr>
                  <a:t>.</a:t>
                </a:r>
              </a:p>
              <a:p>
                <a:pPr eaLnBrk="0" hangingPunct="0">
                  <a:lnSpc>
                    <a:spcPct val="114000"/>
                  </a:lnSpc>
                  <a:spcBef>
                    <a:spcPts val="0"/>
                  </a:spcBef>
                </a:pPr>
                <a:r>
                  <a:rPr lang="en-US" dirty="0">
                    <a:solidFill>
                      <a:srgbClr val="000000"/>
                    </a:solidFill>
                    <a:cs typeface="Times New Roman" pitchFamily="18" charset="0"/>
                    <a:sym typeface="Symbol" pitchFamily="18" charset="2"/>
                  </a:rPr>
                  <a:t>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𝑚</m:t>
                    </m:r>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i="1" dirty="0">
                        <a:latin typeface="Cambria Math" panose="02040503050406030204" pitchFamily="18" charset="0"/>
                        <a:sym typeface="Symbol" pitchFamily="18" charset="2"/>
                      </a:rPr>
                      <m:t> </m:t>
                    </m:r>
                  </m:oMath>
                </a14:m>
                <a:endParaRPr lang="en-US" dirty="0">
                  <a:sym typeface="Symbol" pitchFamily="18" charset="2"/>
                </a:endParaRPr>
              </a:p>
              <a:p>
                <a:pPr eaLnBrk="0" hangingPunct="0">
                  <a:lnSpc>
                    <a:spcPct val="114000"/>
                  </a:lnSpc>
                  <a:spcBef>
                    <a:spcPts val="0"/>
                  </a:spcBef>
                </a:pPr>
                <a:r>
                  <a:rPr lang="en-US" dirty="0">
                    <a:sym typeface="Symbol" pitchFamily="18" charset="2"/>
                  </a:rPr>
                  <a:t>      </a:t>
                </a:r>
                <a:r>
                  <a:rPr lang="en-US" baseline="-25000"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𝑚</m:t>
                    </m:r>
                    <m:r>
                      <a:rPr lang="en-US" i="1" dirty="0" smtClean="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r>
                      <a:rPr lang="en-US" b="0" i="1" dirty="0" smtClean="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r>
                          <a:rPr lang="en-US" b="0" i="1" dirty="0" smtClean="0">
                            <a:latin typeface="Cambria Math" panose="02040503050406030204" pitchFamily="18" charset="0"/>
                            <a:sym typeface="Symbol" pitchFamily="18" charset="2"/>
                          </a:rPr>
                          <m:t>0</m:t>
                        </m:r>
                      </m:sub>
                    </m:sSub>
                    <m:r>
                      <a:rPr lang="en-US" i="1" dirty="0">
                        <a:latin typeface="Cambria Math" panose="02040503050406030204" pitchFamily="18" charset="0"/>
                        <a:sym typeface="Symbol" pitchFamily="18" charset="2"/>
                      </a:rPr>
                      <m:t>) </m:t>
                    </m:r>
                  </m:oMath>
                </a14:m>
                <a:endParaRPr lang="en-US" dirty="0">
                  <a:sym typeface="Symbol" pitchFamily="18" charset="2"/>
                </a:endParaRPr>
              </a:p>
              <a:p>
                <a:pPr eaLnBrk="0" hangingPunct="0">
                  <a:lnSpc>
                    <a:spcPct val="114000"/>
                  </a:lnSpc>
                  <a:spcBef>
                    <a:spcPts val="0"/>
                  </a:spcBef>
                </a:pPr>
                <a:r>
                  <a:rPr lang="en-US" dirty="0">
                    <a:sym typeface="Symbol" pitchFamily="18" charset="2"/>
                  </a:rPr>
                  <a:t>      </a:t>
                </a:r>
                <a:r>
                  <a:rPr lang="en-US" baseline="-25000"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m:t>
                    </m:r>
                    <m:r>
                      <a:rPr lang="en-US" i="1" dirty="0" err="1" smtClean="0">
                        <a:latin typeface="Cambria Math" panose="02040503050406030204" pitchFamily="18" charset="0"/>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b="0"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𝑔</m:t>
                        </m:r>
                      </m:sub>
                    </m:sSub>
                  </m:oMath>
                </a14:m>
                <a:r>
                  <a:rPr lang="en-US" dirty="0" smtClean="0">
                    <a:sym typeface="Symbol" pitchFamily="18" charset="2"/>
                  </a:rPr>
                  <a:t> </a:t>
                </a:r>
                <a:endParaRPr lang="en-US" dirty="0">
                  <a:sym typeface="Symbol" pitchFamily="18" charset="2"/>
                </a:endParaRPr>
              </a:p>
              <a:p>
                <a:pPr eaLnBrk="0" hangingPunct="0">
                  <a:spcBef>
                    <a:spcPts val="0"/>
                  </a:spcBef>
                </a:pPr>
                <a:r>
                  <a:rPr lang="en-US" dirty="0" smtClean="0">
                    <a:sym typeface="Symbol" pitchFamily="18" charset="2"/>
                  </a:rPr>
                  <a:t>      </a:t>
                </a:r>
                <a:r>
                  <a:rPr lang="en-US" baseline="-25000"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=365(−1.21</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−11</m:t>
                        </m:r>
                      </m:sup>
                    </m:sSup>
                    <m:r>
                      <a:rPr lang="en-US" i="1" dirty="0" smtClean="0">
                        <a:latin typeface="Cambria Math" panose="02040503050406030204" pitchFamily="18" charset="0"/>
                        <a:sym typeface="Symbol" pitchFamily="18" charset="2"/>
                      </a:rPr>
                      <m:t>)</m:t>
                    </m:r>
                  </m:oMath>
                </a14:m>
                <a:endParaRPr lang="en-US" dirty="0">
                  <a:sym typeface="Symbol" pitchFamily="18" charset="2"/>
                </a:endParaRPr>
              </a:p>
              <a:p>
                <a:pPr eaLnBrk="0" hangingPunct="0">
                  <a:spcBef>
                    <a:spcPts val="0"/>
                  </a:spcBef>
                </a:pPr>
                <a:r>
                  <a:rPr lang="en-US" dirty="0" smtClean="0">
                    <a:sym typeface="Symbol" pitchFamily="18" charset="2"/>
                  </a:rPr>
                  <a:t>      </a:t>
                </a:r>
                <a:r>
                  <a:rPr lang="en-US" baseline="-25000"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=−4.42</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−9</m:t>
                        </m:r>
                      </m:sup>
                    </m:sSup>
                    <m:r>
                      <a:rPr lang="en-US" i="1" dirty="0" smtClean="0">
                        <a:latin typeface="Cambria Math" panose="02040503050406030204" pitchFamily="18" charset="0"/>
                        <a:sym typeface="Symbol" pitchFamily="18" charset="2"/>
                      </a:rPr>
                      <m:t> </m:t>
                    </m:r>
                  </m:oMath>
                </a14:m>
                <a:r>
                  <a:rPr lang="en-US" dirty="0" smtClean="0">
                    <a:sym typeface="Symbol" pitchFamily="18" charset="2"/>
                  </a:rPr>
                  <a:t>J</a:t>
                </a:r>
                <a:r>
                  <a:rPr lang="en-US" dirty="0">
                    <a:sym typeface="Symbol" pitchFamily="18" charset="2"/>
                  </a:rPr>
                  <a:t>.</a:t>
                </a:r>
              </a:p>
            </p:txBody>
          </p:sp>
        </mc:Choice>
        <mc:Fallback xmlns="">
          <p:sp>
            <p:nvSpPr>
              <p:cNvPr id="415747" name="Rectangle 3"/>
              <p:cNvSpPr>
                <a:spLocks noRot="1" noChangeAspect="1" noMove="1" noResize="1" noEditPoints="1" noAdjustHandles="1" noChangeArrowheads="1" noChangeShapeType="1" noTextEdit="1"/>
              </p:cNvSpPr>
              <p:nvPr/>
            </p:nvSpPr>
            <p:spPr bwMode="auto">
              <a:xfrm>
                <a:off x="674688" y="2924175"/>
                <a:ext cx="7772400" cy="3933825"/>
              </a:xfrm>
              <a:prstGeom prst="rect">
                <a:avLst/>
              </a:prstGeom>
              <a:blipFill>
                <a:blip r:embed="rId8"/>
                <a:stretch>
                  <a:fillRect l="-1255" t="-1085" r="-2980" b="-2171"/>
                </a:stretch>
              </a:blipFill>
              <a:ln w="9525">
                <a:noFill/>
                <a:miter lim="800000"/>
                <a:headEnd/>
                <a:tailEnd/>
              </a:ln>
            </p:spPr>
            <p:txBody>
              <a:bodyPr/>
              <a:lstStyle/>
              <a:p>
                <a:r>
                  <a:rPr lang="en-US">
                    <a:noFill/>
                  </a:rPr>
                  <a:t> </a:t>
                </a:r>
              </a:p>
            </p:txBody>
          </p:sp>
        </mc:Fallback>
      </mc:AlternateContent>
      <p:sp>
        <p:nvSpPr>
          <p:cNvPr id="19460" name="Rectangle 2"/>
          <p:cNvSpPr>
            <a:spLocks noChangeArrowheads="1"/>
          </p:cNvSpPr>
          <p:nvPr/>
        </p:nvSpPr>
        <p:spPr bwMode="auto">
          <a:xfrm>
            <a:off x="685800" y="1338263"/>
            <a:ext cx="7772400" cy="1630362"/>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gravitational </a:t>
            </a:r>
            <a:r>
              <a:rPr lang="en-US" sz="200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Gravitational potential is derived from gravitational potential energy and is thus a scalar. There is no need to worry about vectors.</a:t>
            </a:r>
          </a:p>
        </p:txBody>
      </p:sp>
      <p:grpSp>
        <p:nvGrpSpPr>
          <p:cNvPr id="19461" name="Group 4"/>
          <p:cNvGrpSpPr>
            <a:grpSpLocks/>
          </p:cNvGrpSpPr>
          <p:nvPr/>
        </p:nvGrpSpPr>
        <p:grpSpPr bwMode="auto">
          <a:xfrm>
            <a:off x="7142163" y="2989263"/>
            <a:ext cx="1408112" cy="1517650"/>
            <a:chOff x="4403" y="1947"/>
            <a:chExt cx="887" cy="956"/>
          </a:xfrm>
        </p:grpSpPr>
        <p:sp>
          <p:nvSpPr>
            <p:cNvPr id="415749" name="Oval 5"/>
            <p:cNvSpPr>
              <a:spLocks noChangeArrowheads="1"/>
            </p:cNvSpPr>
            <p:nvPr/>
          </p:nvSpPr>
          <p:spPr bwMode="auto">
            <a:xfrm>
              <a:off x="4768" y="194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5750" name="Oval 6"/>
            <p:cNvSpPr>
              <a:spLocks noChangeArrowheads="1"/>
            </p:cNvSpPr>
            <p:nvPr/>
          </p:nvSpPr>
          <p:spPr bwMode="auto">
            <a:xfrm>
              <a:off x="4450" y="2085"/>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5751" name="Oval 7"/>
            <p:cNvSpPr>
              <a:spLocks noChangeArrowheads="1"/>
            </p:cNvSpPr>
            <p:nvPr/>
          </p:nvSpPr>
          <p:spPr bwMode="auto">
            <a:xfrm>
              <a:off x="4483" y="271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5752" name="Oval 8"/>
            <p:cNvSpPr>
              <a:spLocks noChangeArrowheads="1"/>
            </p:cNvSpPr>
            <p:nvPr/>
          </p:nvSpPr>
          <p:spPr bwMode="auto">
            <a:xfrm>
              <a:off x="5128" y="266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9479" name="Oval 9"/>
            <p:cNvSpPr>
              <a:spLocks noChangeArrowheads="1"/>
            </p:cNvSpPr>
            <p:nvPr/>
          </p:nvSpPr>
          <p:spPr bwMode="auto">
            <a:xfrm>
              <a:off x="4403" y="2016"/>
              <a:ext cx="887" cy="887"/>
            </a:xfrm>
            <a:prstGeom prst="ellipse">
              <a:avLst/>
            </a:prstGeom>
            <a:noFill/>
            <a:ln w="9525">
              <a:solidFill>
                <a:schemeClr val="tx1"/>
              </a:solidFill>
              <a:prstDash val="dash"/>
              <a:round/>
              <a:headEnd/>
              <a:tailEnd/>
            </a:ln>
          </p:spPr>
          <p:txBody>
            <a:bodyPr wrap="none" anchor="ctr"/>
            <a:lstStyle/>
            <a:p>
              <a:endParaRPr lang="en-US"/>
            </a:p>
          </p:txBody>
        </p:sp>
      </p:grpSp>
      <p:sp>
        <p:nvSpPr>
          <p:cNvPr id="415754" name="Oval 10"/>
          <p:cNvSpPr>
            <a:spLocks noChangeArrowheads="1"/>
          </p:cNvSpPr>
          <p:nvPr/>
        </p:nvSpPr>
        <p:spPr bwMode="auto">
          <a:xfrm>
            <a:off x="7675563" y="3641725"/>
            <a:ext cx="325437" cy="325438"/>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19463" name="Group 11"/>
          <p:cNvGrpSpPr>
            <a:grpSpLocks/>
          </p:cNvGrpSpPr>
          <p:nvPr/>
        </p:nvGrpSpPr>
        <p:grpSpPr bwMode="auto">
          <a:xfrm>
            <a:off x="7753350" y="3100388"/>
            <a:ext cx="285750" cy="709612"/>
            <a:chOff x="4884" y="1993"/>
            <a:chExt cx="180" cy="447"/>
          </a:xfrm>
        </p:grpSpPr>
        <p:sp>
          <p:nvSpPr>
            <p:cNvPr id="19473" name="Line 12"/>
            <p:cNvSpPr>
              <a:spLocks noChangeShapeType="1"/>
            </p:cNvSpPr>
            <p:nvPr/>
          </p:nvSpPr>
          <p:spPr bwMode="auto">
            <a:xfrm flipV="1">
              <a:off x="4934" y="1993"/>
              <a:ext cx="0" cy="447"/>
            </a:xfrm>
            <a:prstGeom prst="line">
              <a:avLst/>
            </a:prstGeom>
            <a:noFill/>
            <a:ln w="19050">
              <a:solidFill>
                <a:srgbClr val="FF0000"/>
              </a:solidFill>
              <a:round/>
              <a:headEnd/>
              <a:tailEnd type="triangle" w="med" len="med"/>
            </a:ln>
          </p:spPr>
          <p:txBody>
            <a:bodyPr/>
            <a:lstStyle/>
            <a:p>
              <a:endParaRPr lang="en-US"/>
            </a:p>
          </p:txBody>
        </p:sp>
        <p:sp>
          <p:nvSpPr>
            <p:cNvPr id="19474" name="Text Box 13"/>
            <p:cNvSpPr txBox="1">
              <a:spLocks noChangeArrowheads="1"/>
            </p:cNvSpPr>
            <p:nvPr/>
          </p:nvSpPr>
          <p:spPr bwMode="auto">
            <a:xfrm>
              <a:off x="4884" y="2088"/>
              <a:ext cx="180" cy="288"/>
            </a:xfrm>
            <a:prstGeom prst="rect">
              <a:avLst/>
            </a:prstGeom>
            <a:noFill/>
            <a:ln w="9525">
              <a:noFill/>
              <a:miter lim="800000"/>
              <a:headEnd/>
              <a:tailEnd/>
            </a:ln>
          </p:spPr>
          <p:txBody>
            <a:bodyPr wrap="none">
              <a:spAutoFit/>
            </a:bodyPr>
            <a:lstStyle/>
            <a:p>
              <a:r>
                <a:rPr lang="en-US" i="1">
                  <a:solidFill>
                    <a:srgbClr val="FF0000"/>
                  </a:solidFill>
                </a:rPr>
                <a:t>r</a:t>
              </a:r>
            </a:p>
          </p:txBody>
        </p:sp>
      </p:grpSp>
      <p:grpSp>
        <p:nvGrpSpPr>
          <p:cNvPr id="19464" name="Group 14"/>
          <p:cNvGrpSpPr>
            <a:grpSpLocks/>
          </p:cNvGrpSpPr>
          <p:nvPr/>
        </p:nvGrpSpPr>
        <p:grpSpPr bwMode="auto">
          <a:xfrm>
            <a:off x="7724775" y="3692525"/>
            <a:ext cx="239713" cy="228600"/>
            <a:chOff x="3699" y="152"/>
            <a:chExt cx="151" cy="144"/>
          </a:xfrm>
        </p:grpSpPr>
        <p:sp>
          <p:nvSpPr>
            <p:cNvPr id="19471" name="Line 15"/>
            <p:cNvSpPr>
              <a:spLocks noChangeShapeType="1"/>
            </p:cNvSpPr>
            <p:nvPr/>
          </p:nvSpPr>
          <p:spPr bwMode="auto">
            <a:xfrm>
              <a:off x="3699" y="152"/>
              <a:ext cx="144" cy="144"/>
            </a:xfrm>
            <a:prstGeom prst="line">
              <a:avLst/>
            </a:prstGeom>
            <a:noFill/>
            <a:ln w="9525">
              <a:solidFill>
                <a:srgbClr val="FF0000"/>
              </a:solidFill>
              <a:round/>
              <a:headEnd/>
              <a:tailEnd/>
            </a:ln>
          </p:spPr>
          <p:txBody>
            <a:bodyPr/>
            <a:lstStyle/>
            <a:p>
              <a:endParaRPr lang="en-US"/>
            </a:p>
          </p:txBody>
        </p:sp>
        <p:sp>
          <p:nvSpPr>
            <p:cNvPr id="19472" name="Line 16"/>
            <p:cNvSpPr>
              <a:spLocks noChangeShapeType="1"/>
            </p:cNvSpPr>
            <p:nvPr/>
          </p:nvSpPr>
          <p:spPr bwMode="auto">
            <a:xfrm flipH="1">
              <a:off x="3706" y="152"/>
              <a:ext cx="144" cy="144"/>
            </a:xfrm>
            <a:prstGeom prst="line">
              <a:avLst/>
            </a:prstGeom>
            <a:noFill/>
            <a:ln w="9525">
              <a:solidFill>
                <a:srgbClr val="FF0000"/>
              </a:solidFill>
              <a:round/>
              <a:headEnd/>
              <a:tailEnd/>
            </a:ln>
          </p:spPr>
          <p:txBody>
            <a:bodyPr/>
            <a:lstStyle/>
            <a:p>
              <a:endParaRPr lang="en-US"/>
            </a:p>
          </p:txBody>
        </p:sp>
      </p:grpSp>
      <p:grpSp>
        <p:nvGrpSpPr>
          <p:cNvPr id="5" name="Group 18"/>
          <p:cNvGrpSpPr>
            <a:grpSpLocks/>
          </p:cNvGrpSpPr>
          <p:nvPr/>
        </p:nvGrpSpPr>
        <p:grpSpPr bwMode="auto">
          <a:xfrm>
            <a:off x="3139712" y="4820159"/>
            <a:ext cx="571500" cy="649288"/>
            <a:chOff x="1887" y="3176"/>
            <a:chExt cx="360" cy="409"/>
          </a:xfrm>
        </p:grpSpPr>
        <p:sp>
          <p:nvSpPr>
            <p:cNvPr id="19469" name="Line 19"/>
            <p:cNvSpPr>
              <a:spLocks noChangeShapeType="1"/>
            </p:cNvSpPr>
            <p:nvPr/>
          </p:nvSpPr>
          <p:spPr bwMode="auto">
            <a:xfrm flipV="1">
              <a:off x="1887" y="3365"/>
              <a:ext cx="182" cy="220"/>
            </a:xfrm>
            <a:prstGeom prst="line">
              <a:avLst/>
            </a:prstGeom>
            <a:noFill/>
            <a:ln w="19050">
              <a:solidFill>
                <a:srgbClr val="FF0000"/>
              </a:solidFill>
              <a:round/>
              <a:headEnd/>
              <a:tailEnd type="triangle" w="med" len="med"/>
            </a:ln>
          </p:spPr>
          <p:txBody>
            <a:bodyPr/>
            <a:lstStyle/>
            <a:p>
              <a:endParaRPr lang="en-US"/>
            </a:p>
          </p:txBody>
        </p:sp>
        <p:sp>
          <p:nvSpPr>
            <p:cNvPr id="19470" name="Text Box 20"/>
            <p:cNvSpPr txBox="1">
              <a:spLocks noChangeArrowheads="1"/>
            </p:cNvSpPr>
            <p:nvPr/>
          </p:nvSpPr>
          <p:spPr bwMode="auto">
            <a:xfrm>
              <a:off x="2042" y="3176"/>
              <a:ext cx="205" cy="250"/>
            </a:xfrm>
            <a:prstGeom prst="rect">
              <a:avLst/>
            </a:prstGeom>
            <a:noFill/>
            <a:ln w="9525">
              <a:noFill/>
              <a:miter lim="800000"/>
              <a:headEnd/>
              <a:tailEnd/>
            </a:ln>
          </p:spPr>
          <p:txBody>
            <a:bodyPr wrap="none">
              <a:spAutoFit/>
            </a:bodyPr>
            <a:lstStyle/>
            <a:p>
              <a:r>
                <a:rPr lang="en-US" sz="2000">
                  <a:solidFill>
                    <a:srgbClr val="FF0000"/>
                  </a:solidFill>
                </a:rPr>
                <a:t>0</a:t>
              </a:r>
            </a:p>
          </p:txBody>
        </p:sp>
      </p:grpSp>
      <p:sp>
        <p:nvSpPr>
          <p:cNvPr id="1946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15766" name="Text Box 22"/>
          <p:cNvSpPr txBox="1">
            <a:spLocks noChangeArrowheads="1"/>
          </p:cNvSpPr>
          <p:nvPr/>
        </p:nvSpPr>
        <p:spPr bwMode="auto">
          <a:xfrm>
            <a:off x="5526088" y="7938"/>
            <a:ext cx="3617912" cy="1187450"/>
          </a:xfrm>
          <a:prstGeom prst="rect">
            <a:avLst/>
          </a:prstGeom>
          <a:noFill/>
          <a:ln w="9525">
            <a:noFill/>
            <a:miter lim="800000"/>
            <a:headEnd/>
            <a:tailEnd/>
          </a:ln>
        </p:spPr>
        <p:txBody>
          <a:bodyPr>
            <a:spAutoFit/>
          </a:bodyPr>
          <a:lstStyle/>
          <a:p>
            <a:r>
              <a:rPr lang="en-US">
                <a:solidFill>
                  <a:schemeClr val="hlink"/>
                </a:solidFill>
              </a:rPr>
              <a:t>Does it matter what path the mass follows as it is brought in?</a:t>
            </a:r>
          </a:p>
        </p:txBody>
      </p:sp>
      <p:sp>
        <p:nvSpPr>
          <p:cNvPr id="415767" name="Text Box 23"/>
          <p:cNvSpPr txBox="1">
            <a:spLocks noChangeArrowheads="1"/>
          </p:cNvSpPr>
          <p:nvPr/>
        </p:nvSpPr>
        <p:spPr bwMode="auto">
          <a:xfrm>
            <a:off x="7302500" y="741363"/>
            <a:ext cx="1841500" cy="457200"/>
          </a:xfrm>
          <a:prstGeom prst="rect">
            <a:avLst/>
          </a:prstGeom>
          <a:noFill/>
          <a:ln w="9525">
            <a:noFill/>
            <a:miter lim="800000"/>
            <a:headEnd/>
            <a:tailEnd/>
          </a:ln>
        </p:spPr>
        <p:txBody>
          <a:bodyPr>
            <a:spAutoFit/>
          </a:bodyPr>
          <a:lstStyle/>
          <a:p>
            <a:r>
              <a:rPr lang="en-US">
                <a:solidFill>
                  <a:schemeClr val="hlink"/>
                </a:solidFill>
              </a:rPr>
              <a:t>NO. Why?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5754"/>
                                        </p:tgtEl>
                                        <p:attrNameLst>
                                          <p:attrName>style.visibility</p:attrName>
                                        </p:attrNameLst>
                                      </p:cBhvr>
                                      <p:to>
                                        <p:strVal val="visible"/>
                                      </p:to>
                                    </p:set>
                                    <p:anim calcmode="lin" valueType="num">
                                      <p:cBhvr additive="base">
                                        <p:cTn id="12" dur="5000" fill="hold"/>
                                        <p:tgtEl>
                                          <p:spTgt spid="415754"/>
                                        </p:tgtEl>
                                        <p:attrNameLst>
                                          <p:attrName>ppt_x</p:attrName>
                                        </p:attrNameLst>
                                      </p:cBhvr>
                                      <p:tavLst>
                                        <p:tav tm="0">
                                          <p:val>
                                            <p:strVal val="#ppt_x"/>
                                          </p:val>
                                        </p:tav>
                                        <p:tav tm="100000">
                                          <p:val>
                                            <p:strVal val="#ppt_x"/>
                                          </p:val>
                                        </p:tav>
                                      </p:tavLst>
                                    </p:anim>
                                    <p:anim calcmode="lin" valueType="num">
                                      <p:cBhvr additive="base">
                                        <p:cTn id="13" dur="5000" fill="hold"/>
                                        <p:tgtEl>
                                          <p:spTgt spid="415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pu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5747">
                                            <p:txEl>
                                              <p:pRg st="1" end="1"/>
                                            </p:txEl>
                                          </p:spTgt>
                                        </p:tgtEl>
                                        <p:attrNameLst>
                                          <p:attrName>style.visibility</p:attrName>
                                        </p:attrNameLst>
                                      </p:cBhvr>
                                      <p:to>
                                        <p:strVal val="visible"/>
                                      </p:to>
                                    </p:set>
                                    <p:anim calcmode="lin" valueType="num">
                                      <p:cBhvr additive="base">
                                        <p:cTn id="18" dur="500" fill="hold"/>
                                        <p:tgtEl>
                                          <p:spTgt spid="4157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157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5747">
                                            <p:txEl>
                                              <p:pRg st="2" end="2"/>
                                            </p:txEl>
                                          </p:spTgt>
                                        </p:tgtEl>
                                        <p:attrNameLst>
                                          <p:attrName>style.visibility</p:attrName>
                                        </p:attrNameLst>
                                      </p:cBhvr>
                                      <p:to>
                                        <p:strVal val="visible"/>
                                      </p:to>
                                    </p:set>
                                    <p:anim calcmode="lin" valueType="num">
                                      <p:cBhvr additive="base">
                                        <p:cTn id="24" dur="500" fill="hold"/>
                                        <p:tgtEl>
                                          <p:spTgt spid="4157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1574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5747">
                                            <p:txEl>
                                              <p:pRg st="3" end="3"/>
                                            </p:txEl>
                                          </p:spTgt>
                                        </p:tgtEl>
                                        <p:attrNameLst>
                                          <p:attrName>style.visibility</p:attrName>
                                        </p:attrNameLst>
                                      </p:cBhvr>
                                      <p:to>
                                        <p:strVal val="visible"/>
                                      </p:to>
                                    </p:set>
                                    <p:anim calcmode="lin" valueType="num">
                                      <p:cBhvr additive="base">
                                        <p:cTn id="30" dur="500" fill="hold"/>
                                        <p:tgtEl>
                                          <p:spTgt spid="4157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1574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5747">
                                            <p:txEl>
                                              <p:pRg st="4" end="4"/>
                                            </p:txEl>
                                          </p:spTgt>
                                        </p:tgtEl>
                                        <p:attrNameLst>
                                          <p:attrName>style.visibility</p:attrName>
                                        </p:attrNameLst>
                                      </p:cBhvr>
                                      <p:to>
                                        <p:strVal val="visible"/>
                                      </p:to>
                                    </p:set>
                                    <p:anim calcmode="lin" valueType="num">
                                      <p:cBhvr additive="base">
                                        <p:cTn id="41" dur="500" fill="hold"/>
                                        <p:tgtEl>
                                          <p:spTgt spid="41574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574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15747">
                                            <p:txEl>
                                              <p:pRg st="5" end="5"/>
                                            </p:txEl>
                                          </p:spTgt>
                                        </p:tgtEl>
                                        <p:attrNameLst>
                                          <p:attrName>style.visibility</p:attrName>
                                        </p:attrNameLst>
                                      </p:cBhvr>
                                      <p:to>
                                        <p:strVal val="visible"/>
                                      </p:to>
                                    </p:set>
                                    <p:anim calcmode="lin" valueType="num">
                                      <p:cBhvr additive="base">
                                        <p:cTn id="47" dur="500" fill="hold"/>
                                        <p:tgtEl>
                                          <p:spTgt spid="41574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1574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15747">
                                            <p:txEl>
                                              <p:pRg st="6" end="6"/>
                                            </p:txEl>
                                          </p:spTgt>
                                        </p:tgtEl>
                                        <p:attrNameLst>
                                          <p:attrName>style.visibility</p:attrName>
                                        </p:attrNameLst>
                                      </p:cBhvr>
                                      <p:to>
                                        <p:strVal val="visible"/>
                                      </p:to>
                                    </p:set>
                                    <p:anim calcmode="lin" valueType="num">
                                      <p:cBhvr additive="base">
                                        <p:cTn id="53" dur="500" fill="hold"/>
                                        <p:tgtEl>
                                          <p:spTgt spid="41574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1574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415766"/>
                                        </p:tgtEl>
                                        <p:attrNameLst>
                                          <p:attrName>style.visibility</p:attrName>
                                        </p:attrNameLst>
                                      </p:cBhvr>
                                      <p:to>
                                        <p:strVal val="visible"/>
                                      </p:to>
                                    </p:set>
                                    <p:anim calcmode="lin" valueType="num">
                                      <p:cBhvr additive="base">
                                        <p:cTn id="59" dur="500" fill="hold"/>
                                        <p:tgtEl>
                                          <p:spTgt spid="415766"/>
                                        </p:tgtEl>
                                        <p:attrNameLst>
                                          <p:attrName>ppt_x</p:attrName>
                                        </p:attrNameLst>
                                      </p:cBhvr>
                                      <p:tavLst>
                                        <p:tav tm="0">
                                          <p:val>
                                            <p:strVal val="1+#ppt_w/2"/>
                                          </p:val>
                                        </p:tav>
                                        <p:tav tm="100000">
                                          <p:val>
                                            <p:strVal val="#ppt_x"/>
                                          </p:val>
                                        </p:tav>
                                      </p:tavLst>
                                    </p:anim>
                                    <p:anim calcmode="lin" valueType="num">
                                      <p:cBhvr additive="base">
                                        <p:cTn id="60" dur="500" fill="hold"/>
                                        <p:tgtEl>
                                          <p:spTgt spid="4157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415767"/>
                                        </p:tgtEl>
                                        <p:attrNameLst>
                                          <p:attrName>style.visibility</p:attrName>
                                        </p:attrNameLst>
                                      </p:cBhvr>
                                      <p:to>
                                        <p:strVal val="visible"/>
                                      </p:to>
                                    </p:set>
                                    <p:anim calcmode="lin" valueType="num">
                                      <p:cBhvr additive="base">
                                        <p:cTn id="65" dur="500" fill="hold"/>
                                        <p:tgtEl>
                                          <p:spTgt spid="415767"/>
                                        </p:tgtEl>
                                        <p:attrNameLst>
                                          <p:attrName>ppt_x</p:attrName>
                                        </p:attrNameLst>
                                      </p:cBhvr>
                                      <p:tavLst>
                                        <p:tav tm="0">
                                          <p:val>
                                            <p:strVal val="1+#ppt_w/2"/>
                                          </p:val>
                                        </p:tav>
                                        <p:tav tm="100000">
                                          <p:val>
                                            <p:strVal val="#ppt_x"/>
                                          </p:val>
                                        </p:tav>
                                      </p:tavLst>
                                    </p:anim>
                                    <p:anim calcmode="lin" valueType="num">
                                      <p:cBhvr additive="base">
                                        <p:cTn id="66" dur="500" fill="hold"/>
                                        <p:tgtEl>
                                          <p:spTgt spid="4157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4" grpId="0" animBg="1"/>
      <p:bldP spid="415766" grpId="0"/>
      <p:bldP spid="4157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2" name="Rectangle 4"/>
              <p:cNvSpPr>
                <a:spLocks noChangeArrowheads="1"/>
              </p:cNvSpPr>
              <p:nvPr/>
            </p:nvSpPr>
            <p:spPr bwMode="auto">
              <a:xfrm>
                <a:off x="674688" y="3008671"/>
                <a:ext cx="7772400" cy="3849329"/>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Find the GPG in moving from Earth’s surface to 5 radii from Earth’s center.</a:t>
                </a:r>
              </a:p>
              <a:p>
                <a:pPr eaLnBrk="0" hangingPunct="0">
                  <a:spcBef>
                    <a:spcPts val="600"/>
                  </a:spcBef>
                  <a:spcAft>
                    <a:spcPts val="200"/>
                  </a:spcAft>
                </a:pPr>
                <a:r>
                  <a:rPr lang="en-US" dirty="0">
                    <a:sym typeface="Symbol" pitchFamily="18" charset="2"/>
                  </a:rPr>
                  <a:t>SOLUTION: In a previous slide we showed that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𝑉</m:t>
                    </m:r>
                    <m:r>
                      <a:rPr lang="en-US" i="1" baseline="-25000" dirty="0">
                        <a:latin typeface="Cambria Math" panose="02040503050406030204" pitchFamily="18" charset="0"/>
                        <a:cs typeface="Courier New" pitchFamily="49" charset="0"/>
                        <a:sym typeface="Symbol" pitchFamily="18" charset="2"/>
                      </a:rPr>
                      <m:t>𝑔</m:t>
                    </m:r>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5.01×</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r>
                      <a:rPr lang="en-US" i="1" dirty="0">
                        <a:latin typeface="Cambria Math" panose="02040503050406030204" pitchFamily="18" charset="0"/>
                        <a:sym typeface="Symbol" pitchFamily="18" charset="2"/>
                      </a:rPr>
                      <m:t> </m:t>
                    </m:r>
                  </m:oMath>
                </a14:m>
                <a:r>
                  <a:rPr lang="en-US" dirty="0">
                    <a:sym typeface="Symbol" pitchFamily="18" charset="2"/>
                  </a:rPr>
                  <a:t>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a:t>
                </a:r>
              </a:p>
              <a:p>
                <a:pPr eaLnBrk="0" hangingPunct="0">
                  <a:spcBef>
                    <a:spcPts val="600"/>
                  </a:spcBef>
                </a:pPr>
                <a:r>
                  <a:rPr lang="en-US" dirty="0">
                    <a:sym typeface="Symbol" pitchFamily="18" charset="2"/>
                  </a:rPr>
                  <a:t></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𝑟</m:t>
                        </m:r>
                      </m:e>
                      <m:sub>
                        <m:r>
                          <a:rPr lang="en-US" b="0" i="1" dirty="0" smtClean="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6.37×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6</m:t>
                        </m:r>
                      </m:sup>
                    </m:sSup>
                    <m:r>
                      <a:rPr lang="en-US" i="1" dirty="0">
                        <a:latin typeface="Cambria Math" panose="02040503050406030204" pitchFamily="18" charset="0"/>
                        <a:cs typeface="Courier New" pitchFamily="49" charset="0"/>
                        <a:sym typeface="Symbol" pitchFamily="18" charset="2"/>
                      </a:rPr>
                      <m:t> </m:t>
                    </m:r>
                  </m:oMath>
                </a14:m>
                <a:r>
                  <a:rPr lang="en-US" dirty="0">
                    <a:cs typeface="Courier New" pitchFamily="49" charset="0"/>
                    <a:sym typeface="Symbol" pitchFamily="18" charset="2"/>
                  </a:rPr>
                  <a:t>m. </a:t>
                </a:r>
                <a:endParaRPr lang="en-US" dirty="0">
                  <a:sym typeface="Symbol" pitchFamily="18" charset="2"/>
                </a:endParaRPr>
              </a:p>
              <a:p>
                <a:pPr eaLnBrk="0" hangingPunct="0">
                  <a:spcBef>
                    <a:spcPts val="600"/>
                  </a:spcBef>
                </a:pPr>
                <a:r>
                  <a:rPr lang="en-US" dirty="0">
                    <a:sym typeface="Symbol" pitchFamily="18" charset="2"/>
                  </a:rPr>
                  <a:t></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𝑟</m:t>
                        </m:r>
                      </m:e>
                      <m:sub>
                        <m:r>
                          <a:rPr lang="en-US" b="0" i="1" dirty="0" smtClean="0">
                            <a:latin typeface="Cambria Math" panose="02040503050406030204" pitchFamily="18" charset="0"/>
                            <a:sym typeface="Symbol" pitchFamily="18" charset="2"/>
                          </a:rPr>
                          <m:t>2</m:t>
                        </m:r>
                      </m:sub>
                    </m:sSub>
                    <m:r>
                      <a:rPr lang="en-US" i="1" dirty="0">
                        <a:latin typeface="Cambria Math" panose="02040503050406030204" pitchFamily="18" charset="0"/>
                        <a:sym typeface="Symbol" pitchFamily="18" charset="2"/>
                      </a:rPr>
                      <m:t>=5(</m:t>
                    </m:r>
                    <m:r>
                      <a:rPr lang="en-US" i="1" dirty="0">
                        <a:latin typeface="Cambria Math" panose="02040503050406030204" pitchFamily="18" charset="0"/>
                        <a:cs typeface="Courier New" pitchFamily="49" charset="0"/>
                        <a:sym typeface="Symbol" pitchFamily="18" charset="2"/>
                      </a:rPr>
                      <m:t>6.37×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6</m:t>
                        </m:r>
                      </m:sup>
                    </m:sSup>
                    <m:r>
                      <a:rPr lang="en-US" i="1" dirty="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3.19×</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r>
                      <a:rPr lang="en-US" i="1" baseline="-25000" dirty="0">
                        <a:latin typeface="Cambria Math" panose="02040503050406030204" pitchFamily="18" charset="0"/>
                        <a:cs typeface="Courier New" pitchFamily="49" charset="0"/>
                        <a:sym typeface="Symbol" pitchFamily="18" charset="2"/>
                      </a:rPr>
                      <m:t> </m:t>
                    </m:r>
                  </m:oMath>
                </a14:m>
                <a:r>
                  <a:rPr lang="en-US" dirty="0">
                    <a:cs typeface="Courier New" pitchFamily="49" charset="0"/>
                    <a:sym typeface="Symbol" pitchFamily="18" charset="2"/>
                  </a:rPr>
                  <a:t>m. </a:t>
                </a:r>
              </a:p>
              <a:p>
                <a:pPr eaLnBrk="0" hangingPunct="0">
                  <a:spcBef>
                    <a:spcPts val="600"/>
                  </a:spcBef>
                </a:pPr>
                <a14:m>
                  <m:oMath xmlns:m="http://schemas.openxmlformats.org/officeDocument/2006/math">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ea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𝑟</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𝑟</m:t>
                        </m:r>
                      </m:e>
                      <m:sub>
                        <m:r>
                          <a:rPr lang="en-US" b="0" i="1" dirty="0" smtClean="0">
                            <a:latin typeface="Cambria Math" panose="02040503050406030204" pitchFamily="18" charset="0"/>
                            <a:sym typeface="Symbol" pitchFamily="18" charset="2"/>
                          </a:rPr>
                          <m:t>2</m:t>
                        </m:r>
                      </m:sub>
                    </m:sSub>
                    <m:r>
                      <a:rPr lang="en-US" i="1" dirty="0">
                        <a:latin typeface="Cambria Math" panose="02040503050406030204" pitchFamily="18" charset="0"/>
                        <a:sym typeface="Symbol" pitchFamily="18" charset="2"/>
                      </a:rPr>
                      <m:t> – </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𝑟</m:t>
                        </m:r>
                      </m:e>
                      <m:sub>
                        <m:r>
                          <a:rPr lang="en-US" b="0" i="1" dirty="0" smtClean="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3.19×</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r>
                      <a:rPr lang="en-US" i="1" dirty="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6.37×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6</m:t>
                        </m:r>
                      </m:sup>
                    </m:sSup>
                    <m:r>
                      <a:rPr lang="en-US" i="1" dirty="0">
                        <a:latin typeface="Cambria Math" panose="02040503050406030204" pitchFamily="18" charset="0"/>
                        <a:cs typeface="Courier New" pitchFamily="49" charset="0"/>
                        <a:sym typeface="Symbol" pitchFamily="18" charset="2"/>
                      </a:rPr>
                      <m:t>=2.55×10</m:t>
                    </m:r>
                    <m:r>
                      <a:rPr lang="en-US" i="1" baseline="30000" dirty="0">
                        <a:latin typeface="Cambria Math" panose="02040503050406030204" pitchFamily="18" charset="0"/>
                        <a:cs typeface="Courier New" pitchFamily="49" charset="0"/>
                        <a:sym typeface="Symbol" pitchFamily="18" charset="2"/>
                      </a:rPr>
                      <m:t>7 </m:t>
                    </m:r>
                  </m:oMath>
                </a14:m>
                <a:r>
                  <a:rPr lang="en-US" dirty="0">
                    <a:cs typeface="Courier New" pitchFamily="49" charset="0"/>
                    <a:sym typeface="Symbol" pitchFamily="18" charset="2"/>
                  </a:rPr>
                  <a:t>m.</a:t>
                </a:r>
                <a:endParaRPr lang="en-US" dirty="0">
                  <a:sym typeface="Symbol" pitchFamily="18" charset="2"/>
                </a:endParaRPr>
              </a:p>
              <a:p>
                <a:pPr eaLnBrk="0" hangingPunct="0">
                  <a:spcBef>
                    <a:spcPts val="600"/>
                  </a:spcBef>
                  <a:spcAft>
                    <a:spcPts val="200"/>
                  </a:spcAft>
                </a:pPr>
                <a:r>
                  <a:rPr lang="en-US" dirty="0">
                    <a:cs typeface="Courier New" pitchFamily="49" charset="0"/>
                    <a:sym typeface="Symbol" pitchFamily="18" charset="2"/>
                  </a:rPr>
                  <a:t>  GPG</a:t>
                </a: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m:t>
                    </m:r>
                    <m:f>
                      <m:fPr>
                        <m:ctrlPr>
                          <a:rPr lang="en-US" b="0" i="1" dirty="0">
                            <a:solidFill>
                              <a:srgbClr val="000000"/>
                            </a:solidFill>
                            <a:latin typeface="Cambria Math" panose="02040503050406030204" pitchFamily="18" charset="0"/>
                            <a:cs typeface="Times New Roman" pitchFamily="18" charset="0"/>
                          </a:rPr>
                        </m:ctrlPr>
                      </m:fPr>
                      <m:num>
                        <m:sSub>
                          <m:sSubPr>
                            <m:ctrlPr>
                              <a:rPr lang="en-US" b="0" i="1" dirty="0" smtClean="0">
                                <a:solidFill>
                                  <a:srgbClr val="000000"/>
                                </a:solidFill>
                                <a:latin typeface="Cambria Math" panose="02040503050406030204" pitchFamily="18" charset="0"/>
                                <a:cs typeface="Times New Roman" pitchFamily="18" charset="0"/>
                              </a:rPr>
                            </m:ctrlPr>
                          </m:sSubPr>
                          <m:e>
                            <m:r>
                              <a:rPr lang="en-US" i="1" dirty="0">
                                <a:solidFill>
                                  <a:srgbClr val="000000"/>
                                </a:solidFill>
                                <a:latin typeface="Cambria Math" panose="02040503050406030204" pitchFamily="18" charset="0"/>
                                <a:cs typeface="Times New Roman" pitchFamily="18" charset="0"/>
                              </a:rPr>
                              <m:t>𝑉</m:t>
                            </m:r>
                          </m:e>
                          <m:sub>
                            <m:r>
                              <a:rPr lang="en-US" b="0" i="1" dirty="0" smtClean="0">
                                <a:solidFill>
                                  <a:srgbClr val="000000"/>
                                </a:solidFill>
                                <a:latin typeface="Cambria Math" panose="02040503050406030204" pitchFamily="18" charset="0"/>
                                <a:cs typeface="Times New Roman" pitchFamily="18" charset="0"/>
                              </a:rPr>
                              <m:t>𝑔</m:t>
                            </m:r>
                          </m:sub>
                        </m:sSub>
                      </m:num>
                      <m:den>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rPr>
                          <m:t>∆</m:t>
                        </m:r>
                        <m:r>
                          <a:rPr lang="en-US" i="1" dirty="0">
                            <a:solidFill>
                              <a:srgbClr val="000000"/>
                            </a:solidFill>
                            <a:latin typeface="Cambria Math" panose="02040503050406030204" pitchFamily="18" charset="0"/>
                            <a:cs typeface="Times New Roman" pitchFamily="18" charset="0"/>
                          </a:rPr>
                          <m:t>𝑟</m:t>
                        </m:r>
                      </m:den>
                    </m:f>
                    <m:r>
                      <a:rPr lang="en-US" b="0" i="1" dirty="0" smtClean="0">
                        <a:solidFill>
                          <a:srgbClr val="000000"/>
                        </a:solidFill>
                        <a:latin typeface="Cambria Math" panose="02040503050406030204" pitchFamily="18" charset="0"/>
                        <a:cs typeface="Times New Roman" pitchFamily="18" charset="0"/>
                      </a:rPr>
                      <m:t>=</m:t>
                    </m:r>
                    <m:r>
                      <a:rPr lang="en-US" i="1" dirty="0">
                        <a:latin typeface="Cambria Math" panose="02040503050406030204" pitchFamily="18" charset="0"/>
                        <a:cs typeface="Courier New" pitchFamily="49" charset="0"/>
                        <a:sym typeface="Symbol" pitchFamily="18" charset="2"/>
                      </a:rPr>
                      <m:t>5.01×</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r>
                      <a:rPr lang="en-US" i="1" dirty="0">
                        <a:latin typeface="Cambria Math" panose="02040503050406030204" pitchFamily="18" charset="0"/>
                        <a:sym typeface="Symbol" pitchFamily="18" charset="2"/>
                      </a:rPr>
                      <m:t>/ </m:t>
                    </m:r>
                    <m:r>
                      <a:rPr lang="en-US" i="1" dirty="0">
                        <a:latin typeface="Cambria Math" panose="02040503050406030204" pitchFamily="18" charset="0"/>
                        <a:cs typeface="Courier New" pitchFamily="49" charset="0"/>
                        <a:sym typeface="Symbol" pitchFamily="18" charset="2"/>
                      </a:rPr>
                      <m:t>2.55×10</m:t>
                    </m:r>
                    <m:r>
                      <a:rPr lang="en-US" i="1" baseline="30000" dirty="0">
                        <a:latin typeface="Cambria Math" panose="02040503050406030204" pitchFamily="18" charset="0"/>
                        <a:cs typeface="Courier New" pitchFamily="49" charset="0"/>
                        <a:sym typeface="Symbol" pitchFamily="18" charset="2"/>
                      </a:rPr>
                      <m:t>7</m:t>
                    </m:r>
                    <m:r>
                      <a:rPr lang="en-US" i="1" dirty="0">
                        <a:latin typeface="Cambria Math" panose="02040503050406030204" pitchFamily="18" charset="0"/>
                        <a:cs typeface="Courier New" pitchFamily="49" charset="0"/>
                        <a:sym typeface="Symbol" pitchFamily="18" charset="2"/>
                      </a:rPr>
                      <m:t> = 1.96 </m:t>
                    </m:r>
                  </m:oMath>
                </a14:m>
                <a:r>
                  <a:rPr lang="en-US" dirty="0">
                    <a:cs typeface="Courier New" pitchFamily="49" charset="0"/>
                    <a:sym typeface="Symbol" pitchFamily="18" charset="2"/>
                  </a:rPr>
                  <a:t>J</a:t>
                </a:r>
                <a:r>
                  <a:rPr lang="en-US" baseline="-25000" dirty="0">
                    <a:cs typeface="Courier New" pitchFamily="49" charset="0"/>
                    <a:sym typeface="Symbol" pitchFamily="18" charset="2"/>
                  </a:rPr>
                  <a:t> </a:t>
                </a:r>
                <a:r>
                  <a:rPr lang="en-US" dirty="0">
                    <a:cs typeface="Courier New" pitchFamily="49" charset="0"/>
                    <a:sym typeface="Symbol" pitchFamily="18" charset="2"/>
                  </a:rPr>
                  <a:t>kg</a:t>
                </a:r>
                <a:r>
                  <a:rPr lang="en-US" baseline="30000" dirty="0">
                    <a:cs typeface="Courier New" pitchFamily="49" charset="0"/>
                    <a:sym typeface="Symbol" pitchFamily="18" charset="2"/>
                  </a:rPr>
                  <a:t>-1 </a:t>
                </a:r>
                <a:r>
                  <a:rPr lang="en-US" dirty="0">
                    <a:cs typeface="Courier New" pitchFamily="49" charset="0"/>
                    <a:sym typeface="Symbol" pitchFamily="18" charset="2"/>
                  </a:rPr>
                  <a:t>m</a:t>
                </a:r>
                <a:r>
                  <a:rPr lang="en-US" baseline="30000" dirty="0">
                    <a:cs typeface="Courier New" pitchFamily="49" charset="0"/>
                    <a:sym typeface="Symbol" pitchFamily="18" charset="2"/>
                  </a:rPr>
                  <a:t>-1</a:t>
                </a:r>
                <a:r>
                  <a:rPr lang="en-US" dirty="0">
                    <a:cs typeface="Courier New" pitchFamily="49" charset="0"/>
                    <a:sym typeface="Symbol" pitchFamily="18" charset="2"/>
                  </a:rPr>
                  <a:t>.</a:t>
                </a:r>
              </a:p>
            </p:txBody>
          </p:sp>
        </mc:Choice>
        <mc:Fallback xmlns="">
          <p:sp>
            <p:nvSpPr>
              <p:cNvPr id="124932" name="Rectangle 4"/>
              <p:cNvSpPr>
                <a:spLocks noRot="1" noChangeAspect="1" noMove="1" noResize="1" noEditPoints="1" noAdjustHandles="1" noChangeArrowheads="1" noChangeShapeType="1" noTextEdit="1"/>
              </p:cNvSpPr>
              <p:nvPr/>
            </p:nvSpPr>
            <p:spPr bwMode="auto">
              <a:xfrm>
                <a:off x="674688" y="3008671"/>
                <a:ext cx="7772400" cy="3849329"/>
              </a:xfrm>
              <a:prstGeom prst="rect">
                <a:avLst/>
              </a:prstGeom>
              <a:blipFill>
                <a:blip r:embed="rId7"/>
                <a:stretch>
                  <a:fillRect l="-1255" t="-1109" r="-196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930" name="Rectangle 2"/>
              <p:cNvSpPr>
                <a:spLocks noChangeArrowheads="1"/>
              </p:cNvSpPr>
              <p:nvPr/>
            </p:nvSpPr>
            <p:spPr bwMode="auto">
              <a:xfrm>
                <a:off x="685800" y="1338264"/>
                <a:ext cx="7772400" cy="1685156"/>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Potential gradient </a:t>
                </a:r>
                <a:r>
                  <a:rPr lang="en-US" altLang="en-US" dirty="0" smtClean="0">
                    <a:solidFill>
                      <a:schemeClr val="accent2"/>
                    </a:solidFill>
                  </a:rPr>
                  <a:t>– gravitational </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The </a:t>
                </a:r>
                <a:r>
                  <a:rPr lang="en-US" b="1" dirty="0">
                    <a:solidFill>
                      <a:srgbClr val="000000"/>
                    </a:solidFill>
                    <a:ea typeface="Calibri" pitchFamily="34" charset="0"/>
                    <a:cs typeface="Times New Roman" pitchFamily="18" charset="0"/>
                  </a:rPr>
                  <a:t>gravitational potential gradient</a:t>
                </a:r>
                <a:r>
                  <a:rPr lang="en-US" dirty="0">
                    <a:solidFill>
                      <a:srgbClr val="000000"/>
                    </a:solidFill>
                    <a:ea typeface="Calibri" pitchFamily="34" charset="0"/>
                    <a:cs typeface="Times New Roman" pitchFamily="18" charset="0"/>
                  </a:rPr>
                  <a:t> (GPG) is the change in gravitational potential per unit distance. Thus the GPG </a:t>
                </a:r>
                <a14:m>
                  <m:oMath xmlns:m="http://schemas.openxmlformats.org/officeDocument/2006/math">
                    <m:r>
                      <a:rPr lang="en-US" sz="20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2000" i="1" dirty="0">
                            <a:solidFill>
                              <a:srgbClr val="000000"/>
                            </a:solidFill>
                            <a:latin typeface="Cambria Math" panose="02040503050406030204" pitchFamily="18" charset="0"/>
                            <a:ea typeface="Cambria Math" panose="02040503050406030204" pitchFamily="18" charset="0"/>
                            <a:cs typeface="Times New Roman" pitchFamily="18" charset="0"/>
                          </a:rPr>
                        </m:ctrlPr>
                      </m:fPr>
                      <m:num>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rPr>
                          <m:t>∆</m:t>
                        </m:r>
                        <m:sSub>
                          <m:sSubPr>
                            <m:ctrlPr>
                              <a:rPr 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rPr>
                            </m:ctrlPr>
                          </m:sSubPr>
                          <m:e>
                            <m:r>
                              <a:rPr lang="en-US" sz="2000" i="1" dirty="0">
                                <a:solidFill>
                                  <a:srgbClr val="000000"/>
                                </a:solidFill>
                                <a:latin typeface="Cambria Math" panose="02040503050406030204" pitchFamily="18" charset="0"/>
                                <a:ea typeface="Times New Roman" pitchFamily="18" charset="0"/>
                                <a:cs typeface="Courier New" pitchFamily="49" charset="0"/>
                              </a:rPr>
                              <m:t>𝑉</m:t>
                            </m:r>
                          </m:e>
                          <m:sub>
                            <m:r>
                              <a:rPr lang="en-US" sz="2000" b="0" i="1" dirty="0" smtClean="0">
                                <a:solidFill>
                                  <a:srgbClr val="000000"/>
                                </a:solidFill>
                                <a:latin typeface="Cambria Math" panose="02040503050406030204" pitchFamily="18" charset="0"/>
                                <a:ea typeface="Times New Roman" pitchFamily="18" charset="0"/>
                                <a:cs typeface="Courier New" pitchFamily="49" charset="0"/>
                              </a:rPr>
                              <m:t>𝑔</m:t>
                            </m:r>
                          </m:sub>
                        </m:sSub>
                      </m:num>
                      <m:den>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rPr>
                          <m:t>∆</m:t>
                        </m:r>
                        <m:r>
                          <a:rPr lang="en-US" sz="2000" i="1" dirty="0">
                            <a:solidFill>
                              <a:srgbClr val="000000"/>
                            </a:solidFill>
                            <a:latin typeface="Cambria Math" panose="02040503050406030204" pitchFamily="18" charset="0"/>
                            <a:cs typeface="Times New Roman" pitchFamily="18" charset="0"/>
                          </a:rPr>
                          <m:t>𝑟</m:t>
                        </m:r>
                      </m:den>
                    </m:f>
                  </m:oMath>
                </a14:m>
                <a:r>
                  <a:rPr lang="en-US" dirty="0">
                    <a:solidFill>
                      <a:srgbClr val="000000"/>
                    </a:solidFill>
                    <a:cs typeface="Times New Roman" pitchFamily="18" charset="0"/>
                  </a:rPr>
                  <a:t>.</a:t>
                </a:r>
              </a:p>
            </p:txBody>
          </p:sp>
        </mc:Choice>
        <mc:Fallback xmlns="">
          <p:sp>
            <p:nvSpPr>
              <p:cNvPr id="124930" name="Rectangle 2"/>
              <p:cNvSpPr>
                <a:spLocks noRot="1" noChangeAspect="1" noMove="1" noResize="1" noEditPoints="1" noAdjustHandles="1" noChangeArrowheads="1" noChangeShapeType="1" noTextEdit="1"/>
              </p:cNvSpPr>
              <p:nvPr/>
            </p:nvSpPr>
            <p:spPr bwMode="auto">
              <a:xfrm>
                <a:off x="685800" y="1338264"/>
                <a:ext cx="7772400" cy="1685156"/>
              </a:xfrm>
              <a:prstGeom prst="rect">
                <a:avLst/>
              </a:prstGeom>
              <a:blipFill>
                <a:blip r:embed="rId9"/>
                <a:stretch>
                  <a:fillRect l="-1255" t="-3261" r="-549" b="-7246"/>
                </a:stretch>
              </a:blipFill>
              <a:ln w="9525">
                <a:noFill/>
                <a:miter lim="800000"/>
                <a:headEnd/>
                <a:tailEnd/>
              </a:ln>
            </p:spPr>
            <p:txBody>
              <a:bodyPr/>
              <a:lstStyle/>
              <a:p>
                <a:r>
                  <a:rPr lang="en-US">
                    <a:noFill/>
                  </a:rPr>
                  <a:t> </a:t>
                </a:r>
              </a:p>
            </p:txBody>
          </p:sp>
        </mc:Fallback>
      </mc:AlternateContent>
      <p:sp>
        <p:nvSpPr>
          <p:cNvPr id="2048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24935" name="Picture 7"/>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8126693" y="5850031"/>
            <a:ext cx="792163" cy="798513"/>
          </a:xfrm>
          <a:prstGeom prst="rect">
            <a:avLst/>
          </a:prstGeom>
          <a:ln>
            <a:noFill/>
          </a:ln>
          <a:effectLst>
            <a:outerShdw blurRad="292100" dist="139700" dir="2700000" algn="tl" rotWithShape="0">
              <a:srgbClr val="333333">
                <a:alpha val="65000"/>
              </a:srgbClr>
            </a:outerShdw>
          </a:effectLst>
        </p:spPr>
      </p:pic>
      <p:sp>
        <p:nvSpPr>
          <p:cNvPr id="124936" name="Line 8"/>
          <p:cNvSpPr>
            <a:spLocks noChangeShapeType="1"/>
          </p:cNvSpPr>
          <p:nvPr/>
        </p:nvSpPr>
        <p:spPr bwMode="auto">
          <a:xfrm flipV="1">
            <a:off x="8514043" y="4156169"/>
            <a:ext cx="0" cy="384175"/>
          </a:xfrm>
          <a:prstGeom prst="line">
            <a:avLst/>
          </a:prstGeom>
          <a:noFill/>
          <a:ln w="57150">
            <a:solidFill>
              <a:srgbClr val="FF0000"/>
            </a:solidFill>
            <a:round/>
            <a:headEnd/>
            <a:tailEnd/>
          </a:ln>
        </p:spPr>
        <p:txBody>
          <a:bodyPr/>
          <a:lstStyle/>
          <a:p>
            <a:endParaRPr lang="en-US"/>
          </a:p>
        </p:txBody>
      </p:sp>
      <p:sp>
        <p:nvSpPr>
          <p:cNvPr id="124937" name="Line 9"/>
          <p:cNvSpPr>
            <a:spLocks noChangeShapeType="1"/>
          </p:cNvSpPr>
          <p:nvPr/>
        </p:nvSpPr>
        <p:spPr bwMode="auto">
          <a:xfrm flipV="1">
            <a:off x="8514043" y="4584794"/>
            <a:ext cx="0" cy="384175"/>
          </a:xfrm>
          <a:prstGeom prst="line">
            <a:avLst/>
          </a:prstGeom>
          <a:noFill/>
          <a:ln w="57150">
            <a:solidFill>
              <a:srgbClr val="FF0000"/>
            </a:solidFill>
            <a:round/>
            <a:headEnd/>
            <a:tailEnd/>
          </a:ln>
        </p:spPr>
        <p:txBody>
          <a:bodyPr/>
          <a:lstStyle/>
          <a:p>
            <a:endParaRPr lang="en-US"/>
          </a:p>
        </p:txBody>
      </p:sp>
      <p:sp>
        <p:nvSpPr>
          <p:cNvPr id="124938" name="Line 10"/>
          <p:cNvSpPr>
            <a:spLocks noChangeShapeType="1"/>
          </p:cNvSpPr>
          <p:nvPr/>
        </p:nvSpPr>
        <p:spPr bwMode="auto">
          <a:xfrm flipV="1">
            <a:off x="8523568" y="5013419"/>
            <a:ext cx="0" cy="384175"/>
          </a:xfrm>
          <a:prstGeom prst="line">
            <a:avLst/>
          </a:prstGeom>
          <a:noFill/>
          <a:ln w="57150">
            <a:solidFill>
              <a:srgbClr val="FF0000"/>
            </a:solidFill>
            <a:round/>
            <a:headEnd/>
            <a:tailEnd/>
          </a:ln>
        </p:spPr>
        <p:txBody>
          <a:bodyPr/>
          <a:lstStyle/>
          <a:p>
            <a:endParaRPr lang="en-US"/>
          </a:p>
        </p:txBody>
      </p:sp>
      <p:sp>
        <p:nvSpPr>
          <p:cNvPr id="124939" name="Line 11"/>
          <p:cNvSpPr>
            <a:spLocks noChangeShapeType="1"/>
          </p:cNvSpPr>
          <p:nvPr/>
        </p:nvSpPr>
        <p:spPr bwMode="auto">
          <a:xfrm flipV="1">
            <a:off x="8523568" y="5442044"/>
            <a:ext cx="0" cy="384175"/>
          </a:xfrm>
          <a:prstGeom prst="line">
            <a:avLst/>
          </a:prstGeom>
          <a:noFill/>
          <a:ln w="57150">
            <a:solidFill>
              <a:srgbClr val="FF0000"/>
            </a:solidFill>
            <a:round/>
            <a:headEnd/>
            <a:tailEnd/>
          </a:ln>
        </p:spPr>
        <p:txBody>
          <a:bodyPr/>
          <a:lstStyle/>
          <a:p>
            <a:endParaRPr lang="en-US"/>
          </a:p>
        </p:txBody>
      </p:sp>
      <p:sp>
        <p:nvSpPr>
          <p:cNvPr id="124940" name="Line 12"/>
          <p:cNvSpPr>
            <a:spLocks noChangeShapeType="1"/>
          </p:cNvSpPr>
          <p:nvPr/>
        </p:nvSpPr>
        <p:spPr bwMode="auto">
          <a:xfrm flipV="1">
            <a:off x="8529918" y="5865906"/>
            <a:ext cx="0" cy="384175"/>
          </a:xfrm>
          <a:prstGeom prst="line">
            <a:avLst/>
          </a:prstGeom>
          <a:noFill/>
          <a:ln w="57150">
            <a:solidFill>
              <a:srgbClr val="FF0000"/>
            </a:solidFill>
            <a:round/>
            <a:headEnd/>
            <a:tailEnd/>
          </a:ln>
        </p:spPr>
        <p:txBody>
          <a:bodyPr/>
          <a:lstStyle/>
          <a:p>
            <a:endParaRPr lang="en-US"/>
          </a:p>
        </p:txBody>
      </p:sp>
      <p:sp>
        <p:nvSpPr>
          <p:cNvPr id="124941" name="Text Box 13"/>
          <p:cNvSpPr txBox="1">
            <a:spLocks noChangeArrowheads="1"/>
          </p:cNvSpPr>
          <p:nvPr/>
        </p:nvSpPr>
        <p:spPr bwMode="auto">
          <a:xfrm>
            <a:off x="8520393" y="5754781"/>
            <a:ext cx="398463" cy="457200"/>
          </a:xfrm>
          <a:prstGeom prst="rect">
            <a:avLst/>
          </a:prstGeom>
          <a:noFill/>
          <a:ln w="9525">
            <a:noFill/>
            <a:miter lim="800000"/>
            <a:headEnd/>
            <a:tailEnd/>
          </a:ln>
        </p:spPr>
        <p:txBody>
          <a:bodyPr wrap="none">
            <a:spAutoFit/>
          </a:bodyPr>
          <a:lstStyle/>
          <a:p>
            <a:r>
              <a:rPr lang="en-US" i="1">
                <a:solidFill>
                  <a:schemeClr val="bg1"/>
                </a:solidFill>
              </a:rPr>
              <a:t>r</a:t>
            </a:r>
            <a:r>
              <a:rPr lang="en-US" baseline="-25000">
                <a:solidFill>
                  <a:schemeClr val="bg1"/>
                </a:solidFill>
              </a:rPr>
              <a:t>1</a:t>
            </a:r>
            <a:endParaRPr lang="en-US" i="1">
              <a:solidFill>
                <a:schemeClr val="bg1"/>
              </a:solidFill>
            </a:endParaRPr>
          </a:p>
        </p:txBody>
      </p:sp>
      <p:sp>
        <p:nvSpPr>
          <p:cNvPr id="124942" name="Text Box 14"/>
          <p:cNvSpPr txBox="1">
            <a:spLocks noChangeArrowheads="1"/>
          </p:cNvSpPr>
          <p:nvPr/>
        </p:nvSpPr>
        <p:spPr bwMode="auto">
          <a:xfrm>
            <a:off x="8520393" y="3970431"/>
            <a:ext cx="398463" cy="457200"/>
          </a:xfrm>
          <a:prstGeom prst="rect">
            <a:avLst/>
          </a:prstGeom>
          <a:noFill/>
          <a:ln w="9525">
            <a:noFill/>
            <a:miter lim="800000"/>
            <a:headEnd/>
            <a:tailEnd/>
          </a:ln>
        </p:spPr>
        <p:txBody>
          <a:bodyPr wrap="none">
            <a:spAutoFit/>
          </a:bodyPr>
          <a:lstStyle/>
          <a:p>
            <a:r>
              <a:rPr lang="en-US" i="1"/>
              <a:t>r</a:t>
            </a:r>
            <a:r>
              <a:rPr lang="en-US" baseline="-25000"/>
              <a:t>2</a:t>
            </a:r>
            <a:endParaRPr lang="en-US"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xEl>
                                              <p:pRg st="1" end="1"/>
                                            </p:txEl>
                                          </p:spTgt>
                                        </p:tgtEl>
                                        <p:attrNameLst>
                                          <p:attrName>style.visibility</p:attrName>
                                        </p:attrNameLst>
                                      </p:cBhvr>
                                      <p:to>
                                        <p:strVal val="visible"/>
                                      </p:to>
                                    </p:set>
                                    <p:anim calcmode="lin" valueType="num">
                                      <p:cBhvr additive="base">
                                        <p:cTn id="7" dur="500" fill="hold"/>
                                        <p:tgtEl>
                                          <p:spTgt spid="124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932">
                                            <p:txEl>
                                              <p:pRg st="0" end="0"/>
                                            </p:txEl>
                                          </p:spTgt>
                                        </p:tgtEl>
                                        <p:attrNameLst>
                                          <p:attrName>style.visibility</p:attrName>
                                        </p:attrNameLst>
                                      </p:cBhvr>
                                      <p:to>
                                        <p:strVal val="visible"/>
                                      </p:to>
                                    </p:set>
                                    <p:anim calcmode="lin" valueType="num">
                                      <p:cBhvr additive="base">
                                        <p:cTn id="13" dur="500" fill="hold"/>
                                        <p:tgtEl>
                                          <p:spTgt spid="1249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932">
                                            <p:txEl>
                                              <p:pRg st="1" end="1"/>
                                            </p:txEl>
                                          </p:spTgt>
                                        </p:tgtEl>
                                        <p:attrNameLst>
                                          <p:attrName>style.visibility</p:attrName>
                                        </p:attrNameLst>
                                      </p:cBhvr>
                                      <p:to>
                                        <p:strVal val="visible"/>
                                      </p:to>
                                    </p:set>
                                    <p:anim calcmode="lin" valueType="num">
                                      <p:cBhvr additive="base">
                                        <p:cTn id="19" dur="500" fill="hold"/>
                                        <p:tgtEl>
                                          <p:spTgt spid="1249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9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24935"/>
                                        </p:tgtEl>
                                        <p:attrNameLst>
                                          <p:attrName>style.visibility</p:attrName>
                                        </p:attrNameLst>
                                      </p:cBhvr>
                                      <p:to>
                                        <p:strVal val="visible"/>
                                      </p:to>
                                    </p:set>
                                    <p:animEffect transition="in" filter="fade">
                                      <p:cBhvr>
                                        <p:cTn id="24" dur="2000"/>
                                        <p:tgtEl>
                                          <p:spTgt spid="1249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4940"/>
                                        </p:tgtEl>
                                        <p:attrNameLst>
                                          <p:attrName>style.visibility</p:attrName>
                                        </p:attrNameLst>
                                      </p:cBhvr>
                                      <p:to>
                                        <p:strVal val="visible"/>
                                      </p:to>
                                    </p:set>
                                    <p:animEffect transition="in" filter="wipe(down)">
                                      <p:cBhvr>
                                        <p:cTn id="29" dur="500"/>
                                        <p:tgtEl>
                                          <p:spTgt spid="124940"/>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4941"/>
                                        </p:tgtEl>
                                        <p:attrNameLst>
                                          <p:attrName>style.visibility</p:attrName>
                                        </p:attrNameLst>
                                      </p:cBhvr>
                                      <p:to>
                                        <p:strVal val="visible"/>
                                      </p:to>
                                    </p:set>
                                    <p:anim calcmode="lin" valueType="num">
                                      <p:cBhvr additive="base">
                                        <p:cTn id="34" dur="500" fill="hold"/>
                                        <p:tgtEl>
                                          <p:spTgt spid="124941"/>
                                        </p:tgtEl>
                                        <p:attrNameLst>
                                          <p:attrName>ppt_x</p:attrName>
                                        </p:attrNameLst>
                                      </p:cBhvr>
                                      <p:tavLst>
                                        <p:tav tm="0">
                                          <p:val>
                                            <p:strVal val="1+#ppt_w/2"/>
                                          </p:val>
                                        </p:tav>
                                        <p:tav tm="100000">
                                          <p:val>
                                            <p:strVal val="#ppt_x"/>
                                          </p:val>
                                        </p:tav>
                                      </p:tavLst>
                                    </p:anim>
                                    <p:anim calcmode="lin" valueType="num">
                                      <p:cBhvr additive="base">
                                        <p:cTn id="35" dur="500" fill="hold"/>
                                        <p:tgtEl>
                                          <p:spTgt spid="1249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whoosh.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4932">
                                            <p:txEl>
                                              <p:pRg st="2" end="2"/>
                                            </p:txEl>
                                          </p:spTgt>
                                        </p:tgtEl>
                                        <p:attrNameLst>
                                          <p:attrName>style.visibility</p:attrName>
                                        </p:attrNameLst>
                                      </p:cBhvr>
                                      <p:to>
                                        <p:strVal val="visible"/>
                                      </p:to>
                                    </p:set>
                                    <p:anim calcmode="lin" valueType="num">
                                      <p:cBhvr additive="base">
                                        <p:cTn id="40" dur="500" fill="hold"/>
                                        <p:tgtEl>
                                          <p:spTgt spid="124932">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49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4939"/>
                                        </p:tgtEl>
                                        <p:attrNameLst>
                                          <p:attrName>style.visibility</p:attrName>
                                        </p:attrNameLst>
                                      </p:cBhvr>
                                      <p:to>
                                        <p:strVal val="visible"/>
                                      </p:to>
                                    </p:set>
                                    <p:animEffect transition="in" filter="wipe(down)">
                                      <p:cBhvr>
                                        <p:cTn id="46" dur="500"/>
                                        <p:tgtEl>
                                          <p:spTgt spid="124939"/>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4938"/>
                                        </p:tgtEl>
                                        <p:attrNameLst>
                                          <p:attrName>style.visibility</p:attrName>
                                        </p:attrNameLst>
                                      </p:cBhvr>
                                      <p:to>
                                        <p:strVal val="visible"/>
                                      </p:to>
                                    </p:set>
                                    <p:animEffect transition="in" filter="wipe(down)">
                                      <p:cBhvr>
                                        <p:cTn id="51" dur="500"/>
                                        <p:tgtEl>
                                          <p:spTgt spid="124938"/>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4937"/>
                                        </p:tgtEl>
                                        <p:attrNameLst>
                                          <p:attrName>style.visibility</p:attrName>
                                        </p:attrNameLst>
                                      </p:cBhvr>
                                      <p:to>
                                        <p:strVal val="visible"/>
                                      </p:to>
                                    </p:set>
                                    <p:animEffect transition="in" filter="wipe(down)">
                                      <p:cBhvr>
                                        <p:cTn id="56" dur="500"/>
                                        <p:tgtEl>
                                          <p:spTgt spid="124937"/>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4936"/>
                                        </p:tgtEl>
                                        <p:attrNameLst>
                                          <p:attrName>style.visibility</p:attrName>
                                        </p:attrNameLst>
                                      </p:cBhvr>
                                      <p:to>
                                        <p:strVal val="visible"/>
                                      </p:to>
                                    </p:set>
                                    <p:animEffect transition="in" filter="wipe(down)">
                                      <p:cBhvr>
                                        <p:cTn id="61" dur="500"/>
                                        <p:tgtEl>
                                          <p:spTgt spid="124936"/>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24942"/>
                                        </p:tgtEl>
                                        <p:attrNameLst>
                                          <p:attrName>style.visibility</p:attrName>
                                        </p:attrNameLst>
                                      </p:cBhvr>
                                      <p:to>
                                        <p:strVal val="visible"/>
                                      </p:to>
                                    </p:set>
                                    <p:anim calcmode="lin" valueType="num">
                                      <p:cBhvr additive="base">
                                        <p:cTn id="66" dur="500" fill="hold"/>
                                        <p:tgtEl>
                                          <p:spTgt spid="124942"/>
                                        </p:tgtEl>
                                        <p:attrNameLst>
                                          <p:attrName>ppt_x</p:attrName>
                                        </p:attrNameLst>
                                      </p:cBhvr>
                                      <p:tavLst>
                                        <p:tav tm="0">
                                          <p:val>
                                            <p:strVal val="1+#ppt_w/2"/>
                                          </p:val>
                                        </p:tav>
                                        <p:tav tm="100000">
                                          <p:val>
                                            <p:strVal val="#ppt_x"/>
                                          </p:val>
                                        </p:tav>
                                      </p:tavLst>
                                    </p:anim>
                                    <p:anim calcmode="lin" valueType="num">
                                      <p:cBhvr additive="base">
                                        <p:cTn id="67" dur="500" fill="hold"/>
                                        <p:tgtEl>
                                          <p:spTgt spid="1249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whoosh.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24932">
                                            <p:txEl>
                                              <p:pRg st="3" end="3"/>
                                            </p:txEl>
                                          </p:spTgt>
                                        </p:tgtEl>
                                        <p:attrNameLst>
                                          <p:attrName>style.visibility</p:attrName>
                                        </p:attrNameLst>
                                      </p:cBhvr>
                                      <p:to>
                                        <p:strVal val="visible"/>
                                      </p:to>
                                    </p:set>
                                    <p:anim calcmode="lin" valueType="num">
                                      <p:cBhvr additive="base">
                                        <p:cTn id="72" dur="500" fill="hold"/>
                                        <p:tgtEl>
                                          <p:spTgt spid="124932">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49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24932">
                                            <p:txEl>
                                              <p:pRg st="4" end="4"/>
                                            </p:txEl>
                                          </p:spTgt>
                                        </p:tgtEl>
                                        <p:attrNameLst>
                                          <p:attrName>style.visibility</p:attrName>
                                        </p:attrNameLst>
                                      </p:cBhvr>
                                      <p:to>
                                        <p:strVal val="visible"/>
                                      </p:to>
                                    </p:set>
                                    <p:anim calcmode="lin" valueType="num">
                                      <p:cBhvr additive="base">
                                        <p:cTn id="78" dur="500" fill="hold"/>
                                        <p:tgtEl>
                                          <p:spTgt spid="124932">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49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24932">
                                            <p:txEl>
                                              <p:pRg st="5" end="5"/>
                                            </p:txEl>
                                          </p:spTgt>
                                        </p:tgtEl>
                                        <p:attrNameLst>
                                          <p:attrName>style.visibility</p:attrName>
                                        </p:attrNameLst>
                                      </p:cBhvr>
                                      <p:to>
                                        <p:strVal val="visible"/>
                                      </p:to>
                                    </p:set>
                                    <p:anim calcmode="lin" valueType="num">
                                      <p:cBhvr additive="base">
                                        <p:cTn id="84" dur="500" fill="hold"/>
                                        <p:tgtEl>
                                          <p:spTgt spid="124932">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249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nimBg="1"/>
      <p:bldP spid="124937" grpId="0" animBg="1"/>
      <p:bldP spid="124938" grpId="0" animBg="1"/>
      <p:bldP spid="124939" grpId="0" animBg="1"/>
      <p:bldP spid="124940" grpId="0" animBg="1"/>
      <p:bldP spid="124941" grpId="0"/>
      <p:bldP spid="1249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632075"/>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 </a:t>
            </a:r>
            <a:endParaRPr lang="en-US" altLang="en-US">
              <a:solidFill>
                <a:schemeClr val="accent2"/>
              </a:solidFill>
            </a:endParaRPr>
          </a:p>
          <a:p>
            <a:pPr marL="633413" indent="-633413"/>
            <a:r>
              <a:rPr lang="en-US" altLang="en-US">
                <a:solidFill>
                  <a:schemeClr val="accent2"/>
                </a:solidFill>
              </a:rPr>
              <a:t>• Potential and potential energy </a:t>
            </a:r>
          </a:p>
          <a:p>
            <a:pPr marL="633413" indent="-633413"/>
            <a:r>
              <a:rPr lang="en-US" altLang="en-US">
                <a:solidFill>
                  <a:schemeClr val="accent2"/>
                </a:solidFill>
              </a:rPr>
              <a:t>• Potential gradient </a:t>
            </a:r>
          </a:p>
          <a:p>
            <a:pPr marL="633413" indent="-633413"/>
            <a:r>
              <a:rPr lang="en-US" altLang="en-US">
                <a:solidFill>
                  <a:schemeClr val="accent2"/>
                </a:solidFill>
              </a:rPr>
              <a:t>• Potential difference </a:t>
            </a:r>
          </a:p>
          <a:p>
            <a:pPr marL="633413" indent="-633413"/>
            <a:r>
              <a:rPr lang="en-US" altLang="en-US">
                <a:solidFill>
                  <a:schemeClr val="accent2"/>
                </a:solidFill>
              </a:rPr>
              <a:t>• Escape speed </a:t>
            </a:r>
          </a:p>
          <a:p>
            <a:pPr marL="633413" indent="-633413"/>
            <a:r>
              <a:rPr lang="en-US" altLang="en-US">
                <a:solidFill>
                  <a:schemeClr val="accent2"/>
                </a:solidFill>
              </a:rPr>
              <a:t>• Orbital motion, orbital speed and orbital energy </a:t>
            </a:r>
          </a:p>
          <a:p>
            <a:pPr marL="633413" indent="-633413"/>
            <a:r>
              <a:rPr lang="en-US" altLang="en-US">
                <a:solidFill>
                  <a:schemeClr val="accent2"/>
                </a:solidFill>
              </a:rPr>
              <a:t>• Forces and inverse-square law behavior </a:t>
            </a:r>
            <a:endParaRPr lang="en-US" altLang="en-US" b="1">
              <a:solidFill>
                <a:schemeClr val="accent2"/>
              </a:solidFill>
            </a:endParaRPr>
          </a:p>
        </p:txBody>
      </p:sp>
      <p:sp>
        <p:nvSpPr>
          <p:cNvPr id="307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6980" name="Rectangle 4"/>
              <p:cNvSpPr>
                <a:spLocks noChangeArrowheads="1"/>
              </p:cNvSpPr>
              <p:nvPr/>
            </p:nvSpPr>
            <p:spPr bwMode="auto">
              <a:xfrm>
                <a:off x="685800" y="2993923"/>
                <a:ext cx="7772400" cy="3864077"/>
              </a:xfrm>
              <a:prstGeom prst="rect">
                <a:avLst/>
              </a:prstGeom>
              <a:solidFill>
                <a:srgbClr val="CCFFCC"/>
              </a:solidFill>
              <a:ln w="9525">
                <a:noFill/>
                <a:miter lim="800000"/>
                <a:headEnd/>
                <a:tailEnd/>
              </a:ln>
            </p:spPr>
            <p:txBody>
              <a:bodyPr/>
              <a:lstStyle/>
              <a:p>
                <a:r>
                  <a:rPr lang="en-US" dirty="0" smtClean="0"/>
                  <a:t>PRACTICE: Show that the units for the gravitational potential gradient are the units for acceleration.</a:t>
                </a:r>
              </a:p>
              <a:p>
                <a:r>
                  <a:rPr lang="en-US" dirty="0"/>
                  <a:t>SOLUTION:</a:t>
                </a:r>
              </a:p>
              <a:p>
                <a:pPr>
                  <a:spcAft>
                    <a:spcPts val="250"/>
                  </a:spcAft>
                </a:pPr>
                <a:r>
                  <a:rPr lang="en-US" dirty="0">
                    <a:sym typeface="Symbol" pitchFamily="18" charset="2"/>
                  </a:rPr>
                  <a:t>The units for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m:t>
                    </m:r>
                    <m:r>
                      <a:rPr lang="en-US" i="1" dirty="0" smtClean="0">
                        <a:solidFill>
                          <a:srgbClr val="000000"/>
                        </a:solidFill>
                        <a:latin typeface="Cambria Math" panose="02040503050406030204" pitchFamily="18" charset="0"/>
                      </a:rPr>
                      <m:t>𝑉</m:t>
                    </m:r>
                    <m:r>
                      <a:rPr lang="en-US" i="1" baseline="-25000" dirty="0">
                        <a:solidFill>
                          <a:srgbClr val="000000"/>
                        </a:solidFill>
                        <a:latin typeface="Cambria Math" panose="02040503050406030204" pitchFamily="18" charset="0"/>
                      </a:rPr>
                      <m:t>𝑔</m:t>
                    </m:r>
                    <m:r>
                      <a:rPr lang="en-US" i="1" dirty="0">
                        <a:solidFill>
                          <a:srgbClr val="000000"/>
                        </a:solidFill>
                        <a:latin typeface="Cambria Math" panose="02040503050406030204" pitchFamily="18" charset="0"/>
                      </a:rPr>
                      <m:t> </m:t>
                    </m:r>
                  </m:oMath>
                </a14:m>
                <a:r>
                  <a:rPr lang="en-US" dirty="0">
                    <a:solidFill>
                      <a:srgbClr val="000000"/>
                    </a:solidFill>
                  </a:rPr>
                  <a:t>are </a:t>
                </a:r>
                <a14:m>
                  <m:oMath xmlns:m="http://schemas.openxmlformats.org/officeDocument/2006/math">
                    <m:r>
                      <a:rPr lang="en-US" i="1" dirty="0" smtClean="0">
                        <a:solidFill>
                          <a:srgbClr val="000000"/>
                        </a:solidFill>
                        <a:latin typeface="Cambria Math" panose="02040503050406030204" pitchFamily="18" charset="0"/>
                      </a:rPr>
                      <m:t>𝐽</m:t>
                    </m:r>
                    <m:r>
                      <a:rPr lang="en-US" i="1" dirty="0">
                        <a:solidFill>
                          <a:srgbClr val="000000"/>
                        </a:solidFill>
                        <a:latin typeface="Cambria Math" panose="02040503050406030204" pitchFamily="18" charset="0"/>
                      </a:rPr>
                      <m:t>𝑘</m:t>
                    </m:r>
                    <m:sSup>
                      <m:sSupPr>
                        <m:ctrlPr>
                          <a:rPr lang="en-US" b="0" i="1" dirty="0" smtClean="0">
                            <a:solidFill>
                              <a:srgbClr val="000000"/>
                            </a:solidFill>
                            <a:latin typeface="Cambria Math" panose="02040503050406030204" pitchFamily="18" charset="0"/>
                          </a:rPr>
                        </m:ctrlPr>
                      </m:sSupPr>
                      <m:e>
                        <m:r>
                          <a:rPr lang="en-US" i="1" dirty="0">
                            <a:solidFill>
                              <a:srgbClr val="000000"/>
                            </a:solidFill>
                            <a:latin typeface="Cambria Math" panose="02040503050406030204" pitchFamily="18" charset="0"/>
                          </a:rPr>
                          <m:t>𝑔</m:t>
                        </m:r>
                      </m:e>
                      <m:sup>
                        <m:r>
                          <a:rPr lang="en-US" b="0" i="1" dirty="0" smtClean="0">
                            <a:solidFill>
                              <a:srgbClr val="000000"/>
                            </a:solidFill>
                            <a:latin typeface="Cambria Math" panose="02040503050406030204" pitchFamily="18" charset="0"/>
                          </a:rPr>
                          <m:t>−1</m:t>
                        </m:r>
                      </m:sup>
                    </m:sSup>
                  </m:oMath>
                </a14:m>
                <a:r>
                  <a:rPr lang="en-US" dirty="0">
                    <a:solidFill>
                      <a:srgbClr val="000000"/>
                    </a:solidFill>
                  </a:rPr>
                  <a:t>.</a:t>
                </a:r>
              </a:p>
              <a:p>
                <a:r>
                  <a:rPr lang="en-US" dirty="0">
                    <a:sym typeface="Symbol" pitchFamily="18" charset="2"/>
                  </a:rPr>
                  <a:t>The units for work are J, but since work is force times distance we have </a:t>
                </a:r>
                <a14:m>
                  <m:oMath xmlns:m="http://schemas.openxmlformats.org/officeDocument/2006/math">
                    <m:r>
                      <a:rPr lang="en-US" i="1" dirty="0" smtClean="0">
                        <a:latin typeface="Cambria Math" panose="02040503050406030204" pitchFamily="18" charset="0"/>
                        <a:sym typeface="Symbol" pitchFamily="18" charset="2"/>
                      </a:rPr>
                      <m:t>1</m:t>
                    </m:r>
                  </m:oMath>
                </a14:m>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𝐽</m:t>
                    </m:r>
                  </m:oMath>
                </a14:m>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=1</m:t>
                    </m:r>
                  </m:oMath>
                </a14:m>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𝑁</m:t>
                    </m:r>
                    <m:r>
                      <a:rPr lang="en-US" i="1" baseline="-25000"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𝑚</m:t>
                    </m:r>
                  </m:oMath>
                </a14:m>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=1</m:t>
                    </m:r>
                  </m:oMath>
                </a14:m>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𝑘𝑔</m:t>
                    </m:r>
                    <m:r>
                      <a:rPr lang="en-US" i="1" baseline="-25000"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𝑚</m:t>
                    </m:r>
                    <m:r>
                      <a:rPr lang="en-US" i="1" baseline="-25000" dirty="0">
                        <a:latin typeface="Cambria Math" panose="02040503050406030204" pitchFamily="18" charset="0"/>
                        <a:sym typeface="Symbol" pitchFamily="18" charset="2"/>
                      </a:rPr>
                      <m:t> </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𝑠</m:t>
                        </m:r>
                      </m:e>
                      <m:sup>
                        <m:r>
                          <a:rPr lang="en-US" b="0" i="1" dirty="0" smtClean="0">
                            <a:latin typeface="Cambria Math" panose="02040503050406030204" pitchFamily="18" charset="0"/>
                            <a:sym typeface="Symbol" pitchFamily="18" charset="2"/>
                          </a:rPr>
                          <m:t>−2</m:t>
                        </m:r>
                      </m:sup>
                    </m:sSup>
                    <m:r>
                      <a:rPr lang="en-US" i="1" baseline="30000"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𝑚</m:t>
                    </m:r>
                  </m:oMath>
                </a14:m>
                <a:r>
                  <a:rPr lang="en-US" dirty="0">
                    <a:sym typeface="Symbol" pitchFamily="18" charset="2"/>
                  </a:rPr>
                  <a:t>.</a:t>
                </a:r>
              </a:p>
              <a:p>
                <a:pPr>
                  <a:spcAft>
                    <a:spcPts val="250"/>
                  </a:spcAft>
                </a:pPr>
                <a:r>
                  <a:rPr lang="en-US" dirty="0" smtClean="0">
                    <a:sym typeface="Symbol" pitchFamily="18" charset="2"/>
                  </a:rPr>
                  <a:t>The </a:t>
                </a:r>
                <a:r>
                  <a:rPr lang="en-US" dirty="0">
                    <a:sym typeface="Symbol" pitchFamily="18" charset="2"/>
                  </a:rPr>
                  <a:t>units of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m:t>
                    </m:r>
                    <m:sSub>
                      <m:sSubPr>
                        <m:ctrlPr>
                          <a:rPr lang="en-US" b="0" i="1" dirty="0" smtClean="0">
                            <a:solidFill>
                              <a:srgbClr val="000000"/>
                            </a:solidFill>
                            <a:latin typeface="Cambria Math" panose="02040503050406030204" pitchFamily="18" charset="0"/>
                            <a:ea typeface="Cambria Math" panose="02040503050406030204" pitchFamily="18" charset="0"/>
                          </a:rPr>
                        </m:ctrlPr>
                      </m:sSubPr>
                      <m:e>
                        <m:r>
                          <a:rPr lang="en-US" i="1" dirty="0" smtClean="0">
                            <a:solidFill>
                              <a:srgbClr val="000000"/>
                            </a:solidFill>
                            <a:latin typeface="Cambria Math" panose="02040503050406030204" pitchFamily="18" charset="0"/>
                          </a:rPr>
                          <m:t>𝑉</m:t>
                        </m:r>
                      </m:e>
                      <m:sub>
                        <m:r>
                          <a:rPr lang="en-US" b="0" i="1" dirty="0" smtClean="0">
                            <a:solidFill>
                              <a:srgbClr val="000000"/>
                            </a:solidFill>
                            <a:latin typeface="Cambria Math" panose="02040503050406030204" pitchFamily="18" charset="0"/>
                          </a:rPr>
                          <m:t>𝑔</m:t>
                        </m:r>
                      </m:sub>
                    </m:sSub>
                    <m:r>
                      <a:rPr lang="en-US" i="1" dirty="0">
                        <a:solidFill>
                          <a:srgbClr val="000000"/>
                        </a:solidFill>
                        <a:latin typeface="Cambria Math" panose="02040503050406030204" pitchFamily="18" charset="0"/>
                      </a:rPr>
                      <m:t> </m:t>
                    </m:r>
                  </m:oMath>
                </a14:m>
                <a:r>
                  <a:rPr lang="en-US" dirty="0">
                    <a:solidFill>
                      <a:srgbClr val="000000"/>
                    </a:solidFill>
                  </a:rPr>
                  <a:t>are</a:t>
                </a:r>
                <a:r>
                  <a:rPr lang="en-US" dirty="0"/>
                  <a:t> </a:t>
                </a:r>
                <a14:m>
                  <m:oMath xmlns:m="http://schemas.openxmlformats.org/officeDocument/2006/math">
                    <m:d>
                      <m:dPr>
                        <m:ctrlPr>
                          <a:rPr lang="en-US" i="1" dirty="0" smtClean="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𝑘𝑔</m:t>
                        </m:r>
                        <m:r>
                          <a:rPr lang="en-US" i="1" baseline="-25000"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𝑚</m:t>
                        </m:r>
                        <m:r>
                          <a:rPr lang="en-US" i="1" baseline="-25000" dirty="0">
                            <a:latin typeface="Cambria Math" panose="02040503050406030204" pitchFamily="18" charset="0"/>
                            <a:sym typeface="Symbol" pitchFamily="18" charset="2"/>
                          </a:rPr>
                          <m:t> </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𝑠</m:t>
                            </m:r>
                          </m:e>
                          <m:sup>
                            <m:r>
                              <a:rPr lang="en-US" b="0" i="1" dirty="0" smtClean="0">
                                <a:latin typeface="Cambria Math" panose="02040503050406030204" pitchFamily="18" charset="0"/>
                                <a:sym typeface="Symbol" pitchFamily="18" charset="2"/>
                              </a:rPr>
                              <m:t>−2</m:t>
                            </m:r>
                          </m:sup>
                        </m:sSup>
                        <m:r>
                          <a:rPr lang="en-US" i="1" baseline="30000"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𝑚</m:t>
                        </m:r>
                      </m:e>
                    </m:d>
                    <m:r>
                      <a:rPr lang="en-US" i="1" dirty="0">
                        <a:latin typeface="Cambria Math" panose="02040503050406030204" pitchFamily="18" charset="0"/>
                        <a:sym typeface="Symbol" pitchFamily="18" charset="2"/>
                      </a:rPr>
                      <m:t>𝑘</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𝑔</m:t>
                        </m:r>
                      </m:e>
                      <m:sup>
                        <m:r>
                          <a:rPr lang="en-US" b="0" i="1" dirty="0" smtClean="0">
                            <a:latin typeface="Cambria Math" panose="02040503050406030204" pitchFamily="18" charset="0"/>
                            <a:sym typeface="Symbol" pitchFamily="18" charset="2"/>
                          </a:rPr>
                          <m:t>−1</m:t>
                        </m:r>
                      </m:sup>
                    </m:sSup>
                    <m:r>
                      <a:rPr lang="en-US" i="1" dirty="0">
                        <a:latin typeface="Cambria Math" panose="02040503050406030204" pitchFamily="18" charset="0"/>
                        <a:sym typeface="Symbol" pitchFamily="18" charset="2"/>
                      </a:rPr>
                      <m:t> </m:t>
                    </m:r>
                  </m:oMath>
                </a14:m>
                <a:r>
                  <a:rPr lang="en-US" dirty="0" smtClean="0">
                    <a:sym typeface="Symbol" pitchFamily="18" charset="2"/>
                  </a:rPr>
                  <a:t>or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m:t>
                    </m:r>
                    <m:sSub>
                      <m:sSubPr>
                        <m:ctrlPr>
                          <a:rPr lang="en-US" b="0" i="1" dirty="0" smtClean="0">
                            <a:solidFill>
                              <a:srgbClr val="000000"/>
                            </a:solidFill>
                            <a:latin typeface="Cambria Math" panose="02040503050406030204" pitchFamily="18" charset="0"/>
                            <a:ea typeface="Cambria Math" panose="02040503050406030204" pitchFamily="18" charset="0"/>
                          </a:rPr>
                        </m:ctrlPr>
                      </m:sSubPr>
                      <m:e>
                        <m:r>
                          <a:rPr lang="en-US" i="1" dirty="0" smtClean="0">
                            <a:solidFill>
                              <a:srgbClr val="000000"/>
                            </a:solidFill>
                            <a:latin typeface="Cambria Math" panose="02040503050406030204" pitchFamily="18" charset="0"/>
                          </a:rPr>
                          <m:t>𝑉</m:t>
                        </m:r>
                      </m:e>
                      <m:sub>
                        <m:r>
                          <a:rPr lang="en-US" b="0" i="1" dirty="0" smtClean="0">
                            <a:solidFill>
                              <a:srgbClr val="000000"/>
                            </a:solidFill>
                            <a:latin typeface="Cambria Math" panose="02040503050406030204" pitchFamily="18" charset="0"/>
                          </a:rPr>
                          <m:t>𝑔</m:t>
                        </m:r>
                      </m:sub>
                    </m:sSub>
                  </m:oMath>
                </a14:m>
                <a:r>
                  <a:rPr lang="en-US" dirty="0" smtClean="0"/>
                  <a:t>] </a:t>
                </a:r>
                <a14:m>
                  <m:oMath xmlns:m="http://schemas.openxmlformats.org/officeDocument/2006/math">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𝑚</m:t>
                        </m:r>
                      </m:e>
                      <m:sup>
                        <m:r>
                          <a:rPr lang="en-US" b="0" i="1" dirty="0" smtClean="0">
                            <a:latin typeface="Cambria Math" panose="02040503050406030204" pitchFamily="18" charset="0"/>
                          </a:rPr>
                          <m:t>2</m:t>
                        </m:r>
                      </m:sup>
                    </m:sSup>
                    <m:sSup>
                      <m:sSupPr>
                        <m:ctrlPr>
                          <a:rPr lang="en-US" b="0" i="1" dirty="0" smtClean="0">
                            <a:latin typeface="Cambria Math" panose="02040503050406030204" pitchFamily="18" charset="0"/>
                          </a:rPr>
                        </m:ctrlPr>
                      </m:sSupPr>
                      <m:e>
                        <m:r>
                          <a:rPr lang="en-US" i="1" dirty="0">
                            <a:latin typeface="Cambria Math" panose="02040503050406030204" pitchFamily="18" charset="0"/>
                          </a:rPr>
                          <m:t>𝑠</m:t>
                        </m:r>
                      </m:e>
                      <m:sup>
                        <m:r>
                          <a:rPr lang="en-US" b="0" i="1" dirty="0" smtClean="0">
                            <a:latin typeface="Cambria Math" panose="02040503050406030204" pitchFamily="18" charset="0"/>
                          </a:rPr>
                          <m:t>−2</m:t>
                        </m:r>
                      </m:sup>
                    </m:sSup>
                  </m:oMath>
                </a14:m>
                <a:endParaRPr lang="en-US" dirty="0"/>
              </a:p>
              <a:p>
                <a:r>
                  <a:rPr lang="en-US" dirty="0">
                    <a:sym typeface="Symbol" pitchFamily="18" charset="2"/>
                  </a:rPr>
                  <a:t>Then the units of the GPG are </a:t>
                </a:r>
              </a:p>
              <a:p>
                <a:pPr algn="ctr">
                  <a:spcAft>
                    <a:spcPts val="250"/>
                  </a:spcAft>
                </a:pPr>
                <a:r>
                  <a:rPr lang="en-US" dirty="0">
                    <a:sym typeface="Symbol" pitchFamily="18" charset="2"/>
                  </a:rPr>
                  <a:t>[ GPG ] = </a:t>
                </a:r>
                <a14:m>
                  <m:oMath xmlns:m="http://schemas.openxmlformats.org/officeDocument/2006/math">
                    <m:d>
                      <m:dPr>
                        <m:begChr m:val="["/>
                        <m:endChr m:val="]"/>
                        <m:ctrlPr>
                          <a:rPr lang="en-US" i="1" dirty="0" smtClean="0">
                            <a:solidFill>
                              <a:srgbClr val="000000"/>
                            </a:solidFill>
                            <a:latin typeface="Cambria Math" panose="02040503050406030204" pitchFamily="18" charset="0"/>
                            <a:ea typeface="Cambria Math" panose="02040503050406030204" pitchFamily="18" charset="0"/>
                            <a:sym typeface="Symbol" pitchFamily="18" charset="2"/>
                          </a:rPr>
                        </m:ctrlPr>
                      </m:dPr>
                      <m:e>
                        <m:f>
                          <m:fPr>
                            <m:ctrlPr>
                              <a:rPr lang="en-US" i="1" dirty="0">
                                <a:solidFill>
                                  <a:srgbClr val="000000"/>
                                </a:solidFill>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rgbClr val="000000"/>
                                    </a:solidFill>
                                    <a:latin typeface="Cambria Math" panose="02040503050406030204" pitchFamily="18" charset="0"/>
                                    <a:ea typeface="Cambria Math" panose="02040503050406030204" pitchFamily="18" charset="0"/>
                                    <a:sym typeface="Symbol" pitchFamily="18" charset="2"/>
                                  </a:rPr>
                                </m:ctrlPr>
                              </m:sSubPr>
                              <m:e>
                                <m:r>
                                  <a:rPr lang="en-US" i="1" dirty="0">
                                    <a:solidFill>
                                      <a:srgbClr val="000000"/>
                                    </a:solidFill>
                                    <a:latin typeface="Cambria Math" panose="02040503050406030204" pitchFamily="18" charset="0"/>
                                  </a:rPr>
                                  <m:t>𝑉</m:t>
                                </m:r>
                              </m:e>
                              <m:sub>
                                <m:r>
                                  <a:rPr lang="en-US" b="0" i="1" dirty="0" smtClean="0">
                                    <a:solidFill>
                                      <a:srgbClr val="000000"/>
                                    </a:solidFill>
                                    <a:latin typeface="Cambria Math" panose="02040503050406030204" pitchFamily="18" charset="0"/>
                                  </a:rPr>
                                  <m:t>𝑔</m:t>
                                </m:r>
                              </m:sub>
                            </m:sSub>
                          </m:num>
                          <m:den>
                            <m:r>
                              <a:rPr lang="en-US" i="1" dirty="0" smtClean="0">
                                <a:solidFill>
                                  <a:srgbClr val="000000"/>
                                </a:solidFill>
                                <a:latin typeface="Cambria Math" panose="02040503050406030204" pitchFamily="18" charset="0"/>
                                <a:ea typeface="Cambria Math" panose="02040503050406030204" pitchFamily="18" charset="0"/>
                              </a:rPr>
                              <m:t>∆</m:t>
                            </m:r>
                            <m:r>
                              <a:rPr lang="en-US" i="1" dirty="0">
                                <a:solidFill>
                                  <a:srgbClr val="000000"/>
                                </a:solidFill>
                                <a:latin typeface="Cambria Math" panose="02040503050406030204" pitchFamily="18" charset="0"/>
                              </a:rPr>
                              <m:t>𝑟</m:t>
                            </m:r>
                          </m:den>
                        </m:f>
                      </m:e>
                    </m:d>
                    <m:r>
                      <a:rPr lang="en-US" i="1" dirty="0">
                        <a:solidFill>
                          <a:srgbClr val="000000"/>
                        </a:solidFill>
                        <a:latin typeface="Cambria Math" panose="02040503050406030204" pitchFamily="18" charset="0"/>
                      </a:rPr>
                      <m:t> </m:t>
                    </m:r>
                  </m:oMath>
                </a14:m>
                <a:r>
                  <a:rPr lang="en-US" dirty="0">
                    <a:solidFill>
                      <a:srgbClr val="000000"/>
                    </a:solidFill>
                  </a:rPr>
                  <a:t>= </a:t>
                </a:r>
                <a14:m>
                  <m:oMath xmlns:m="http://schemas.openxmlformats.org/officeDocument/2006/math">
                    <m:d>
                      <m:dPr>
                        <m:ctrlPr>
                          <a:rPr lang="en-US" b="0" i="1" dirty="0" smtClean="0">
                            <a:latin typeface="Cambria Math" panose="02040503050406030204" pitchFamily="18" charset="0"/>
                          </a:rPr>
                        </m:ctrlPr>
                      </m:dPr>
                      <m:e>
                        <m:f>
                          <m:fPr>
                            <m:ctrlPr>
                              <a:rPr lang="en-US" b="0" i="1" dirty="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𝑚</m:t>
                                </m:r>
                              </m:e>
                              <m:sup>
                                <m:r>
                                  <a:rPr lang="en-US" b="0" i="1" dirty="0" smtClean="0">
                                    <a:latin typeface="Cambria Math" panose="02040503050406030204" pitchFamily="18" charset="0"/>
                                  </a:rPr>
                                  <m:t>2</m:t>
                                </m:r>
                              </m:sup>
                            </m:sSup>
                            <m:sSup>
                              <m:sSupPr>
                                <m:ctrlPr>
                                  <a:rPr lang="en-US" b="0" i="1" dirty="0" smtClean="0">
                                    <a:latin typeface="Cambria Math" panose="02040503050406030204" pitchFamily="18" charset="0"/>
                                  </a:rPr>
                                </m:ctrlPr>
                              </m:sSupPr>
                              <m:e>
                                <m:r>
                                  <a:rPr lang="en-US" i="1" dirty="0">
                                    <a:latin typeface="Cambria Math" panose="02040503050406030204" pitchFamily="18" charset="0"/>
                                  </a:rPr>
                                  <m:t>𝑠</m:t>
                                </m:r>
                              </m:e>
                              <m:sup>
                                <m:r>
                                  <a:rPr lang="en-US" b="0" i="1" dirty="0" smtClean="0">
                                    <a:latin typeface="Cambria Math" panose="02040503050406030204" pitchFamily="18" charset="0"/>
                                  </a:rPr>
                                  <m:t>−2</m:t>
                                </m:r>
                              </m:sup>
                            </m:sSup>
                          </m:num>
                          <m:den>
                            <m:r>
                              <a:rPr lang="en-US" i="1" dirty="0">
                                <a:latin typeface="Cambria Math" panose="02040503050406030204" pitchFamily="18" charset="0"/>
                              </a:rPr>
                              <m:t>𝑚</m:t>
                            </m:r>
                          </m:den>
                        </m:f>
                      </m:e>
                    </m:d>
                    <m:r>
                      <a:rPr lang="en-US" i="1" dirty="0">
                        <a:latin typeface="Cambria Math" panose="02040503050406030204" pitchFamily="18" charset="0"/>
                      </a:rPr>
                      <m:t>=</m:t>
                    </m:r>
                    <m:r>
                      <a:rPr lang="en-US" i="1" dirty="0">
                        <a:latin typeface="Cambria Math" panose="02040503050406030204" pitchFamily="18" charset="0"/>
                      </a:rPr>
                      <m:t>𝑚</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𝑠</m:t>
                        </m:r>
                      </m:e>
                      <m:sup>
                        <m:r>
                          <a:rPr lang="en-US" b="0" i="1" dirty="0" smtClean="0">
                            <a:latin typeface="Cambria Math" panose="02040503050406030204" pitchFamily="18" charset="0"/>
                          </a:rPr>
                          <m:t>−2</m:t>
                        </m:r>
                      </m:sup>
                    </m:sSup>
                  </m:oMath>
                </a14:m>
                <a:r>
                  <a:rPr lang="en-US" dirty="0"/>
                  <a:t>.</a:t>
                </a:r>
              </a:p>
            </p:txBody>
          </p:sp>
        </mc:Choice>
        <mc:Fallback xmlns="">
          <p:sp>
            <p:nvSpPr>
              <p:cNvPr id="126980" name="Rectangle 4"/>
              <p:cNvSpPr>
                <a:spLocks noRot="1" noChangeAspect="1" noMove="1" noResize="1" noEditPoints="1" noAdjustHandles="1" noChangeArrowheads="1" noChangeShapeType="1" noTextEdit="1"/>
              </p:cNvSpPr>
              <p:nvPr/>
            </p:nvSpPr>
            <p:spPr bwMode="auto">
              <a:xfrm>
                <a:off x="685800" y="2993923"/>
                <a:ext cx="7772400" cy="3864077"/>
              </a:xfrm>
              <a:prstGeom prst="rect">
                <a:avLst/>
              </a:prstGeom>
              <a:blipFill>
                <a:blip r:embed="rId5"/>
                <a:stretch>
                  <a:fillRect l="-1255" t="-1104"/>
                </a:stretch>
              </a:blipFill>
              <a:ln w="9525">
                <a:noFill/>
                <a:miter lim="800000"/>
                <a:headEnd/>
                <a:tailEnd/>
              </a:ln>
            </p:spPr>
            <p:txBody>
              <a:bodyPr/>
              <a:lstStyle/>
              <a:p>
                <a:r>
                  <a:rPr lang="en-US">
                    <a:noFill/>
                  </a:rPr>
                  <a:t> </a:t>
                </a:r>
              </a:p>
            </p:txBody>
          </p:sp>
        </mc:Fallback>
      </mc:AlternateContent>
      <p:sp>
        <p:nvSpPr>
          <p:cNvPr id="2150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mc:AlternateContent xmlns:mc="http://schemas.openxmlformats.org/markup-compatibility/2006" xmlns:a14="http://schemas.microsoft.com/office/drawing/2010/main">
        <mc:Choice Requires="a14">
          <p:sp>
            <p:nvSpPr>
              <p:cNvPr id="5" name="Rectangle 2"/>
              <p:cNvSpPr>
                <a:spLocks noChangeArrowheads="1"/>
              </p:cNvSpPr>
              <p:nvPr/>
            </p:nvSpPr>
            <p:spPr bwMode="auto">
              <a:xfrm>
                <a:off x="685800" y="1338264"/>
                <a:ext cx="7772400" cy="1685156"/>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Potential gradient </a:t>
                </a:r>
                <a:r>
                  <a:rPr lang="en-US" altLang="en-US" dirty="0" smtClean="0">
                    <a:solidFill>
                      <a:schemeClr val="accent2"/>
                    </a:solidFill>
                  </a:rPr>
                  <a:t>– gravitational </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ts val="4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The </a:t>
                </a:r>
                <a:r>
                  <a:rPr lang="en-US" b="1" dirty="0">
                    <a:solidFill>
                      <a:srgbClr val="000000"/>
                    </a:solidFill>
                    <a:ea typeface="Calibri" pitchFamily="34" charset="0"/>
                    <a:cs typeface="Times New Roman" pitchFamily="18" charset="0"/>
                  </a:rPr>
                  <a:t>gravitational potential gradient</a:t>
                </a:r>
                <a:r>
                  <a:rPr lang="en-US" dirty="0">
                    <a:solidFill>
                      <a:srgbClr val="000000"/>
                    </a:solidFill>
                    <a:ea typeface="Calibri" pitchFamily="34" charset="0"/>
                    <a:cs typeface="Times New Roman" pitchFamily="18" charset="0"/>
                  </a:rPr>
                  <a:t> (GPG) is the change in gravitational potential per unit distance. Thus the GPG </a:t>
                </a:r>
                <a14:m>
                  <m:oMath xmlns:m="http://schemas.openxmlformats.org/officeDocument/2006/math">
                    <m:r>
                      <a:rPr lang="en-US" sz="20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2000" i="1" dirty="0">
                            <a:solidFill>
                              <a:srgbClr val="000000"/>
                            </a:solidFill>
                            <a:latin typeface="Cambria Math" panose="02040503050406030204" pitchFamily="18" charset="0"/>
                            <a:ea typeface="Cambria Math" panose="02040503050406030204" pitchFamily="18" charset="0"/>
                            <a:cs typeface="Times New Roman" pitchFamily="18" charset="0"/>
                          </a:rPr>
                        </m:ctrlPr>
                      </m:fPr>
                      <m:num>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rPr>
                          <m:t>∆</m:t>
                        </m:r>
                        <m:sSub>
                          <m:sSubPr>
                            <m:ctrlPr>
                              <a:rPr 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rPr>
                            </m:ctrlPr>
                          </m:sSubPr>
                          <m:e>
                            <m:r>
                              <a:rPr lang="en-US" sz="2000" i="1" dirty="0">
                                <a:solidFill>
                                  <a:srgbClr val="000000"/>
                                </a:solidFill>
                                <a:latin typeface="Cambria Math" panose="02040503050406030204" pitchFamily="18" charset="0"/>
                                <a:ea typeface="Times New Roman" pitchFamily="18" charset="0"/>
                                <a:cs typeface="Courier New" pitchFamily="49" charset="0"/>
                              </a:rPr>
                              <m:t>𝑉</m:t>
                            </m:r>
                          </m:e>
                          <m:sub>
                            <m:r>
                              <a:rPr lang="en-US" sz="2000" b="0" i="1" dirty="0" smtClean="0">
                                <a:solidFill>
                                  <a:srgbClr val="000000"/>
                                </a:solidFill>
                                <a:latin typeface="Cambria Math" panose="02040503050406030204" pitchFamily="18" charset="0"/>
                                <a:ea typeface="Times New Roman" pitchFamily="18" charset="0"/>
                                <a:cs typeface="Courier New" pitchFamily="49" charset="0"/>
                              </a:rPr>
                              <m:t>𝑔</m:t>
                            </m:r>
                          </m:sub>
                        </m:sSub>
                      </m:num>
                      <m:den>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rPr>
                          <m:t>∆</m:t>
                        </m:r>
                        <m:r>
                          <a:rPr lang="en-US" sz="2000" i="1" dirty="0">
                            <a:solidFill>
                              <a:srgbClr val="000000"/>
                            </a:solidFill>
                            <a:latin typeface="Cambria Math" panose="02040503050406030204" pitchFamily="18" charset="0"/>
                            <a:cs typeface="Times New Roman" pitchFamily="18" charset="0"/>
                          </a:rPr>
                          <m:t>𝑟</m:t>
                        </m:r>
                      </m:den>
                    </m:f>
                  </m:oMath>
                </a14:m>
                <a:r>
                  <a:rPr lang="en-US" dirty="0">
                    <a:solidFill>
                      <a:srgbClr val="000000"/>
                    </a:solidFill>
                    <a:cs typeface="Times New Roman" pitchFamily="18" charset="0"/>
                  </a:rPr>
                  <a:t>.</a:t>
                </a:r>
              </a:p>
            </p:txBody>
          </p:sp>
        </mc:Choice>
        <mc:Fallback xmlns="">
          <p:sp>
            <p:nvSpPr>
              <p:cNvPr id="5" name="Rectangle 2"/>
              <p:cNvSpPr>
                <a:spLocks noRot="1" noChangeAspect="1" noMove="1" noResize="1" noEditPoints="1" noAdjustHandles="1" noChangeArrowheads="1" noChangeShapeType="1" noTextEdit="1"/>
              </p:cNvSpPr>
              <p:nvPr/>
            </p:nvSpPr>
            <p:spPr bwMode="auto">
              <a:xfrm>
                <a:off x="685800" y="1338264"/>
                <a:ext cx="7772400" cy="1685156"/>
              </a:xfrm>
              <a:prstGeom prst="rect">
                <a:avLst/>
              </a:prstGeom>
              <a:blipFill>
                <a:blip r:embed="rId6"/>
                <a:stretch>
                  <a:fillRect l="-1255" t="-3261" r="-549" b="-6159"/>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 calcmode="lin" valueType="num">
                                      <p:cBhvr additive="base">
                                        <p:cTn id="7" dur="500" fill="hold"/>
                                        <p:tgtEl>
                                          <p:spTgt spid="1269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80">
                                            <p:txEl>
                                              <p:pRg st="1" end="1"/>
                                            </p:txEl>
                                          </p:spTgt>
                                        </p:tgtEl>
                                        <p:attrNameLst>
                                          <p:attrName>style.visibility</p:attrName>
                                        </p:attrNameLst>
                                      </p:cBhvr>
                                      <p:to>
                                        <p:strVal val="visible"/>
                                      </p:to>
                                    </p:set>
                                    <p:anim calcmode="lin" valueType="num">
                                      <p:cBhvr additive="base">
                                        <p:cTn id="13" dur="500" fill="hold"/>
                                        <p:tgtEl>
                                          <p:spTgt spid="1269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80">
                                            <p:txEl>
                                              <p:pRg st="2" end="2"/>
                                            </p:txEl>
                                          </p:spTgt>
                                        </p:tgtEl>
                                        <p:attrNameLst>
                                          <p:attrName>style.visibility</p:attrName>
                                        </p:attrNameLst>
                                      </p:cBhvr>
                                      <p:to>
                                        <p:strVal val="visible"/>
                                      </p:to>
                                    </p:set>
                                    <p:anim calcmode="lin" valueType="num">
                                      <p:cBhvr additive="base">
                                        <p:cTn id="19" dur="500" fill="hold"/>
                                        <p:tgtEl>
                                          <p:spTgt spid="1269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80">
                                            <p:txEl>
                                              <p:pRg st="3" end="3"/>
                                            </p:txEl>
                                          </p:spTgt>
                                        </p:tgtEl>
                                        <p:attrNameLst>
                                          <p:attrName>style.visibility</p:attrName>
                                        </p:attrNameLst>
                                      </p:cBhvr>
                                      <p:to>
                                        <p:strVal val="visible"/>
                                      </p:to>
                                    </p:set>
                                    <p:anim calcmode="lin" valueType="num">
                                      <p:cBhvr additive="base">
                                        <p:cTn id="25" dur="500" fill="hold"/>
                                        <p:tgtEl>
                                          <p:spTgt spid="1269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80">
                                            <p:txEl>
                                              <p:pRg st="4" end="4"/>
                                            </p:txEl>
                                          </p:spTgt>
                                        </p:tgtEl>
                                        <p:attrNameLst>
                                          <p:attrName>style.visibility</p:attrName>
                                        </p:attrNameLst>
                                      </p:cBhvr>
                                      <p:to>
                                        <p:strVal val="visible"/>
                                      </p:to>
                                    </p:set>
                                    <p:anim calcmode="lin" valueType="num">
                                      <p:cBhvr additive="base">
                                        <p:cTn id="31" dur="500" fill="hold"/>
                                        <p:tgtEl>
                                          <p:spTgt spid="1269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6980">
                                            <p:txEl>
                                              <p:pRg st="5" end="5"/>
                                            </p:txEl>
                                          </p:spTgt>
                                        </p:tgtEl>
                                        <p:attrNameLst>
                                          <p:attrName>style.visibility</p:attrName>
                                        </p:attrNameLst>
                                      </p:cBhvr>
                                      <p:to>
                                        <p:strVal val="visible"/>
                                      </p:to>
                                    </p:set>
                                    <p:anim calcmode="lin" valueType="num">
                                      <p:cBhvr additive="base">
                                        <p:cTn id="37" dur="500" fill="hold"/>
                                        <p:tgtEl>
                                          <p:spTgt spid="12698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698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6980">
                                            <p:txEl>
                                              <p:pRg st="6" end="6"/>
                                            </p:txEl>
                                          </p:spTgt>
                                        </p:tgtEl>
                                        <p:attrNameLst>
                                          <p:attrName>style.visibility</p:attrName>
                                        </p:attrNameLst>
                                      </p:cBhvr>
                                      <p:to>
                                        <p:strVal val="visible"/>
                                      </p:to>
                                    </p:set>
                                    <p:anim calcmode="lin" valueType="num">
                                      <p:cBhvr additive="base">
                                        <p:cTn id="43" dur="500" fill="hold"/>
                                        <p:tgtEl>
                                          <p:spTgt spid="12698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698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1080" name="Rectangle 8"/>
              <p:cNvSpPr>
                <a:spLocks noChangeArrowheads="1"/>
              </p:cNvSpPr>
              <p:nvPr/>
            </p:nvSpPr>
            <p:spPr bwMode="auto">
              <a:xfrm>
                <a:off x="674688" y="3733274"/>
                <a:ext cx="7772400" cy="3124726"/>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The gravitational potential in the vicinity of a planet changes from </a:t>
                </a:r>
                <a:r>
                  <a:rPr lang="en-US" baseline="30000" dirty="0">
                    <a:sym typeface="Symbol" pitchFamily="18" charset="2"/>
                  </a:rPr>
                  <a:t>-</a:t>
                </a:r>
                <a:r>
                  <a:rPr lang="en-US" dirty="0">
                    <a:cs typeface="Courier New" pitchFamily="49" charset="0"/>
                    <a:sym typeface="Symbol" pitchFamily="18" charset="2"/>
                  </a:rPr>
                  <a:t>6.16×10</a:t>
                </a:r>
                <a:r>
                  <a:rPr lang="en-US" baseline="30000" dirty="0">
                    <a:cs typeface="Courier New" pitchFamily="49" charset="0"/>
                    <a:sym typeface="Symbol" pitchFamily="18" charset="2"/>
                  </a:rPr>
                  <a:t>7</a:t>
                </a:r>
                <a:r>
                  <a:rPr lang="en-US" dirty="0">
                    <a:sym typeface="Symbol" pitchFamily="18" charset="2"/>
                  </a:rPr>
                  <a:t>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 to </a:t>
                </a:r>
                <a:r>
                  <a:rPr lang="en-US" baseline="30000" dirty="0">
                    <a:sym typeface="Symbol" pitchFamily="18" charset="2"/>
                  </a:rPr>
                  <a:t>-</a:t>
                </a:r>
                <a:r>
                  <a:rPr lang="en-US" dirty="0">
                    <a:cs typeface="Courier New" pitchFamily="49" charset="0"/>
                    <a:sym typeface="Symbol" pitchFamily="18" charset="2"/>
                  </a:rPr>
                  <a:t>6.12×10</a:t>
                </a:r>
                <a:r>
                  <a:rPr lang="en-US" baseline="30000" dirty="0">
                    <a:cs typeface="Courier New" pitchFamily="49" charset="0"/>
                    <a:sym typeface="Symbol" pitchFamily="18" charset="2"/>
                  </a:rPr>
                  <a:t>7</a:t>
                </a:r>
                <a:r>
                  <a:rPr lang="en-US" dirty="0">
                    <a:sym typeface="Symbol" pitchFamily="18" charset="2"/>
                  </a:rPr>
                  <a:t>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baseline="-25000" dirty="0">
                    <a:sym typeface="Symbol" pitchFamily="18" charset="2"/>
                  </a:rPr>
                  <a:t> </a:t>
                </a:r>
                <a:r>
                  <a:rPr lang="en-US" dirty="0">
                    <a:sym typeface="Symbol" pitchFamily="18" charset="2"/>
                  </a:rPr>
                  <a:t>in moving from </a:t>
                </a:r>
                <a:r>
                  <a:rPr lang="en-US" dirty="0">
                    <a:cs typeface="Courier New" pitchFamily="49" charset="0"/>
                    <a:sym typeface="Symbol" pitchFamily="18" charset="2"/>
                  </a:rPr>
                  <a:t>1.80×10</a:t>
                </a:r>
                <a:r>
                  <a:rPr lang="en-US" baseline="30000" dirty="0">
                    <a:cs typeface="Courier New" pitchFamily="49" charset="0"/>
                    <a:sym typeface="Symbol" pitchFamily="18" charset="2"/>
                  </a:rPr>
                  <a:t>8</a:t>
                </a:r>
                <a:r>
                  <a:rPr lang="en-US" dirty="0">
                    <a:cs typeface="Courier New" pitchFamily="49" charset="0"/>
                    <a:sym typeface="Symbol" pitchFamily="18" charset="2"/>
                  </a:rPr>
                  <a:t> m to 2.85×10</a:t>
                </a:r>
                <a:r>
                  <a:rPr lang="en-US" baseline="30000" dirty="0">
                    <a:cs typeface="Courier New" pitchFamily="49" charset="0"/>
                    <a:sym typeface="Symbol" pitchFamily="18" charset="2"/>
                  </a:rPr>
                  <a:t>8</a:t>
                </a:r>
                <a:r>
                  <a:rPr lang="en-US" dirty="0">
                    <a:cs typeface="Courier New" pitchFamily="49" charset="0"/>
                    <a:sym typeface="Symbol" pitchFamily="18" charset="2"/>
                  </a:rPr>
                  <a:t> m. What is the gravitational field strength in that region?</a:t>
                </a:r>
                <a:endParaRPr lang="en-US" dirty="0">
                  <a:sym typeface="Symbol" pitchFamily="18" charset="2"/>
                </a:endParaRPr>
              </a:p>
              <a:p>
                <a:pPr eaLnBrk="0" hangingPunct="0">
                  <a:spcBef>
                    <a:spcPct val="20000"/>
                  </a:spcBef>
                </a:pPr>
                <a:r>
                  <a:rPr lang="en-US" dirty="0">
                    <a:sym typeface="Symbol" pitchFamily="18" charset="2"/>
                  </a:rPr>
                  <a:t>SOLUTION:</a:t>
                </a:r>
              </a:p>
              <a:p>
                <a:pPr eaLnBrk="0" hangingPunct="0">
                  <a:lnSpc>
                    <a:spcPct val="90000"/>
                  </a:lnSpc>
                  <a:spcBef>
                    <a:spcPts val="0"/>
                  </a:spcBef>
                  <a:spcAft>
                    <a:spcPts val="250"/>
                  </a:spcAft>
                </a:pPr>
                <a:r>
                  <a:rPr lang="en-US" i="1" dirty="0">
                    <a:cs typeface="Courier New" pitchFamily="49" charset="0"/>
                    <a:sym typeface="Symbol" pitchFamily="18" charset="2"/>
                  </a:rPr>
                  <a:t>   </a:t>
                </a:r>
                <a14:m>
                  <m:oMath xmlns:m="http://schemas.openxmlformats.org/officeDocument/2006/math">
                    <m:r>
                      <a:rPr lang="en-US" i="1" dirty="0">
                        <a:latin typeface="Cambria Math" panose="02040503050406030204" pitchFamily="18" charset="0"/>
                        <a:cs typeface="Courier New" pitchFamily="49" charset="0"/>
                        <a:sym typeface="Symbol" pitchFamily="18" charset="2"/>
                      </a:rPr>
                      <m:t>𝑔</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i="1" dirty="0">
                            <a:latin typeface="Cambria Math" panose="02040503050406030204" pitchFamily="18" charset="0"/>
                            <a:ea typeface="Cambria Math" panose="02040503050406030204" pitchFamily="18" charset="0"/>
                            <a:sym typeface="Symbol" pitchFamily="18" charset="2"/>
                          </a:rPr>
                          <m:t>∆</m:t>
                        </m:r>
                        <m:sSub>
                          <m:sSubPr>
                            <m:ctrlPr>
                              <a:rPr lang="en-US" i="1" dirty="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cs typeface="Courier New" pitchFamily="49" charset="0"/>
                                <a:sym typeface="Symbol" pitchFamily="18" charset="2"/>
                              </a:rPr>
                              <m:t>𝑉</m:t>
                            </m:r>
                          </m:e>
                          <m:sub>
                            <m:r>
                              <a:rPr lang="en-US" i="1" dirty="0">
                                <a:latin typeface="Cambria Math" panose="02040503050406030204" pitchFamily="18" charset="0"/>
                                <a:cs typeface="Courier New" pitchFamily="49" charset="0"/>
                                <a:sym typeface="Symbol" pitchFamily="18" charset="2"/>
                              </a:rPr>
                              <m:t>𝑔</m:t>
                            </m:r>
                          </m:sub>
                        </m:sSub>
                      </m:num>
                      <m:den>
                        <m:r>
                          <a:rPr lang="en-US" i="1" dirty="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𝑟</m:t>
                        </m:r>
                      </m:den>
                    </m:f>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b="0" i="1" dirty="0" smtClean="0">
                            <a:latin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6.12×</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r>
                          <a:rPr lang="en-US" b="0" i="1" dirty="0" smtClean="0">
                            <a:latin typeface="Cambria Math" panose="02040503050406030204" pitchFamily="18" charset="0"/>
                            <a:sym typeface="Symbol" pitchFamily="18" charset="2"/>
                          </a:rPr>
                          <m:t>−</m:t>
                        </m:r>
                        <m:d>
                          <m:dPr>
                            <m:ctrlPr>
                              <a:rPr lang="en-US" b="0" i="1" dirty="0" smtClean="0">
                                <a:latin typeface="Cambria Math" panose="02040503050406030204" pitchFamily="18" charset="0"/>
                                <a:cs typeface="Courier New" pitchFamily="49" charset="0"/>
                                <a:sym typeface="Symbol" pitchFamily="18" charset="2"/>
                              </a:rPr>
                            </m:ctrlPr>
                          </m:dPr>
                          <m:e>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6.16×</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7</m:t>
                                </m:r>
                              </m:sup>
                            </m:sSup>
                          </m:e>
                        </m:d>
                      </m:num>
                      <m:den>
                        <m:r>
                          <a:rPr lang="en-US" i="1" dirty="0">
                            <a:latin typeface="Cambria Math" panose="02040503050406030204" pitchFamily="18" charset="0"/>
                            <a:cs typeface="Courier New" pitchFamily="49" charset="0"/>
                            <a:sym typeface="Symbol" pitchFamily="18" charset="2"/>
                          </a:rPr>
                          <m:t>2.85×</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8</m:t>
                            </m:r>
                          </m:sup>
                        </m:sSup>
                        <m:r>
                          <a:rPr lang="en-US" b="0" i="1" dirty="0" smtClean="0">
                            <a:latin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1.80×</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8</m:t>
                            </m:r>
                          </m:sup>
                        </m:sSup>
                      </m:den>
                    </m:f>
                  </m:oMath>
                </a14:m>
                <a:endParaRPr lang="en-US" dirty="0">
                  <a:cs typeface="Courier New" pitchFamily="49" charset="0"/>
                  <a:sym typeface="Symbol" pitchFamily="18" charset="2"/>
                </a:endParaRPr>
              </a:p>
              <a:p>
                <a:pPr eaLnBrk="0" hangingPunct="0">
                  <a:lnSpc>
                    <a:spcPct val="90000"/>
                  </a:lnSpc>
                  <a:spcBef>
                    <a:spcPct val="20000"/>
                  </a:spcBef>
                </a:pPr>
                <a:r>
                  <a:rPr lang="en-US" i="1" dirty="0">
                    <a:cs typeface="Courier New" pitchFamily="49" charset="0"/>
                    <a:sym typeface="Symbol" pitchFamily="18" charset="2"/>
                  </a:rPr>
                  <a:t>   </a:t>
                </a:r>
                <a:r>
                  <a:rPr lang="en-US" i="1" dirty="0" smtClean="0">
                    <a:cs typeface="Courier New" pitchFamily="49" charset="0"/>
                    <a:sym typeface="Symbol" pitchFamily="18" charset="2"/>
                  </a:rPr>
                  <a:t>	     </a:t>
                </a:r>
                <a14:m>
                  <m:oMath xmlns:m="http://schemas.openxmlformats.org/officeDocument/2006/math">
                    <m:r>
                      <a:rPr lang="en-US" i="1" dirty="0" smtClean="0">
                        <a:latin typeface="Cambria Math" panose="02040503050406030204" pitchFamily="18" charset="0"/>
                        <a:cs typeface="Courier New" pitchFamily="49" charset="0"/>
                        <a:sym typeface="Symbol" pitchFamily="18" charset="2"/>
                      </a:rPr>
                      <m:t>𝑔</m:t>
                    </m:r>
                    <m:r>
                      <a:rPr lang="en-US" i="1" dirty="0" smtClean="0">
                        <a:latin typeface="Cambria Math" panose="02040503050406030204" pitchFamily="18" charset="0"/>
                        <a:cs typeface="Courier New" pitchFamily="49" charset="0"/>
                        <a:sym typeface="Symbol" pitchFamily="18" charset="2"/>
                      </a:rPr>
                      <m:t>=−</m:t>
                    </m:r>
                    <m:f>
                      <m:fPr>
                        <m:ctrlPr>
                          <a:rPr lang="en-US" i="1" dirty="0">
                            <a:latin typeface="Cambria Math" panose="02040503050406030204" pitchFamily="18" charset="0"/>
                            <a:cs typeface="Courier New" pitchFamily="49" charset="0"/>
                            <a:sym typeface="Symbol" pitchFamily="18" charset="2"/>
                          </a:rPr>
                        </m:ctrlPr>
                      </m:fPr>
                      <m:num>
                        <m:r>
                          <a:rPr lang="en-US" i="1" dirty="0">
                            <a:latin typeface="Cambria Math" panose="02040503050406030204" pitchFamily="18" charset="0"/>
                            <a:cs typeface="Courier New" pitchFamily="49" charset="0"/>
                            <a:sym typeface="Symbol" pitchFamily="18" charset="2"/>
                          </a:rPr>
                          <m:t>4000000</m:t>
                        </m:r>
                      </m:num>
                      <m:den>
                        <m:r>
                          <a:rPr lang="en-US" i="1" dirty="0">
                            <a:latin typeface="Cambria Math" panose="02040503050406030204" pitchFamily="18" charset="0"/>
                            <a:cs typeface="Courier New" pitchFamily="49" charset="0"/>
                            <a:sym typeface="Symbol" pitchFamily="18" charset="2"/>
                          </a:rPr>
                          <m:t>105000000</m:t>
                        </m:r>
                      </m:den>
                    </m:f>
                    <m:r>
                      <a:rPr lang="en-US" i="1" dirty="0">
                        <a:latin typeface="Cambria Math" panose="02040503050406030204" pitchFamily="18" charset="0"/>
                        <a:cs typeface="Courier New" pitchFamily="49" charset="0"/>
                        <a:sym typeface="Symbol" pitchFamily="18" charset="2"/>
                      </a:rPr>
                      <m:t>=−0.0381 </m:t>
                    </m:r>
                  </m:oMath>
                </a14:m>
                <a:r>
                  <a:rPr lang="en-US" dirty="0">
                    <a:cs typeface="Courier New" pitchFamily="49" charset="0"/>
                    <a:sym typeface="Symbol" pitchFamily="18" charset="2"/>
                  </a:rPr>
                  <a:t>m</a:t>
                </a:r>
                <a:r>
                  <a:rPr lang="en-US" baseline="-25000" dirty="0">
                    <a:cs typeface="Courier New" pitchFamily="49" charset="0"/>
                    <a:sym typeface="Symbol" pitchFamily="18" charset="2"/>
                  </a:rPr>
                  <a:t> </a:t>
                </a:r>
                <a:r>
                  <a:rPr lang="en-US" dirty="0">
                    <a:cs typeface="Courier New" pitchFamily="49" charset="0"/>
                    <a:sym typeface="Symbol" pitchFamily="18" charset="2"/>
                  </a:rPr>
                  <a:t>s</a:t>
                </a:r>
                <a:r>
                  <a:rPr lang="en-US" baseline="30000" dirty="0">
                    <a:cs typeface="Courier New" pitchFamily="49" charset="0"/>
                    <a:sym typeface="Symbol" pitchFamily="18" charset="2"/>
                  </a:rPr>
                  <a:t>-2</a:t>
                </a:r>
                <a:r>
                  <a:rPr lang="en-US" dirty="0">
                    <a:cs typeface="Courier New" pitchFamily="49" charset="0"/>
                    <a:sym typeface="Symbol" pitchFamily="18" charset="2"/>
                  </a:rPr>
                  <a:t>.</a:t>
                </a:r>
              </a:p>
            </p:txBody>
          </p:sp>
        </mc:Choice>
        <mc:Fallback xmlns="">
          <p:sp>
            <p:nvSpPr>
              <p:cNvPr id="131080" name="Rectangle 8"/>
              <p:cNvSpPr>
                <a:spLocks noRot="1" noChangeAspect="1" noMove="1" noResize="1" noEditPoints="1" noAdjustHandles="1" noChangeArrowheads="1" noChangeShapeType="1" noTextEdit="1"/>
              </p:cNvSpPr>
              <p:nvPr/>
            </p:nvSpPr>
            <p:spPr bwMode="auto">
              <a:xfrm>
                <a:off x="674688" y="3733274"/>
                <a:ext cx="7772400" cy="3124726"/>
              </a:xfrm>
              <a:prstGeom prst="rect">
                <a:avLst/>
              </a:prstGeom>
              <a:blipFill>
                <a:blip r:embed="rId5"/>
                <a:stretch>
                  <a:fillRect l="-1255" t="-1365" r="-1333" b="-233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074" name="Rectangle 2"/>
              <p:cNvSpPr>
                <a:spLocks noChangeArrowheads="1"/>
              </p:cNvSpPr>
              <p:nvPr/>
            </p:nvSpPr>
            <p:spPr bwMode="auto">
              <a:xfrm>
                <a:off x="685800" y="1338262"/>
                <a:ext cx="7772400" cy="2395011"/>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Potential gradient </a:t>
                </a:r>
                <a:r>
                  <a:rPr lang="en-US" altLang="en-US" dirty="0">
                    <a:solidFill>
                      <a:schemeClr val="accent2"/>
                    </a:solidFill>
                  </a:rPr>
                  <a:t>– gravitational</a:t>
                </a: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spcAft>
                    <a:spcPts val="250"/>
                  </a:spcAft>
                </a:pPr>
                <a:r>
                  <a:rPr lang="en-US" dirty="0">
                    <a:solidFill>
                      <a:srgbClr val="000000"/>
                    </a:solidFill>
                    <a:ea typeface="Calibri" pitchFamily="34" charset="0"/>
                    <a:cs typeface="Times New Roman" pitchFamily="18" charset="0"/>
                    <a:sym typeface="Symbol" pitchFamily="18" charset="2"/>
                  </a:rPr>
                  <a:t>In Topic 10.1 we found that near Earth, </a:t>
                </a:r>
                <a14:m>
                  <m:oMath xmlns:m="http://schemas.openxmlformats.org/officeDocument/2006/math">
                    <m:r>
                      <a:rPr lang="en-US" sz="20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𝑔</m:t>
                    </m:r>
                    <m:r>
                      <a:rPr lang="en-US" sz="20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m:t>
                    </m:r>
                    <m:f>
                      <m:fPr>
                        <m:ctrlPr>
                          <a:rPr lang="en-US" sz="2000" b="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sSub>
                          <m:sSubPr>
                            <m:ctrlPr>
                              <a:rPr 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bPr>
                          <m:e>
                            <m:r>
                              <a:rPr lang="en-US" sz="2000" i="1" dirty="0">
                                <a:solidFill>
                                  <a:srgbClr val="000000"/>
                                </a:solidFill>
                                <a:latin typeface="Cambria Math" panose="02040503050406030204" pitchFamily="18" charset="0"/>
                                <a:ea typeface="Calibri" pitchFamily="34" charset="0"/>
                                <a:cs typeface="Times New Roman" pitchFamily="18" charset="0"/>
                                <a:sym typeface="Symbol" pitchFamily="18" charset="2"/>
                              </a:rPr>
                              <m:t>𝑉</m:t>
                            </m:r>
                          </m:e>
                          <m:sub>
                            <m:r>
                              <a:rPr lang="en-US" sz="2000" b="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𝑔</m:t>
                            </m:r>
                          </m:sub>
                        </m:sSub>
                      </m:num>
                      <m:den>
                        <m:r>
                          <a:rPr 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sym typeface="Symbol" pitchFamily="18" charset="2"/>
                          </a:rPr>
                          <m:t>𝑦</m:t>
                        </m:r>
                      </m:den>
                    </m:f>
                  </m:oMath>
                </a14:m>
                <a:r>
                  <a:rPr lang="en-US" dirty="0">
                    <a:solidFill>
                      <a:srgbClr val="000000"/>
                    </a:solidFill>
                    <a:sym typeface="Symbol" pitchFamily="18" charset="2"/>
                  </a:rPr>
                  <a:t>.</a:t>
                </a:r>
              </a:p>
              <a:p>
                <a:pPr eaLnBrk="0" hangingPunct="0">
                  <a:spcBef>
                    <a:spcPts val="0"/>
                  </a:spcBef>
                </a:pPr>
                <a:r>
                  <a:rPr lang="en-US" dirty="0">
                    <a:solidFill>
                      <a:srgbClr val="000000"/>
                    </a:solidFill>
                    <a:sym typeface="Symbol" pitchFamily="18" charset="2"/>
                  </a:rPr>
                  <a:t>The following potential gradient (which we will not prove) works at the planetary scale:</a:t>
                </a:r>
                <a:r>
                  <a:rPr lang="en-US" dirty="0">
                    <a:solidFill>
                      <a:srgbClr val="000000"/>
                    </a:solidFill>
                  </a:rPr>
                  <a:t> 	</a:t>
                </a:r>
              </a:p>
            </p:txBody>
          </p:sp>
        </mc:Choice>
        <mc:Fallback xmlns="">
          <p:sp>
            <p:nvSpPr>
              <p:cNvPr id="131074" name="Rectangle 2"/>
              <p:cNvSpPr>
                <a:spLocks noRot="1" noChangeAspect="1" noMove="1" noResize="1" noEditPoints="1" noAdjustHandles="1" noChangeArrowheads="1" noChangeShapeType="1" noTextEdit="1"/>
              </p:cNvSpPr>
              <p:nvPr/>
            </p:nvSpPr>
            <p:spPr bwMode="auto">
              <a:xfrm>
                <a:off x="685800" y="1338262"/>
                <a:ext cx="7772400" cy="2395011"/>
              </a:xfrm>
              <a:prstGeom prst="rect">
                <a:avLst/>
              </a:prstGeom>
              <a:blipFill>
                <a:blip r:embed="rId6"/>
                <a:stretch>
                  <a:fillRect l="-1255" t="-2806"/>
                </a:stretch>
              </a:blipFill>
              <a:ln w="9525">
                <a:noFill/>
                <a:miter lim="800000"/>
                <a:headEnd/>
                <a:tailEnd/>
              </a:ln>
            </p:spPr>
            <p:txBody>
              <a:bodyPr/>
              <a:lstStyle/>
              <a:p>
                <a:r>
                  <a:rPr lang="en-US">
                    <a:noFill/>
                  </a:rPr>
                  <a:t> </a:t>
                </a:r>
              </a:p>
            </p:txBody>
          </p:sp>
        </mc:Fallback>
      </mc:AlternateContent>
      <p:grpSp>
        <p:nvGrpSpPr>
          <p:cNvPr id="2" name="Group 11"/>
          <p:cNvGrpSpPr>
            <a:grpSpLocks/>
          </p:cNvGrpSpPr>
          <p:nvPr/>
        </p:nvGrpSpPr>
        <p:grpSpPr bwMode="auto">
          <a:xfrm>
            <a:off x="838993" y="3104933"/>
            <a:ext cx="7466013" cy="628339"/>
            <a:chOff x="509" y="1985"/>
            <a:chExt cx="4703" cy="288"/>
          </a:xfrm>
        </p:grpSpPr>
        <mc:AlternateContent xmlns:mc="http://schemas.openxmlformats.org/markup-compatibility/2006" xmlns:a14="http://schemas.microsoft.com/office/drawing/2010/main">
          <mc:Choice Requires="a14">
            <p:sp>
              <p:nvSpPr>
                <p:cNvPr id="22535" name="Rectangle 5"/>
                <p:cNvSpPr>
                  <a:spLocks noChangeArrowheads="1"/>
                </p:cNvSpPr>
                <p:nvPr/>
              </p:nvSpPr>
              <p:spPr bwMode="auto">
                <a:xfrm>
                  <a:off x="509" y="1985"/>
                  <a:ext cx="1995" cy="28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cs typeface="Courier New" pitchFamily="49" charset="0"/>
                            <a:sym typeface="Symbol" pitchFamily="18" charset="2"/>
                          </a:rPr>
                          <m:t>𝑔</m:t>
                        </m:r>
                        <m:r>
                          <a:rPr lang="en-US" sz="2000" i="1" dirty="0">
                            <a:latin typeface="Cambria Math" panose="02040503050406030204" pitchFamily="18" charset="0"/>
                            <a:sym typeface="Symbol" pitchFamily="18" charset="2"/>
                          </a:rPr>
                          <m:t>=</m:t>
                        </m:r>
                        <m:r>
                          <a:rPr lang="en-US" sz="2000" b="0" i="1" dirty="0" smtClean="0">
                            <a:latin typeface="Cambria Math" panose="02040503050406030204" pitchFamily="18" charset="0"/>
                            <a:sym typeface="Symbol" pitchFamily="18" charset="2"/>
                          </a:rPr>
                          <m:t>−</m:t>
                        </m:r>
                        <m:f>
                          <m:fPr>
                            <m:ctrlPr>
                              <a:rPr lang="en-US" sz="2000" b="0" i="1" dirty="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sz="2000" b="0" i="1" dirty="0" smtClean="0">
                                <a:latin typeface="Cambria Math" panose="02040503050406030204" pitchFamily="18" charset="0"/>
                                <a:ea typeface="Cambria Math" panose="02040503050406030204" pitchFamily="18" charset="0"/>
                                <a:sym typeface="Symbol" pitchFamily="18" charset="2"/>
                              </a:rPr>
                              <m:t>∆</m:t>
                            </m:r>
                            <m:sSub>
                              <m:sSubPr>
                                <m:ctrlPr>
                                  <a:rPr lang="en-US" sz="2000" b="0" i="1" dirty="0" smtClean="0">
                                    <a:latin typeface="Cambria Math" panose="02040503050406030204" pitchFamily="18" charset="0"/>
                                    <a:ea typeface="Cambria Math" panose="02040503050406030204" pitchFamily="18" charset="0"/>
                                    <a:sym typeface="Symbol" pitchFamily="18" charset="2"/>
                                  </a:rPr>
                                </m:ctrlPr>
                              </m:sSubPr>
                              <m:e>
                                <m:r>
                                  <a:rPr lang="en-US" sz="2000" i="1" dirty="0">
                                    <a:latin typeface="Cambria Math" panose="02040503050406030204" pitchFamily="18" charset="0"/>
                                    <a:cs typeface="Courier New" pitchFamily="49" charset="0"/>
                                    <a:sym typeface="Symbol" pitchFamily="18" charset="2"/>
                                  </a:rPr>
                                  <m:t>𝑉</m:t>
                                </m:r>
                              </m:e>
                              <m:sub>
                                <m:r>
                                  <a:rPr lang="en-US" sz="2000" b="0" i="1" dirty="0" smtClean="0">
                                    <a:latin typeface="Cambria Math" panose="02040503050406030204" pitchFamily="18" charset="0"/>
                                    <a:cs typeface="Courier New" pitchFamily="49" charset="0"/>
                                    <a:sym typeface="Symbol" pitchFamily="18" charset="2"/>
                                  </a:rPr>
                                  <m:t>𝑔</m:t>
                                </m:r>
                              </m:sub>
                            </m:sSub>
                          </m:num>
                          <m:den>
                            <m:r>
                              <a:rPr lang="en-US" sz="2000" i="1" dirty="0" smtClean="0">
                                <a:latin typeface="Cambria Math" panose="02040503050406030204" pitchFamily="18" charset="0"/>
                                <a:ea typeface="Cambria Math" panose="02040503050406030204" pitchFamily="18" charset="0"/>
                                <a:cs typeface="Courier New" pitchFamily="49" charset="0"/>
                                <a:sym typeface="Symbol" pitchFamily="18" charset="2"/>
                              </a:rPr>
                              <m:t>∆</m:t>
                            </m:r>
                            <m:r>
                              <a:rPr lang="en-US" sz="2000" i="1" dirty="0">
                                <a:latin typeface="Cambria Math" panose="02040503050406030204" pitchFamily="18" charset="0"/>
                                <a:cs typeface="Courier New" pitchFamily="49" charset="0"/>
                                <a:sym typeface="Symbol" pitchFamily="18" charset="2"/>
                              </a:rPr>
                              <m:t>𝑟</m:t>
                            </m:r>
                          </m:den>
                        </m:f>
                      </m:oMath>
                    </m:oMathPara>
                  </a14:m>
                  <a:endParaRPr lang="en-US" i="1" dirty="0">
                    <a:cs typeface="Courier New" pitchFamily="49" charset="0"/>
                    <a:sym typeface="Symbol" pitchFamily="18" charset="2"/>
                  </a:endParaRPr>
                </a:p>
              </p:txBody>
            </p:sp>
          </mc:Choice>
          <mc:Fallback xmlns="">
            <p:sp>
              <p:nvSpPr>
                <p:cNvPr id="22535" name="Rectangle 5"/>
                <p:cNvSpPr>
                  <a:spLocks noRot="1" noChangeAspect="1" noMove="1" noResize="1" noEditPoints="1" noAdjustHandles="1" noChangeArrowheads="1" noChangeShapeType="1" noTextEdit="1"/>
                </p:cNvSpPr>
                <p:nvPr/>
              </p:nvSpPr>
              <p:spPr bwMode="auto">
                <a:xfrm>
                  <a:off x="509" y="1985"/>
                  <a:ext cx="1995" cy="28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22536" name="Text Box 6"/>
            <p:cNvSpPr txBox="1">
              <a:spLocks noChangeArrowheads="1"/>
            </p:cNvSpPr>
            <p:nvPr/>
          </p:nvSpPr>
          <p:spPr bwMode="auto">
            <a:xfrm>
              <a:off x="2504" y="1985"/>
              <a:ext cx="270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gradient</a:t>
              </a:r>
            </a:p>
          </p:txBody>
        </p:sp>
        <p:sp>
          <p:nvSpPr>
            <p:cNvPr id="22537" name="Rectangle 7"/>
            <p:cNvSpPr>
              <a:spLocks noChangeArrowheads="1"/>
            </p:cNvSpPr>
            <p:nvPr/>
          </p:nvSpPr>
          <p:spPr bwMode="auto">
            <a:xfrm>
              <a:off x="510" y="1987"/>
              <a:ext cx="4701" cy="286"/>
            </a:xfrm>
            <a:prstGeom prst="rect">
              <a:avLst/>
            </a:prstGeom>
            <a:noFill/>
            <a:ln w="12700">
              <a:solidFill>
                <a:schemeClr val="tx1"/>
              </a:solidFill>
              <a:miter lim="800000"/>
              <a:headEnd/>
              <a:tailEnd/>
            </a:ln>
          </p:spPr>
          <p:txBody>
            <a:bodyPr wrap="none" anchor="ctr"/>
            <a:lstStyle/>
            <a:p>
              <a:endParaRPr lang="en-US"/>
            </a:p>
          </p:txBody>
        </p:sp>
      </p:grpSp>
      <p:sp>
        <p:nvSpPr>
          <p:cNvPr id="2253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31085" name="Picture 13"/>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7199313" y="12700"/>
            <a:ext cx="1865312" cy="1865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1080">
                                            <p:txEl>
                                              <p:pRg st="0" end="0"/>
                                            </p:txEl>
                                          </p:spTgt>
                                        </p:tgtEl>
                                        <p:attrNameLst>
                                          <p:attrName>style.visibility</p:attrName>
                                        </p:attrNameLst>
                                      </p:cBhvr>
                                      <p:to>
                                        <p:strVal val="visible"/>
                                      </p:to>
                                    </p:set>
                                    <p:anim calcmode="lin" valueType="num">
                                      <p:cBhvr additive="base">
                                        <p:cTn id="14" dur="500" fill="hold"/>
                                        <p:tgtEl>
                                          <p:spTgt spid="13108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10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1080">
                                            <p:txEl>
                                              <p:pRg st="1" end="1"/>
                                            </p:txEl>
                                          </p:spTgt>
                                        </p:tgtEl>
                                        <p:attrNameLst>
                                          <p:attrName>style.visibility</p:attrName>
                                        </p:attrNameLst>
                                      </p:cBhvr>
                                      <p:to>
                                        <p:strVal val="visible"/>
                                      </p:to>
                                    </p:set>
                                    <p:anim calcmode="lin" valueType="num">
                                      <p:cBhvr additive="base">
                                        <p:cTn id="20" dur="500" fill="hold"/>
                                        <p:tgtEl>
                                          <p:spTgt spid="13108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10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1080">
                                            <p:txEl>
                                              <p:pRg st="2" end="2"/>
                                            </p:txEl>
                                          </p:spTgt>
                                        </p:tgtEl>
                                        <p:attrNameLst>
                                          <p:attrName>style.visibility</p:attrName>
                                        </p:attrNameLst>
                                      </p:cBhvr>
                                      <p:to>
                                        <p:strVal val="visible"/>
                                      </p:to>
                                    </p:set>
                                    <p:anim calcmode="lin" valueType="num">
                                      <p:cBhvr additive="base">
                                        <p:cTn id="26" dur="500" fill="hold"/>
                                        <p:tgtEl>
                                          <p:spTgt spid="131080">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10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1080">
                                            <p:txEl>
                                              <p:pRg st="3" end="3"/>
                                            </p:txEl>
                                          </p:spTgt>
                                        </p:tgtEl>
                                        <p:attrNameLst>
                                          <p:attrName>style.visibility</p:attrName>
                                        </p:attrNameLst>
                                      </p:cBhvr>
                                      <p:to>
                                        <p:strVal val="visible"/>
                                      </p:to>
                                    </p:set>
                                    <p:anim calcmode="lin" valueType="num">
                                      <p:cBhvr additive="base">
                                        <p:cTn id="32" dur="500" fill="hold"/>
                                        <p:tgtEl>
                                          <p:spTgt spid="131080">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10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131085"/>
                                        </p:tgtEl>
                                        <p:attrNameLst>
                                          <p:attrName>style.visibility</p:attrName>
                                        </p:attrNameLst>
                                      </p:cBhvr>
                                      <p:to>
                                        <p:strVal val="visible"/>
                                      </p:to>
                                    </p:set>
                                    <p:animEffect transition="in" filter="fade">
                                      <p:cBhvr>
                                        <p:cTn id="36" dur="2000"/>
                                        <p:tgtEl>
                                          <p:spTgt spid="131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27" name="Rectangle 11"/>
              <p:cNvSpPr>
                <a:spLocks noChangeArrowheads="1"/>
              </p:cNvSpPr>
              <p:nvPr/>
            </p:nvSpPr>
            <p:spPr bwMode="auto">
              <a:xfrm>
                <a:off x="682625" y="4505325"/>
                <a:ext cx="7764463" cy="2233613"/>
              </a:xfrm>
              <a:prstGeom prst="rect">
                <a:avLst/>
              </a:prstGeom>
              <a:solidFill>
                <a:srgbClr val="FFCCCC"/>
              </a:solidFill>
              <a:ln w="9525">
                <a:noFill/>
                <a:miter lim="800000"/>
                <a:headEnd/>
                <a:tailEnd/>
              </a:ln>
            </p:spPr>
            <p:txBody>
              <a:bodyPr/>
              <a:lstStyle/>
              <a:p>
                <a:pPr eaLnBrk="0" hangingPunct="0"/>
                <a:r>
                  <a:rPr lang="en-US" b="1" i="1" dirty="0" smtClean="0"/>
                  <a:t>FYI</a:t>
                </a:r>
              </a:p>
              <a:p>
                <a:pPr eaLnBrk="0" hangingPunct="0">
                  <a:spcAft>
                    <a:spcPts val="0"/>
                  </a:spcAft>
                </a:pPr>
                <a:r>
                  <a:rPr lang="en-US" b="1" dirty="0">
                    <a:sym typeface="Symbol" pitchFamily="18" charset="2"/>
                  </a:rPr>
                  <a:t></a:t>
                </a:r>
                <a:r>
                  <a:rPr lang="en-US" dirty="0">
                    <a:sym typeface="Symbol" pitchFamily="18" charset="2"/>
                  </a:rPr>
                  <a:t>Generally </a:t>
                </a:r>
                <a:r>
                  <a:rPr lang="en-US" dirty="0" err="1">
                    <a:sym typeface="Symbol" pitchFamily="18" charset="2"/>
                  </a:rPr>
                  <a:t>equipotential</a:t>
                </a:r>
                <a:r>
                  <a:rPr lang="en-US" dirty="0">
                    <a:sym typeface="Symbol" pitchFamily="18" charset="2"/>
                  </a:rPr>
                  <a:t> surfaces are drawn so that the </a:t>
                </a:r>
                <a14:m>
                  <m:oMath xmlns:m="http://schemas.openxmlformats.org/officeDocument/2006/math">
                    <m:r>
                      <a:rPr lang="en-US" i="1" dirty="0" smtClean="0">
                        <a:latin typeface="Cambria Math" panose="02040503050406030204" pitchFamily="18" charset="0"/>
                        <a:ea typeface="Cambria Math" panose="02040503050406030204" pitchFamily="18" charset="0"/>
                        <a:cs typeface="Courier New" pitchFamily="49" charset="0"/>
                        <a:sym typeface="Symbol" pitchFamily="18" charset="2"/>
                      </a:rPr>
                      <m:t>∆</m:t>
                    </m:r>
                    <m:sSub>
                      <m:sSubPr>
                        <m:ctrlPr>
                          <a:rPr lang="en-US" b="0" i="1" dirty="0" smtClean="0">
                            <a:latin typeface="Cambria Math" panose="02040503050406030204" pitchFamily="18" charset="0"/>
                            <a:ea typeface="Cambria Math" panose="02040503050406030204" pitchFamily="18" charset="0"/>
                            <a:cs typeface="Courier New" pitchFamily="49" charset="0"/>
                            <a:sym typeface="Symbol" pitchFamily="18" charset="2"/>
                          </a:rPr>
                        </m:ctrlPr>
                      </m:sSubPr>
                      <m:e>
                        <m:r>
                          <a:rPr lang="en-US" i="1" dirty="0" err="1">
                            <a:latin typeface="Cambria Math" panose="02040503050406030204" pitchFamily="18" charset="0"/>
                            <a:cs typeface="Courier New" pitchFamily="49" charset="0"/>
                            <a:sym typeface="Symbol" pitchFamily="18" charset="2"/>
                          </a:rPr>
                          <m:t>𝑉</m:t>
                        </m:r>
                      </m:e>
                      <m:sub>
                        <m:r>
                          <a:rPr lang="en-US" b="0" i="1" dirty="0" smtClean="0">
                            <a:latin typeface="Cambria Math" panose="02040503050406030204" pitchFamily="18" charset="0"/>
                            <a:cs typeface="Courier New" pitchFamily="49" charset="0"/>
                            <a:sym typeface="Symbol" pitchFamily="18" charset="2"/>
                          </a:rPr>
                          <m:t>𝑔</m:t>
                        </m:r>
                      </m:sub>
                    </m:sSub>
                  </m:oMath>
                </a14:m>
                <a:r>
                  <a:rPr lang="en-US" i="1" dirty="0" smtClean="0">
                    <a:cs typeface="Courier New" pitchFamily="49" charset="0"/>
                    <a:sym typeface="Symbol" pitchFamily="18" charset="2"/>
                  </a:rPr>
                  <a:t>s </a:t>
                </a:r>
                <a:r>
                  <a:rPr lang="en-US" dirty="0">
                    <a:cs typeface="Courier New" pitchFamily="49" charset="0"/>
                    <a:sym typeface="Symbol" pitchFamily="18" charset="2"/>
                  </a:rPr>
                  <a:t>for consecutive surfaces are equal.</a:t>
                </a:r>
              </a:p>
              <a:p>
                <a:pPr eaLnBrk="0" hangingPunct="0"/>
                <a:r>
                  <a:rPr lang="en-US" b="1" dirty="0">
                    <a:sym typeface="Symbol" pitchFamily="18" charset="2"/>
                  </a:rPr>
                  <a:t></a:t>
                </a:r>
                <a:r>
                  <a:rPr lang="en-US" dirty="0">
                    <a:sym typeface="Symbol" pitchFamily="18" charset="2"/>
                  </a:rPr>
                  <a:t>Because </a:t>
                </a:r>
                <a14:m>
                  <m:oMath xmlns:m="http://schemas.openxmlformats.org/officeDocument/2006/math">
                    <m:r>
                      <a:rPr lang="en-US" i="1" dirty="0" smtClean="0">
                        <a:latin typeface="Cambria Math" panose="02040503050406030204" pitchFamily="18" charset="0"/>
                        <a:sym typeface="Symbol" pitchFamily="18" charset="2"/>
                      </a:rPr>
                      <m:t>𝑉</m:t>
                    </m:r>
                    <m:r>
                      <a:rPr lang="en-US" i="1" baseline="-25000" dirty="0">
                        <a:latin typeface="Cambria Math" panose="02040503050406030204" pitchFamily="18" charset="0"/>
                        <a:sym typeface="Symbol" pitchFamily="18" charset="2"/>
                      </a:rPr>
                      <m:t>𝑔</m:t>
                    </m:r>
                  </m:oMath>
                </a14:m>
                <a:r>
                  <a:rPr lang="en-US" dirty="0">
                    <a:sym typeface="Symbol" pitchFamily="18" charset="2"/>
                  </a:rPr>
                  <a:t> is inversely proportional to </a:t>
                </a:r>
                <a:r>
                  <a:rPr lang="en-US" i="1" dirty="0" smtClean="0">
                    <a:sym typeface="Symbol" pitchFamily="18" charset="2"/>
                  </a:rPr>
                  <a:t>r</a:t>
                </a:r>
                <a:r>
                  <a:rPr lang="en-US" dirty="0" smtClean="0">
                    <a:sym typeface="Symbol" pitchFamily="18" charset="2"/>
                  </a:rPr>
                  <a:t>,  the </a:t>
                </a:r>
                <a:r>
                  <a:rPr lang="en-US" dirty="0">
                    <a:sym typeface="Symbol" pitchFamily="18" charset="2"/>
                  </a:rPr>
                  <a:t>consecutive rings get farther apart as we get farther from the mass.</a:t>
                </a:r>
              </a:p>
            </p:txBody>
          </p:sp>
        </mc:Choice>
        <mc:Fallback xmlns="">
          <p:sp>
            <p:nvSpPr>
              <p:cNvPr id="137227" name="Rectangle 11"/>
              <p:cNvSpPr>
                <a:spLocks noRot="1" noChangeAspect="1" noMove="1" noResize="1" noEditPoints="1" noAdjustHandles="1" noChangeArrowheads="1" noChangeShapeType="1" noTextEdit="1"/>
              </p:cNvSpPr>
              <p:nvPr/>
            </p:nvSpPr>
            <p:spPr bwMode="auto">
              <a:xfrm>
                <a:off x="682625" y="4505325"/>
                <a:ext cx="7764463" cy="2233613"/>
              </a:xfrm>
              <a:prstGeom prst="rect">
                <a:avLst/>
              </a:prstGeom>
              <a:blipFill>
                <a:blip r:embed="rId7"/>
                <a:stretch>
                  <a:fillRect l="-1256" t="-1913" r="-471" b="-1038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218" name="Rectangle 2"/>
              <p:cNvSpPr>
                <a:spLocks noChangeArrowheads="1"/>
              </p:cNvSpPr>
              <p:nvPr/>
            </p:nvSpPr>
            <p:spPr bwMode="auto">
              <a:xfrm>
                <a:off x="685800" y="1338263"/>
                <a:ext cx="7772400" cy="3170237"/>
              </a:xfrm>
              <a:prstGeom prst="rect">
                <a:avLst/>
              </a:prstGeom>
              <a:solidFill>
                <a:srgbClr val="EAEAEA"/>
              </a:solidFill>
              <a:ln w="9525">
                <a:noFill/>
                <a:miter lim="800000"/>
                <a:headEnd/>
                <a:tailEnd/>
              </a:ln>
            </p:spPr>
            <p:txBody>
              <a:bodyPr/>
              <a:lstStyle/>
              <a:p>
                <a:pPr eaLnBrk="0" hangingPunct="0">
                  <a:spcBef>
                    <a:spcPct val="20000"/>
                  </a:spcBef>
                </a:pPr>
                <a:r>
                  <a:rPr lang="en-US" i="1" dirty="0" smtClean="0">
                    <a:solidFill>
                      <a:schemeClr val="accent2"/>
                    </a:solidFill>
                    <a:cs typeface="Times New Roman" pitchFamily="18" charset="0"/>
                  </a:rPr>
                  <a:t>Equipotential surfaces revisited </a:t>
                </a:r>
                <a:r>
                  <a:rPr lang="en-US" altLang="en-US" dirty="0">
                    <a:solidFill>
                      <a:schemeClr val="accent2"/>
                    </a:solidFill>
                  </a:rPr>
                  <a:t>– gravitational</a:t>
                </a:r>
                <a:endParaRPr lang="en-US" i="1" dirty="0">
                  <a:solidFill>
                    <a:schemeClr val="accent2"/>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Recall that </a:t>
                </a:r>
                <a:r>
                  <a:rPr lang="en-US" b="1" dirty="0">
                    <a:solidFill>
                      <a:srgbClr val="000000"/>
                    </a:solidFill>
                    <a:cs typeface="Times New Roman" pitchFamily="18" charset="0"/>
                  </a:rPr>
                  <a:t>equipotential surfaces</a:t>
                </a:r>
                <a:r>
                  <a:rPr lang="en-US" dirty="0">
                    <a:solidFill>
                      <a:srgbClr val="000000"/>
                    </a:solidFill>
                    <a:cs typeface="Times New Roman" pitchFamily="18" charset="0"/>
                  </a:rPr>
                  <a:t> are imaginary surfaces at which the potential is the same.</a:t>
                </a:r>
              </a:p>
              <a:p>
                <a:pPr eaLnBrk="0" hangingPunct="0">
                  <a:spcBef>
                    <a:spcPct val="20000"/>
                  </a:spcBef>
                </a:pPr>
                <a:r>
                  <a:rPr lang="en-US" dirty="0">
                    <a:solidFill>
                      <a:srgbClr val="000000"/>
                    </a:solidFill>
                    <a:cs typeface="Times New Roman" pitchFamily="18" charset="0"/>
                    <a:sym typeface="Symbol" pitchFamily="18" charset="2"/>
                  </a:rPr>
                  <a:t>Since the gravitational potential for a                               point mass is given by </a:t>
                </a:r>
                <a14:m>
                  <m:oMath xmlns:m="http://schemas.openxmlformats.org/officeDocument/2006/math">
                    <m:sSub>
                      <m:sSubPr>
                        <m:ctrlPr>
                          <a:rPr lang="en-US" sz="2000" b="0" i="1" dirty="0" smtClean="0">
                            <a:latin typeface="Cambria Math" panose="02040503050406030204" pitchFamily="18" charset="0"/>
                            <a:sym typeface="Symbol" pitchFamily="18" charset="2"/>
                          </a:rPr>
                        </m:ctrlPr>
                      </m:sSubPr>
                      <m:e>
                        <m:r>
                          <a:rPr lang="en-US" sz="2000" i="1" dirty="0" smtClean="0">
                            <a:latin typeface="Cambria Math" panose="02040503050406030204" pitchFamily="18" charset="0"/>
                            <a:sym typeface="Symbol" pitchFamily="18" charset="2"/>
                          </a:rPr>
                          <m:t>𝑉</m:t>
                        </m:r>
                      </m:e>
                      <m:sub>
                        <m:r>
                          <a:rPr lang="en-US" sz="2000" b="0" i="1" dirty="0" smtClean="0">
                            <a:latin typeface="Cambria Math" panose="02040503050406030204" pitchFamily="18" charset="0"/>
                            <a:sym typeface="Symbol" pitchFamily="18" charset="2"/>
                          </a:rPr>
                          <m:t>𝑔</m:t>
                        </m:r>
                      </m:sub>
                    </m:sSub>
                    <m:r>
                      <a:rPr lang="en-US" sz="2000" i="1" dirty="0">
                        <a:latin typeface="Cambria Math" panose="02040503050406030204" pitchFamily="18" charset="0"/>
                        <a:sym typeface="Symbol" pitchFamily="18" charset="2"/>
                      </a:rPr>
                      <m:t>=</m:t>
                    </m:r>
                    <m:r>
                      <a:rPr lang="en-US" sz="2000" b="0" i="1" dirty="0" smtClean="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𝐺𝑀</m:t>
                        </m:r>
                      </m:num>
                      <m:den>
                        <m:r>
                          <a:rPr lang="en-US" sz="2000" i="1" dirty="0">
                            <a:latin typeface="Cambria Math" panose="02040503050406030204" pitchFamily="18" charset="0"/>
                            <a:sym typeface="Symbol" pitchFamily="18" charset="2"/>
                          </a:rPr>
                          <m:t>𝑟</m:t>
                        </m:r>
                      </m:den>
                    </m:f>
                    <m:r>
                      <a:rPr lang="en-US" sz="2000" i="1" dirty="0">
                        <a:latin typeface="Cambria Math" panose="02040503050406030204" pitchFamily="18" charset="0"/>
                        <a:sym typeface="Symbol" pitchFamily="18" charset="2"/>
                      </a:rPr>
                      <m:t>  </m:t>
                    </m:r>
                  </m:oMath>
                </a14:m>
                <a:r>
                  <a:rPr lang="en-US" dirty="0">
                    <a:sym typeface="Symbol" pitchFamily="18" charset="2"/>
                  </a:rPr>
                  <a:t>it </a:t>
                </a:r>
                <a:r>
                  <a:rPr lang="en-US" dirty="0" smtClean="0">
                    <a:sym typeface="Symbol" pitchFamily="18" charset="2"/>
                  </a:rPr>
                  <a:t>is 		        clear </a:t>
                </a:r>
                <a:r>
                  <a:rPr lang="en-US" dirty="0">
                    <a:sym typeface="Symbol" pitchFamily="18" charset="2"/>
                  </a:rPr>
                  <a:t>that the equipotential surfaces                              are at fixed radii and hence are                         concentric spheres:</a:t>
                </a:r>
              </a:p>
            </p:txBody>
          </p:sp>
        </mc:Choice>
        <mc:Fallback xmlns="">
          <p:sp>
            <p:nvSpPr>
              <p:cNvPr id="137218" name="Rectangle 2"/>
              <p:cNvSpPr>
                <a:spLocks noRot="1" noChangeAspect="1" noMove="1" noResize="1" noEditPoints="1" noAdjustHandles="1" noChangeArrowheads="1" noChangeShapeType="1" noTextEdit="1"/>
              </p:cNvSpPr>
              <p:nvPr/>
            </p:nvSpPr>
            <p:spPr bwMode="auto">
              <a:xfrm>
                <a:off x="685800" y="1338263"/>
                <a:ext cx="7772400" cy="3170237"/>
              </a:xfrm>
              <a:prstGeom prst="rect">
                <a:avLst/>
              </a:prstGeom>
              <a:blipFill>
                <a:blip r:embed="rId8"/>
                <a:stretch>
                  <a:fillRect l="-1255" t="-1346" r="-2353" b="-6538"/>
                </a:stretch>
              </a:blipFill>
              <a:ln w="9525">
                <a:noFill/>
                <a:miter lim="800000"/>
                <a:headEnd/>
                <a:tailEnd/>
              </a:ln>
            </p:spPr>
            <p:txBody>
              <a:bodyPr/>
              <a:lstStyle/>
              <a:p>
                <a:r>
                  <a:rPr lang="en-US">
                    <a:noFill/>
                  </a:rPr>
                  <a:t> </a:t>
                </a:r>
              </a:p>
            </p:txBody>
          </p:sp>
        </mc:Fallback>
      </mc:AlternateContent>
      <p:grpSp>
        <p:nvGrpSpPr>
          <p:cNvPr id="2" name="Group 4"/>
          <p:cNvGrpSpPr>
            <a:grpSpLocks/>
          </p:cNvGrpSpPr>
          <p:nvPr/>
        </p:nvGrpSpPr>
        <p:grpSpPr bwMode="auto">
          <a:xfrm>
            <a:off x="7305675" y="3086100"/>
            <a:ext cx="395288" cy="396875"/>
            <a:chOff x="4422" y="2660"/>
            <a:chExt cx="249" cy="250"/>
          </a:xfrm>
        </p:grpSpPr>
        <p:sp>
          <p:nvSpPr>
            <p:cNvPr id="137221" name="Oval 5"/>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3564" name="Text Box 6"/>
            <p:cNvSpPr txBox="1">
              <a:spLocks noChangeArrowheads="1"/>
            </p:cNvSpPr>
            <p:nvPr/>
          </p:nvSpPr>
          <p:spPr bwMode="auto">
            <a:xfrm>
              <a:off x="4422" y="2660"/>
              <a:ext cx="249" cy="250"/>
            </a:xfrm>
            <a:prstGeom prst="rect">
              <a:avLst/>
            </a:prstGeom>
            <a:noFill/>
            <a:ln w="9525">
              <a:noFill/>
              <a:miter lim="800000"/>
              <a:headEnd/>
              <a:tailEnd/>
            </a:ln>
          </p:spPr>
          <p:txBody>
            <a:bodyPr wrap="none">
              <a:spAutoFit/>
            </a:bodyPr>
            <a:lstStyle/>
            <a:p>
              <a:r>
                <a:rPr lang="en-US" sz="2000" i="1">
                  <a:solidFill>
                    <a:schemeClr val="bg1"/>
                  </a:solidFill>
                </a:rPr>
                <a:t>m</a:t>
              </a:r>
            </a:p>
          </p:txBody>
        </p:sp>
      </p:grpSp>
      <p:sp>
        <p:nvSpPr>
          <p:cNvPr id="137223" name="Oval 7"/>
          <p:cNvSpPr>
            <a:spLocks noChangeArrowheads="1"/>
          </p:cNvSpPr>
          <p:nvPr/>
        </p:nvSpPr>
        <p:spPr bwMode="auto">
          <a:xfrm>
            <a:off x="7202488" y="3040063"/>
            <a:ext cx="528637" cy="528637"/>
          </a:xfrm>
          <a:prstGeom prst="ellipse">
            <a:avLst/>
          </a:prstGeom>
          <a:noFill/>
          <a:ln w="19050">
            <a:solidFill>
              <a:srgbClr val="008000"/>
            </a:solidFill>
            <a:prstDash val="dash"/>
            <a:round/>
            <a:headEnd/>
            <a:tailEnd/>
          </a:ln>
        </p:spPr>
        <p:txBody>
          <a:bodyPr wrap="none" anchor="ctr"/>
          <a:lstStyle/>
          <a:p>
            <a:endParaRPr lang="en-US"/>
          </a:p>
        </p:txBody>
      </p:sp>
      <p:sp>
        <p:nvSpPr>
          <p:cNvPr id="137224" name="Oval 8"/>
          <p:cNvSpPr>
            <a:spLocks noChangeArrowheads="1"/>
          </p:cNvSpPr>
          <p:nvPr/>
        </p:nvSpPr>
        <p:spPr bwMode="auto">
          <a:xfrm>
            <a:off x="7024688" y="2882900"/>
            <a:ext cx="876300" cy="876300"/>
          </a:xfrm>
          <a:prstGeom prst="ellipse">
            <a:avLst/>
          </a:prstGeom>
          <a:noFill/>
          <a:ln w="19050">
            <a:solidFill>
              <a:srgbClr val="008000"/>
            </a:solidFill>
            <a:prstDash val="dash"/>
            <a:round/>
            <a:headEnd/>
            <a:tailEnd/>
          </a:ln>
        </p:spPr>
        <p:txBody>
          <a:bodyPr wrap="none" anchor="ctr"/>
          <a:lstStyle/>
          <a:p>
            <a:endParaRPr lang="en-US"/>
          </a:p>
        </p:txBody>
      </p:sp>
      <p:sp>
        <p:nvSpPr>
          <p:cNvPr id="137225" name="Oval 9"/>
          <p:cNvSpPr>
            <a:spLocks noChangeArrowheads="1"/>
          </p:cNvSpPr>
          <p:nvPr/>
        </p:nvSpPr>
        <p:spPr bwMode="auto">
          <a:xfrm>
            <a:off x="6800850" y="2633663"/>
            <a:ext cx="1333500" cy="1333500"/>
          </a:xfrm>
          <a:prstGeom prst="ellipse">
            <a:avLst/>
          </a:prstGeom>
          <a:noFill/>
          <a:ln w="19050">
            <a:solidFill>
              <a:srgbClr val="008000"/>
            </a:solidFill>
            <a:prstDash val="dash"/>
            <a:round/>
            <a:headEnd/>
            <a:tailEnd/>
          </a:ln>
        </p:spPr>
        <p:txBody>
          <a:bodyPr wrap="none" anchor="ctr"/>
          <a:lstStyle/>
          <a:p>
            <a:endParaRPr lang="en-US"/>
          </a:p>
        </p:txBody>
      </p:sp>
      <p:sp>
        <p:nvSpPr>
          <p:cNvPr id="137226" name="Oval 10"/>
          <p:cNvSpPr>
            <a:spLocks noChangeArrowheads="1"/>
          </p:cNvSpPr>
          <p:nvPr/>
        </p:nvSpPr>
        <p:spPr bwMode="auto">
          <a:xfrm>
            <a:off x="6451600" y="2297113"/>
            <a:ext cx="2043113" cy="2043112"/>
          </a:xfrm>
          <a:prstGeom prst="ellipse">
            <a:avLst/>
          </a:prstGeom>
          <a:noFill/>
          <a:ln w="19050">
            <a:solidFill>
              <a:srgbClr val="008000"/>
            </a:solidFill>
            <a:prstDash val="dash"/>
            <a:round/>
            <a:headEnd/>
            <a:tailEnd/>
          </a:ln>
        </p:spPr>
        <p:txBody>
          <a:bodyPr wrap="none" anchor="ctr"/>
          <a:lstStyle/>
          <a:p>
            <a:endParaRPr lang="en-US"/>
          </a:p>
        </p:txBody>
      </p:sp>
      <p:sp>
        <p:nvSpPr>
          <p:cNvPr id="137228" name="Text Box 12"/>
          <p:cNvSpPr txBox="1">
            <a:spLocks noChangeArrowheads="1"/>
          </p:cNvSpPr>
          <p:nvPr/>
        </p:nvSpPr>
        <p:spPr bwMode="auto">
          <a:xfrm>
            <a:off x="6334125" y="3883025"/>
            <a:ext cx="2333625" cy="822325"/>
          </a:xfrm>
          <a:prstGeom prst="rect">
            <a:avLst/>
          </a:prstGeom>
          <a:noFill/>
          <a:ln w="9525">
            <a:noFill/>
            <a:miter lim="800000"/>
            <a:headEnd/>
            <a:tailEnd/>
          </a:ln>
        </p:spPr>
        <p:txBody>
          <a:bodyPr>
            <a:spAutoFit/>
          </a:bodyPr>
          <a:lstStyle/>
          <a:p>
            <a:pPr algn="ctr"/>
            <a:r>
              <a:rPr lang="en-US">
                <a:solidFill>
                  <a:schemeClr val="hlink"/>
                </a:solidFill>
              </a:rPr>
              <a:t>equipotential surfaces</a:t>
            </a:r>
          </a:p>
        </p:txBody>
      </p:sp>
      <p:sp>
        <p:nvSpPr>
          <p:cNvPr id="2356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8">
                                            <p:txEl>
                                              <p:pRg st="1" end="1"/>
                                            </p:txEl>
                                          </p:spTgt>
                                        </p:tgtEl>
                                        <p:attrNameLst>
                                          <p:attrName>style.visibility</p:attrName>
                                        </p:attrNameLst>
                                      </p:cBhvr>
                                      <p:to>
                                        <p:strVal val="visible"/>
                                      </p:to>
                                    </p:set>
                                    <p:anim calcmode="lin" valueType="num">
                                      <p:cBhvr additive="base">
                                        <p:cTn id="13"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218">
                                            <p:txEl>
                                              <p:pRg st="2" end="2"/>
                                            </p:txEl>
                                          </p:spTgt>
                                        </p:tgtEl>
                                        <p:attrNameLst>
                                          <p:attrName>style.visibility</p:attrName>
                                        </p:attrNameLst>
                                      </p:cBhvr>
                                      <p:to>
                                        <p:strVal val="visible"/>
                                      </p:to>
                                    </p:set>
                                    <p:anim calcmode="lin" valueType="num">
                                      <p:cBhvr additive="base">
                                        <p:cTn id="19" dur="500" fill="hold"/>
                                        <p:tgtEl>
                                          <p:spTgt spid="137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145">
                                          <p:stCondLst>
                                            <p:cond delay="0"/>
                                          </p:stCondLst>
                                        </p:cTn>
                                        <p:tgtEl>
                                          <p:spTgt spid="2"/>
                                        </p:tgtEl>
                                      </p:cBhvr>
                                    </p:animEffect>
                                    <p:anim calcmode="lin" valueType="num">
                                      <p:cBhvr>
                                        <p:cTn id="26"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1" dur="7">
                                          <p:stCondLst>
                                            <p:cond delay="162"/>
                                          </p:stCondLst>
                                        </p:cTn>
                                        <p:tgtEl>
                                          <p:spTgt spid="2"/>
                                        </p:tgtEl>
                                      </p:cBhvr>
                                      <p:to x="100000" y="60000"/>
                                    </p:animScale>
                                    <p:animScale>
                                      <p:cBhvr>
                                        <p:cTn id="32" dur="41" decel="50000">
                                          <p:stCondLst>
                                            <p:cond delay="169"/>
                                          </p:stCondLst>
                                        </p:cTn>
                                        <p:tgtEl>
                                          <p:spTgt spid="2"/>
                                        </p:tgtEl>
                                      </p:cBhvr>
                                      <p:to x="100000" y="100000"/>
                                    </p:animScale>
                                    <p:animScale>
                                      <p:cBhvr>
                                        <p:cTn id="33" dur="7">
                                          <p:stCondLst>
                                            <p:cond delay="328"/>
                                          </p:stCondLst>
                                        </p:cTn>
                                        <p:tgtEl>
                                          <p:spTgt spid="2"/>
                                        </p:tgtEl>
                                      </p:cBhvr>
                                      <p:to x="100000" y="80000"/>
                                    </p:animScale>
                                    <p:animScale>
                                      <p:cBhvr>
                                        <p:cTn id="34" dur="41" decel="50000">
                                          <p:stCondLst>
                                            <p:cond delay="335"/>
                                          </p:stCondLst>
                                        </p:cTn>
                                        <p:tgtEl>
                                          <p:spTgt spid="2"/>
                                        </p:tgtEl>
                                      </p:cBhvr>
                                      <p:to x="100000" y="100000"/>
                                    </p:animScale>
                                    <p:animScale>
                                      <p:cBhvr>
                                        <p:cTn id="35" dur="7">
                                          <p:stCondLst>
                                            <p:cond delay="410"/>
                                          </p:stCondLst>
                                        </p:cTn>
                                        <p:tgtEl>
                                          <p:spTgt spid="2"/>
                                        </p:tgtEl>
                                      </p:cBhvr>
                                      <p:to x="100000" y="90000"/>
                                    </p:animScale>
                                    <p:animScale>
                                      <p:cBhvr>
                                        <p:cTn id="36" dur="41" decel="50000">
                                          <p:stCondLst>
                                            <p:cond delay="417"/>
                                          </p:stCondLst>
                                        </p:cTn>
                                        <p:tgtEl>
                                          <p:spTgt spid="2"/>
                                        </p:tgtEl>
                                      </p:cBhvr>
                                      <p:to x="100000" y="100000"/>
                                    </p:animScale>
                                    <p:animScale>
                                      <p:cBhvr>
                                        <p:cTn id="37" dur="7">
                                          <p:stCondLst>
                                            <p:cond delay="452"/>
                                          </p:stCondLst>
                                        </p:cTn>
                                        <p:tgtEl>
                                          <p:spTgt spid="2"/>
                                        </p:tgtEl>
                                      </p:cBhvr>
                                      <p:to x="100000" y="95000"/>
                                    </p:animScale>
                                    <p:animScale>
                                      <p:cBhvr>
                                        <p:cTn id="38" dur="41" decel="50000">
                                          <p:stCondLst>
                                            <p:cond delay="458"/>
                                          </p:stCondLst>
                                        </p:cTn>
                                        <p:tgtEl>
                                          <p:spTgt spid="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7223"/>
                                        </p:tgtEl>
                                        <p:attrNameLst>
                                          <p:attrName>style.visibility</p:attrName>
                                        </p:attrNameLst>
                                      </p:cBhvr>
                                      <p:to>
                                        <p:strVal val="visible"/>
                                      </p:to>
                                    </p:set>
                                    <p:animEffect transition="in" filter="fade">
                                      <p:cBhvr>
                                        <p:cTn id="43" dur="2000"/>
                                        <p:tgtEl>
                                          <p:spTgt spid="137223"/>
                                        </p:tgtEl>
                                      </p:cBhvr>
                                    </p:animEffect>
                                  </p:childTnLst>
                                  <p:subTnLst>
                                    <p:audio>
                                      <p:cMediaNode>
                                        <p:cTn display="0" masterRel="sameClick">
                                          <p:stCondLst>
                                            <p:cond evt="begin" delay="0">
                                              <p:tn val="41"/>
                                            </p:cond>
                                          </p:stCondLst>
                                          <p:endCondLst>
                                            <p:cond evt="onStopAudio" delay="0">
                                              <p:tgtEl>
                                                <p:sldTgt/>
                                              </p:tgtEl>
                                            </p:cond>
                                          </p:endCondLst>
                                        </p:cTn>
                                        <p:tgtEl>
                                          <p:sndTgt r:embed="rId6" name="voltage.wav"/>
                                        </p:tgtEl>
                                      </p:cMediaNode>
                                    </p:audio>
                                  </p:sub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37224"/>
                                        </p:tgtEl>
                                        <p:attrNameLst>
                                          <p:attrName>style.visibility</p:attrName>
                                        </p:attrNameLst>
                                      </p:cBhvr>
                                      <p:to>
                                        <p:strVal val="visible"/>
                                      </p:to>
                                    </p:set>
                                    <p:animEffect transition="in" filter="fade">
                                      <p:cBhvr>
                                        <p:cTn id="47" dur="2000"/>
                                        <p:tgtEl>
                                          <p:spTgt spid="137224"/>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37225"/>
                                        </p:tgtEl>
                                        <p:attrNameLst>
                                          <p:attrName>style.visibility</p:attrName>
                                        </p:attrNameLst>
                                      </p:cBhvr>
                                      <p:to>
                                        <p:strVal val="visible"/>
                                      </p:to>
                                    </p:set>
                                    <p:animEffect transition="in" filter="fade">
                                      <p:cBhvr>
                                        <p:cTn id="51" dur="2000"/>
                                        <p:tgtEl>
                                          <p:spTgt spid="137225"/>
                                        </p:tgtEl>
                                      </p:cBhvr>
                                    </p:animEffect>
                                  </p:childTnLst>
                                  <p:subTnLst>
                                    <p:audio>
                                      <p:cMediaNode>
                                        <p:cTn display="0" masterRel="sameClick">
                                          <p:stCondLst>
                                            <p:cond evt="begin" delay="0">
                                              <p:tn val="49"/>
                                            </p:cond>
                                          </p:stCondLst>
                                          <p:endCondLst>
                                            <p:cond evt="onStopAudio" delay="0">
                                              <p:tgtEl>
                                                <p:sldTgt/>
                                              </p:tgtEl>
                                            </p:cond>
                                          </p:endCondLst>
                                        </p:cTn>
                                        <p:tgtEl>
                                          <p:sndTgt r:embed="rId6" name="voltage.wav"/>
                                        </p:tgtEl>
                                      </p:cMediaNode>
                                    </p:audio>
                                  </p:sub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7226"/>
                                        </p:tgtEl>
                                        <p:attrNameLst>
                                          <p:attrName>style.visibility</p:attrName>
                                        </p:attrNameLst>
                                      </p:cBhvr>
                                      <p:to>
                                        <p:strVal val="visible"/>
                                      </p:to>
                                    </p:set>
                                    <p:animEffect transition="in" filter="fade">
                                      <p:cBhvr>
                                        <p:cTn id="55" dur="2000"/>
                                        <p:tgtEl>
                                          <p:spTgt spid="137226"/>
                                        </p:tgtEl>
                                      </p:cBhvr>
                                    </p:animEffect>
                                  </p:childTnLst>
                                  <p:subTnLst>
                                    <p:audio>
                                      <p:cMediaNode>
                                        <p:cTn display="0" masterRel="sameClick">
                                          <p:stCondLst>
                                            <p:cond evt="begin" delay="0">
                                              <p:tn val="53"/>
                                            </p:cond>
                                          </p:stCondLst>
                                          <p:endCondLst>
                                            <p:cond evt="onStopAudio" delay="0">
                                              <p:tgtEl>
                                                <p:sldTgt/>
                                              </p:tgtEl>
                                            </p:cond>
                                          </p:endCondLst>
                                        </p:cTn>
                                        <p:tgtEl>
                                          <p:sndTgt r:embed="rId6" name="voltag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7228">
                                            <p:txEl>
                                              <p:pRg st="0" end="0"/>
                                            </p:txEl>
                                          </p:spTgt>
                                        </p:tgtEl>
                                        <p:attrNameLst>
                                          <p:attrName>style.visibility</p:attrName>
                                        </p:attrNameLst>
                                      </p:cBhvr>
                                      <p:to>
                                        <p:strVal val="visible"/>
                                      </p:to>
                                    </p:set>
                                    <p:anim calcmode="lin" valueType="num">
                                      <p:cBhvr additive="base">
                                        <p:cTn id="60" dur="500" fill="hold"/>
                                        <p:tgtEl>
                                          <p:spTgt spid="1372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72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7227">
                                            <p:txEl>
                                              <p:pRg st="1" end="1"/>
                                            </p:txEl>
                                          </p:spTgt>
                                        </p:tgtEl>
                                        <p:attrNameLst>
                                          <p:attrName>style.visibility</p:attrName>
                                        </p:attrNameLst>
                                      </p:cBhvr>
                                      <p:to>
                                        <p:strVal val="visible"/>
                                      </p:to>
                                    </p:set>
                                    <p:anim calcmode="lin" valueType="num">
                                      <p:cBhvr additive="base">
                                        <p:cTn id="66" dur="500" fill="hold"/>
                                        <p:tgtEl>
                                          <p:spTgt spid="137227">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72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37227">
                                            <p:txEl>
                                              <p:pRg st="2" end="2"/>
                                            </p:txEl>
                                          </p:spTgt>
                                        </p:tgtEl>
                                        <p:attrNameLst>
                                          <p:attrName>style.visibility</p:attrName>
                                        </p:attrNameLst>
                                      </p:cBhvr>
                                      <p:to>
                                        <p:strVal val="visible"/>
                                      </p:to>
                                    </p:set>
                                    <p:anim calcmode="lin" valueType="num">
                                      <p:cBhvr additive="base">
                                        <p:cTn id="72" dur="500" fill="hold"/>
                                        <p:tgtEl>
                                          <p:spTgt spid="137227">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372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animBg="1"/>
      <p:bldP spid="137224" grpId="0" animBg="1"/>
      <p:bldP spid="137225" grpId="0" animBg="1"/>
      <p:bldP spid="1372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338263"/>
            <a:ext cx="7772400" cy="3140075"/>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revisited </a:t>
            </a:r>
            <a:r>
              <a:rPr lang="en-US" altLang="en-US">
                <a:solidFill>
                  <a:schemeClr val="accent2"/>
                </a:solidFill>
              </a:rPr>
              <a:t>– gravitational</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We know that for a point mass the gravitational field lines point inward. </a:t>
            </a:r>
          </a:p>
          <a:p>
            <a:pPr eaLnBrk="0" hangingPunct="0">
              <a:spcBef>
                <a:spcPct val="20000"/>
              </a:spcBef>
            </a:pPr>
            <a:r>
              <a:rPr lang="en-US">
                <a:solidFill>
                  <a:srgbClr val="000000"/>
                </a:solidFill>
                <a:cs typeface="Times New Roman" pitchFamily="18" charset="0"/>
                <a:sym typeface="Symbol" pitchFamily="18" charset="2"/>
              </a:rPr>
              <a:t>Thus the gravitational field lines are                    perpendicular to the equipotential                            surfaces.</a:t>
            </a:r>
          </a:p>
          <a:p>
            <a:pPr eaLnBrk="0" hangingPunct="0"/>
            <a:r>
              <a:rPr lang="en-US" b="1">
                <a:sym typeface="Symbol" pitchFamily="18" charset="2"/>
              </a:rPr>
              <a:t></a:t>
            </a:r>
            <a:r>
              <a:rPr lang="en-US">
                <a:sym typeface="Symbol" pitchFamily="18" charset="2"/>
              </a:rPr>
              <a:t>A 3D image of the same picture looks                              like this:</a:t>
            </a:r>
            <a:endParaRPr lang="en-US">
              <a:solidFill>
                <a:srgbClr val="000000"/>
              </a:solidFill>
              <a:cs typeface="Times New Roman" pitchFamily="18" charset="0"/>
              <a:sym typeface="Symbol" pitchFamily="18" charset="2"/>
            </a:endParaRPr>
          </a:p>
        </p:txBody>
      </p:sp>
      <p:sp>
        <p:nvSpPr>
          <p:cNvPr id="2458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55755" name="Picture 107"/>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1936750" y="3881438"/>
            <a:ext cx="7258050" cy="3017837"/>
          </a:xfrm>
          <a:prstGeom prst="rect">
            <a:avLst/>
          </a:prstGeom>
          <a:ln>
            <a:noFill/>
          </a:ln>
          <a:effectLst>
            <a:outerShdw blurRad="292100" dist="139700" dir="2700000" algn="tl" rotWithShape="0">
              <a:srgbClr val="333333">
                <a:alpha val="65000"/>
              </a:srgbClr>
            </a:outerShdw>
          </a:effectLst>
        </p:spPr>
      </p:pic>
      <p:grpSp>
        <p:nvGrpSpPr>
          <p:cNvPr id="2" name="Group 24"/>
          <p:cNvGrpSpPr>
            <a:grpSpLocks/>
          </p:cNvGrpSpPr>
          <p:nvPr/>
        </p:nvGrpSpPr>
        <p:grpSpPr bwMode="auto">
          <a:xfrm>
            <a:off x="6450013" y="2289175"/>
            <a:ext cx="2043112" cy="2043113"/>
            <a:chOff x="6316663" y="2657475"/>
            <a:chExt cx="2043112" cy="2043113"/>
          </a:xfrm>
        </p:grpSpPr>
        <p:grpSp>
          <p:nvGrpSpPr>
            <p:cNvPr id="3" name="Group 4"/>
            <p:cNvGrpSpPr>
              <a:grpSpLocks/>
            </p:cNvGrpSpPr>
            <p:nvPr/>
          </p:nvGrpSpPr>
          <p:grpSpPr bwMode="auto">
            <a:xfrm>
              <a:off x="7170738" y="3446474"/>
              <a:ext cx="395287" cy="396876"/>
              <a:chOff x="4422" y="2660"/>
              <a:chExt cx="249" cy="250"/>
            </a:xfrm>
          </p:grpSpPr>
          <p:sp>
            <p:nvSpPr>
              <p:cNvPr id="31" name="Oval 5"/>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0" name="Text Box 6"/>
              <p:cNvSpPr txBox="1">
                <a:spLocks noChangeArrowheads="1"/>
              </p:cNvSpPr>
              <p:nvPr/>
            </p:nvSpPr>
            <p:spPr bwMode="auto">
              <a:xfrm>
                <a:off x="4422" y="2660"/>
                <a:ext cx="249" cy="250"/>
              </a:xfrm>
              <a:prstGeom prst="rect">
                <a:avLst/>
              </a:prstGeom>
              <a:noFill/>
              <a:ln w="9525">
                <a:noFill/>
                <a:miter lim="800000"/>
                <a:headEnd/>
                <a:tailEnd/>
              </a:ln>
            </p:spPr>
            <p:txBody>
              <a:bodyPr wrap="none">
                <a:spAutoFit/>
              </a:bodyPr>
              <a:lstStyle/>
              <a:p>
                <a:r>
                  <a:rPr lang="en-US" sz="2000" i="1">
                    <a:solidFill>
                      <a:schemeClr val="bg1"/>
                    </a:solidFill>
                  </a:rPr>
                  <a:t>m</a:t>
                </a:r>
              </a:p>
            </p:txBody>
          </p:sp>
        </p:grpSp>
        <p:sp>
          <p:nvSpPr>
            <p:cNvPr id="24595" name="Oval 7"/>
            <p:cNvSpPr>
              <a:spLocks noChangeArrowheads="1"/>
            </p:cNvSpPr>
            <p:nvPr/>
          </p:nvSpPr>
          <p:spPr bwMode="auto">
            <a:xfrm>
              <a:off x="7067550" y="3400425"/>
              <a:ext cx="528638" cy="528638"/>
            </a:xfrm>
            <a:prstGeom prst="ellipse">
              <a:avLst/>
            </a:prstGeom>
            <a:noFill/>
            <a:ln w="19050">
              <a:solidFill>
                <a:srgbClr val="008000"/>
              </a:solidFill>
              <a:prstDash val="dash"/>
              <a:round/>
              <a:headEnd/>
              <a:tailEnd/>
            </a:ln>
          </p:spPr>
          <p:txBody>
            <a:bodyPr wrap="none" anchor="ctr"/>
            <a:lstStyle/>
            <a:p>
              <a:endParaRPr lang="en-US"/>
            </a:p>
          </p:txBody>
        </p:sp>
        <p:sp>
          <p:nvSpPr>
            <p:cNvPr id="24596" name="Oval 8"/>
            <p:cNvSpPr>
              <a:spLocks noChangeArrowheads="1"/>
            </p:cNvSpPr>
            <p:nvPr/>
          </p:nvSpPr>
          <p:spPr bwMode="auto">
            <a:xfrm>
              <a:off x="6889750" y="3243263"/>
              <a:ext cx="876300" cy="876300"/>
            </a:xfrm>
            <a:prstGeom prst="ellipse">
              <a:avLst/>
            </a:prstGeom>
            <a:noFill/>
            <a:ln w="19050">
              <a:solidFill>
                <a:srgbClr val="008000"/>
              </a:solidFill>
              <a:prstDash val="dash"/>
              <a:round/>
              <a:headEnd/>
              <a:tailEnd/>
            </a:ln>
          </p:spPr>
          <p:txBody>
            <a:bodyPr wrap="none" anchor="ctr"/>
            <a:lstStyle/>
            <a:p>
              <a:endParaRPr lang="en-US"/>
            </a:p>
          </p:txBody>
        </p:sp>
        <p:sp>
          <p:nvSpPr>
            <p:cNvPr id="24597" name="Oval 9"/>
            <p:cNvSpPr>
              <a:spLocks noChangeArrowheads="1"/>
            </p:cNvSpPr>
            <p:nvPr/>
          </p:nvSpPr>
          <p:spPr bwMode="auto">
            <a:xfrm>
              <a:off x="6665913" y="2994025"/>
              <a:ext cx="1333500" cy="1333500"/>
            </a:xfrm>
            <a:prstGeom prst="ellipse">
              <a:avLst/>
            </a:prstGeom>
            <a:noFill/>
            <a:ln w="19050">
              <a:solidFill>
                <a:srgbClr val="008000"/>
              </a:solidFill>
              <a:prstDash val="dash"/>
              <a:round/>
              <a:headEnd/>
              <a:tailEnd/>
            </a:ln>
          </p:spPr>
          <p:txBody>
            <a:bodyPr wrap="none" anchor="ctr"/>
            <a:lstStyle/>
            <a:p>
              <a:endParaRPr lang="en-US"/>
            </a:p>
          </p:txBody>
        </p:sp>
        <p:sp>
          <p:nvSpPr>
            <p:cNvPr id="24598" name="Oval 10"/>
            <p:cNvSpPr>
              <a:spLocks noChangeArrowheads="1"/>
            </p:cNvSpPr>
            <p:nvPr/>
          </p:nvSpPr>
          <p:spPr bwMode="auto">
            <a:xfrm>
              <a:off x="6316663" y="2657475"/>
              <a:ext cx="2043112" cy="2043113"/>
            </a:xfrm>
            <a:prstGeom prst="ellipse">
              <a:avLst/>
            </a:prstGeom>
            <a:noFill/>
            <a:ln w="19050">
              <a:solidFill>
                <a:srgbClr val="008000"/>
              </a:solidFill>
              <a:prstDash val="dash"/>
              <a:round/>
              <a:headEnd/>
              <a:tailEnd/>
            </a:ln>
          </p:spPr>
          <p:txBody>
            <a:bodyPr wrap="none" anchor="ctr"/>
            <a:lstStyle/>
            <a:p>
              <a:endParaRPr lang="en-US"/>
            </a:p>
          </p:txBody>
        </p:sp>
      </p:grpSp>
      <p:grpSp>
        <p:nvGrpSpPr>
          <p:cNvPr id="4" name="Group 11"/>
          <p:cNvGrpSpPr>
            <a:grpSpLocks/>
          </p:cNvGrpSpPr>
          <p:nvPr/>
        </p:nvGrpSpPr>
        <p:grpSpPr bwMode="auto">
          <a:xfrm>
            <a:off x="6280150" y="2144713"/>
            <a:ext cx="2370138" cy="2351087"/>
            <a:chOff x="3872" y="1614"/>
            <a:chExt cx="1493" cy="1481"/>
          </a:xfrm>
        </p:grpSpPr>
        <p:grpSp>
          <p:nvGrpSpPr>
            <p:cNvPr id="5" name="Group 12"/>
            <p:cNvGrpSpPr>
              <a:grpSpLocks/>
            </p:cNvGrpSpPr>
            <p:nvPr/>
          </p:nvGrpSpPr>
          <p:grpSpPr bwMode="auto">
            <a:xfrm>
              <a:off x="3872" y="1614"/>
              <a:ext cx="1486" cy="1480"/>
              <a:chOff x="3872" y="1614"/>
              <a:chExt cx="1486" cy="1480"/>
            </a:xfrm>
          </p:grpSpPr>
          <p:sp>
            <p:nvSpPr>
              <p:cNvPr id="24590" name="Line 13"/>
              <p:cNvSpPr>
                <a:spLocks noChangeShapeType="1"/>
              </p:cNvSpPr>
              <p:nvPr/>
            </p:nvSpPr>
            <p:spPr bwMode="auto">
              <a:xfrm>
                <a:off x="4622" y="1614"/>
                <a:ext cx="0" cy="607"/>
              </a:xfrm>
              <a:prstGeom prst="line">
                <a:avLst/>
              </a:prstGeom>
              <a:noFill/>
              <a:ln w="38100">
                <a:solidFill>
                  <a:srgbClr val="FF0000"/>
                </a:solidFill>
                <a:round/>
                <a:headEnd/>
                <a:tailEnd type="triangle" w="med" len="med"/>
              </a:ln>
            </p:spPr>
            <p:txBody>
              <a:bodyPr/>
              <a:lstStyle/>
              <a:p>
                <a:endParaRPr lang="en-US"/>
              </a:p>
            </p:txBody>
          </p:sp>
          <p:sp>
            <p:nvSpPr>
              <p:cNvPr id="24591" name="Line 14"/>
              <p:cNvSpPr>
                <a:spLocks noChangeShapeType="1"/>
              </p:cNvSpPr>
              <p:nvPr/>
            </p:nvSpPr>
            <p:spPr bwMode="auto">
              <a:xfrm rot="5400000">
                <a:off x="5055" y="2039"/>
                <a:ext cx="0" cy="607"/>
              </a:xfrm>
              <a:prstGeom prst="line">
                <a:avLst/>
              </a:prstGeom>
              <a:noFill/>
              <a:ln w="38100">
                <a:solidFill>
                  <a:srgbClr val="FF0000"/>
                </a:solidFill>
                <a:round/>
                <a:headEnd/>
                <a:tailEnd type="triangle" w="med" len="med"/>
              </a:ln>
            </p:spPr>
            <p:txBody>
              <a:bodyPr/>
              <a:lstStyle/>
              <a:p>
                <a:endParaRPr lang="en-US"/>
              </a:p>
            </p:txBody>
          </p:sp>
          <p:sp>
            <p:nvSpPr>
              <p:cNvPr id="24592" name="Line 15"/>
              <p:cNvSpPr>
                <a:spLocks noChangeShapeType="1"/>
              </p:cNvSpPr>
              <p:nvPr/>
            </p:nvSpPr>
            <p:spPr bwMode="auto">
              <a:xfrm rot="16200000" flipH="1">
                <a:off x="4176" y="2040"/>
                <a:ext cx="0" cy="607"/>
              </a:xfrm>
              <a:prstGeom prst="line">
                <a:avLst/>
              </a:prstGeom>
              <a:noFill/>
              <a:ln w="38100">
                <a:solidFill>
                  <a:srgbClr val="FF0000"/>
                </a:solidFill>
                <a:round/>
                <a:headEnd/>
                <a:tailEnd type="triangle" w="med" len="med"/>
              </a:ln>
            </p:spPr>
            <p:txBody>
              <a:bodyPr/>
              <a:lstStyle/>
              <a:p>
                <a:endParaRPr lang="en-US"/>
              </a:p>
            </p:txBody>
          </p:sp>
          <p:sp>
            <p:nvSpPr>
              <p:cNvPr id="24593" name="Line 16"/>
              <p:cNvSpPr>
                <a:spLocks noChangeShapeType="1"/>
              </p:cNvSpPr>
              <p:nvPr/>
            </p:nvSpPr>
            <p:spPr bwMode="auto">
              <a:xfrm flipV="1">
                <a:off x="4616" y="2487"/>
                <a:ext cx="0" cy="607"/>
              </a:xfrm>
              <a:prstGeom prst="line">
                <a:avLst/>
              </a:prstGeom>
              <a:noFill/>
              <a:ln w="38100">
                <a:solidFill>
                  <a:srgbClr val="FF0000"/>
                </a:solidFill>
                <a:round/>
                <a:headEnd/>
                <a:tailEnd type="triangle" w="med" len="med"/>
              </a:ln>
            </p:spPr>
            <p:txBody>
              <a:bodyPr/>
              <a:lstStyle/>
              <a:p>
                <a:endParaRPr lang="en-US"/>
              </a:p>
            </p:txBody>
          </p:sp>
        </p:grpSp>
        <p:grpSp>
          <p:nvGrpSpPr>
            <p:cNvPr id="6" name="Group 17"/>
            <p:cNvGrpSpPr>
              <a:grpSpLocks/>
            </p:cNvGrpSpPr>
            <p:nvPr/>
          </p:nvGrpSpPr>
          <p:grpSpPr bwMode="auto">
            <a:xfrm rot="-2584935">
              <a:off x="3879" y="1615"/>
              <a:ext cx="1486" cy="1480"/>
              <a:chOff x="3872" y="1614"/>
              <a:chExt cx="1486" cy="1480"/>
            </a:xfrm>
          </p:grpSpPr>
          <p:sp>
            <p:nvSpPr>
              <p:cNvPr id="24586" name="Line 18"/>
              <p:cNvSpPr>
                <a:spLocks noChangeShapeType="1"/>
              </p:cNvSpPr>
              <p:nvPr/>
            </p:nvSpPr>
            <p:spPr bwMode="auto">
              <a:xfrm>
                <a:off x="4622" y="1614"/>
                <a:ext cx="0" cy="607"/>
              </a:xfrm>
              <a:prstGeom prst="line">
                <a:avLst/>
              </a:prstGeom>
              <a:noFill/>
              <a:ln w="38100">
                <a:solidFill>
                  <a:srgbClr val="FF0000"/>
                </a:solidFill>
                <a:round/>
                <a:headEnd/>
                <a:tailEnd type="triangle" w="med" len="med"/>
              </a:ln>
            </p:spPr>
            <p:txBody>
              <a:bodyPr/>
              <a:lstStyle/>
              <a:p>
                <a:endParaRPr lang="en-US"/>
              </a:p>
            </p:txBody>
          </p:sp>
          <p:sp>
            <p:nvSpPr>
              <p:cNvPr id="24587" name="Line 19"/>
              <p:cNvSpPr>
                <a:spLocks noChangeShapeType="1"/>
              </p:cNvSpPr>
              <p:nvPr/>
            </p:nvSpPr>
            <p:spPr bwMode="auto">
              <a:xfrm rot="5400000">
                <a:off x="5055" y="2039"/>
                <a:ext cx="0" cy="607"/>
              </a:xfrm>
              <a:prstGeom prst="line">
                <a:avLst/>
              </a:prstGeom>
              <a:noFill/>
              <a:ln w="38100">
                <a:solidFill>
                  <a:srgbClr val="FF0000"/>
                </a:solidFill>
                <a:round/>
                <a:headEnd/>
                <a:tailEnd type="triangle" w="med" len="med"/>
              </a:ln>
            </p:spPr>
            <p:txBody>
              <a:bodyPr/>
              <a:lstStyle/>
              <a:p>
                <a:endParaRPr lang="en-US"/>
              </a:p>
            </p:txBody>
          </p:sp>
          <p:sp>
            <p:nvSpPr>
              <p:cNvPr id="24588" name="Line 20"/>
              <p:cNvSpPr>
                <a:spLocks noChangeShapeType="1"/>
              </p:cNvSpPr>
              <p:nvPr/>
            </p:nvSpPr>
            <p:spPr bwMode="auto">
              <a:xfrm rot="16200000" flipH="1">
                <a:off x="4176" y="2040"/>
                <a:ext cx="0" cy="607"/>
              </a:xfrm>
              <a:prstGeom prst="line">
                <a:avLst/>
              </a:prstGeom>
              <a:noFill/>
              <a:ln w="38100">
                <a:solidFill>
                  <a:srgbClr val="FF0000"/>
                </a:solidFill>
                <a:round/>
                <a:headEnd/>
                <a:tailEnd type="triangle" w="med" len="med"/>
              </a:ln>
            </p:spPr>
            <p:txBody>
              <a:bodyPr/>
              <a:lstStyle/>
              <a:p>
                <a:endParaRPr lang="en-US"/>
              </a:p>
            </p:txBody>
          </p:sp>
          <p:sp>
            <p:nvSpPr>
              <p:cNvPr id="24589" name="Line 21"/>
              <p:cNvSpPr>
                <a:spLocks noChangeShapeType="1"/>
              </p:cNvSpPr>
              <p:nvPr/>
            </p:nvSpPr>
            <p:spPr bwMode="auto">
              <a:xfrm flipV="1">
                <a:off x="4616" y="2487"/>
                <a:ext cx="0" cy="607"/>
              </a:xfrm>
              <a:prstGeom prst="line">
                <a:avLst/>
              </a:prstGeom>
              <a:noFill/>
              <a:ln w="38100">
                <a:solidFill>
                  <a:srgbClr val="FF0000"/>
                </a:solidFill>
                <a:round/>
                <a:headEnd/>
                <a:tailEnd type="triangle" w="med" len="med"/>
              </a:ln>
            </p:spPr>
            <p:txBody>
              <a:bodyP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4">
                                            <p:txEl>
                                              <p:pRg st="1" end="1"/>
                                            </p:txEl>
                                          </p:spTgt>
                                        </p:tgtEl>
                                        <p:attrNameLst>
                                          <p:attrName>style.visibility</p:attrName>
                                        </p:attrNameLst>
                                      </p:cBhvr>
                                      <p:to>
                                        <p:strVal val="visible"/>
                                      </p:to>
                                    </p:set>
                                    <p:anim calcmode="lin" valueType="num">
                                      <p:cBhvr additive="base">
                                        <p:cTn id="7"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314">
                                            <p:txEl>
                                              <p:pRg st="2" end="2"/>
                                            </p:txEl>
                                          </p:spTgt>
                                        </p:tgtEl>
                                        <p:attrNameLst>
                                          <p:attrName>style.visibility</p:attrName>
                                        </p:attrNameLst>
                                      </p:cBhvr>
                                      <p:to>
                                        <p:strVal val="visible"/>
                                      </p:to>
                                    </p:set>
                                    <p:anim calcmode="lin" valueType="num">
                                      <p:cBhvr additive="base">
                                        <p:cTn id="13"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1314">
                                            <p:txEl>
                                              <p:pRg st="3" end="3"/>
                                            </p:txEl>
                                          </p:spTgt>
                                        </p:tgtEl>
                                        <p:attrNameLst>
                                          <p:attrName>style.visibility</p:attrName>
                                        </p:attrNameLst>
                                      </p:cBhvr>
                                      <p:to>
                                        <p:strVal val="visible"/>
                                      </p:to>
                                    </p:set>
                                    <p:anim calcmode="lin" valueType="num">
                                      <p:cBhvr additive="base">
                                        <p:cTn id="24" dur="500" fill="hold"/>
                                        <p:tgtEl>
                                          <p:spTgt spid="14131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1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5755"/>
                                        </p:tgtEl>
                                        <p:attrNameLst>
                                          <p:attrName>style.visibility</p:attrName>
                                        </p:attrNameLst>
                                      </p:cBhvr>
                                      <p:to>
                                        <p:strVal val="visible"/>
                                      </p:to>
                                    </p:set>
                                    <p:animEffect transition="in" filter="wipe(down)">
                                      <p:cBhvr>
                                        <p:cTn id="30" dur="500"/>
                                        <p:tgtEl>
                                          <p:spTgt spid="155755"/>
                                        </p:tgtEl>
                                      </p:cBhvr>
                                    </p:animEffect>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64" name="Rectangle 4"/>
              <p:cNvSpPr>
                <a:spLocks noChangeArrowheads="1"/>
              </p:cNvSpPr>
              <p:nvPr/>
            </p:nvSpPr>
            <p:spPr bwMode="auto">
              <a:xfrm>
                <a:off x="674688" y="1760538"/>
                <a:ext cx="7772400" cy="4993410"/>
              </a:xfrm>
              <a:prstGeom prst="rect">
                <a:avLst/>
              </a:prstGeom>
              <a:solidFill>
                <a:srgbClr val="FFFFCC"/>
              </a:solidFill>
              <a:ln w="9525">
                <a:noFill/>
                <a:miter lim="800000"/>
                <a:headEnd/>
                <a:tailEnd/>
              </a:ln>
            </p:spPr>
            <p:txBody>
              <a:bodyPr/>
              <a:lstStyle/>
              <a:p>
                <a:pPr eaLnBrk="0" hangingPunct="0">
                  <a:spcBef>
                    <a:spcPct val="15000"/>
                  </a:spcBef>
                  <a:spcAft>
                    <a:spcPts val="250"/>
                  </a:spcAft>
                </a:pPr>
                <a:r>
                  <a:rPr lang="en-US" dirty="0">
                    <a:sym typeface="Symbol" pitchFamily="18" charset="2"/>
                  </a:rPr>
                  <a:t>EXAMPLE: Use the 3D view of the equipotential surface to interpret the gravitational potential gradient                    </a:t>
                </a:r>
                <a14:m>
                  <m:oMath xmlns:m="http://schemas.openxmlformats.org/officeDocument/2006/math">
                    <m:r>
                      <a:rPr lang="en-US" i="1" dirty="0">
                        <a:latin typeface="Cambria Math" panose="02040503050406030204" pitchFamily="18" charset="0"/>
                        <a:cs typeface="Courier New" pitchFamily="49" charset="0"/>
                        <a:sym typeface="Symbol" pitchFamily="18" charset="2"/>
                      </a:rPr>
                      <m:t>𝑔</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i="1" dirty="0">
                            <a:latin typeface="Cambria Math" panose="02040503050406030204" pitchFamily="18" charset="0"/>
                            <a:ea typeface="Cambria Math" panose="02040503050406030204" pitchFamily="18" charset="0"/>
                            <a:sym typeface="Symbol" pitchFamily="18" charset="2"/>
                          </a:rPr>
                          <m:t>∆</m:t>
                        </m:r>
                        <m:sSub>
                          <m:sSubPr>
                            <m:ctrlPr>
                              <a:rPr lang="en-US" i="1" dirty="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cs typeface="Courier New" pitchFamily="49" charset="0"/>
                                <a:sym typeface="Symbol" pitchFamily="18" charset="2"/>
                              </a:rPr>
                              <m:t>𝑉</m:t>
                            </m:r>
                          </m:e>
                          <m:sub>
                            <m:r>
                              <a:rPr lang="en-US" i="1" dirty="0">
                                <a:latin typeface="Cambria Math" panose="02040503050406030204" pitchFamily="18" charset="0"/>
                                <a:cs typeface="Courier New" pitchFamily="49" charset="0"/>
                                <a:sym typeface="Symbol" pitchFamily="18" charset="2"/>
                              </a:rPr>
                              <m:t>𝑔</m:t>
                            </m:r>
                          </m:sub>
                        </m:sSub>
                      </m:num>
                      <m:den>
                        <m:r>
                          <a:rPr lang="en-US" i="1" dirty="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𝑟</m:t>
                        </m:r>
                      </m:den>
                    </m:f>
                  </m:oMath>
                </a14:m>
                <a:r>
                  <a:rPr lang="en-US" dirty="0">
                    <a:cs typeface="Courier New" pitchFamily="49" charset="0"/>
                    <a:sym typeface="Symbol" pitchFamily="18" charset="2"/>
                  </a:rPr>
                  <a:t>.</a:t>
                </a:r>
              </a:p>
              <a:p>
                <a:pPr eaLnBrk="0" hangingPunct="0">
                  <a:spcBef>
                    <a:spcPct val="15000"/>
                  </a:spcBef>
                </a:pPr>
                <a:r>
                  <a:rPr lang="en-US" dirty="0">
                    <a:sym typeface="Symbol" pitchFamily="18" charset="2"/>
                  </a:rPr>
                  <a:t>SOLUTION: We can                                                     choose any direction                                                         for our </a:t>
                </a:r>
                <a14:m>
                  <m:oMath xmlns:m="http://schemas.openxmlformats.org/officeDocument/2006/math">
                    <m:r>
                      <a:rPr lang="en-US" i="1" dirty="0" smtClean="0">
                        <a:latin typeface="Cambria Math" panose="02040503050406030204" pitchFamily="18" charset="0"/>
                        <a:sym typeface="Symbol" pitchFamily="18" charset="2"/>
                      </a:rPr>
                      <m:t>𝑟</m:t>
                    </m:r>
                  </m:oMath>
                </a14:m>
                <a:r>
                  <a:rPr lang="en-US" dirty="0">
                    <a:sym typeface="Symbol" pitchFamily="18" charset="2"/>
                  </a:rPr>
                  <a:t> value,  say                                                           the red line:</a:t>
                </a:r>
              </a:p>
              <a:p>
                <a:pPr eaLnBrk="0" hangingPunct="0">
                  <a:spcBef>
                    <a:spcPct val="15000"/>
                  </a:spcBef>
                  <a:spcAft>
                    <a:spcPts val="250"/>
                  </a:spcAft>
                </a:pPr>
                <a:r>
                  <a:rPr lang="en-US" dirty="0">
                    <a:sym typeface="Symbol" pitchFamily="18" charset="2"/>
                  </a:rPr>
                  <a:t>Then </a:t>
                </a:r>
                <a14:m>
                  <m:oMath xmlns:m="http://schemas.openxmlformats.org/officeDocument/2006/math">
                    <m:r>
                      <a:rPr lang="en-US" i="1" dirty="0">
                        <a:solidFill>
                          <a:srgbClr val="000000"/>
                        </a:solidFill>
                        <a:latin typeface="Cambria Math" panose="02040503050406030204" pitchFamily="18" charset="0"/>
                        <a:ea typeface="Calibri" pitchFamily="34" charset="0"/>
                        <a:cs typeface="Times New Roman" pitchFamily="18" charset="0"/>
                        <a:sym typeface="Symbol" pitchFamily="18" charset="2"/>
                      </a:rPr>
                      <m:t>𝑔</m:t>
                    </m:r>
                    <m:r>
                      <a:rPr lang="en-US" i="1" dirty="0">
                        <a:solidFill>
                          <a:srgbClr val="000000"/>
                        </a:solidFill>
                        <a:latin typeface="Cambria Math" panose="02040503050406030204" pitchFamily="18" charset="0"/>
                        <a:ea typeface="Calibri" pitchFamily="34" charset="0"/>
                        <a:cs typeface="Times New Roman" pitchFamily="18" charset="0"/>
                        <a:sym typeface="Symbol" pitchFamily="18" charset="2"/>
                      </a:rPr>
                      <m:t>=−</m:t>
                    </m:r>
                    <m:f>
                      <m:fPr>
                        <m:ctrlPr>
                          <a:rPr 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sSub>
                          <m:sSubPr>
                            <m:ctrlPr>
                              <a:rPr 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bPr>
                          <m:e>
                            <m:r>
                              <a:rPr lang="en-US" i="1" dirty="0">
                                <a:solidFill>
                                  <a:srgbClr val="000000"/>
                                </a:solidFill>
                                <a:latin typeface="Cambria Math" panose="02040503050406030204" pitchFamily="18" charset="0"/>
                                <a:ea typeface="Calibri" pitchFamily="34" charset="0"/>
                                <a:cs typeface="Times New Roman" pitchFamily="18" charset="0"/>
                                <a:sym typeface="Symbol" pitchFamily="18" charset="2"/>
                              </a:rPr>
                              <m:t>𝑉</m:t>
                            </m:r>
                          </m:e>
                          <m:sub>
                            <m:r>
                              <a:rPr lang="en-US" i="1" dirty="0">
                                <a:solidFill>
                                  <a:srgbClr val="000000"/>
                                </a:solidFill>
                                <a:latin typeface="Cambria Math" panose="02040503050406030204" pitchFamily="18" charset="0"/>
                                <a:ea typeface="Calibri" pitchFamily="34" charset="0"/>
                                <a:cs typeface="Times New Roman" pitchFamily="18" charset="0"/>
                                <a:sym typeface="Symbol" pitchFamily="18" charset="2"/>
                              </a:rPr>
                              <m:t>𝑔</m:t>
                            </m:r>
                          </m:sub>
                        </m:sSub>
                      </m:num>
                      <m:den>
                        <m:r>
                          <a:rPr lang="en-US" i="1" dirty="0">
                            <a:solidFill>
                              <a:srgbClr val="000000"/>
                            </a:solidFill>
                            <a:latin typeface="Cambria Math" panose="02040503050406030204" pitchFamily="18" charset="0"/>
                            <a:ea typeface="Cambria Math" panose="02040503050406030204" pitchFamily="18" charset="0"/>
                            <a:sym typeface="Symbol" pitchFamily="18" charset="2"/>
                          </a:rPr>
                          <m:t>∆</m:t>
                        </m:r>
                        <m:r>
                          <a:rPr lang="en-US" i="1" dirty="0">
                            <a:solidFill>
                              <a:srgbClr val="000000"/>
                            </a:solidFill>
                            <a:latin typeface="Cambria Math" panose="02040503050406030204" pitchFamily="18" charset="0"/>
                            <a:sym typeface="Symbol" pitchFamily="18" charset="2"/>
                          </a:rPr>
                          <m:t>𝑦</m:t>
                        </m:r>
                      </m:den>
                    </m:f>
                  </m:oMath>
                </a14:m>
                <a:r>
                  <a:rPr lang="en-US" dirty="0">
                    <a:cs typeface="Courier New" pitchFamily="49" charset="0"/>
                    <a:sym typeface="Symbol" pitchFamily="18" charset="2"/>
                  </a:rPr>
                  <a:t>.</a:t>
                </a:r>
              </a:p>
              <a:p>
                <a:pPr eaLnBrk="0" hangingPunct="0">
                  <a:spcBef>
                    <a:spcPct val="15000"/>
                  </a:spcBef>
                </a:pPr>
                <a:r>
                  <a:rPr lang="en-US" dirty="0">
                    <a:sym typeface="Symbol" pitchFamily="18" charset="2"/>
                  </a:rPr>
                  <a:t>This is just the gradient                                                (slope) of the surface.</a:t>
                </a:r>
              </a:p>
              <a:p>
                <a:pPr eaLnBrk="0" hangingPunct="0">
                  <a:spcBef>
                    <a:spcPct val="15000"/>
                  </a:spcBef>
                </a:pPr>
                <a:r>
                  <a:rPr lang="en-US" dirty="0">
                    <a:sym typeface="Symbol" pitchFamily="18" charset="2"/>
                  </a:rPr>
                  <a:t>Thus </a:t>
                </a:r>
                <a:r>
                  <a:rPr lang="en-US" i="1" dirty="0">
                    <a:sym typeface="Symbol" pitchFamily="18" charset="2"/>
                  </a:rPr>
                  <a:t>g</a:t>
                </a:r>
                <a:r>
                  <a:rPr lang="en-US" dirty="0">
                    <a:sym typeface="Symbol" pitchFamily="18" charset="2"/>
                  </a:rPr>
                  <a:t> is the (–) gradient of the equipotential surface.</a:t>
                </a:r>
              </a:p>
            </p:txBody>
          </p:sp>
        </mc:Choice>
        <mc:Fallback xmlns="">
          <p:sp>
            <p:nvSpPr>
              <p:cNvPr id="143364" name="Rectangle 4"/>
              <p:cNvSpPr>
                <a:spLocks noRot="1" noChangeAspect="1" noMove="1" noResize="1" noEditPoints="1" noAdjustHandles="1" noChangeArrowheads="1" noChangeShapeType="1" noTextEdit="1"/>
              </p:cNvSpPr>
              <p:nvPr/>
            </p:nvSpPr>
            <p:spPr bwMode="auto">
              <a:xfrm>
                <a:off x="674688" y="1760538"/>
                <a:ext cx="7772400" cy="4993410"/>
              </a:xfrm>
              <a:prstGeom prst="rect">
                <a:avLst/>
              </a:prstGeom>
              <a:blipFill>
                <a:blip r:embed="rId7"/>
                <a:stretch>
                  <a:fillRect l="-1255" t="-855" r="-3922" b="-122"/>
                </a:stretch>
              </a:blipFill>
              <a:ln w="9525">
                <a:noFill/>
                <a:miter lim="800000"/>
                <a:headEnd/>
                <a:tailEnd/>
              </a:ln>
            </p:spPr>
            <p:txBody>
              <a:bodyPr/>
              <a:lstStyle/>
              <a:p>
                <a:r>
                  <a:rPr lang="en-US">
                    <a:noFill/>
                  </a:rPr>
                  <a:t> </a:t>
                </a:r>
              </a:p>
            </p:txBody>
          </p:sp>
        </mc:Fallback>
      </mc:AlternateContent>
      <p:pic>
        <p:nvPicPr>
          <p:cNvPr id="25618" name="Picture 18"/>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3927475" y="2784475"/>
            <a:ext cx="5092700" cy="2722563"/>
          </a:xfrm>
          <a:prstGeom prst="rect">
            <a:avLst/>
          </a:prstGeom>
          <a:ln>
            <a:noFill/>
          </a:ln>
          <a:effectLst>
            <a:outerShdw blurRad="292100" dist="139700" dir="2700000" algn="tl" rotWithShape="0">
              <a:srgbClr val="333333">
                <a:alpha val="65000"/>
              </a:srgbClr>
            </a:outerShdw>
          </a:effectLst>
        </p:spPr>
      </p:pic>
      <p:sp>
        <p:nvSpPr>
          <p:cNvPr id="25604" name="Rectangle 2"/>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2561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7"/>
          <p:cNvGrpSpPr>
            <a:grpSpLocks/>
          </p:cNvGrpSpPr>
          <p:nvPr/>
        </p:nvGrpSpPr>
        <p:grpSpPr bwMode="auto">
          <a:xfrm>
            <a:off x="4947217" y="2795588"/>
            <a:ext cx="642385" cy="457200"/>
            <a:chOff x="4669" y="2779"/>
            <a:chExt cx="280" cy="288"/>
          </a:xfrm>
        </p:grpSpPr>
        <p:sp>
          <p:nvSpPr>
            <p:cNvPr id="25613" name="Line 8"/>
            <p:cNvSpPr>
              <a:spLocks noChangeShapeType="1"/>
            </p:cNvSpPr>
            <p:nvPr/>
          </p:nvSpPr>
          <p:spPr bwMode="auto">
            <a:xfrm>
              <a:off x="4669" y="3024"/>
              <a:ext cx="280" cy="30"/>
            </a:xfrm>
            <a:prstGeom prst="line">
              <a:avLst/>
            </a:prstGeom>
            <a:noFill/>
            <a:ln w="38100">
              <a:solidFill>
                <a:schemeClr val="tx1"/>
              </a:solidFill>
              <a:round/>
              <a:headEnd type="triangle" w="med" len="med"/>
              <a:tailEnd/>
            </a:ln>
          </p:spPr>
          <p:txBody>
            <a:bodyPr/>
            <a:lstStyle/>
            <a:p>
              <a:endParaRPr lang="en-US"/>
            </a:p>
          </p:txBody>
        </p:sp>
        <p:sp>
          <p:nvSpPr>
            <p:cNvPr id="25614" name="Text Box 9"/>
            <p:cNvSpPr txBox="1">
              <a:spLocks noChangeArrowheads="1"/>
            </p:cNvSpPr>
            <p:nvPr/>
          </p:nvSpPr>
          <p:spPr bwMode="auto">
            <a:xfrm>
              <a:off x="4732" y="2779"/>
              <a:ext cx="206" cy="288"/>
            </a:xfrm>
            <a:prstGeom prst="rect">
              <a:avLst/>
            </a:prstGeom>
            <a:noFill/>
            <a:ln w="9525">
              <a:noFill/>
              <a:miter lim="800000"/>
              <a:headEnd/>
              <a:tailEnd/>
            </a:ln>
          </p:spPr>
          <p:txBody>
            <a:bodyPr wrap="none">
              <a:spAutoFit/>
            </a:bodyPr>
            <a:lstStyle/>
            <a:p>
              <a:r>
                <a:rPr lang="en-US" dirty="0">
                  <a:sym typeface="Symbol" pitchFamily="18" charset="2"/>
                </a:rPr>
                <a:t>∆</a:t>
              </a:r>
              <a:r>
                <a:rPr lang="en-US" i="1" dirty="0">
                  <a:cs typeface="Courier New" pitchFamily="49" charset="0"/>
                </a:rPr>
                <a:t>r</a:t>
              </a:r>
            </a:p>
          </p:txBody>
        </p:sp>
      </p:grpSp>
      <p:grpSp>
        <p:nvGrpSpPr>
          <p:cNvPr id="3" name="Group 10"/>
          <p:cNvGrpSpPr>
            <a:grpSpLocks/>
          </p:cNvGrpSpPr>
          <p:nvPr/>
        </p:nvGrpSpPr>
        <p:grpSpPr bwMode="auto">
          <a:xfrm>
            <a:off x="5556254" y="3240088"/>
            <a:ext cx="711201" cy="495300"/>
            <a:chOff x="4930" y="3047"/>
            <a:chExt cx="448" cy="432"/>
          </a:xfrm>
        </p:grpSpPr>
        <p:sp>
          <p:nvSpPr>
            <p:cNvPr id="25611" name="Line 11"/>
            <p:cNvSpPr>
              <a:spLocks noChangeShapeType="1"/>
            </p:cNvSpPr>
            <p:nvPr/>
          </p:nvSpPr>
          <p:spPr bwMode="auto">
            <a:xfrm>
              <a:off x="4950" y="3047"/>
              <a:ext cx="0" cy="432"/>
            </a:xfrm>
            <a:prstGeom prst="line">
              <a:avLst/>
            </a:prstGeom>
            <a:noFill/>
            <a:ln w="38100">
              <a:solidFill>
                <a:schemeClr val="tx1"/>
              </a:solidFill>
              <a:round/>
              <a:headEnd type="triangle" w="med" len="med"/>
              <a:tailEnd/>
            </a:ln>
          </p:spPr>
          <p:txBody>
            <a:bodyPr/>
            <a:lstStyle/>
            <a:p>
              <a:endParaRPr lang="en-US"/>
            </a:p>
          </p:txBody>
        </p:sp>
        <p:sp>
          <p:nvSpPr>
            <p:cNvPr id="25612" name="Text Box 12"/>
            <p:cNvSpPr txBox="1">
              <a:spLocks noChangeArrowheads="1"/>
            </p:cNvSpPr>
            <p:nvPr/>
          </p:nvSpPr>
          <p:spPr bwMode="auto">
            <a:xfrm>
              <a:off x="4930" y="3062"/>
              <a:ext cx="448" cy="403"/>
            </a:xfrm>
            <a:prstGeom prst="rect">
              <a:avLst/>
            </a:prstGeom>
            <a:noFill/>
            <a:ln w="9525">
              <a:noFill/>
              <a:miter lim="800000"/>
              <a:headEnd/>
              <a:tailEnd/>
            </a:ln>
          </p:spPr>
          <p:txBody>
            <a:bodyPr wrap="square">
              <a:spAutoFit/>
            </a:bodyPr>
            <a:lstStyle/>
            <a:p>
              <a:r>
                <a:rPr lang="en-US" dirty="0">
                  <a:sym typeface="Symbol" pitchFamily="18" charset="2"/>
                </a:rPr>
                <a:t>∆</a:t>
              </a:r>
              <a:r>
                <a:rPr lang="en-US" i="1" dirty="0" smtClean="0">
                  <a:cs typeface="Courier New" pitchFamily="49" charset="0"/>
                </a:rPr>
                <a:t>V</a:t>
              </a:r>
              <a:r>
                <a:rPr lang="en-US" baseline="-25000" dirty="0" smtClean="0">
                  <a:cs typeface="Courier New" pitchFamily="49" charset="0"/>
                </a:rPr>
                <a:t>g</a:t>
              </a:r>
              <a:endParaRPr lang="en-US" i="1" dirty="0">
                <a:cs typeface="Courier New" pitchFamily="49" charset="0"/>
              </a:endParaRPr>
            </a:p>
          </p:txBody>
        </p:sp>
      </p:grpSp>
      <p:sp>
        <p:nvSpPr>
          <p:cNvPr id="25617" name="Freeform 17"/>
          <p:cNvSpPr>
            <a:spLocks/>
          </p:cNvSpPr>
          <p:nvPr/>
        </p:nvSpPr>
        <p:spPr bwMode="auto">
          <a:xfrm>
            <a:off x="4505325" y="2981325"/>
            <a:ext cx="1276350" cy="1085850"/>
          </a:xfrm>
          <a:custGeom>
            <a:avLst/>
            <a:gdLst/>
            <a:ahLst/>
            <a:cxnLst>
              <a:cxn ang="0">
                <a:pos x="0" y="0"/>
              </a:cxn>
              <a:cxn ang="0">
                <a:pos x="276" y="138"/>
              </a:cxn>
              <a:cxn ang="0">
                <a:pos x="486" y="276"/>
              </a:cxn>
              <a:cxn ang="0">
                <a:pos x="630" y="414"/>
              </a:cxn>
              <a:cxn ang="0">
                <a:pos x="726" y="546"/>
              </a:cxn>
              <a:cxn ang="0">
                <a:pos x="804" y="684"/>
              </a:cxn>
            </a:cxnLst>
            <a:rect l="0" t="0" r="r" b="b"/>
            <a:pathLst>
              <a:path w="804" h="684">
                <a:moveTo>
                  <a:pt x="0" y="0"/>
                </a:moveTo>
                <a:cubicBezTo>
                  <a:pt x="97" y="46"/>
                  <a:pt x="195" y="92"/>
                  <a:pt x="276" y="138"/>
                </a:cubicBezTo>
                <a:cubicBezTo>
                  <a:pt x="357" y="184"/>
                  <a:pt x="427" y="230"/>
                  <a:pt x="486" y="276"/>
                </a:cubicBezTo>
                <a:cubicBezTo>
                  <a:pt x="545" y="322"/>
                  <a:pt x="590" y="369"/>
                  <a:pt x="630" y="414"/>
                </a:cubicBezTo>
                <a:cubicBezTo>
                  <a:pt x="670" y="459"/>
                  <a:pt x="697" y="501"/>
                  <a:pt x="726" y="546"/>
                </a:cubicBezTo>
                <a:cubicBezTo>
                  <a:pt x="755" y="591"/>
                  <a:pt x="779" y="637"/>
                  <a:pt x="804" y="684"/>
                </a:cubicBezTo>
              </a:path>
            </a:pathLst>
          </a:custGeom>
          <a:noFill/>
          <a:ln w="28575" cmpd="sng">
            <a:solidFill>
              <a:srgbClr val="FF0000"/>
            </a:solidFill>
            <a:round/>
            <a:headEnd/>
            <a:tailEnd/>
          </a:ln>
          <a:effectLst/>
        </p:spPr>
        <p:txBody>
          <a:bodyPr/>
          <a:lstStyle/>
          <a:p>
            <a:endParaRPr lang="en-US"/>
          </a:p>
        </p:txBody>
      </p:sp>
      <p:sp>
        <p:nvSpPr>
          <p:cNvPr id="143373" name="Line 13"/>
          <p:cNvSpPr>
            <a:spLocks noChangeShapeType="1"/>
          </p:cNvSpPr>
          <p:nvPr/>
        </p:nvSpPr>
        <p:spPr bwMode="auto">
          <a:xfrm>
            <a:off x="4576763" y="2887663"/>
            <a:ext cx="1362075" cy="1103312"/>
          </a:xfrm>
          <a:prstGeom prst="line">
            <a:avLst/>
          </a:prstGeom>
          <a:noFill/>
          <a:ln w="19050">
            <a:solidFill>
              <a:schemeClr val="tx1"/>
            </a:solidFill>
            <a:prstDash val="dash"/>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 calcmode="lin" valueType="num">
                                      <p:cBhvr additive="base">
                                        <p:cTn id="7" dur="500" fill="hold"/>
                                        <p:tgtEl>
                                          <p:spTgt spid="143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5618"/>
                                        </p:tgtEl>
                                        <p:attrNameLst>
                                          <p:attrName>style.visibility</p:attrName>
                                        </p:attrNameLst>
                                      </p:cBhvr>
                                      <p:to>
                                        <p:strVal val="visible"/>
                                      </p:to>
                                    </p:set>
                                    <p:animEffect transition="in" filter="wipe(down)">
                                      <p:cBhvr>
                                        <p:cTn id="12" dur="500"/>
                                        <p:tgtEl>
                                          <p:spTgt spid="25618"/>
                                        </p:tgtEl>
                                      </p:cBhvr>
                                    </p:animEffect>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364">
                                            <p:txEl>
                                              <p:pRg st="1" end="1"/>
                                            </p:txEl>
                                          </p:spTgt>
                                        </p:tgtEl>
                                        <p:attrNameLst>
                                          <p:attrName>style.visibility</p:attrName>
                                        </p:attrNameLst>
                                      </p:cBhvr>
                                      <p:to>
                                        <p:strVal val="visible"/>
                                      </p:to>
                                    </p:set>
                                    <p:anim calcmode="lin" valueType="num">
                                      <p:cBhvr additive="base">
                                        <p:cTn id="17" dur="500" fill="hold"/>
                                        <p:tgtEl>
                                          <p:spTgt spid="14336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par>
                                <p:cTn id="19" presetID="22" presetClass="entr" presetSubtype="8" fill="hold" grpId="0" nodeType="withEffect">
                                  <p:stCondLst>
                                    <p:cond delay="0"/>
                                  </p:stCondLst>
                                  <p:childTnLst>
                                    <p:set>
                                      <p:cBhvr>
                                        <p:cTn id="20" dur="1" fill="hold">
                                          <p:stCondLst>
                                            <p:cond delay="0"/>
                                          </p:stCondLst>
                                        </p:cTn>
                                        <p:tgtEl>
                                          <p:spTgt spid="25617"/>
                                        </p:tgtEl>
                                        <p:attrNameLst>
                                          <p:attrName>style.visibility</p:attrName>
                                        </p:attrNameLst>
                                      </p:cBhvr>
                                      <p:to>
                                        <p:strVal val="visible"/>
                                      </p:to>
                                    </p:set>
                                    <p:animEffect transition="in" filter="wipe(left)">
                                      <p:cBhvr>
                                        <p:cTn id="21" dur="500"/>
                                        <p:tgtEl>
                                          <p:spTgt spid="256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3364">
                                            <p:txEl>
                                              <p:pRg st="2" end="2"/>
                                            </p:txEl>
                                          </p:spTgt>
                                        </p:tgtEl>
                                        <p:attrNameLst>
                                          <p:attrName>style.visibility</p:attrName>
                                        </p:attrNameLst>
                                      </p:cBhvr>
                                      <p:to>
                                        <p:strVal val="visible"/>
                                      </p:to>
                                    </p:set>
                                    <p:anim calcmode="lin" valueType="num">
                                      <p:cBhvr additive="base">
                                        <p:cTn id="26" dur="500" fill="hold"/>
                                        <p:tgtEl>
                                          <p:spTgt spid="14336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33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3373"/>
                                        </p:tgtEl>
                                        <p:attrNameLst>
                                          <p:attrName>style.visibility</p:attrName>
                                        </p:attrNameLst>
                                      </p:cBhvr>
                                      <p:to>
                                        <p:strVal val="visible"/>
                                      </p:to>
                                    </p:set>
                                    <p:animEffect transition="in" filter="wipe(left)">
                                      <p:cBhvr>
                                        <p:cTn id="42" dur="500"/>
                                        <p:tgtEl>
                                          <p:spTgt spid="143373"/>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3364">
                                            <p:txEl>
                                              <p:pRg st="3" end="3"/>
                                            </p:txEl>
                                          </p:spTgt>
                                        </p:tgtEl>
                                        <p:attrNameLst>
                                          <p:attrName>style.visibility</p:attrName>
                                        </p:attrNameLst>
                                      </p:cBhvr>
                                      <p:to>
                                        <p:strVal val="visible"/>
                                      </p:to>
                                    </p:set>
                                    <p:anim calcmode="lin" valueType="num">
                                      <p:cBhvr additive="base">
                                        <p:cTn id="47" dur="500" fill="hold"/>
                                        <p:tgtEl>
                                          <p:spTgt spid="14336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33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3364">
                                            <p:txEl>
                                              <p:pRg st="4" end="4"/>
                                            </p:txEl>
                                          </p:spTgt>
                                        </p:tgtEl>
                                        <p:attrNameLst>
                                          <p:attrName>style.visibility</p:attrName>
                                        </p:attrNameLst>
                                      </p:cBhvr>
                                      <p:to>
                                        <p:strVal val="visible"/>
                                      </p:to>
                                    </p:set>
                                    <p:anim calcmode="lin" valueType="num">
                                      <p:cBhvr additive="base">
                                        <p:cTn id="53" dur="500" fill="hold"/>
                                        <p:tgtEl>
                                          <p:spTgt spid="14336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33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7" grpId="0" animBg="1"/>
      <p:bldP spid="1433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674688" y="1771650"/>
            <a:ext cx="7772400" cy="3409950"/>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Sketch the                                            gravitational field lines                                                  around two point masses.</a:t>
            </a:r>
          </a:p>
          <a:p>
            <a:pPr eaLnBrk="0" hangingPunct="0">
              <a:spcBef>
                <a:spcPct val="20000"/>
              </a:spcBef>
            </a:pPr>
            <a:r>
              <a:rPr lang="en-US">
                <a:sym typeface="Symbol" pitchFamily="18" charset="2"/>
              </a:rPr>
              <a:t>SOLUTION: Remember                                                      that the gravitational field                                                 lines point inward, and                                                      that they are                                                         perpendicular to the                                              equipotential surfaces.</a:t>
            </a:r>
            <a:endParaRPr lang="en-US" i="1">
              <a:cs typeface="Courier New" pitchFamily="49" charset="0"/>
              <a:sym typeface="Symbol" pitchFamily="18" charset="2"/>
            </a:endParaRPr>
          </a:p>
        </p:txBody>
      </p:sp>
      <p:pic>
        <p:nvPicPr>
          <p:cNvPr id="1454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60850" y="2084388"/>
            <a:ext cx="4295775" cy="5124450"/>
          </a:xfrm>
          <a:prstGeom prst="rect">
            <a:avLst/>
          </a:prstGeom>
          <a:noFill/>
          <a:ln w="9525">
            <a:noFill/>
            <a:miter lim="800000"/>
            <a:headEnd/>
            <a:tailEnd/>
          </a:ln>
        </p:spPr>
      </p:pic>
      <p:grpSp>
        <p:nvGrpSpPr>
          <p:cNvPr id="2" name="Group 6"/>
          <p:cNvGrpSpPr>
            <a:grpSpLocks/>
          </p:cNvGrpSpPr>
          <p:nvPr/>
        </p:nvGrpSpPr>
        <p:grpSpPr bwMode="auto">
          <a:xfrm>
            <a:off x="6218238" y="3389313"/>
            <a:ext cx="395287" cy="396875"/>
            <a:chOff x="4422" y="2660"/>
            <a:chExt cx="249" cy="250"/>
          </a:xfrm>
        </p:grpSpPr>
        <p:sp>
          <p:nvSpPr>
            <p:cNvPr id="145415" name="Oval 7"/>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635" name="Text Box 8"/>
            <p:cNvSpPr txBox="1">
              <a:spLocks noChangeArrowheads="1"/>
            </p:cNvSpPr>
            <p:nvPr/>
          </p:nvSpPr>
          <p:spPr bwMode="auto">
            <a:xfrm>
              <a:off x="4422" y="2660"/>
              <a:ext cx="249" cy="250"/>
            </a:xfrm>
            <a:prstGeom prst="rect">
              <a:avLst/>
            </a:prstGeom>
            <a:noFill/>
            <a:ln w="9525">
              <a:noFill/>
              <a:miter lim="800000"/>
              <a:headEnd/>
              <a:tailEnd/>
            </a:ln>
          </p:spPr>
          <p:txBody>
            <a:bodyPr wrap="none">
              <a:spAutoFit/>
            </a:bodyPr>
            <a:lstStyle/>
            <a:p>
              <a:r>
                <a:rPr lang="en-US" sz="2000" i="1">
                  <a:solidFill>
                    <a:schemeClr val="bg1"/>
                  </a:solidFill>
                </a:rPr>
                <a:t>m</a:t>
              </a:r>
            </a:p>
          </p:txBody>
        </p:sp>
      </p:grpSp>
      <p:grpSp>
        <p:nvGrpSpPr>
          <p:cNvPr id="3" name="Group 9"/>
          <p:cNvGrpSpPr>
            <a:grpSpLocks/>
          </p:cNvGrpSpPr>
          <p:nvPr/>
        </p:nvGrpSpPr>
        <p:grpSpPr bwMode="auto">
          <a:xfrm>
            <a:off x="6208713" y="5461000"/>
            <a:ext cx="395287" cy="396875"/>
            <a:chOff x="4422" y="2660"/>
            <a:chExt cx="249" cy="250"/>
          </a:xfrm>
        </p:grpSpPr>
        <p:sp>
          <p:nvSpPr>
            <p:cNvPr id="145418" name="Oval 10"/>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633" name="Text Box 11"/>
            <p:cNvSpPr txBox="1">
              <a:spLocks noChangeArrowheads="1"/>
            </p:cNvSpPr>
            <p:nvPr/>
          </p:nvSpPr>
          <p:spPr bwMode="auto">
            <a:xfrm>
              <a:off x="4422" y="2660"/>
              <a:ext cx="249" cy="250"/>
            </a:xfrm>
            <a:prstGeom prst="rect">
              <a:avLst/>
            </a:prstGeom>
            <a:noFill/>
            <a:ln w="9525">
              <a:noFill/>
              <a:miter lim="800000"/>
              <a:headEnd/>
              <a:tailEnd/>
            </a:ln>
          </p:spPr>
          <p:txBody>
            <a:bodyPr wrap="none">
              <a:spAutoFit/>
            </a:bodyPr>
            <a:lstStyle/>
            <a:p>
              <a:r>
                <a:rPr lang="en-US" sz="2000" i="1">
                  <a:solidFill>
                    <a:schemeClr val="bg1"/>
                  </a:solidFill>
                </a:rPr>
                <a:t>m</a:t>
              </a:r>
            </a:p>
          </p:txBody>
        </p:sp>
      </p:grpSp>
      <p:sp>
        <p:nvSpPr>
          <p:cNvPr id="266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26631" name="Rectangle 14"/>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 calcmode="lin" valueType="num">
                                      <p:cBhvr additive="base">
                                        <p:cTn id="7" dur="5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2">
                                            <p:txEl>
                                              <p:pRg st="1" end="1"/>
                                            </p:txEl>
                                          </p:spTgt>
                                        </p:tgtEl>
                                        <p:attrNameLst>
                                          <p:attrName>style.visibility</p:attrName>
                                        </p:attrNameLst>
                                      </p:cBhvr>
                                      <p:to>
                                        <p:strVal val="visible"/>
                                      </p:to>
                                    </p:set>
                                    <p:anim calcmode="lin" valueType="num">
                                      <p:cBhvr additive="base">
                                        <p:cTn id="13"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45">
                                          <p:stCondLst>
                                            <p:cond delay="0"/>
                                          </p:stCondLst>
                                        </p:cTn>
                                        <p:tgtEl>
                                          <p:spTgt spid="2"/>
                                        </p:tgtEl>
                                      </p:cBhvr>
                                    </p:animEffect>
                                    <p:anim calcmode="lin" valueType="num">
                                      <p:cBhvr>
                                        <p:cTn id="20"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25" dur="7">
                                          <p:stCondLst>
                                            <p:cond delay="162"/>
                                          </p:stCondLst>
                                        </p:cTn>
                                        <p:tgtEl>
                                          <p:spTgt spid="2"/>
                                        </p:tgtEl>
                                      </p:cBhvr>
                                      <p:to x="100000" y="60000"/>
                                    </p:animScale>
                                    <p:animScale>
                                      <p:cBhvr>
                                        <p:cTn id="26" dur="41" decel="50000">
                                          <p:stCondLst>
                                            <p:cond delay="169"/>
                                          </p:stCondLst>
                                        </p:cTn>
                                        <p:tgtEl>
                                          <p:spTgt spid="2"/>
                                        </p:tgtEl>
                                      </p:cBhvr>
                                      <p:to x="100000" y="100000"/>
                                    </p:animScale>
                                    <p:animScale>
                                      <p:cBhvr>
                                        <p:cTn id="27" dur="7">
                                          <p:stCondLst>
                                            <p:cond delay="328"/>
                                          </p:stCondLst>
                                        </p:cTn>
                                        <p:tgtEl>
                                          <p:spTgt spid="2"/>
                                        </p:tgtEl>
                                      </p:cBhvr>
                                      <p:to x="100000" y="80000"/>
                                    </p:animScale>
                                    <p:animScale>
                                      <p:cBhvr>
                                        <p:cTn id="28" dur="41" decel="50000">
                                          <p:stCondLst>
                                            <p:cond delay="335"/>
                                          </p:stCondLst>
                                        </p:cTn>
                                        <p:tgtEl>
                                          <p:spTgt spid="2"/>
                                        </p:tgtEl>
                                      </p:cBhvr>
                                      <p:to x="100000" y="100000"/>
                                    </p:animScale>
                                    <p:animScale>
                                      <p:cBhvr>
                                        <p:cTn id="29" dur="7">
                                          <p:stCondLst>
                                            <p:cond delay="410"/>
                                          </p:stCondLst>
                                        </p:cTn>
                                        <p:tgtEl>
                                          <p:spTgt spid="2"/>
                                        </p:tgtEl>
                                      </p:cBhvr>
                                      <p:to x="100000" y="90000"/>
                                    </p:animScale>
                                    <p:animScale>
                                      <p:cBhvr>
                                        <p:cTn id="30" dur="41" decel="50000">
                                          <p:stCondLst>
                                            <p:cond delay="417"/>
                                          </p:stCondLst>
                                        </p:cTn>
                                        <p:tgtEl>
                                          <p:spTgt spid="2"/>
                                        </p:tgtEl>
                                      </p:cBhvr>
                                      <p:to x="100000" y="100000"/>
                                    </p:animScale>
                                    <p:animScale>
                                      <p:cBhvr>
                                        <p:cTn id="31" dur="7">
                                          <p:stCondLst>
                                            <p:cond delay="452"/>
                                          </p:stCondLst>
                                        </p:cTn>
                                        <p:tgtEl>
                                          <p:spTgt spid="2"/>
                                        </p:tgtEl>
                                      </p:cBhvr>
                                      <p:to x="100000" y="95000"/>
                                    </p:animScale>
                                    <p:animScale>
                                      <p:cBhvr>
                                        <p:cTn id="32" dur="41" decel="50000">
                                          <p:stCondLst>
                                            <p:cond delay="458"/>
                                          </p:stCondLst>
                                        </p:cTn>
                                        <p:tgtEl>
                                          <p:spTgt spid="2"/>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5" name="boing.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145">
                                          <p:stCondLst>
                                            <p:cond delay="0"/>
                                          </p:stCondLst>
                                        </p:cTn>
                                        <p:tgtEl>
                                          <p:spTgt spid="3"/>
                                        </p:tgtEl>
                                      </p:cBhvr>
                                    </p:animEffect>
                                    <p:anim calcmode="lin" valueType="num">
                                      <p:cBhvr>
                                        <p:cTn id="3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43" dur="7">
                                          <p:stCondLst>
                                            <p:cond delay="162"/>
                                          </p:stCondLst>
                                        </p:cTn>
                                        <p:tgtEl>
                                          <p:spTgt spid="3"/>
                                        </p:tgtEl>
                                      </p:cBhvr>
                                      <p:to x="100000" y="60000"/>
                                    </p:animScale>
                                    <p:animScale>
                                      <p:cBhvr>
                                        <p:cTn id="44" dur="41" decel="50000">
                                          <p:stCondLst>
                                            <p:cond delay="169"/>
                                          </p:stCondLst>
                                        </p:cTn>
                                        <p:tgtEl>
                                          <p:spTgt spid="3"/>
                                        </p:tgtEl>
                                      </p:cBhvr>
                                      <p:to x="100000" y="100000"/>
                                    </p:animScale>
                                    <p:animScale>
                                      <p:cBhvr>
                                        <p:cTn id="45" dur="7">
                                          <p:stCondLst>
                                            <p:cond delay="328"/>
                                          </p:stCondLst>
                                        </p:cTn>
                                        <p:tgtEl>
                                          <p:spTgt spid="3"/>
                                        </p:tgtEl>
                                      </p:cBhvr>
                                      <p:to x="100000" y="80000"/>
                                    </p:animScale>
                                    <p:animScale>
                                      <p:cBhvr>
                                        <p:cTn id="46" dur="41" decel="50000">
                                          <p:stCondLst>
                                            <p:cond delay="335"/>
                                          </p:stCondLst>
                                        </p:cTn>
                                        <p:tgtEl>
                                          <p:spTgt spid="3"/>
                                        </p:tgtEl>
                                      </p:cBhvr>
                                      <p:to x="100000" y="100000"/>
                                    </p:animScale>
                                    <p:animScale>
                                      <p:cBhvr>
                                        <p:cTn id="47" dur="7">
                                          <p:stCondLst>
                                            <p:cond delay="410"/>
                                          </p:stCondLst>
                                        </p:cTn>
                                        <p:tgtEl>
                                          <p:spTgt spid="3"/>
                                        </p:tgtEl>
                                      </p:cBhvr>
                                      <p:to x="100000" y="90000"/>
                                    </p:animScale>
                                    <p:animScale>
                                      <p:cBhvr>
                                        <p:cTn id="48" dur="41" decel="50000">
                                          <p:stCondLst>
                                            <p:cond delay="417"/>
                                          </p:stCondLst>
                                        </p:cTn>
                                        <p:tgtEl>
                                          <p:spTgt spid="3"/>
                                        </p:tgtEl>
                                      </p:cBhvr>
                                      <p:to x="100000" y="100000"/>
                                    </p:animScale>
                                    <p:animScale>
                                      <p:cBhvr>
                                        <p:cTn id="49" dur="7">
                                          <p:stCondLst>
                                            <p:cond delay="452"/>
                                          </p:stCondLst>
                                        </p:cTn>
                                        <p:tgtEl>
                                          <p:spTgt spid="3"/>
                                        </p:tgtEl>
                                      </p:cBhvr>
                                      <p:to x="100000" y="95000"/>
                                    </p:animScale>
                                    <p:animScale>
                                      <p:cBhvr>
                                        <p:cTn id="50" dur="41" decel="50000">
                                          <p:stCondLst>
                                            <p:cond delay="458"/>
                                          </p:stCondLst>
                                        </p:cTn>
                                        <p:tgtEl>
                                          <p:spTgt spid="3"/>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5" name="boing.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45413"/>
                                        </p:tgtEl>
                                        <p:attrNameLst>
                                          <p:attrName>style.visibility</p:attrName>
                                        </p:attrNameLst>
                                      </p:cBhvr>
                                      <p:to>
                                        <p:strVal val="visible"/>
                                      </p:to>
                                    </p:set>
                                    <p:anim calcmode="lin" valueType="num">
                                      <p:cBhvr>
                                        <p:cTn id="55" dur="1000" fill="hold"/>
                                        <p:tgtEl>
                                          <p:spTgt spid="145413"/>
                                        </p:tgtEl>
                                        <p:attrNameLst>
                                          <p:attrName>ppt_w</p:attrName>
                                        </p:attrNameLst>
                                      </p:cBhvr>
                                      <p:tavLst>
                                        <p:tav tm="0">
                                          <p:val>
                                            <p:fltVal val="0"/>
                                          </p:val>
                                        </p:tav>
                                        <p:tav tm="100000">
                                          <p:val>
                                            <p:strVal val="#ppt_w"/>
                                          </p:val>
                                        </p:tav>
                                      </p:tavLst>
                                    </p:anim>
                                    <p:anim calcmode="lin" valueType="num">
                                      <p:cBhvr>
                                        <p:cTn id="56" dur="1000" fill="hold"/>
                                        <p:tgtEl>
                                          <p:spTgt spid="145413"/>
                                        </p:tgtEl>
                                        <p:attrNameLst>
                                          <p:attrName>ppt_h</p:attrName>
                                        </p:attrNameLst>
                                      </p:cBhvr>
                                      <p:tavLst>
                                        <p:tav tm="0">
                                          <p:val>
                                            <p:fltVal val="0"/>
                                          </p:val>
                                        </p:tav>
                                        <p:tav tm="100000">
                                          <p:val>
                                            <p:strVal val="#ppt_h"/>
                                          </p:val>
                                        </p:tav>
                                      </p:tavLst>
                                    </p:anim>
                                    <p:animEffect transition="in" filter="fade">
                                      <p:cBhvr>
                                        <p:cTn id="57" dur="1000"/>
                                        <p:tgtEl>
                                          <p:spTgt spid="145413"/>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7460" name="Rectangle 4"/>
              <p:cNvSpPr>
                <a:spLocks noChangeArrowheads="1"/>
              </p:cNvSpPr>
              <p:nvPr/>
            </p:nvSpPr>
            <p:spPr bwMode="auto">
              <a:xfrm>
                <a:off x="674688" y="1758949"/>
                <a:ext cx="7772400" cy="4988691"/>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Use a 3D view                                                 of the equipotential surface                                                 of two point masses to                                                illustrate that the gravitational                                    potential gradient is zero                                         somewhere in between the                                              two masses.</a:t>
                </a:r>
              </a:p>
              <a:p>
                <a:pPr eaLnBrk="0" hangingPunct="0">
                  <a:spcBef>
                    <a:spcPct val="20000"/>
                  </a:spcBef>
                </a:pPr>
                <a:r>
                  <a:rPr lang="en-US" dirty="0">
                    <a:sym typeface="Symbol" pitchFamily="18" charset="2"/>
                  </a:rPr>
                  <a:t>SOLUTION: </a:t>
                </a:r>
              </a:p>
              <a:p>
                <a:pPr eaLnBrk="0" hangingPunct="0">
                  <a:spcBef>
                    <a:spcPct val="20000"/>
                  </a:spcBef>
                </a:pPr>
                <a:r>
                  <a:rPr lang="en-US" dirty="0">
                    <a:sym typeface="Symbol" pitchFamily="18" charset="2"/>
                  </a:rPr>
                  <a:t>Remember that the                                              gravitational potential gradient </a:t>
                </a:r>
                <a14:m>
                  <m:oMath xmlns:m="http://schemas.openxmlformats.org/officeDocument/2006/math">
                    <m:r>
                      <a:rPr lang="en-US" i="1" dirty="0">
                        <a:latin typeface="Cambria Math" panose="02040503050406030204" pitchFamily="18" charset="0"/>
                        <a:cs typeface="Courier New" pitchFamily="49" charset="0"/>
                        <a:sym typeface="Symbol" pitchFamily="18" charset="2"/>
                      </a:rPr>
                      <m:t>𝑔</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i="1" dirty="0">
                            <a:latin typeface="Cambria Math" panose="02040503050406030204" pitchFamily="18" charset="0"/>
                            <a:ea typeface="Cambria Math" panose="02040503050406030204" pitchFamily="18" charset="0"/>
                            <a:sym typeface="Symbol" pitchFamily="18" charset="2"/>
                          </a:rPr>
                          <m:t>∆</m:t>
                        </m:r>
                        <m:sSub>
                          <m:sSubPr>
                            <m:ctrlPr>
                              <a:rPr lang="en-US" i="1" dirty="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cs typeface="Courier New" pitchFamily="49" charset="0"/>
                                <a:sym typeface="Symbol" pitchFamily="18" charset="2"/>
                              </a:rPr>
                              <m:t>𝑉</m:t>
                            </m:r>
                          </m:e>
                          <m:sub>
                            <m:r>
                              <a:rPr lang="en-US" i="1" dirty="0">
                                <a:latin typeface="Cambria Math" panose="02040503050406030204" pitchFamily="18" charset="0"/>
                                <a:cs typeface="Courier New" pitchFamily="49" charset="0"/>
                                <a:sym typeface="Symbol" pitchFamily="18" charset="2"/>
                              </a:rPr>
                              <m:t>𝑔</m:t>
                            </m:r>
                          </m:sub>
                        </m:sSub>
                      </m:num>
                      <m:den>
                        <m:r>
                          <a:rPr lang="en-US" i="1" dirty="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𝑟</m:t>
                        </m:r>
                      </m:den>
                    </m:f>
                  </m:oMath>
                </a14:m>
                <a:r>
                  <a:rPr lang="en-US" dirty="0" smtClean="0">
                    <a:cs typeface="Courier New" pitchFamily="49" charset="0"/>
                    <a:sym typeface="Symbol" pitchFamily="18" charset="2"/>
                  </a:rPr>
                  <a:t> is </a:t>
                </a:r>
                <a:r>
                  <a:rPr lang="en-US" dirty="0">
                    <a:cs typeface="Courier New" pitchFamily="49" charset="0"/>
                    <a:sym typeface="Symbol" pitchFamily="18" charset="2"/>
                  </a:rPr>
                  <a:t>just the slope of the surface.</a:t>
                </a:r>
              </a:p>
              <a:p>
                <a:pPr eaLnBrk="0" hangingPunct="0">
                  <a:spcBef>
                    <a:spcPct val="20000"/>
                  </a:spcBef>
                </a:pPr>
                <a:r>
                  <a:rPr lang="en-US" dirty="0">
                    <a:sym typeface="Symbol" pitchFamily="18" charset="2"/>
                  </a:rPr>
                  <a:t>The saddle point’s slope is zero. Thus </a:t>
                </a:r>
                <a14:m>
                  <m:oMath xmlns:m="http://schemas.openxmlformats.org/officeDocument/2006/math">
                    <m:r>
                      <a:rPr lang="en-US" i="1" dirty="0" smtClean="0">
                        <a:latin typeface="Cambria Math" panose="02040503050406030204" pitchFamily="18" charset="0"/>
                        <a:sym typeface="Symbol" pitchFamily="18" charset="2"/>
                      </a:rPr>
                      <m:t>𝑔</m:t>
                    </m:r>
                    <m:r>
                      <a:rPr lang="en-US" i="1" dirty="0" smtClean="0">
                        <a:latin typeface="Cambria Math" panose="02040503050406030204" pitchFamily="18" charset="0"/>
                        <a:sym typeface="Symbol" pitchFamily="18" charset="2"/>
                      </a:rPr>
                      <m:t>=0 </m:t>
                    </m:r>
                  </m:oMath>
                </a14:m>
                <a:r>
                  <a:rPr lang="en-US" dirty="0">
                    <a:sym typeface="Symbol" pitchFamily="18" charset="2"/>
                  </a:rPr>
                  <a:t>there.</a:t>
                </a:r>
              </a:p>
            </p:txBody>
          </p:sp>
        </mc:Choice>
        <mc:Fallback xmlns="">
          <p:sp>
            <p:nvSpPr>
              <p:cNvPr id="147460" name="Rectangle 4"/>
              <p:cNvSpPr>
                <a:spLocks noRot="1" noChangeAspect="1" noMove="1" noResize="1" noEditPoints="1" noAdjustHandles="1" noChangeArrowheads="1" noChangeShapeType="1" noTextEdit="1"/>
              </p:cNvSpPr>
              <p:nvPr/>
            </p:nvSpPr>
            <p:spPr bwMode="auto">
              <a:xfrm>
                <a:off x="674688" y="1758949"/>
                <a:ext cx="7772400" cy="4988691"/>
              </a:xfrm>
              <a:prstGeom prst="rect">
                <a:avLst/>
              </a:prstGeom>
              <a:blipFill>
                <a:blip r:embed="rId8"/>
                <a:stretch>
                  <a:fillRect l="-1255" t="-856" r="-3686" b="-856"/>
                </a:stretch>
              </a:blipFill>
              <a:ln w="9525">
                <a:noFill/>
                <a:miter lim="800000"/>
                <a:headEnd/>
                <a:tailEnd/>
              </a:ln>
            </p:spPr>
            <p:txBody>
              <a:bodyPr/>
              <a:lstStyle/>
              <a:p>
                <a:r>
                  <a:rPr lang="en-US">
                    <a:noFill/>
                  </a:rPr>
                  <a:t> </a:t>
                </a:r>
              </a:p>
            </p:txBody>
          </p:sp>
        </mc:Fallback>
      </mc:AlternateContent>
      <p:pic>
        <p:nvPicPr>
          <p:cNvPr id="27663" name="Picture 15"/>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a:off x="4948238" y="2025650"/>
            <a:ext cx="2660650" cy="1519238"/>
          </a:xfrm>
          <a:prstGeom prst="rect">
            <a:avLst/>
          </a:prstGeom>
          <a:ln>
            <a:noFill/>
          </a:ln>
          <a:effectLst>
            <a:outerShdw blurRad="292100" dist="139700" dir="2700000" algn="tl" rotWithShape="0">
              <a:srgbClr val="333333">
                <a:alpha val="65000"/>
              </a:srgbClr>
            </a:outerShdw>
          </a:effectLst>
        </p:spPr>
      </p:pic>
      <p:pic>
        <p:nvPicPr>
          <p:cNvPr id="27664" name="Picture 16"/>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a:off x="5208588" y="2747963"/>
            <a:ext cx="3744912" cy="2001837"/>
          </a:xfrm>
          <a:prstGeom prst="rect">
            <a:avLst/>
          </a:prstGeom>
          <a:ln>
            <a:noFill/>
          </a:ln>
          <a:effectLst>
            <a:outerShdw blurRad="292100" dist="139700" dir="2700000" algn="tl" rotWithShape="0">
              <a:srgbClr val="333333">
                <a:alpha val="65000"/>
              </a:srgbClr>
            </a:outerShdw>
          </a:effectLst>
        </p:spPr>
      </p:pic>
      <p:sp>
        <p:nvSpPr>
          <p:cNvPr id="2765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27659" name="Rectangle 14"/>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147462" name="Freeform 6"/>
          <p:cNvSpPr>
            <a:spLocks/>
          </p:cNvSpPr>
          <p:nvPr/>
        </p:nvSpPr>
        <p:spPr bwMode="auto">
          <a:xfrm>
            <a:off x="6450013" y="2768600"/>
            <a:ext cx="150812" cy="649288"/>
          </a:xfrm>
          <a:custGeom>
            <a:avLst/>
            <a:gdLst>
              <a:gd name="T0" fmla="*/ 447477 w 224"/>
              <a:gd name="T1" fmla="*/ 1182688 h 637"/>
              <a:gd name="T2" fmla="*/ 447477 w 224"/>
              <a:gd name="T3" fmla="*/ 915330 h 637"/>
              <a:gd name="T4" fmla="*/ 400695 w 224"/>
              <a:gd name="T5" fmla="*/ 660968 h 637"/>
              <a:gd name="T6" fmla="*/ 278656 w 224"/>
              <a:gd name="T7" fmla="*/ 350907 h 637"/>
              <a:gd name="T8" fmla="*/ 124073 w 224"/>
              <a:gd name="T9" fmla="*/ 113256 h 637"/>
              <a:gd name="T10" fmla="*/ 0 w 224"/>
              <a:gd name="T11" fmla="*/ 0 h 637"/>
              <a:gd name="T12" fmla="*/ 0 60000 65536"/>
              <a:gd name="T13" fmla="*/ 0 60000 65536"/>
              <a:gd name="T14" fmla="*/ 0 60000 65536"/>
              <a:gd name="T15" fmla="*/ 0 60000 65536"/>
              <a:gd name="T16" fmla="*/ 0 60000 65536"/>
              <a:gd name="T17" fmla="*/ 0 60000 65536"/>
              <a:gd name="T18" fmla="*/ 0 w 224"/>
              <a:gd name="T19" fmla="*/ 0 h 637"/>
              <a:gd name="T20" fmla="*/ 224 w 224"/>
              <a:gd name="T21" fmla="*/ 637 h 637"/>
            </a:gdLst>
            <a:ahLst/>
            <a:cxnLst>
              <a:cxn ang="T12">
                <a:pos x="T0" y="T1"/>
              </a:cxn>
              <a:cxn ang="T13">
                <a:pos x="T2" y="T3"/>
              </a:cxn>
              <a:cxn ang="T14">
                <a:pos x="T4" y="T5"/>
              </a:cxn>
              <a:cxn ang="T15">
                <a:pos x="T6" y="T7"/>
              </a:cxn>
              <a:cxn ang="T16">
                <a:pos x="T8" y="T9"/>
              </a:cxn>
              <a:cxn ang="T17">
                <a:pos x="T10" y="T11"/>
              </a:cxn>
            </a:cxnLst>
            <a:rect l="T18" t="T19" r="T20" b="T21"/>
            <a:pathLst>
              <a:path w="224" h="637">
                <a:moveTo>
                  <a:pt x="220" y="637"/>
                </a:moveTo>
                <a:cubicBezTo>
                  <a:pt x="222" y="588"/>
                  <a:pt x="224" y="540"/>
                  <a:pt x="220" y="493"/>
                </a:cubicBezTo>
                <a:cubicBezTo>
                  <a:pt x="216" y="446"/>
                  <a:pt x="211" y="407"/>
                  <a:pt x="197" y="356"/>
                </a:cubicBezTo>
                <a:cubicBezTo>
                  <a:pt x="183" y="305"/>
                  <a:pt x="160" y="238"/>
                  <a:pt x="137" y="189"/>
                </a:cubicBezTo>
                <a:cubicBezTo>
                  <a:pt x="114" y="140"/>
                  <a:pt x="84" y="92"/>
                  <a:pt x="61" y="61"/>
                </a:cubicBezTo>
                <a:cubicBezTo>
                  <a:pt x="38" y="30"/>
                  <a:pt x="15" y="11"/>
                  <a:pt x="0" y="0"/>
                </a:cubicBezTo>
              </a:path>
            </a:pathLst>
          </a:custGeom>
          <a:noFill/>
          <a:ln w="28575" cmpd="sng">
            <a:solidFill>
              <a:srgbClr val="FF0000"/>
            </a:solidFill>
            <a:round/>
            <a:headEnd/>
            <a:tailEnd/>
          </a:ln>
        </p:spPr>
        <p:txBody>
          <a:bodyPr/>
          <a:lstStyle/>
          <a:p>
            <a:endParaRPr lang="en-US"/>
          </a:p>
        </p:txBody>
      </p:sp>
      <p:sp>
        <p:nvSpPr>
          <p:cNvPr id="147465" name="Line 9"/>
          <p:cNvSpPr>
            <a:spLocks noChangeShapeType="1"/>
          </p:cNvSpPr>
          <p:nvPr/>
        </p:nvSpPr>
        <p:spPr bwMode="auto">
          <a:xfrm flipV="1">
            <a:off x="5745163" y="2762250"/>
            <a:ext cx="1354137" cy="111125"/>
          </a:xfrm>
          <a:prstGeom prst="line">
            <a:avLst/>
          </a:prstGeom>
          <a:noFill/>
          <a:ln w="19050">
            <a:solidFill>
              <a:schemeClr val="tx1"/>
            </a:solidFill>
            <a:round/>
            <a:headEnd/>
            <a:tailEnd/>
          </a:ln>
        </p:spPr>
        <p:txBody>
          <a:bodyPr/>
          <a:lstStyle/>
          <a:p>
            <a:endParaRPr lang="en-US"/>
          </a:p>
        </p:txBody>
      </p:sp>
      <p:sp>
        <p:nvSpPr>
          <p:cNvPr id="147464" name="Line 8"/>
          <p:cNvSpPr>
            <a:spLocks noChangeShapeType="1"/>
          </p:cNvSpPr>
          <p:nvPr/>
        </p:nvSpPr>
        <p:spPr bwMode="auto">
          <a:xfrm>
            <a:off x="6159500" y="2425700"/>
            <a:ext cx="679450" cy="785813"/>
          </a:xfrm>
          <a:prstGeom prst="line">
            <a:avLst/>
          </a:prstGeom>
          <a:noFill/>
          <a:ln w="19050">
            <a:solidFill>
              <a:schemeClr val="tx1"/>
            </a:solidFill>
            <a:prstDash val="dash"/>
            <a:round/>
            <a:headEnd/>
            <a:tailEnd/>
          </a:ln>
        </p:spPr>
        <p:txBody>
          <a:bodyPr/>
          <a:lstStyle/>
          <a:p>
            <a:endParaRPr lang="en-US"/>
          </a:p>
        </p:txBody>
      </p:sp>
      <p:sp>
        <p:nvSpPr>
          <p:cNvPr id="147466" name="Text Box 10"/>
          <p:cNvSpPr txBox="1">
            <a:spLocks noChangeArrowheads="1"/>
          </p:cNvSpPr>
          <p:nvPr/>
        </p:nvSpPr>
        <p:spPr bwMode="auto">
          <a:xfrm>
            <a:off x="7313613" y="1985963"/>
            <a:ext cx="1830387" cy="457200"/>
          </a:xfrm>
          <a:prstGeom prst="rect">
            <a:avLst/>
          </a:prstGeom>
          <a:noFill/>
          <a:ln w="9525">
            <a:noFill/>
            <a:miter lim="800000"/>
            <a:headEnd/>
            <a:tailEnd/>
          </a:ln>
        </p:spPr>
        <p:txBody>
          <a:bodyPr wrap="none">
            <a:spAutoFit/>
          </a:bodyPr>
          <a:lstStyle/>
          <a:p>
            <a:r>
              <a:rPr lang="en-US">
                <a:solidFill>
                  <a:schemeClr val="hlink"/>
                </a:solidFill>
              </a:rPr>
              <a:t>saddle point</a:t>
            </a:r>
          </a:p>
        </p:txBody>
      </p:sp>
      <p:sp>
        <p:nvSpPr>
          <p:cNvPr id="147467" name="Line 11"/>
          <p:cNvSpPr>
            <a:spLocks noChangeShapeType="1"/>
          </p:cNvSpPr>
          <p:nvPr/>
        </p:nvSpPr>
        <p:spPr bwMode="auto">
          <a:xfrm flipH="1">
            <a:off x="6507163" y="2270125"/>
            <a:ext cx="800100" cy="533400"/>
          </a:xfrm>
          <a:prstGeom prst="line">
            <a:avLst/>
          </a:prstGeom>
          <a:noFill/>
          <a:ln w="19050">
            <a:solidFill>
              <a:schemeClr val="tx1"/>
            </a:solidFill>
            <a:round/>
            <a:headEn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additive="base">
                                        <p:cTn id="7" dur="500" fill="hold"/>
                                        <p:tgtEl>
                                          <p:spTgt spid="14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7663"/>
                                        </p:tgtEl>
                                        <p:attrNameLst>
                                          <p:attrName>style.visibility</p:attrName>
                                        </p:attrNameLst>
                                      </p:cBhvr>
                                      <p:to>
                                        <p:strVal val="visible"/>
                                      </p:to>
                                    </p:set>
                                    <p:animEffect transition="in" filter="wipe(down)">
                                      <p:cBhvr>
                                        <p:cTn id="12" dur="500"/>
                                        <p:tgtEl>
                                          <p:spTgt spid="27663"/>
                                        </p:tgtEl>
                                      </p:cBhvr>
                                    </p:animEffect>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par>
                                <p:cTn id="13" presetID="22" presetClass="entr" presetSubtype="4" fill="hold" nodeType="withEffect">
                                  <p:stCondLst>
                                    <p:cond delay="0"/>
                                  </p:stCondLst>
                                  <p:childTnLst>
                                    <p:set>
                                      <p:cBhvr>
                                        <p:cTn id="14" dur="1" fill="hold">
                                          <p:stCondLst>
                                            <p:cond delay="0"/>
                                          </p:stCondLst>
                                        </p:cTn>
                                        <p:tgtEl>
                                          <p:spTgt spid="27664"/>
                                        </p:tgtEl>
                                        <p:attrNameLst>
                                          <p:attrName>style.visibility</p:attrName>
                                        </p:attrNameLst>
                                      </p:cBhvr>
                                      <p:to>
                                        <p:strVal val="visible"/>
                                      </p:to>
                                    </p:set>
                                    <p:animEffect transition="in" filter="wipe(down)">
                                      <p:cBhvr>
                                        <p:cTn id="15" dur="500"/>
                                        <p:tgtEl>
                                          <p:spTgt spid="27664"/>
                                        </p:tgtEl>
                                      </p:cBhvr>
                                    </p:animEffect>
                                  </p:childTnLst>
                                  <p:subTnLst>
                                    <p:audio>
                                      <p:cMediaNode>
                                        <p:cTn display="0" masterRel="sameClick">
                                          <p:stCondLst>
                                            <p:cond evt="begin" delay="0">
                                              <p:tn val="13"/>
                                            </p:cond>
                                          </p:stCondLst>
                                          <p:endCondLst>
                                            <p:cond evt="onStopAudio" delay="0">
                                              <p:tgtEl>
                                                <p:sldTgt/>
                                              </p:tgtEl>
                                            </p:cond>
                                          </p:endCondLst>
                                        </p:cTn>
                                        <p:tgtEl>
                                          <p:sndTgt r:embed="rId5" name="suction.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7460">
                                            <p:txEl>
                                              <p:pRg st="1" end="1"/>
                                            </p:txEl>
                                          </p:spTgt>
                                        </p:tgtEl>
                                        <p:attrNameLst>
                                          <p:attrName>style.visibility</p:attrName>
                                        </p:attrNameLst>
                                      </p:cBhvr>
                                      <p:to>
                                        <p:strVal val="visible"/>
                                      </p:to>
                                    </p:set>
                                    <p:anim calcmode="lin" valueType="num">
                                      <p:cBhvr additive="base">
                                        <p:cTn id="20"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74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7460">
                                            <p:txEl>
                                              <p:pRg st="2" end="2"/>
                                            </p:txEl>
                                          </p:spTgt>
                                        </p:tgtEl>
                                        <p:attrNameLst>
                                          <p:attrName>style.visibility</p:attrName>
                                        </p:attrNameLst>
                                      </p:cBhvr>
                                      <p:to>
                                        <p:strVal val="visible"/>
                                      </p:to>
                                    </p:set>
                                    <p:anim calcmode="lin" valueType="num">
                                      <p:cBhvr additive="base">
                                        <p:cTn id="26"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74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7462"/>
                                        </p:tgtEl>
                                        <p:attrNameLst>
                                          <p:attrName>style.visibility</p:attrName>
                                        </p:attrNameLst>
                                      </p:cBhvr>
                                      <p:to>
                                        <p:strVal val="visible"/>
                                      </p:to>
                                    </p:set>
                                    <p:animEffect transition="in" filter="wipe(down)">
                                      <p:cBhvr>
                                        <p:cTn id="32" dur="5000"/>
                                        <p:tgtEl>
                                          <p:spTgt spid="147462"/>
                                        </p:tgtEl>
                                      </p:cBhvr>
                                    </p:animEffect>
                                  </p:childTnLst>
                                  <p:subTnLst>
                                    <p:audio>
                                      <p:cMediaNode>
                                        <p:cTn display="0" masterRel="sameClick">
                                          <p:stCondLst>
                                            <p:cond evt="begin" delay="0">
                                              <p:tn val="30"/>
                                            </p:cond>
                                          </p:stCondLst>
                                          <p:endCondLst>
                                            <p:cond evt="onStopAudio" delay="0">
                                              <p:tgtEl>
                                                <p:sldTgt/>
                                              </p:tgtEl>
                                            </p:cond>
                                          </p:endCondLst>
                                        </p:cTn>
                                        <p:tgtEl>
                                          <p:sndTgt r:embed="rId6"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7464"/>
                                        </p:tgtEl>
                                        <p:attrNameLst>
                                          <p:attrName>style.visibility</p:attrName>
                                        </p:attrNameLst>
                                      </p:cBhvr>
                                      <p:to>
                                        <p:strVal val="visible"/>
                                      </p:to>
                                    </p:set>
                                    <p:animEffect transition="in" filter="wipe(down)">
                                      <p:cBhvr>
                                        <p:cTn id="37" dur="500"/>
                                        <p:tgtEl>
                                          <p:spTgt spid="147464"/>
                                        </p:tgtEl>
                                      </p:cBhvr>
                                    </p:animEffect>
                                  </p:childTnLst>
                                  <p:subTnLst>
                                    <p:audio>
                                      <p:cMediaNode>
                                        <p:cTn display="0" masterRel="sameClick">
                                          <p:stCondLst>
                                            <p:cond evt="begin" delay="0">
                                              <p:tn val="35"/>
                                            </p:cond>
                                          </p:stCondLst>
                                          <p:endCondLst>
                                            <p:cond evt="onStopAudio" delay="0">
                                              <p:tgtEl>
                                                <p:sldTgt/>
                                              </p:tgtEl>
                                            </p:cond>
                                          </p:endCondLst>
                                        </p:cTn>
                                        <p:tgtEl>
                                          <p:sndTgt r:embed="rId7" name="cashreg.wav"/>
                                        </p:tgtEl>
                                      </p:cMediaNode>
                                    </p:audio>
                                  </p:subTnLst>
                                </p:cTn>
                              </p:par>
                              <p:par>
                                <p:cTn id="38" presetID="22" presetClass="entr" presetSubtype="4" fill="hold" grpId="0" nodeType="withEffect">
                                  <p:stCondLst>
                                    <p:cond delay="0"/>
                                  </p:stCondLst>
                                  <p:childTnLst>
                                    <p:set>
                                      <p:cBhvr>
                                        <p:cTn id="39" dur="1" fill="hold">
                                          <p:stCondLst>
                                            <p:cond delay="0"/>
                                          </p:stCondLst>
                                        </p:cTn>
                                        <p:tgtEl>
                                          <p:spTgt spid="147465"/>
                                        </p:tgtEl>
                                        <p:attrNameLst>
                                          <p:attrName>style.visibility</p:attrName>
                                        </p:attrNameLst>
                                      </p:cBhvr>
                                      <p:to>
                                        <p:strVal val="visible"/>
                                      </p:to>
                                    </p:set>
                                    <p:animEffect transition="in" filter="wipe(down)">
                                      <p:cBhvr>
                                        <p:cTn id="40" dur="500"/>
                                        <p:tgtEl>
                                          <p:spTgt spid="147465"/>
                                        </p:tgtEl>
                                      </p:cBhvr>
                                    </p:animEffect>
                                  </p:childTnLst>
                                  <p:subTnLst>
                                    <p:audio>
                                      <p:cMediaNode>
                                        <p:cTn display="0" masterRel="sameClick">
                                          <p:stCondLst>
                                            <p:cond evt="begin" delay="0">
                                              <p:tn val="38"/>
                                            </p:cond>
                                          </p:stCondLst>
                                          <p:endCondLst>
                                            <p:cond evt="onStopAudio" delay="0">
                                              <p:tgtEl>
                                                <p:sldTgt/>
                                              </p:tgtEl>
                                            </p:cond>
                                          </p:endCondLst>
                                        </p:cTn>
                                        <p:tgtEl>
                                          <p:sndTgt r:embed="rId7"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47466">
                                            <p:txEl>
                                              <p:pRg st="0" end="0"/>
                                            </p:txEl>
                                          </p:spTgt>
                                        </p:tgtEl>
                                        <p:attrNameLst>
                                          <p:attrName>style.visibility</p:attrName>
                                        </p:attrNameLst>
                                      </p:cBhvr>
                                      <p:to>
                                        <p:strVal val="visible"/>
                                      </p:to>
                                    </p:set>
                                    <p:anim calcmode="lin" valueType="num">
                                      <p:cBhvr additive="base">
                                        <p:cTn id="45" dur="500" fill="hold"/>
                                        <p:tgtEl>
                                          <p:spTgt spid="147466">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474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22" presetClass="entr" presetSubtype="1" fill="hold" grpId="0" nodeType="withEffect">
                                  <p:stCondLst>
                                    <p:cond delay="0"/>
                                  </p:stCondLst>
                                  <p:childTnLst>
                                    <p:set>
                                      <p:cBhvr>
                                        <p:cTn id="48" dur="1" fill="hold">
                                          <p:stCondLst>
                                            <p:cond delay="0"/>
                                          </p:stCondLst>
                                        </p:cTn>
                                        <p:tgtEl>
                                          <p:spTgt spid="147467"/>
                                        </p:tgtEl>
                                        <p:attrNameLst>
                                          <p:attrName>style.visibility</p:attrName>
                                        </p:attrNameLst>
                                      </p:cBhvr>
                                      <p:to>
                                        <p:strVal val="visible"/>
                                      </p:to>
                                    </p:set>
                                    <p:animEffect transition="in" filter="wipe(up)">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7460">
                                            <p:txEl>
                                              <p:pRg st="3" end="3"/>
                                            </p:txEl>
                                          </p:spTgt>
                                        </p:tgtEl>
                                        <p:attrNameLst>
                                          <p:attrName>style.visibility</p:attrName>
                                        </p:attrNameLst>
                                      </p:cBhvr>
                                      <p:to>
                                        <p:strVal val="visible"/>
                                      </p:to>
                                    </p:set>
                                    <p:anim calcmode="lin" valueType="num">
                                      <p:cBhvr additive="base">
                                        <p:cTn id="54" dur="500" fill="hold"/>
                                        <p:tgtEl>
                                          <p:spTgt spid="147460">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74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P spid="147465" grpId="0" animBg="1"/>
      <p:bldP spid="147464" grpId="0" animBg="1"/>
      <p:bldP spid="1474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9" name="Picture 17"/>
          <p:cNvPicPr>
            <a:picLocks noChangeAspect="1" noChangeArrowheads="1"/>
          </p:cNvPicPr>
          <p:nvPr/>
        </p:nvPicPr>
        <p:blipFill>
          <a:blip r:embed="rId7" cstate="print"/>
          <a:srcRect/>
          <a:stretch>
            <a:fillRect/>
          </a:stretch>
        </p:blipFill>
        <p:spPr bwMode="auto">
          <a:xfrm>
            <a:off x="-1" y="4668633"/>
            <a:ext cx="9159011" cy="2189367"/>
          </a:xfrm>
          <a:prstGeom prst="rect">
            <a:avLst/>
          </a:prstGeom>
          <a:noFill/>
          <a:ln w="9525">
            <a:noFill/>
            <a:miter lim="800000"/>
            <a:headEnd/>
            <a:tailEnd/>
          </a:ln>
        </p:spPr>
      </p:pic>
      <p:sp>
        <p:nvSpPr>
          <p:cNvPr id="151559" name="Text Box 7"/>
          <p:cNvSpPr txBox="1">
            <a:spLocks noChangeArrowheads="1"/>
          </p:cNvSpPr>
          <p:nvPr/>
        </p:nvSpPr>
        <p:spPr bwMode="auto">
          <a:xfrm>
            <a:off x="1136650" y="4643438"/>
            <a:ext cx="409575" cy="420687"/>
          </a:xfrm>
          <a:prstGeom prst="rect">
            <a:avLst/>
          </a:prstGeom>
          <a:noFill/>
          <a:ln w="9525" algn="ctr">
            <a:noFill/>
            <a:miter lim="800000"/>
            <a:headEnd/>
            <a:tailEnd/>
          </a:ln>
        </p:spPr>
        <p:txBody>
          <a:bodyPr>
            <a:spAutoFit/>
          </a:bodyPr>
          <a:lstStyle/>
          <a:p>
            <a:pPr>
              <a:lnSpc>
                <a:spcPct val="90000"/>
              </a:lnSpc>
              <a:spcBef>
                <a:spcPct val="20000"/>
              </a:spcBef>
            </a:pPr>
            <a:r>
              <a:rPr lang="en-US" i="1">
                <a:solidFill>
                  <a:schemeClr val="tx2"/>
                </a:solidFill>
              </a:rPr>
              <a:t>M</a:t>
            </a:r>
          </a:p>
        </p:txBody>
      </p:sp>
      <p:grpSp>
        <p:nvGrpSpPr>
          <p:cNvPr id="2" name="Group 8"/>
          <p:cNvGrpSpPr>
            <a:grpSpLocks/>
          </p:cNvGrpSpPr>
          <p:nvPr/>
        </p:nvGrpSpPr>
        <p:grpSpPr bwMode="auto">
          <a:xfrm>
            <a:off x="2397125" y="5302250"/>
            <a:ext cx="409575" cy="500063"/>
            <a:chOff x="1510" y="3186"/>
            <a:chExt cx="258" cy="315"/>
          </a:xfrm>
        </p:grpSpPr>
        <p:sp>
          <p:nvSpPr>
            <p:cNvPr id="28686" name="Oval 9"/>
            <p:cNvSpPr>
              <a:spLocks noChangeArrowheads="1"/>
            </p:cNvSpPr>
            <p:nvPr/>
          </p:nvSpPr>
          <p:spPr bwMode="auto">
            <a:xfrm>
              <a:off x="1563" y="3401"/>
              <a:ext cx="100" cy="100"/>
            </a:xfrm>
            <a:prstGeom prst="ellipse">
              <a:avLst/>
            </a:prstGeom>
            <a:solidFill>
              <a:schemeClr val="bg1"/>
            </a:solidFill>
            <a:ln w="9525" algn="ctr">
              <a:noFill/>
              <a:round/>
              <a:headEnd/>
              <a:tailEnd/>
            </a:ln>
          </p:spPr>
          <p:txBody>
            <a:bodyPr wrap="none" anchor="ctr"/>
            <a:lstStyle/>
            <a:p>
              <a:endParaRPr lang="en-US"/>
            </a:p>
          </p:txBody>
        </p:sp>
        <p:sp>
          <p:nvSpPr>
            <p:cNvPr id="28687" name="Text Box 10"/>
            <p:cNvSpPr txBox="1">
              <a:spLocks noChangeArrowheads="1"/>
            </p:cNvSpPr>
            <p:nvPr/>
          </p:nvSpPr>
          <p:spPr bwMode="auto">
            <a:xfrm>
              <a:off x="1510" y="3186"/>
              <a:ext cx="258" cy="265"/>
            </a:xfrm>
            <a:prstGeom prst="rect">
              <a:avLst/>
            </a:prstGeom>
            <a:noFill/>
            <a:ln w="9525" algn="ctr">
              <a:noFill/>
              <a:miter lim="800000"/>
              <a:headEnd/>
              <a:tailEnd/>
            </a:ln>
          </p:spPr>
          <p:txBody>
            <a:bodyPr>
              <a:spAutoFit/>
            </a:bodyPr>
            <a:lstStyle/>
            <a:p>
              <a:pPr>
                <a:lnSpc>
                  <a:spcPct val="90000"/>
                </a:lnSpc>
                <a:spcBef>
                  <a:spcPct val="20000"/>
                </a:spcBef>
              </a:pPr>
              <a:r>
                <a:rPr lang="en-US" i="1">
                  <a:solidFill>
                    <a:schemeClr val="bg1"/>
                  </a:solidFill>
                </a:rPr>
                <a:t>m</a:t>
              </a:r>
            </a:p>
          </p:txBody>
        </p:sp>
      </p:grpSp>
      <p:sp>
        <p:nvSpPr>
          <p:cNvPr id="151563" name="Line 11"/>
          <p:cNvSpPr>
            <a:spLocks noChangeShapeType="1"/>
          </p:cNvSpPr>
          <p:nvPr/>
        </p:nvSpPr>
        <p:spPr bwMode="auto">
          <a:xfrm>
            <a:off x="1379538" y="5730875"/>
            <a:ext cx="1117600" cy="0"/>
          </a:xfrm>
          <a:prstGeom prst="line">
            <a:avLst/>
          </a:prstGeom>
          <a:noFill/>
          <a:ln w="57150">
            <a:solidFill>
              <a:schemeClr val="hlink"/>
            </a:solidFill>
            <a:round/>
            <a:headEnd/>
            <a:tailEnd type="arrow" w="med" len="med"/>
          </a:ln>
        </p:spPr>
        <p:txBody>
          <a:bodyPr/>
          <a:lstStyle/>
          <a:p>
            <a:endParaRPr lang="en-US"/>
          </a:p>
        </p:txBody>
      </p:sp>
      <p:sp>
        <p:nvSpPr>
          <p:cNvPr id="151564" name="Text Box 12"/>
          <p:cNvSpPr txBox="1">
            <a:spLocks noChangeArrowheads="1"/>
          </p:cNvSpPr>
          <p:nvPr/>
        </p:nvSpPr>
        <p:spPr bwMode="auto">
          <a:xfrm>
            <a:off x="1714500" y="5705475"/>
            <a:ext cx="409575" cy="420688"/>
          </a:xfrm>
          <a:prstGeom prst="rect">
            <a:avLst/>
          </a:prstGeom>
          <a:noFill/>
          <a:ln w="9525" algn="ctr">
            <a:noFill/>
            <a:miter lim="800000"/>
            <a:headEnd/>
            <a:tailEnd/>
          </a:ln>
        </p:spPr>
        <p:txBody>
          <a:bodyPr>
            <a:spAutoFit/>
          </a:bodyPr>
          <a:lstStyle/>
          <a:p>
            <a:pPr>
              <a:lnSpc>
                <a:spcPct val="90000"/>
              </a:lnSpc>
              <a:spcBef>
                <a:spcPct val="20000"/>
              </a:spcBef>
            </a:pPr>
            <a:r>
              <a:rPr lang="en-US" i="1"/>
              <a:t>R</a:t>
            </a:r>
          </a:p>
        </p:txBody>
      </p:sp>
      <p:sp>
        <p:nvSpPr>
          <p:cNvPr id="151565" name="Text Box 13"/>
          <p:cNvSpPr txBox="1">
            <a:spLocks noChangeArrowheads="1"/>
          </p:cNvSpPr>
          <p:nvPr/>
        </p:nvSpPr>
        <p:spPr bwMode="auto">
          <a:xfrm>
            <a:off x="2470150" y="5705475"/>
            <a:ext cx="852488" cy="457200"/>
          </a:xfrm>
          <a:prstGeom prst="rect">
            <a:avLst/>
          </a:prstGeom>
          <a:noFill/>
          <a:ln w="9525">
            <a:noFill/>
            <a:miter lim="800000"/>
            <a:headEnd/>
            <a:tailEnd/>
          </a:ln>
        </p:spPr>
        <p:txBody>
          <a:bodyPr wrap="none">
            <a:spAutoFit/>
          </a:bodyPr>
          <a:lstStyle/>
          <a:p>
            <a:r>
              <a:rPr lang="en-US" i="1">
                <a:solidFill>
                  <a:schemeClr val="hlink"/>
                </a:solidFill>
              </a:rPr>
              <a:t>r</a:t>
            </a:r>
            <a:r>
              <a:rPr lang="en-US">
                <a:solidFill>
                  <a:schemeClr val="hlink"/>
                </a:solidFill>
              </a:rPr>
              <a:t> = </a:t>
            </a:r>
            <a:r>
              <a:rPr lang="en-US" i="1">
                <a:solidFill>
                  <a:schemeClr val="hlink"/>
                </a:solidFill>
              </a:rPr>
              <a:t>R</a:t>
            </a:r>
          </a:p>
        </p:txBody>
      </p:sp>
      <p:sp>
        <p:nvSpPr>
          <p:cNvPr id="151566" name="Text Box 14"/>
          <p:cNvSpPr txBox="1">
            <a:spLocks noChangeArrowheads="1"/>
          </p:cNvSpPr>
          <p:nvPr/>
        </p:nvSpPr>
        <p:spPr bwMode="auto">
          <a:xfrm>
            <a:off x="8169275" y="5707063"/>
            <a:ext cx="849313" cy="457200"/>
          </a:xfrm>
          <a:prstGeom prst="rect">
            <a:avLst/>
          </a:prstGeom>
          <a:noFill/>
          <a:ln w="9525">
            <a:noFill/>
            <a:miter lim="800000"/>
            <a:headEnd/>
            <a:tailEnd/>
          </a:ln>
        </p:spPr>
        <p:txBody>
          <a:bodyPr wrap="none">
            <a:spAutoFit/>
          </a:bodyPr>
          <a:lstStyle/>
          <a:p>
            <a:r>
              <a:rPr lang="en-US" i="1">
                <a:solidFill>
                  <a:schemeClr val="hlink"/>
                </a:solidFill>
              </a:rPr>
              <a:t>r</a:t>
            </a:r>
            <a:r>
              <a:rPr lang="en-US">
                <a:solidFill>
                  <a:schemeClr val="hlink"/>
                </a:solidFill>
              </a:rPr>
              <a:t> = </a:t>
            </a:r>
            <a:r>
              <a:rPr lang="en-US">
                <a:solidFill>
                  <a:schemeClr val="hlink"/>
                </a:solidFill>
                <a:sym typeface="Symbol" pitchFamily="18" charset="2"/>
              </a:rPr>
              <a:t></a:t>
            </a:r>
          </a:p>
        </p:txBody>
      </p:sp>
      <p:sp>
        <p:nvSpPr>
          <p:cNvPr id="2868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151554" name="Rectangle 2"/>
          <p:cNvSpPr>
            <a:spLocks noChangeArrowheads="1"/>
          </p:cNvSpPr>
          <p:nvPr/>
        </p:nvSpPr>
        <p:spPr bwMode="auto">
          <a:xfrm>
            <a:off x="685800" y="1338263"/>
            <a:ext cx="7772400" cy="3336976"/>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Escape speed</a:t>
            </a:r>
            <a:r>
              <a:rPr lang="en-US" altLang="en-US" dirty="0">
                <a:solidFill>
                  <a:schemeClr val="accent2"/>
                </a:solidFill>
              </a:rPr>
              <a:t> </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We define </a:t>
            </a:r>
            <a:r>
              <a:rPr lang="en-US" dirty="0">
                <a:solidFill>
                  <a:srgbClr val="000000"/>
                </a:solidFill>
                <a:cs typeface="Times New Roman" pitchFamily="18" charset="0"/>
              </a:rPr>
              <a:t>the </a:t>
            </a:r>
            <a:r>
              <a:rPr lang="en-US" b="1" dirty="0">
                <a:solidFill>
                  <a:srgbClr val="000000"/>
                </a:solidFill>
                <a:cs typeface="Times New Roman" pitchFamily="18" charset="0"/>
              </a:rPr>
              <a:t>escape speed</a:t>
            </a:r>
            <a:r>
              <a:rPr lang="en-US" dirty="0">
                <a:solidFill>
                  <a:srgbClr val="000000"/>
                </a:solidFill>
                <a:cs typeface="Times New Roman" pitchFamily="18" charset="0"/>
              </a:rPr>
              <a:t> to be the minimum speed an object needs to escape a planet’s gravitational pull.</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Courier New" pitchFamily="49" charset="0"/>
              </a:rPr>
              <a:t>We can further define escape speed </a:t>
            </a:r>
            <a:r>
              <a:rPr lang="en-US" i="0" dirty="0" err="1" smtClean="0">
                <a:solidFill>
                  <a:srgbClr val="000000"/>
                </a:solidFill>
                <a:latin typeface="+mj-lt"/>
                <a:cs typeface="Courier New" pitchFamily="49" charset="0"/>
              </a:rPr>
              <a:t>v</a:t>
            </a:r>
            <a:r>
              <a:rPr lang="en-US" i="0" baseline="-25000" dirty="0" err="1" smtClean="0">
                <a:solidFill>
                  <a:srgbClr val="000000"/>
                </a:solidFill>
                <a:latin typeface="+mj-lt"/>
                <a:cs typeface="Courier New" pitchFamily="49" charset="0"/>
              </a:rPr>
              <a:t>esc</a:t>
            </a:r>
            <a:r>
              <a:rPr lang="en-US" dirty="0" smtClean="0">
                <a:solidFill>
                  <a:srgbClr val="000000"/>
                </a:solidFill>
                <a:cs typeface="Courier New" pitchFamily="49" charset="0"/>
              </a:rPr>
              <a:t> </a:t>
            </a:r>
            <a:r>
              <a:rPr lang="en-US" dirty="0">
                <a:solidFill>
                  <a:srgbClr val="000000"/>
                </a:solidFill>
                <a:cs typeface="Courier New" pitchFamily="49" charset="0"/>
              </a:rPr>
              <a:t>to be that minimum speed which will carry an object to infinity and bring it to rest there.</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Courier New" pitchFamily="49" charset="0"/>
              </a:rPr>
              <a:t>Thus we see as </a:t>
            </a:r>
            <a:r>
              <a:rPr lang="en-US" i="1" dirty="0" smtClean="0">
                <a:solidFill>
                  <a:srgbClr val="000000"/>
                </a:solidFill>
                <a:cs typeface="Courier New" pitchFamily="49" charset="0"/>
              </a:rPr>
              <a:t>r </a:t>
            </a:r>
            <a:r>
              <a:rPr lang="en-US" dirty="0" smtClean="0">
                <a:solidFill>
                  <a:srgbClr val="000000"/>
                </a:solidFill>
                <a:cs typeface="Courier New" pitchFamily="49" charset="0"/>
                <a:sym typeface="Symbol" pitchFamily="18" charset="2"/>
              </a:rPr>
              <a:t>  </a:t>
            </a:r>
            <a:r>
              <a:rPr lang="en-US" dirty="0">
                <a:solidFill>
                  <a:srgbClr val="000000"/>
                </a:solidFill>
                <a:cs typeface="Courier New" pitchFamily="49" charset="0"/>
                <a:sym typeface="Symbol" pitchFamily="18" charset="2"/>
              </a:rPr>
              <a:t>then </a:t>
            </a:r>
            <a:r>
              <a:rPr lang="en-US" i="1" dirty="0" smtClean="0">
                <a:solidFill>
                  <a:srgbClr val="000000"/>
                </a:solidFill>
                <a:cs typeface="Courier New" pitchFamily="49" charset="0"/>
                <a:sym typeface="Symbol" pitchFamily="18" charset="2"/>
              </a:rPr>
              <a:t>v </a:t>
            </a:r>
            <a:r>
              <a:rPr lang="en-US" dirty="0" smtClean="0">
                <a:solidFill>
                  <a:srgbClr val="000000"/>
                </a:solidFill>
                <a:cs typeface="Courier New" pitchFamily="49" charset="0"/>
                <a:sym typeface="Symbol" pitchFamily="18" charset="2"/>
              </a:rPr>
              <a:t> 0</a:t>
            </a:r>
            <a:r>
              <a:rPr lang="en-US" dirty="0">
                <a:solidFill>
                  <a:srgbClr val="000000"/>
                </a:solidFill>
                <a:cs typeface="Courier New" pitchFamily="49" charset="0"/>
                <a:sym typeface="Symbol" pitchFamily="18" charset="2"/>
              </a:rPr>
              <a:t>. </a:t>
            </a:r>
          </a:p>
        </p:txBody>
      </p:sp>
      <p:sp>
        <p:nvSpPr>
          <p:cNvPr id="151567" name="Rectangle 15"/>
          <p:cNvSpPr>
            <a:spLocks noChangeArrowheads="1"/>
          </p:cNvSpPr>
          <p:nvPr/>
        </p:nvSpPr>
        <p:spPr bwMode="auto">
          <a:xfrm>
            <a:off x="722313" y="3714750"/>
            <a:ext cx="2682875" cy="361950"/>
          </a:xfrm>
          <a:prstGeom prst="rect">
            <a:avLst/>
          </a:prstGeom>
          <a:solidFill>
            <a:srgbClr val="FF6600">
              <a:alpha val="41176"/>
            </a:srgbClr>
          </a:solidFill>
          <a:ln w="9525">
            <a:noFill/>
            <a:miter lim="800000"/>
            <a:headEnd/>
            <a:tailEnd/>
          </a:ln>
        </p:spPr>
        <p:txBody>
          <a:bodyPr wrap="none" anchor="ctr"/>
          <a:lstStyle/>
          <a:p>
            <a:endParaRPr lang="en-US"/>
          </a:p>
        </p:txBody>
      </p:sp>
      <p:sp>
        <p:nvSpPr>
          <p:cNvPr id="151571" name="Text Box 19"/>
          <p:cNvSpPr txBox="1">
            <a:spLocks noChangeArrowheads="1"/>
          </p:cNvSpPr>
          <p:nvPr/>
        </p:nvSpPr>
        <p:spPr bwMode="auto">
          <a:xfrm>
            <a:off x="2424113" y="6027738"/>
            <a:ext cx="1431925" cy="457200"/>
          </a:xfrm>
          <a:prstGeom prst="rect">
            <a:avLst/>
          </a:prstGeom>
          <a:noFill/>
          <a:ln w="9525">
            <a:noFill/>
            <a:miter lim="800000"/>
            <a:headEnd/>
            <a:tailEnd/>
          </a:ln>
        </p:spPr>
        <p:txBody>
          <a:bodyPr>
            <a:spAutoFit/>
          </a:bodyPr>
          <a:lstStyle/>
          <a:p>
            <a:r>
              <a:rPr lang="en-US" i="1">
                <a:solidFill>
                  <a:schemeClr val="hlink"/>
                </a:solidFill>
              </a:rPr>
              <a:t>u</a:t>
            </a:r>
            <a:r>
              <a:rPr lang="en-US">
                <a:solidFill>
                  <a:schemeClr val="hlink"/>
                </a:solidFill>
              </a:rPr>
              <a:t> = </a:t>
            </a:r>
            <a:r>
              <a:rPr lang="en-US" i="1">
                <a:solidFill>
                  <a:schemeClr val="hlink"/>
                </a:solidFill>
              </a:rPr>
              <a:t>v</a:t>
            </a:r>
            <a:r>
              <a:rPr lang="en-US" baseline="-25000">
                <a:solidFill>
                  <a:schemeClr val="hlink"/>
                </a:solidFill>
              </a:rPr>
              <a:t>esc</a:t>
            </a:r>
            <a:endParaRPr lang="en-US" i="1">
              <a:solidFill>
                <a:schemeClr val="hlink"/>
              </a:solidFill>
            </a:endParaRPr>
          </a:p>
        </p:txBody>
      </p:sp>
      <p:sp>
        <p:nvSpPr>
          <p:cNvPr id="151572" name="Text Box 20"/>
          <p:cNvSpPr txBox="1">
            <a:spLocks noChangeArrowheads="1"/>
          </p:cNvSpPr>
          <p:nvPr/>
        </p:nvSpPr>
        <p:spPr bwMode="auto">
          <a:xfrm>
            <a:off x="8120063" y="6029325"/>
            <a:ext cx="955675" cy="457200"/>
          </a:xfrm>
          <a:prstGeom prst="rect">
            <a:avLst/>
          </a:prstGeom>
          <a:noFill/>
          <a:ln w="9525">
            <a:noFill/>
            <a:miter lim="800000"/>
            <a:headEnd/>
            <a:tailEnd/>
          </a:ln>
        </p:spPr>
        <p:txBody>
          <a:bodyPr>
            <a:spAutoFit/>
          </a:bodyPr>
          <a:lstStyle/>
          <a:p>
            <a:r>
              <a:rPr lang="en-US" i="1">
                <a:solidFill>
                  <a:schemeClr val="hlink"/>
                </a:solidFill>
              </a:rPr>
              <a:t>v</a:t>
            </a:r>
            <a:r>
              <a:rPr lang="en-US">
                <a:solidFill>
                  <a:schemeClr val="hlink"/>
                </a:solidFill>
              </a:rPr>
              <a:t> = 0</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xEl>
                                              <p:pRg st="1" end="1"/>
                                            </p:txEl>
                                          </p:spTgt>
                                        </p:tgtEl>
                                        <p:attrNameLst>
                                          <p:attrName>style.visibility</p:attrName>
                                        </p:attrNameLst>
                                      </p:cBhvr>
                                      <p:to>
                                        <p:strVal val="visible"/>
                                      </p:to>
                                    </p:set>
                                    <p:anim calcmode="lin" valueType="num">
                                      <p:cBhvr additive="base">
                                        <p:cTn id="7" dur="500" fill="hold"/>
                                        <p:tgtEl>
                                          <p:spTgt spid="151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54">
                                            <p:txEl>
                                              <p:pRg st="2" end="2"/>
                                            </p:txEl>
                                          </p:spTgt>
                                        </p:tgtEl>
                                        <p:attrNameLst>
                                          <p:attrName>style.visibility</p:attrName>
                                        </p:attrNameLst>
                                      </p:cBhvr>
                                      <p:to>
                                        <p:strVal val="visible"/>
                                      </p:to>
                                    </p:set>
                                    <p:anim calcmode="lin" valueType="num">
                                      <p:cBhvr additive="base">
                                        <p:cTn id="13" dur="500" fill="hold"/>
                                        <p:tgtEl>
                                          <p:spTgt spid="1515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689"/>
                                        </p:tgtEl>
                                        <p:attrNameLst>
                                          <p:attrName>style.visibility</p:attrName>
                                        </p:attrNameLst>
                                      </p:cBhvr>
                                      <p:to>
                                        <p:strVal val="visible"/>
                                      </p:to>
                                    </p:set>
                                    <p:animEffect transition="in" filter="fade">
                                      <p:cBhvr>
                                        <p:cTn id="19" dur="2000"/>
                                        <p:tgtEl>
                                          <p:spTgt spid="2868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51559"/>
                                        </p:tgtEl>
                                        <p:attrNameLst>
                                          <p:attrName>style.visibility</p:attrName>
                                        </p:attrNameLst>
                                      </p:cBhvr>
                                      <p:to>
                                        <p:strVal val="visible"/>
                                      </p:to>
                                    </p:set>
                                    <p:anim calcmode="lin" valueType="num">
                                      <p:cBhvr additive="base">
                                        <p:cTn id="24" dur="500" fill="hold"/>
                                        <p:tgtEl>
                                          <p:spTgt spid="151559"/>
                                        </p:tgtEl>
                                        <p:attrNameLst>
                                          <p:attrName>ppt_x</p:attrName>
                                        </p:attrNameLst>
                                      </p:cBhvr>
                                      <p:tavLst>
                                        <p:tav tm="0">
                                          <p:val>
                                            <p:strVal val="1+#ppt_w/2"/>
                                          </p:val>
                                        </p:tav>
                                        <p:tav tm="100000">
                                          <p:val>
                                            <p:strVal val="#ppt_x"/>
                                          </p:val>
                                        </p:tav>
                                      </p:tavLst>
                                    </p:anim>
                                    <p:anim calcmode="lin" valueType="num">
                                      <p:cBhvr additive="base">
                                        <p:cTn id="25" dur="500" fill="hold"/>
                                        <p:tgtEl>
                                          <p:spTgt spid="1515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1563"/>
                                        </p:tgtEl>
                                        <p:attrNameLst>
                                          <p:attrName>style.visibility</p:attrName>
                                        </p:attrNameLst>
                                      </p:cBhvr>
                                      <p:to>
                                        <p:strVal val="visible"/>
                                      </p:to>
                                    </p:set>
                                    <p:animEffect transition="in" filter="wipe(left)">
                                      <p:cBhvr>
                                        <p:cTn id="30" dur="500"/>
                                        <p:tgtEl>
                                          <p:spTgt spid="151563"/>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par>
                                <p:cTn id="31" presetID="2" presetClass="entr" presetSubtype="2" fill="hold" grpId="0" nodeType="withEffect">
                                  <p:stCondLst>
                                    <p:cond delay="0"/>
                                  </p:stCondLst>
                                  <p:childTnLst>
                                    <p:set>
                                      <p:cBhvr>
                                        <p:cTn id="32" dur="1" fill="hold">
                                          <p:stCondLst>
                                            <p:cond delay="0"/>
                                          </p:stCondLst>
                                        </p:cTn>
                                        <p:tgtEl>
                                          <p:spTgt spid="151564"/>
                                        </p:tgtEl>
                                        <p:attrNameLst>
                                          <p:attrName>style.visibility</p:attrName>
                                        </p:attrNameLst>
                                      </p:cBhvr>
                                      <p:to>
                                        <p:strVal val="visible"/>
                                      </p:to>
                                    </p:set>
                                    <p:anim calcmode="lin" valueType="num">
                                      <p:cBhvr additive="base">
                                        <p:cTn id="33" dur="500" fill="hold"/>
                                        <p:tgtEl>
                                          <p:spTgt spid="151564"/>
                                        </p:tgtEl>
                                        <p:attrNameLst>
                                          <p:attrName>ppt_x</p:attrName>
                                        </p:attrNameLst>
                                      </p:cBhvr>
                                      <p:tavLst>
                                        <p:tav tm="0">
                                          <p:val>
                                            <p:strVal val="1+#ppt_w/2"/>
                                          </p:val>
                                        </p:tav>
                                        <p:tav tm="100000">
                                          <p:val>
                                            <p:strVal val="#ppt_x"/>
                                          </p:val>
                                        </p:tav>
                                      </p:tavLst>
                                    </p:anim>
                                    <p:anim calcmode="lin" valueType="num">
                                      <p:cBhvr additive="base">
                                        <p:cTn id="34" dur="500" fill="hold"/>
                                        <p:tgtEl>
                                          <p:spTgt spid="1515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iterate type="lt">
                                    <p:tmPct val="10000"/>
                                  </p:iterate>
                                  <p:childTnLst>
                                    <p:set>
                                      <p:cBhvr>
                                        <p:cTn id="43" dur="1" fill="hold">
                                          <p:stCondLst>
                                            <p:cond delay="0"/>
                                          </p:stCondLst>
                                        </p:cTn>
                                        <p:tgtEl>
                                          <p:spTgt spid="151565"/>
                                        </p:tgtEl>
                                        <p:attrNameLst>
                                          <p:attrName>style.visibility</p:attrName>
                                        </p:attrNameLst>
                                      </p:cBhvr>
                                      <p:to>
                                        <p:strVal val="visible"/>
                                      </p:to>
                                    </p:set>
                                    <p:anim calcmode="lin" valueType="num">
                                      <p:cBhvr additive="base">
                                        <p:cTn id="44" dur="500" fill="hold"/>
                                        <p:tgtEl>
                                          <p:spTgt spid="151565"/>
                                        </p:tgtEl>
                                        <p:attrNameLst>
                                          <p:attrName>ppt_x</p:attrName>
                                        </p:attrNameLst>
                                      </p:cBhvr>
                                      <p:tavLst>
                                        <p:tav tm="0">
                                          <p:val>
                                            <p:strVal val="1+#ppt_w/2"/>
                                          </p:val>
                                        </p:tav>
                                        <p:tav tm="100000">
                                          <p:val>
                                            <p:strVal val="#ppt_x"/>
                                          </p:val>
                                        </p:tav>
                                      </p:tavLst>
                                    </p:anim>
                                    <p:anim calcmode="lin" valueType="num">
                                      <p:cBhvr additive="base">
                                        <p:cTn id="45" dur="500" fill="hold"/>
                                        <p:tgtEl>
                                          <p:spTgt spid="1515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51571"/>
                                        </p:tgtEl>
                                        <p:attrNameLst>
                                          <p:attrName>style.visibility</p:attrName>
                                        </p:attrNameLst>
                                      </p:cBhvr>
                                      <p:to>
                                        <p:strVal val="visible"/>
                                      </p:to>
                                    </p:set>
                                    <p:anim calcmode="lin" valueType="num">
                                      <p:cBhvr additive="base">
                                        <p:cTn id="50" dur="500" fill="hold"/>
                                        <p:tgtEl>
                                          <p:spTgt spid="151571"/>
                                        </p:tgtEl>
                                        <p:attrNameLst>
                                          <p:attrName>ppt_x</p:attrName>
                                        </p:attrNameLst>
                                      </p:cBhvr>
                                      <p:tavLst>
                                        <p:tav tm="0">
                                          <p:val>
                                            <p:strVal val="1+#ppt_w/2"/>
                                          </p:val>
                                        </p:tav>
                                        <p:tav tm="100000">
                                          <p:val>
                                            <p:strVal val="#ppt_x"/>
                                          </p:val>
                                        </p:tav>
                                      </p:tavLst>
                                    </p:anim>
                                    <p:anim calcmode="lin" valueType="num">
                                      <p:cBhvr additive="base">
                                        <p:cTn id="51" dur="500" fill="hold"/>
                                        <p:tgtEl>
                                          <p:spTgt spid="151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00313 0.00232 L 0.68021 0.0044 " pathEditMode="relative" rAng="0" ptsTypes="AA">
                                      <p:cBhvr>
                                        <p:cTn id="55" dur="2000" fill="hold"/>
                                        <p:tgtEl>
                                          <p:spTgt spid="2"/>
                                        </p:tgtEl>
                                        <p:attrNameLst>
                                          <p:attrName>ppt_x</p:attrName>
                                          <p:attrName>ppt_y</p:attrName>
                                        </p:attrNameLst>
                                      </p:cBhvr>
                                      <p:rCtr x="34200" y="100"/>
                                    </p:animMotion>
                                  </p:childTnLst>
                                  <p:subTnLst>
                                    <p:audio>
                                      <p:cMediaNode>
                                        <p:cTn display="0" masterRel="sameClick">
                                          <p:stCondLst>
                                            <p:cond evt="begin" delay="0">
                                              <p:tn val="54"/>
                                            </p:cond>
                                          </p:stCondLst>
                                          <p:endCondLst>
                                            <p:cond evt="onStopAudio" delay="0">
                                              <p:tgtEl>
                                                <p:sldTgt/>
                                              </p:tgtEl>
                                            </p:cond>
                                          </p:endCondLst>
                                        </p:cTn>
                                        <p:tgtEl>
                                          <p:sndTgt r:embed="rId6" name="explod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151566"/>
                                        </p:tgtEl>
                                        <p:attrNameLst>
                                          <p:attrName>style.visibility</p:attrName>
                                        </p:attrNameLst>
                                      </p:cBhvr>
                                      <p:to>
                                        <p:strVal val="visible"/>
                                      </p:to>
                                    </p:set>
                                    <p:anim calcmode="lin" valueType="num">
                                      <p:cBhvr additive="base">
                                        <p:cTn id="60" dur="500" fill="hold"/>
                                        <p:tgtEl>
                                          <p:spTgt spid="151566"/>
                                        </p:tgtEl>
                                        <p:attrNameLst>
                                          <p:attrName>ppt_x</p:attrName>
                                        </p:attrNameLst>
                                      </p:cBhvr>
                                      <p:tavLst>
                                        <p:tav tm="0">
                                          <p:val>
                                            <p:strVal val="1+#ppt_w/2"/>
                                          </p:val>
                                        </p:tav>
                                        <p:tav tm="100000">
                                          <p:val>
                                            <p:strVal val="#ppt_x"/>
                                          </p:val>
                                        </p:tav>
                                      </p:tavLst>
                                    </p:anim>
                                    <p:anim calcmode="lin" valueType="num">
                                      <p:cBhvr additive="base">
                                        <p:cTn id="61" dur="500" fill="hold"/>
                                        <p:tgtEl>
                                          <p:spTgt spid="151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iterate type="lt">
                                    <p:tmPct val="10000"/>
                                  </p:iterate>
                                  <p:childTnLst>
                                    <p:set>
                                      <p:cBhvr>
                                        <p:cTn id="65" dur="1" fill="hold">
                                          <p:stCondLst>
                                            <p:cond delay="0"/>
                                          </p:stCondLst>
                                        </p:cTn>
                                        <p:tgtEl>
                                          <p:spTgt spid="151572"/>
                                        </p:tgtEl>
                                        <p:attrNameLst>
                                          <p:attrName>style.visibility</p:attrName>
                                        </p:attrNameLst>
                                      </p:cBhvr>
                                      <p:to>
                                        <p:strVal val="visible"/>
                                      </p:to>
                                    </p:set>
                                    <p:anim calcmode="lin" valueType="num">
                                      <p:cBhvr additive="base">
                                        <p:cTn id="66" dur="500" fill="hold"/>
                                        <p:tgtEl>
                                          <p:spTgt spid="151572"/>
                                        </p:tgtEl>
                                        <p:attrNameLst>
                                          <p:attrName>ppt_x</p:attrName>
                                        </p:attrNameLst>
                                      </p:cBhvr>
                                      <p:tavLst>
                                        <p:tav tm="0">
                                          <p:val>
                                            <p:strVal val="1+#ppt_w/2"/>
                                          </p:val>
                                        </p:tav>
                                        <p:tav tm="100000">
                                          <p:val>
                                            <p:strVal val="#ppt_x"/>
                                          </p:val>
                                        </p:tav>
                                      </p:tavLst>
                                    </p:anim>
                                    <p:anim calcmode="lin" valueType="num">
                                      <p:cBhvr additive="base">
                                        <p:cTn id="67" dur="500" fill="hold"/>
                                        <p:tgtEl>
                                          <p:spTgt spid="1515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typ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151554">
                                            <p:txEl>
                                              <p:pRg st="3" end="3"/>
                                            </p:txEl>
                                          </p:spTgt>
                                        </p:tgtEl>
                                        <p:attrNameLst>
                                          <p:attrName>style.visibility</p:attrName>
                                        </p:attrNameLst>
                                      </p:cBhvr>
                                      <p:to>
                                        <p:strVal val="visible"/>
                                      </p:to>
                                    </p:set>
                                    <p:anim calcmode="lin" valueType="num">
                                      <p:cBhvr additive="base">
                                        <p:cTn id="72" dur="500" fill="hold"/>
                                        <p:tgtEl>
                                          <p:spTgt spid="151554">
                                            <p:txEl>
                                              <p:pRg st="3" end="3"/>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5155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par>
                                <p:cTn id="74" presetID="22" presetClass="entr" presetSubtype="8" fill="hold" grpId="0" nodeType="withEffect">
                                  <p:stCondLst>
                                    <p:cond delay="0"/>
                                  </p:stCondLst>
                                  <p:childTnLst>
                                    <p:set>
                                      <p:cBhvr>
                                        <p:cTn id="75" dur="1" fill="hold">
                                          <p:stCondLst>
                                            <p:cond delay="0"/>
                                          </p:stCondLst>
                                        </p:cTn>
                                        <p:tgtEl>
                                          <p:spTgt spid="151567"/>
                                        </p:tgtEl>
                                        <p:attrNameLst>
                                          <p:attrName>style.visibility</p:attrName>
                                        </p:attrNameLst>
                                      </p:cBhvr>
                                      <p:to>
                                        <p:strVal val="visible"/>
                                      </p:to>
                                    </p:set>
                                    <p:animEffect transition="in" filter="wipe(left)">
                                      <p:cBhvr>
                                        <p:cTn id="76" dur="500"/>
                                        <p:tgtEl>
                                          <p:spTgt spid="151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p:bldP spid="151563" grpId="0" animBg="1"/>
      <p:bldP spid="151564" grpId="0"/>
      <p:bldP spid="151565" grpId="0"/>
      <p:bldP spid="151566" grpId="0"/>
      <p:bldP spid="151567" grpId="0" animBg="1"/>
      <p:bldP spid="151571" grpId="0"/>
      <p:bldP spid="1515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15" name="Rectangle 15"/>
              <p:cNvSpPr>
                <a:spLocks noChangeArrowheads="1"/>
              </p:cNvSpPr>
              <p:nvPr/>
            </p:nvSpPr>
            <p:spPr bwMode="auto">
              <a:xfrm>
                <a:off x="685800" y="4521200"/>
                <a:ext cx="7772400" cy="2336800"/>
              </a:xfrm>
              <a:prstGeom prst="rect">
                <a:avLst/>
              </a:prstGeom>
              <a:solidFill>
                <a:srgbClr val="CCFFCC"/>
              </a:solidFill>
              <a:ln w="9525">
                <a:noFill/>
                <a:miter lim="800000"/>
                <a:headEnd/>
                <a:tailEnd/>
              </a:ln>
            </p:spPr>
            <p:txBody>
              <a:bodyPr/>
              <a:lstStyle/>
              <a:p>
                <a:r>
                  <a:rPr lang="en-US" dirty="0" smtClean="0"/>
                  <a:t>PRACTICE: Find the escape speed from Earth.</a:t>
                </a:r>
              </a:p>
              <a:p>
                <a:r>
                  <a:rPr lang="en-US" dirty="0"/>
                  <a:t>SOLUTION: </a:t>
                </a:r>
              </a:p>
              <a:p>
                <a:r>
                  <a:rPr lang="en-US" dirty="0">
                    <a:sym typeface="Symbol" pitchFamily="18" charset="2"/>
                  </a:rPr>
                  <a:t></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=5.98×</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24</m:t>
                        </m:r>
                      </m:sup>
                    </m:sSup>
                    <m:r>
                      <a:rPr lang="en-US" i="1" dirty="0">
                        <a:latin typeface="Cambria Math" panose="02040503050406030204" pitchFamily="18" charset="0"/>
                        <a:sym typeface="Symbol" pitchFamily="18" charset="2"/>
                      </a:rPr>
                      <m:t> </m:t>
                    </m:r>
                  </m:oMath>
                </a14:m>
                <a:r>
                  <a:rPr lang="en-US" dirty="0">
                    <a:sym typeface="Symbol" pitchFamily="18" charset="2"/>
                  </a:rPr>
                  <a:t>kg and </a:t>
                </a:r>
                <a14:m>
                  <m:oMath xmlns:m="http://schemas.openxmlformats.org/officeDocument/2006/math">
                    <m:r>
                      <a:rPr lang="en-US" i="1" dirty="0" smtClean="0">
                        <a:latin typeface="Cambria Math" panose="02040503050406030204" pitchFamily="18" charset="0"/>
                        <a:sym typeface="Symbol" pitchFamily="18" charset="2"/>
                      </a:rPr>
                      <m:t>𝑅</m:t>
                    </m:r>
                    <m:r>
                      <a:rPr lang="en-US" i="1" dirty="0" smtClean="0">
                        <a:latin typeface="Cambria Math" panose="02040503050406030204" pitchFamily="18" charset="0"/>
                        <a:sym typeface="Symbol" pitchFamily="18" charset="2"/>
                      </a:rPr>
                      <m:t>=6.37</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r>
                      <a:rPr lang="en-US" i="1" dirty="0">
                        <a:latin typeface="Cambria Math" panose="02040503050406030204" pitchFamily="18" charset="0"/>
                        <a:sym typeface="Symbol" pitchFamily="18" charset="2"/>
                      </a:rPr>
                      <m:t> </m:t>
                    </m:r>
                  </m:oMath>
                </a14:m>
                <a:r>
                  <a:rPr lang="en-US" dirty="0">
                    <a:sym typeface="Symbol" pitchFamily="18" charset="2"/>
                  </a:rPr>
                  <a:t>m. </a:t>
                </a:r>
              </a:p>
              <a:p>
                <a:r>
                  <a:rPr lang="en-US" i="1" dirty="0">
                    <a:cs typeface="Courier New" pitchFamily="49" charset="0"/>
                    <a:sym typeface="Symbol" pitchFamily="18" charset="2"/>
                  </a:rPr>
                  <a:t>  </a:t>
                </a:r>
                <a14:m>
                  <m:oMath xmlns:m="http://schemas.openxmlformats.org/officeDocument/2006/math">
                    <m:sSubSup>
                      <m:sSubSupPr>
                        <m:ctrlPr>
                          <a:rPr lang="en-US" b="0" i="1" dirty="0" smtClean="0">
                            <a:latin typeface="Cambria Math" panose="02040503050406030204" pitchFamily="18" charset="0"/>
                            <a:cs typeface="Courier New" pitchFamily="49" charset="0"/>
                            <a:sym typeface="Symbol" pitchFamily="18" charset="2"/>
                          </a:rPr>
                        </m:ctrlPr>
                      </m:sSubSupPr>
                      <m:e>
                        <m:r>
                          <a:rPr lang="en-US" i="1" dirty="0" smtClean="0">
                            <a:latin typeface="Cambria Math" panose="02040503050406030204" pitchFamily="18" charset="0"/>
                            <a:cs typeface="Courier New" pitchFamily="49" charset="0"/>
                            <a:sym typeface="Symbol" pitchFamily="18" charset="2"/>
                          </a:rPr>
                          <m:t>𝑣</m:t>
                        </m:r>
                      </m:e>
                      <m:sub>
                        <m:r>
                          <a:rPr lang="en-US" b="0" i="1" dirty="0" smtClean="0">
                            <a:latin typeface="Cambria Math" panose="02040503050406030204" pitchFamily="18" charset="0"/>
                            <a:cs typeface="Courier New" pitchFamily="49" charset="0"/>
                            <a:sym typeface="Symbol" pitchFamily="18" charset="2"/>
                          </a:rPr>
                          <m:t>𝑒𝑠𝑐</m:t>
                        </m:r>
                      </m:sub>
                      <m:sup>
                        <m:r>
                          <a:rPr lang="en-US" b="0" i="1" dirty="0" smtClean="0">
                            <a:latin typeface="Cambria Math" panose="02040503050406030204" pitchFamily="18" charset="0"/>
                            <a:cs typeface="Courier New" pitchFamily="49" charset="0"/>
                            <a:sym typeface="Symbol" pitchFamily="18" charset="2"/>
                          </a:rPr>
                          <m:t>2</m:t>
                        </m:r>
                      </m:sup>
                    </m:sSubSup>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𝐺𝑀</m:t>
                        </m:r>
                      </m:num>
                      <m:den>
                        <m:r>
                          <a:rPr lang="en-US" i="1" dirty="0">
                            <a:latin typeface="Cambria Math" panose="02040503050406030204" pitchFamily="18" charset="0"/>
                            <a:sym typeface="Symbol" pitchFamily="18" charset="2"/>
                          </a:rPr>
                          <m:t>𝑅</m:t>
                        </m:r>
                      </m:den>
                    </m:f>
                    <m:r>
                      <a:rPr lang="en-US" i="1" dirty="0">
                        <a:latin typeface="Cambria Math" panose="02040503050406030204" pitchFamily="18" charset="0"/>
                        <a:sym typeface="Symbol" pitchFamily="18" charset="2"/>
                      </a:rPr>
                      <m:t> </m:t>
                    </m:r>
                    <m:r>
                      <a:rPr lang="en-US"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2</m:t>
                        </m:r>
                        <m:d>
                          <m:dPr>
                            <m:ctrlPr>
                              <a:rPr lang="en-US" i="1" dirty="0" smtClean="0">
                                <a:latin typeface="Cambria Math" panose="02040503050406030204" pitchFamily="18" charset="0"/>
                                <a:sym typeface="Symbol" pitchFamily="18" charset="2"/>
                              </a:rPr>
                            </m:ctrlPr>
                          </m:dPr>
                          <m:e>
                            <m:r>
                              <a:rPr lang="en-US" i="1" dirty="0" smtClean="0">
                                <a:latin typeface="Cambria Math" panose="02040503050406030204" pitchFamily="18" charset="0"/>
                                <a:sym typeface="Symbol" pitchFamily="18" charset="2"/>
                              </a:rPr>
                              <m:t>6.67</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−11</m:t>
                                </m:r>
                              </m:sup>
                            </m:sSup>
                          </m:e>
                        </m:d>
                        <m:d>
                          <m:dPr>
                            <m:ctrlPr>
                              <a:rPr lang="en-US" b="0" i="1" dirty="0">
                                <a:latin typeface="Cambria Math" panose="02040503050406030204" pitchFamily="18" charset="0"/>
                                <a:sym typeface="Symbol" pitchFamily="18" charset="2"/>
                              </a:rPr>
                            </m:ctrlPr>
                          </m:dPr>
                          <m:e>
                            <m:r>
                              <a:rPr lang="en-US" i="1" dirty="0">
                                <a:latin typeface="Cambria Math" panose="02040503050406030204" pitchFamily="18" charset="0"/>
                              </a:rPr>
                              <m:t>5.98</m:t>
                            </m:r>
                            <m:r>
                              <a:rPr lang="en-US" i="1" dirty="0">
                                <a:latin typeface="Cambria Math" panose="02040503050406030204" pitchFamily="18" charset="0"/>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24</m:t>
                                </m:r>
                              </m:sup>
                            </m:sSup>
                          </m:e>
                        </m:d>
                      </m:num>
                      <m:den>
                        <m:r>
                          <a:rPr lang="en-US" i="1" dirty="0">
                            <a:latin typeface="Cambria Math" panose="02040503050406030204" pitchFamily="18" charset="0"/>
                            <a:sym typeface="Symbol" pitchFamily="18" charset="2"/>
                          </a:rPr>
                          <m:t>6.37</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den>
                    </m:f>
                  </m:oMath>
                </a14:m>
                <a:r>
                  <a:rPr lang="en-US" dirty="0">
                    <a:sym typeface="Symbol" pitchFamily="18" charset="2"/>
                  </a:rPr>
                  <a:t> </a:t>
                </a:r>
              </a:p>
              <a:p>
                <a:r>
                  <a:rPr lang="en-US" i="1" dirty="0">
                    <a:cs typeface="Courier New" pitchFamily="49" charset="0"/>
                    <a:sym typeface="Symbol" pitchFamily="18" charset="2"/>
                  </a:rPr>
                  <a:t>  </a:t>
                </a:r>
                <a14:m>
                  <m:oMath xmlns:m="http://schemas.openxmlformats.org/officeDocument/2006/math">
                    <m:sSub>
                      <m:sSubPr>
                        <m:ctrlPr>
                          <a:rPr lang="en-US" b="0" i="1" dirty="0" smtClean="0">
                            <a:latin typeface="Cambria Math" panose="02040503050406030204" pitchFamily="18" charset="0"/>
                            <a:cs typeface="Courier New" pitchFamily="49" charset="0"/>
                            <a:sym typeface="Symbol" pitchFamily="18" charset="2"/>
                          </a:rPr>
                        </m:ctrlPr>
                      </m:sSubPr>
                      <m:e>
                        <m:r>
                          <a:rPr lang="en-US" i="1" dirty="0" smtClean="0">
                            <a:latin typeface="Cambria Math" panose="02040503050406030204" pitchFamily="18" charset="0"/>
                            <a:cs typeface="Courier New" pitchFamily="49" charset="0"/>
                            <a:sym typeface="Symbol" pitchFamily="18" charset="2"/>
                          </a:rPr>
                          <m:t>𝑣</m:t>
                        </m:r>
                      </m:e>
                      <m:sub>
                        <m:r>
                          <a:rPr lang="en-US" b="0" i="1" dirty="0" smtClean="0">
                            <a:latin typeface="Cambria Math" panose="02040503050406030204" pitchFamily="18" charset="0"/>
                            <a:cs typeface="Courier New" pitchFamily="49" charset="0"/>
                            <a:sym typeface="Symbol" pitchFamily="18" charset="2"/>
                          </a:rPr>
                          <m:t>𝑒𝑠𝑐</m:t>
                        </m:r>
                      </m:sub>
                    </m:sSub>
                    <m:r>
                      <a:rPr lang="en-US" i="1" dirty="0">
                        <a:latin typeface="Cambria Math" panose="02040503050406030204" pitchFamily="18" charset="0"/>
                        <a:cs typeface="Courier New" pitchFamily="49" charset="0"/>
                        <a:sym typeface="Symbol" pitchFamily="18" charset="2"/>
                      </a:rPr>
                      <m:t>=11200</m:t>
                    </m:r>
                  </m:oMath>
                </a14:m>
                <a:r>
                  <a:rPr lang="en-US" dirty="0">
                    <a:cs typeface="Courier New" pitchFamily="49" charset="0"/>
                    <a:sym typeface="Symbol" pitchFamily="18" charset="2"/>
                  </a:rPr>
                  <a:t> ms</a:t>
                </a:r>
                <a:r>
                  <a:rPr lang="en-US" baseline="30000" dirty="0">
                    <a:cs typeface="Courier New" pitchFamily="49" charset="0"/>
                    <a:sym typeface="Symbol" pitchFamily="18" charset="2"/>
                  </a:rPr>
                  <a:t>-1</a:t>
                </a:r>
                <a:r>
                  <a:rPr lang="en-US" dirty="0">
                    <a:cs typeface="Courier New" pitchFamily="49" charset="0"/>
                    <a:sym typeface="Symbol" pitchFamily="18" charset="2"/>
                  </a:rPr>
                  <a:t> (= </a:t>
                </a:r>
                <a:r>
                  <a:rPr lang="en-US" dirty="0" smtClean="0">
                    <a:cs typeface="Courier New" pitchFamily="49" charset="0"/>
                    <a:sym typeface="Symbol" pitchFamily="18" charset="2"/>
                  </a:rPr>
                  <a:t>40300 km/h!)</a:t>
                </a:r>
                <a:endParaRPr lang="en-US" i="1" baseline="-25000" dirty="0">
                  <a:cs typeface="Courier New" pitchFamily="49" charset="0"/>
                  <a:sym typeface="Symbol" pitchFamily="18" charset="2"/>
                </a:endParaRPr>
              </a:p>
            </p:txBody>
          </p:sp>
        </mc:Choice>
        <mc:Fallback xmlns="">
          <p:sp>
            <p:nvSpPr>
              <p:cNvPr id="153615" name="Rectangle 15"/>
              <p:cNvSpPr>
                <a:spLocks noRot="1" noChangeAspect="1" noMove="1" noResize="1" noEditPoints="1" noAdjustHandles="1" noChangeArrowheads="1" noChangeShapeType="1" noTextEdit="1"/>
              </p:cNvSpPr>
              <p:nvPr/>
            </p:nvSpPr>
            <p:spPr bwMode="auto">
              <a:xfrm>
                <a:off x="685800" y="4521200"/>
                <a:ext cx="7772400" cy="2336800"/>
              </a:xfrm>
              <a:prstGeom prst="rect">
                <a:avLst/>
              </a:prstGeom>
              <a:blipFill>
                <a:blip r:embed="rId7"/>
                <a:stretch>
                  <a:fillRect l="-1255" t="-182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602" name="Rectangle 2"/>
              <p:cNvSpPr>
                <a:spLocks noChangeArrowheads="1"/>
              </p:cNvSpPr>
              <p:nvPr/>
            </p:nvSpPr>
            <p:spPr bwMode="auto">
              <a:xfrm>
                <a:off x="685800" y="1338263"/>
                <a:ext cx="7772400" cy="319405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Escape speed</a:t>
                </a:r>
                <a:r>
                  <a:rPr lang="en-US" altLang="en-US" dirty="0">
                    <a:solidFill>
                      <a:schemeClr val="accent2"/>
                    </a:solidFill>
                  </a:rPr>
                  <a:t> </a:t>
                </a:r>
                <a:r>
                  <a:rPr lang="en-US" sz="2000" dirty="0">
                    <a:solidFill>
                      <a:srgbClr val="000000"/>
                    </a:solidFill>
                    <a:latin typeface="Courier New" pitchFamily="49" charset="0"/>
                    <a:cs typeface="Times New Roman" pitchFamily="18" charset="0"/>
                  </a:rPr>
                  <a:t>	</a:t>
                </a:r>
              </a:p>
              <a:p>
                <a:pPr eaLnBrk="0" hangingPunct="0">
                  <a:spcBef>
                    <a:spcPts val="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From the conservation of mechanical energy we have </a:t>
                </a:r>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cs typeface="Courier New" pitchFamily="49" charset="0"/>
                      </a:rPr>
                      <m:t>∆</m:t>
                    </m:r>
                    <m:sSub>
                      <m:sSubPr>
                        <m:ctrlPr>
                          <a:rPr lang="en-US" b="0" i="1" smtClean="0">
                            <a:solidFill>
                              <a:srgbClr val="000000"/>
                            </a:solidFill>
                            <a:latin typeface="Cambria Math" panose="02040503050406030204" pitchFamily="18" charset="0"/>
                            <a:ea typeface="Cambria Math" panose="02040503050406030204" pitchFamily="18" charset="0"/>
                            <a:cs typeface="Courier New" pitchFamily="49" charset="0"/>
                          </a:rPr>
                        </m:ctrlPr>
                      </m:sSubPr>
                      <m:e>
                        <m:r>
                          <a:rPr lang="en-US" i="1">
                            <a:solidFill>
                              <a:srgbClr val="000000"/>
                            </a:solidFill>
                            <a:latin typeface="Cambria Math" panose="02040503050406030204" pitchFamily="18" charset="0"/>
                            <a:cs typeface="Courier New" pitchFamily="49" charset="0"/>
                          </a:rPr>
                          <m:t>𝐸</m:t>
                        </m:r>
                      </m:e>
                      <m:sub>
                        <m:r>
                          <a:rPr lang="en-US" b="0" i="1" smtClean="0">
                            <a:solidFill>
                              <a:srgbClr val="000000"/>
                            </a:solidFill>
                            <a:latin typeface="Cambria Math" panose="02040503050406030204" pitchFamily="18" charset="0"/>
                            <a:cs typeface="Courier New" pitchFamily="49" charset="0"/>
                          </a:rPr>
                          <m:t>𝐾</m:t>
                        </m:r>
                      </m:sub>
                    </m:sSub>
                    <m:r>
                      <a:rPr lang="en-US" i="1">
                        <a:solidFill>
                          <a:srgbClr val="000000"/>
                        </a:solidFill>
                        <a:latin typeface="Cambria Math" panose="02040503050406030204" pitchFamily="18" charset="0"/>
                        <a:cs typeface="Courier New" pitchFamily="49" charset="0"/>
                      </a:rPr>
                      <m:t>+</m:t>
                    </m:r>
                    <m:r>
                      <a:rPr lang="en-US" i="1" smtClean="0">
                        <a:solidFill>
                          <a:srgbClr val="000000"/>
                        </a:solidFill>
                        <a:latin typeface="Cambria Math" panose="02040503050406030204" pitchFamily="18" charset="0"/>
                        <a:ea typeface="Cambria Math" panose="02040503050406030204" pitchFamily="18" charset="0"/>
                        <a:cs typeface="Courier New" pitchFamily="49" charset="0"/>
                      </a:rPr>
                      <m:t>∆</m:t>
                    </m:r>
                    <m:sSub>
                      <m:sSubPr>
                        <m:ctrlPr>
                          <a:rPr lang="en-US" b="0" i="1" smtClean="0">
                            <a:solidFill>
                              <a:srgbClr val="000000"/>
                            </a:solidFill>
                            <a:latin typeface="Cambria Math" panose="02040503050406030204" pitchFamily="18" charset="0"/>
                            <a:ea typeface="Cambria Math" panose="02040503050406030204" pitchFamily="18" charset="0"/>
                            <a:cs typeface="Courier New" pitchFamily="49" charset="0"/>
                          </a:rPr>
                        </m:ctrlPr>
                      </m:sSubPr>
                      <m:e>
                        <m:r>
                          <a:rPr lang="en-US" i="1">
                            <a:solidFill>
                              <a:srgbClr val="000000"/>
                            </a:solidFill>
                            <a:latin typeface="Cambria Math" panose="02040503050406030204" pitchFamily="18" charset="0"/>
                            <a:cs typeface="Courier New" pitchFamily="49" charset="0"/>
                          </a:rPr>
                          <m:t>𝐸</m:t>
                        </m:r>
                      </m:e>
                      <m:sub>
                        <m:r>
                          <a:rPr lang="en-US" b="0" i="1" smtClean="0">
                            <a:solidFill>
                              <a:srgbClr val="000000"/>
                            </a:solidFill>
                            <a:latin typeface="Cambria Math" panose="02040503050406030204" pitchFamily="18" charset="0"/>
                            <a:cs typeface="Courier New" pitchFamily="49" charset="0"/>
                          </a:rPr>
                          <m:t>𝑃</m:t>
                        </m:r>
                      </m:sub>
                    </m:sSub>
                    <m:r>
                      <a:rPr lang="en-US" i="1">
                        <a:solidFill>
                          <a:srgbClr val="000000"/>
                        </a:solidFill>
                        <a:latin typeface="Cambria Math" panose="02040503050406030204" pitchFamily="18" charset="0"/>
                        <a:cs typeface="Courier New" pitchFamily="49" charset="0"/>
                      </a:rPr>
                      <m:t>= 0</m:t>
                    </m:r>
                  </m:oMath>
                </a14:m>
                <a:r>
                  <a:rPr lang="en-US" dirty="0">
                    <a:solidFill>
                      <a:srgbClr val="000000"/>
                    </a:solidFill>
                    <a:cs typeface="Courier New" pitchFamily="49" charset="0"/>
                  </a:rPr>
                  <a:t>. Then</a:t>
                </a:r>
                <a:endParaRPr lang="en-US" dirty="0">
                  <a:solidFill>
                    <a:srgbClr val="000000"/>
                  </a:solidFill>
                  <a:cs typeface="Courier New" pitchFamily="49" charset="0"/>
                  <a:sym typeface="Symbol" pitchFamily="18" charset="2"/>
                </a:endParaRPr>
              </a:p>
              <a:p>
                <a:pPr eaLnBrk="0" hangingPunct="0">
                  <a:spcBef>
                    <a:spcPts val="600"/>
                  </a:spcBef>
                </a:pPr>
                <a:r>
                  <a:rPr lang="en-US" i="1" dirty="0">
                    <a:solidFill>
                      <a:srgbClr val="000000"/>
                    </a:solidFill>
                    <a:cs typeface="Courier New" pitchFamily="49" charset="0"/>
                  </a:rPr>
                  <a:t>				</a:t>
                </a:r>
                <a14:m>
                  <m:oMath xmlns:m="http://schemas.openxmlformats.org/officeDocument/2006/math">
                    <m:sSub>
                      <m:sSubPr>
                        <m:ctrlPr>
                          <a:rPr lang="en-US" b="0" i="1" dirty="0" smtClean="0">
                            <a:solidFill>
                              <a:srgbClr val="000000"/>
                            </a:solidFill>
                            <a:latin typeface="Cambria Math" panose="02040503050406030204" pitchFamily="18" charset="0"/>
                            <a:cs typeface="Courier New" pitchFamily="49" charset="0"/>
                          </a:rPr>
                        </m:ctrlPr>
                      </m:sSubPr>
                      <m:e>
                        <m:r>
                          <a:rPr lang="en-US" i="1" dirty="0" smtClean="0">
                            <a:solidFill>
                              <a:srgbClr val="000000"/>
                            </a:solidFill>
                            <a:latin typeface="Cambria Math" panose="02040503050406030204" pitchFamily="18" charset="0"/>
                            <a:cs typeface="Courier New" pitchFamily="49" charset="0"/>
                          </a:rPr>
                          <m:t>𝐸</m:t>
                        </m:r>
                      </m:e>
                      <m:sub>
                        <m:r>
                          <a:rPr lang="en-US" b="0" i="1" dirty="0" smtClean="0">
                            <a:solidFill>
                              <a:srgbClr val="000000"/>
                            </a:solidFill>
                            <a:latin typeface="Cambria Math" panose="02040503050406030204" pitchFamily="18" charset="0"/>
                            <a:cs typeface="Courier New" pitchFamily="49" charset="0"/>
                          </a:rPr>
                          <m:t>𝐾</m:t>
                        </m:r>
                      </m:sub>
                    </m:sSub>
                    <m:r>
                      <a:rPr lang="en-US" b="0" i="1" dirty="0" smtClean="0">
                        <a:solidFill>
                          <a:srgbClr val="000000"/>
                        </a:solidFill>
                        <a:latin typeface="Cambria Math" panose="02040503050406030204" pitchFamily="18" charset="0"/>
                        <a:cs typeface="Courier New" pitchFamily="49" charset="0"/>
                      </a:rPr>
                      <m:t>−</m:t>
                    </m:r>
                    <m:sSub>
                      <m:sSubPr>
                        <m:ctrlPr>
                          <a:rPr lang="en-US" b="0" i="1" dirty="0" smtClean="0">
                            <a:solidFill>
                              <a:srgbClr val="000000"/>
                            </a:solidFill>
                            <a:latin typeface="Cambria Math" panose="02040503050406030204" pitchFamily="18" charset="0"/>
                            <a:cs typeface="Courier New" pitchFamily="49" charset="0"/>
                          </a:rPr>
                        </m:ctrlPr>
                      </m:sSubPr>
                      <m:e>
                        <m:r>
                          <a:rPr lang="en-US" i="1" dirty="0">
                            <a:solidFill>
                              <a:srgbClr val="000000"/>
                            </a:solidFill>
                            <a:latin typeface="Cambria Math" panose="02040503050406030204" pitchFamily="18" charset="0"/>
                            <a:cs typeface="Courier New" pitchFamily="49" charset="0"/>
                          </a:rPr>
                          <m:t>𝐸</m:t>
                        </m:r>
                      </m:e>
                      <m:sub>
                        <m:r>
                          <a:rPr lang="en-US" b="0" i="1" dirty="0" smtClean="0">
                            <a:solidFill>
                              <a:srgbClr val="000000"/>
                            </a:solidFill>
                            <a:latin typeface="Cambria Math" panose="02040503050406030204" pitchFamily="18" charset="0"/>
                            <a:cs typeface="Courier New" pitchFamily="49" charset="0"/>
                          </a:rPr>
                          <m:t>𝐾</m:t>
                        </m:r>
                        <m:r>
                          <a:rPr lang="en-US" b="0" i="1" dirty="0" smtClean="0">
                            <a:solidFill>
                              <a:srgbClr val="000000"/>
                            </a:solidFill>
                            <a:latin typeface="Cambria Math" panose="02040503050406030204" pitchFamily="18" charset="0"/>
                            <a:cs typeface="Courier New" pitchFamily="49" charset="0"/>
                          </a:rPr>
                          <m:t>0</m:t>
                        </m:r>
                      </m:sub>
                    </m:sSub>
                    <m:r>
                      <a:rPr lang="en-US" i="1" dirty="0">
                        <a:solidFill>
                          <a:srgbClr val="000000"/>
                        </a:solidFill>
                        <a:latin typeface="Cambria Math" panose="02040503050406030204" pitchFamily="18" charset="0"/>
                        <a:cs typeface="Courier New" pitchFamily="49" charset="0"/>
                      </a:rPr>
                      <m:t>+</m:t>
                    </m:r>
                    <m:sSub>
                      <m:sSubPr>
                        <m:ctrlPr>
                          <a:rPr lang="en-US" b="0" i="1" dirty="0" smtClean="0">
                            <a:solidFill>
                              <a:srgbClr val="000000"/>
                            </a:solidFill>
                            <a:latin typeface="Cambria Math" panose="02040503050406030204" pitchFamily="18" charset="0"/>
                            <a:cs typeface="Courier New" pitchFamily="49" charset="0"/>
                          </a:rPr>
                        </m:ctrlPr>
                      </m:sSubPr>
                      <m:e>
                        <m:r>
                          <a:rPr lang="en-US" i="1" dirty="0">
                            <a:solidFill>
                              <a:srgbClr val="000000"/>
                            </a:solidFill>
                            <a:latin typeface="Cambria Math" panose="02040503050406030204" pitchFamily="18" charset="0"/>
                            <a:cs typeface="Courier New" pitchFamily="49" charset="0"/>
                          </a:rPr>
                          <m:t>𝐸</m:t>
                        </m:r>
                      </m:e>
                      <m:sub>
                        <m:r>
                          <a:rPr lang="en-US" b="0" i="1" dirty="0" smtClean="0">
                            <a:solidFill>
                              <a:srgbClr val="000000"/>
                            </a:solidFill>
                            <a:latin typeface="Cambria Math" panose="02040503050406030204" pitchFamily="18" charset="0"/>
                            <a:cs typeface="Courier New" pitchFamily="49" charset="0"/>
                          </a:rPr>
                          <m:t>𝑃</m:t>
                        </m:r>
                      </m:sub>
                    </m:sSub>
                    <m:r>
                      <a:rPr lang="en-US" b="0" i="1" dirty="0" smtClean="0">
                        <a:solidFill>
                          <a:srgbClr val="000000"/>
                        </a:solidFill>
                        <a:latin typeface="Cambria Math" panose="02040503050406030204" pitchFamily="18" charset="0"/>
                        <a:cs typeface="Courier New" pitchFamily="49" charset="0"/>
                      </a:rPr>
                      <m:t>−</m:t>
                    </m:r>
                    <m:sSub>
                      <m:sSubPr>
                        <m:ctrlPr>
                          <a:rPr lang="en-US" b="0" i="1" dirty="0" smtClean="0">
                            <a:solidFill>
                              <a:srgbClr val="000000"/>
                            </a:solidFill>
                            <a:latin typeface="Cambria Math" panose="02040503050406030204" pitchFamily="18" charset="0"/>
                            <a:cs typeface="Courier New" pitchFamily="49" charset="0"/>
                          </a:rPr>
                        </m:ctrlPr>
                      </m:sSubPr>
                      <m:e>
                        <m:r>
                          <a:rPr lang="en-US" i="1" dirty="0">
                            <a:solidFill>
                              <a:srgbClr val="000000"/>
                            </a:solidFill>
                            <a:latin typeface="Cambria Math" panose="02040503050406030204" pitchFamily="18" charset="0"/>
                            <a:cs typeface="Courier New" pitchFamily="49" charset="0"/>
                          </a:rPr>
                          <m:t>𝐸</m:t>
                        </m:r>
                      </m:e>
                      <m:sub>
                        <m:r>
                          <a:rPr lang="en-US" b="0" i="1" dirty="0" smtClean="0">
                            <a:solidFill>
                              <a:srgbClr val="000000"/>
                            </a:solidFill>
                            <a:latin typeface="Cambria Math" panose="02040503050406030204" pitchFamily="18" charset="0"/>
                            <a:cs typeface="Courier New" pitchFamily="49" charset="0"/>
                          </a:rPr>
                          <m:t>𝑃</m:t>
                        </m:r>
                        <m:r>
                          <a:rPr lang="en-US" b="0" i="1" dirty="0" smtClean="0">
                            <a:solidFill>
                              <a:srgbClr val="000000"/>
                            </a:solidFill>
                            <a:latin typeface="Cambria Math" panose="02040503050406030204" pitchFamily="18" charset="0"/>
                            <a:cs typeface="Courier New" pitchFamily="49" charset="0"/>
                          </a:rPr>
                          <m:t>0</m:t>
                        </m:r>
                      </m:sub>
                    </m:sSub>
                    <m:r>
                      <a:rPr lang="en-US" i="1" dirty="0">
                        <a:solidFill>
                          <a:srgbClr val="000000"/>
                        </a:solidFill>
                        <a:latin typeface="Cambria Math" panose="02040503050406030204" pitchFamily="18" charset="0"/>
                        <a:cs typeface="Courier New" pitchFamily="49" charset="0"/>
                      </a:rPr>
                      <m:t>=0</m:t>
                    </m:r>
                  </m:oMath>
                </a14:m>
                <a:endParaRPr lang="en-US" dirty="0">
                  <a:solidFill>
                    <a:srgbClr val="000000"/>
                  </a:solidFill>
                  <a:cs typeface="Courier New" pitchFamily="49" charset="0"/>
                </a:endParaRPr>
              </a:p>
              <a:p>
                <a:pPr eaLnBrk="0" hangingPunct="0">
                  <a:spcBef>
                    <a:spcPts val="600"/>
                  </a:spcBef>
                </a:pPr>
                <a:r>
                  <a:rPr lang="en-US" dirty="0">
                    <a:solidFill>
                      <a:srgbClr val="000000"/>
                    </a:solidFill>
                    <a:cs typeface="Courier New" pitchFamily="49" charset="0"/>
                  </a:rPr>
                  <a:t>   </a:t>
                </a:r>
                <a:r>
                  <a:rPr lang="en-US" dirty="0" smtClean="0">
                    <a:solidFill>
                      <a:srgbClr val="000000"/>
                    </a:solidFill>
                    <a:cs typeface="Courier New" pitchFamily="49" charset="0"/>
                  </a:rPr>
                  <a:t>       </a:t>
                </a:r>
                <a14:m>
                  <m:oMath xmlns:m="http://schemas.openxmlformats.org/officeDocument/2006/math">
                    <m:d>
                      <m:dPr>
                        <m:ctrlPr>
                          <a:rPr lang="en-US" i="1" dirty="0" smtClean="0">
                            <a:solidFill>
                              <a:srgbClr val="000000"/>
                            </a:solidFill>
                            <a:latin typeface="Cambria Math" panose="02040503050406030204" pitchFamily="18" charset="0"/>
                            <a:cs typeface="Courier New" pitchFamily="49" charset="0"/>
                          </a:rPr>
                        </m:ctrlPr>
                      </m:dPr>
                      <m:e>
                        <m:f>
                          <m:fPr>
                            <m:ctrlPr>
                              <a:rPr lang="en-US" i="1" dirty="0" smtClean="0">
                                <a:solidFill>
                                  <a:srgbClr val="000000"/>
                                </a:solidFill>
                                <a:latin typeface="Cambria Math" panose="02040503050406030204" pitchFamily="18" charset="0"/>
                                <a:cs typeface="Courier New" pitchFamily="49" charset="0"/>
                              </a:rPr>
                            </m:ctrlPr>
                          </m:fPr>
                          <m:num>
                            <m:r>
                              <a:rPr lang="en-US" i="1" dirty="0" smtClean="0">
                                <a:solidFill>
                                  <a:srgbClr val="000000"/>
                                </a:solidFill>
                                <a:latin typeface="Cambria Math" panose="02040503050406030204" pitchFamily="18" charset="0"/>
                                <a:cs typeface="Courier New" pitchFamily="49" charset="0"/>
                              </a:rPr>
                              <m:t>1</m:t>
                            </m:r>
                          </m:num>
                          <m:den>
                            <m:r>
                              <a:rPr lang="en-US" i="1" dirty="0" smtClean="0">
                                <a:solidFill>
                                  <a:srgbClr val="000000"/>
                                </a:solidFill>
                                <a:latin typeface="Cambria Math" panose="02040503050406030204" pitchFamily="18" charset="0"/>
                                <a:cs typeface="Courier New" pitchFamily="49" charset="0"/>
                              </a:rPr>
                              <m:t>2</m:t>
                            </m:r>
                          </m:den>
                        </m:f>
                      </m:e>
                    </m:d>
                    <m:r>
                      <a:rPr lang="en-US" i="1" dirty="0" smtClean="0">
                        <a:solidFill>
                          <a:srgbClr val="000000"/>
                        </a:solidFill>
                        <a:latin typeface="Cambria Math" panose="02040503050406030204" pitchFamily="18" charset="0"/>
                        <a:cs typeface="Courier New" pitchFamily="49" charset="0"/>
                      </a:rPr>
                      <m:t>𝑚</m:t>
                    </m:r>
                    <m:sSup>
                      <m:sSupPr>
                        <m:ctrlPr>
                          <a:rPr lang="en-US" b="0" i="1" dirty="0" smtClean="0">
                            <a:solidFill>
                              <a:srgbClr val="000000"/>
                            </a:solidFill>
                            <a:latin typeface="Cambria Math" panose="02040503050406030204" pitchFamily="18" charset="0"/>
                            <a:cs typeface="Courier New" pitchFamily="49" charset="0"/>
                          </a:rPr>
                        </m:ctrlPr>
                      </m:sSupPr>
                      <m:e>
                        <m:r>
                          <a:rPr lang="en-US" i="1" dirty="0" smtClean="0">
                            <a:solidFill>
                              <a:srgbClr val="000000"/>
                            </a:solidFill>
                            <a:latin typeface="Cambria Math" panose="02040503050406030204" pitchFamily="18" charset="0"/>
                            <a:cs typeface="Courier New" pitchFamily="49" charset="0"/>
                          </a:rPr>
                          <m:t>𝑣</m:t>
                        </m:r>
                      </m:e>
                      <m:sup>
                        <m:r>
                          <a:rPr lang="en-US" b="0" i="1" dirty="0" smtClean="0">
                            <a:solidFill>
                              <a:srgbClr val="000000"/>
                            </a:solidFill>
                            <a:latin typeface="Cambria Math" panose="02040503050406030204" pitchFamily="18" charset="0"/>
                            <a:cs typeface="Courier New" pitchFamily="49" charset="0"/>
                          </a:rPr>
                          <m:t>2</m:t>
                        </m:r>
                      </m:sup>
                    </m:sSup>
                    <m:r>
                      <a:rPr lang="en-US" b="0" i="1" dirty="0" smtClean="0">
                        <a:solidFill>
                          <a:srgbClr val="000000"/>
                        </a:solidFill>
                        <a:latin typeface="Cambria Math" panose="02040503050406030204" pitchFamily="18" charset="0"/>
                        <a:cs typeface="Courier New" pitchFamily="49" charset="0"/>
                      </a:rPr>
                      <m:t>−</m:t>
                    </m:r>
                    <m:d>
                      <m:dPr>
                        <m:ctrlPr>
                          <a:rPr lang="en-US" i="1" dirty="0">
                            <a:solidFill>
                              <a:srgbClr val="000000"/>
                            </a:solidFill>
                            <a:latin typeface="Cambria Math" panose="02040503050406030204" pitchFamily="18" charset="0"/>
                            <a:cs typeface="Courier New" pitchFamily="49" charset="0"/>
                          </a:rPr>
                        </m:ctrlPr>
                      </m:dPr>
                      <m:e>
                        <m:f>
                          <m:fPr>
                            <m:ctrlPr>
                              <a:rPr lang="en-US" i="1" dirty="0">
                                <a:solidFill>
                                  <a:srgbClr val="000000"/>
                                </a:solidFill>
                                <a:latin typeface="Cambria Math" panose="02040503050406030204" pitchFamily="18" charset="0"/>
                                <a:cs typeface="Courier New" pitchFamily="49" charset="0"/>
                              </a:rPr>
                            </m:ctrlPr>
                          </m:fPr>
                          <m:num>
                            <m:r>
                              <a:rPr lang="en-US" i="1" dirty="0">
                                <a:solidFill>
                                  <a:srgbClr val="000000"/>
                                </a:solidFill>
                                <a:latin typeface="Cambria Math" panose="02040503050406030204" pitchFamily="18" charset="0"/>
                                <a:cs typeface="Courier New" pitchFamily="49" charset="0"/>
                              </a:rPr>
                              <m:t>1</m:t>
                            </m:r>
                          </m:num>
                          <m:den>
                            <m:r>
                              <a:rPr lang="en-US" i="1" dirty="0">
                                <a:solidFill>
                                  <a:srgbClr val="000000"/>
                                </a:solidFill>
                                <a:latin typeface="Cambria Math" panose="02040503050406030204" pitchFamily="18" charset="0"/>
                                <a:cs typeface="Courier New" pitchFamily="49" charset="0"/>
                              </a:rPr>
                              <m:t>2</m:t>
                            </m:r>
                          </m:den>
                        </m:f>
                      </m:e>
                    </m:d>
                    <m:r>
                      <a:rPr lang="en-US" i="1" dirty="0">
                        <a:solidFill>
                          <a:srgbClr val="000000"/>
                        </a:solidFill>
                        <a:latin typeface="Cambria Math" panose="02040503050406030204" pitchFamily="18" charset="0"/>
                        <a:cs typeface="Courier New" pitchFamily="49" charset="0"/>
                      </a:rPr>
                      <m:t>𝑚</m:t>
                    </m:r>
                    <m:sSup>
                      <m:sSupPr>
                        <m:ctrlPr>
                          <a:rPr lang="en-US" b="0" i="1" dirty="0" smtClean="0">
                            <a:solidFill>
                              <a:srgbClr val="000000"/>
                            </a:solidFill>
                            <a:latin typeface="Cambria Math" panose="02040503050406030204" pitchFamily="18" charset="0"/>
                            <a:cs typeface="Courier New" pitchFamily="49" charset="0"/>
                          </a:rPr>
                        </m:ctrlPr>
                      </m:sSupPr>
                      <m:e>
                        <m:r>
                          <a:rPr lang="en-US" i="1" dirty="0">
                            <a:solidFill>
                              <a:srgbClr val="000000"/>
                            </a:solidFill>
                            <a:latin typeface="Cambria Math" panose="02040503050406030204" pitchFamily="18" charset="0"/>
                            <a:cs typeface="Courier New" pitchFamily="49" charset="0"/>
                          </a:rPr>
                          <m:t>𝑢</m:t>
                        </m:r>
                      </m:e>
                      <m:sup>
                        <m:r>
                          <a:rPr lang="en-US" b="0" i="1" dirty="0" smtClean="0">
                            <a:solidFill>
                              <a:srgbClr val="000000"/>
                            </a:solidFill>
                            <a:latin typeface="Cambria Math" panose="02040503050406030204" pitchFamily="18" charset="0"/>
                            <a:cs typeface="Courier New" pitchFamily="49" charset="0"/>
                          </a:rPr>
                          <m:t>2</m:t>
                        </m:r>
                      </m:sup>
                    </m:sSup>
                    <m:r>
                      <a:rPr lang="en-US" i="1" dirty="0">
                        <a:solidFill>
                          <a:srgbClr val="000000"/>
                        </a:solidFill>
                        <a:latin typeface="Cambria Math" panose="02040503050406030204" pitchFamily="18" charset="0"/>
                        <a:cs typeface="Courier New" pitchFamily="49" charset="0"/>
                      </a:rPr>
                      <m:t>+</m:t>
                    </m:r>
                    <m:d>
                      <m:dPr>
                        <m:ctrlPr>
                          <a:rPr lang="en-US" b="0" i="1" dirty="0" smtClean="0">
                            <a:solidFill>
                              <a:srgbClr val="000000"/>
                            </a:solidFill>
                            <a:latin typeface="Cambria Math" panose="02040503050406030204" pitchFamily="18" charset="0"/>
                            <a:cs typeface="Courier New" pitchFamily="49" charset="0"/>
                          </a:rPr>
                        </m:ctrlPr>
                      </m:dPr>
                      <m:e>
                        <m:r>
                          <a:rPr lang="en-US" b="0" i="1" dirty="0" smtClean="0">
                            <a:solidFill>
                              <a:srgbClr val="000000"/>
                            </a:solidFill>
                            <a:latin typeface="Cambria Math" panose="02040503050406030204" pitchFamily="18" charset="0"/>
                            <a:cs typeface="Courier New" pitchFamily="49" charset="0"/>
                          </a:rPr>
                          <m:t>−</m:t>
                        </m:r>
                        <m:f>
                          <m:fPr>
                            <m:ctrlPr>
                              <a:rPr lang="en-US" b="0" i="1" dirty="0">
                                <a:solidFill>
                                  <a:srgbClr val="000000"/>
                                </a:solidFill>
                                <a:latin typeface="Cambria Math" panose="02040503050406030204" pitchFamily="18" charset="0"/>
                                <a:cs typeface="Courier New" pitchFamily="49" charset="0"/>
                              </a:rPr>
                            </m:ctrlPr>
                          </m:fPr>
                          <m:num>
                            <m:r>
                              <a:rPr lang="en-US" i="1" dirty="0" err="1">
                                <a:solidFill>
                                  <a:srgbClr val="000000"/>
                                </a:solidFill>
                                <a:latin typeface="Cambria Math" panose="02040503050406030204" pitchFamily="18" charset="0"/>
                                <a:cs typeface="Courier New" pitchFamily="49" charset="0"/>
                              </a:rPr>
                              <m:t>𝐺𝑀𝑚</m:t>
                            </m:r>
                          </m:num>
                          <m:den>
                            <m:r>
                              <a:rPr lang="en-US" i="1" dirty="0">
                                <a:solidFill>
                                  <a:srgbClr val="000000"/>
                                </a:solidFill>
                                <a:latin typeface="Cambria Math" panose="02040503050406030204" pitchFamily="18" charset="0"/>
                                <a:cs typeface="Courier New" pitchFamily="49" charset="0"/>
                              </a:rPr>
                              <m:t>𝑟</m:t>
                            </m:r>
                          </m:den>
                        </m:f>
                      </m:e>
                    </m:d>
                    <m:r>
                      <a:rPr lang="en-US" b="0" i="1" dirty="0" smtClean="0">
                        <a:solidFill>
                          <a:srgbClr val="000000"/>
                        </a:solidFill>
                        <a:latin typeface="Cambria Math" panose="02040503050406030204" pitchFamily="18" charset="0"/>
                        <a:cs typeface="Courier New" pitchFamily="49" charset="0"/>
                      </a:rPr>
                      <m:t>−</m:t>
                    </m:r>
                    <m:d>
                      <m:dPr>
                        <m:ctrlPr>
                          <a:rPr lang="en-US" b="0" i="1" dirty="0" smtClean="0">
                            <a:solidFill>
                              <a:srgbClr val="000000"/>
                            </a:solidFill>
                            <a:latin typeface="Cambria Math" panose="02040503050406030204" pitchFamily="18" charset="0"/>
                            <a:cs typeface="Courier New" pitchFamily="49" charset="0"/>
                          </a:rPr>
                        </m:ctrlPr>
                      </m:dPr>
                      <m:e>
                        <m:r>
                          <a:rPr lang="en-US" b="0" i="1" dirty="0" smtClean="0">
                            <a:solidFill>
                              <a:srgbClr val="000000"/>
                            </a:solidFill>
                            <a:latin typeface="Cambria Math" panose="02040503050406030204" pitchFamily="18" charset="0"/>
                            <a:cs typeface="Courier New" pitchFamily="49" charset="0"/>
                          </a:rPr>
                          <m:t>−</m:t>
                        </m:r>
                        <m:f>
                          <m:fPr>
                            <m:ctrlPr>
                              <a:rPr lang="en-US" b="0" i="1" dirty="0">
                                <a:solidFill>
                                  <a:srgbClr val="000000"/>
                                </a:solidFill>
                                <a:latin typeface="Cambria Math" panose="02040503050406030204" pitchFamily="18" charset="0"/>
                                <a:cs typeface="Courier New" pitchFamily="49" charset="0"/>
                              </a:rPr>
                            </m:ctrlPr>
                          </m:fPr>
                          <m:num>
                            <m:r>
                              <a:rPr lang="en-US" i="1" dirty="0" err="1">
                                <a:solidFill>
                                  <a:srgbClr val="000000"/>
                                </a:solidFill>
                                <a:latin typeface="Cambria Math" panose="02040503050406030204" pitchFamily="18" charset="0"/>
                                <a:cs typeface="Courier New" pitchFamily="49" charset="0"/>
                              </a:rPr>
                              <m:t>𝐺𝑀𝑚</m:t>
                            </m:r>
                          </m:num>
                          <m:den>
                            <m:sSub>
                              <m:sSubPr>
                                <m:ctrlPr>
                                  <a:rPr lang="en-US" b="0" i="1" dirty="0" smtClean="0">
                                    <a:solidFill>
                                      <a:srgbClr val="000000"/>
                                    </a:solidFill>
                                    <a:latin typeface="Cambria Math" panose="02040503050406030204" pitchFamily="18" charset="0"/>
                                    <a:cs typeface="Courier New" pitchFamily="49" charset="0"/>
                                  </a:rPr>
                                </m:ctrlPr>
                              </m:sSubPr>
                              <m:e>
                                <m:r>
                                  <a:rPr lang="en-US" b="0" i="1" dirty="0" smtClean="0">
                                    <a:solidFill>
                                      <a:srgbClr val="000000"/>
                                    </a:solidFill>
                                    <a:latin typeface="Cambria Math" panose="02040503050406030204" pitchFamily="18" charset="0"/>
                                    <a:cs typeface="Courier New" pitchFamily="49" charset="0"/>
                                  </a:rPr>
                                  <m:t>𝑟</m:t>
                                </m:r>
                              </m:e>
                              <m:sub>
                                <m:r>
                                  <a:rPr lang="en-US" b="0" i="1" dirty="0" smtClean="0">
                                    <a:solidFill>
                                      <a:srgbClr val="000000"/>
                                    </a:solidFill>
                                    <a:latin typeface="Cambria Math" panose="02040503050406030204" pitchFamily="18" charset="0"/>
                                    <a:cs typeface="Courier New" pitchFamily="49" charset="0"/>
                                  </a:rPr>
                                  <m:t>0</m:t>
                                </m:r>
                              </m:sub>
                            </m:sSub>
                          </m:den>
                        </m:f>
                      </m:e>
                    </m:d>
                    <m:r>
                      <a:rPr lang="en-US" i="1" dirty="0">
                        <a:solidFill>
                          <a:srgbClr val="000000"/>
                        </a:solidFill>
                        <a:latin typeface="Cambria Math" panose="02040503050406030204" pitchFamily="18" charset="0"/>
                        <a:cs typeface="Courier New" pitchFamily="49" charset="0"/>
                      </a:rPr>
                      <m:t>	= 0</m:t>
                    </m:r>
                  </m:oMath>
                </a14:m>
                <a:endParaRPr lang="en-US" dirty="0">
                  <a:solidFill>
                    <a:srgbClr val="000000"/>
                  </a:solidFill>
                  <a:cs typeface="Courier New" pitchFamily="49" charset="0"/>
                </a:endParaRPr>
              </a:p>
              <a:p>
                <a:pPr eaLnBrk="0" hangingPunct="0">
                  <a:spcBef>
                    <a:spcPts val="600"/>
                  </a:spcBef>
                </a:pPr>
                <a:r>
                  <a:rPr lang="en-US" dirty="0">
                    <a:solidFill>
                      <a:srgbClr val="000000"/>
                    </a:solidFill>
                    <a:cs typeface="Courier New" pitchFamily="49" charset="0"/>
                  </a:rPr>
                  <a:t>                             	</a:t>
                </a:r>
                <a:r>
                  <a:rPr lang="en-US" dirty="0" smtClean="0">
                    <a:solidFill>
                      <a:srgbClr val="000000"/>
                    </a:solidFill>
                    <a:cs typeface="Courier New" pitchFamily="49" charset="0"/>
                  </a:rPr>
                  <a:t>                      </a:t>
                </a:r>
                <a:r>
                  <a:rPr lang="en-US" dirty="0">
                    <a:solidFill>
                      <a:srgbClr val="000000"/>
                    </a:solidFill>
                    <a:cs typeface="Courier New" pitchFamily="49" charset="0"/>
                  </a:rPr>
                  <a:t> </a:t>
                </a:r>
                <a:r>
                  <a:rPr lang="en-US" dirty="0" smtClean="0">
                    <a:solidFill>
                      <a:srgbClr val="000000"/>
                    </a:solidFill>
                    <a:cs typeface="Courier New" pitchFamily="49" charset="0"/>
                  </a:rPr>
                  <a:t>    </a:t>
                </a:r>
                <a:r>
                  <a:rPr lang="en-US" sz="1200" dirty="0" smtClean="0">
                    <a:solidFill>
                      <a:srgbClr val="000000"/>
                    </a:solidFill>
                    <a:cs typeface="Courier New" pitchFamily="49" charset="0"/>
                  </a:rPr>
                  <a:t> </a:t>
                </a:r>
                <a14:m>
                  <m:oMath xmlns:m="http://schemas.openxmlformats.org/officeDocument/2006/math">
                    <m:r>
                      <a:rPr lang="en-US" i="1" baseline="-25000" dirty="0" smtClean="0">
                        <a:solidFill>
                          <a:srgbClr val="000000"/>
                        </a:solidFill>
                        <a:latin typeface="Cambria Math" panose="02040503050406030204" pitchFamily="18" charset="0"/>
                        <a:cs typeface="Courier New" pitchFamily="49" charset="0"/>
                      </a:rPr>
                      <m:t>  </m:t>
                    </m:r>
                    <m:d>
                      <m:dPr>
                        <m:ctrlPr>
                          <a:rPr lang="en-US" i="1" dirty="0">
                            <a:solidFill>
                              <a:srgbClr val="000000"/>
                            </a:solidFill>
                            <a:latin typeface="Cambria Math" panose="02040503050406030204" pitchFamily="18" charset="0"/>
                            <a:cs typeface="Courier New" pitchFamily="49" charset="0"/>
                          </a:rPr>
                        </m:ctrlPr>
                      </m:dPr>
                      <m:e>
                        <m:f>
                          <m:fPr>
                            <m:ctrlPr>
                              <a:rPr lang="en-US" i="1" dirty="0">
                                <a:solidFill>
                                  <a:srgbClr val="000000"/>
                                </a:solidFill>
                                <a:latin typeface="Cambria Math" panose="02040503050406030204" pitchFamily="18" charset="0"/>
                                <a:cs typeface="Courier New" pitchFamily="49" charset="0"/>
                              </a:rPr>
                            </m:ctrlPr>
                          </m:fPr>
                          <m:num>
                            <m:r>
                              <a:rPr lang="en-US" i="1" dirty="0">
                                <a:solidFill>
                                  <a:srgbClr val="000000"/>
                                </a:solidFill>
                                <a:latin typeface="Cambria Math" panose="02040503050406030204" pitchFamily="18" charset="0"/>
                                <a:cs typeface="Courier New" pitchFamily="49" charset="0"/>
                              </a:rPr>
                              <m:t>1</m:t>
                            </m:r>
                          </m:num>
                          <m:den>
                            <m:r>
                              <a:rPr lang="en-US" i="1" dirty="0">
                                <a:solidFill>
                                  <a:srgbClr val="000000"/>
                                </a:solidFill>
                                <a:latin typeface="Cambria Math" panose="02040503050406030204" pitchFamily="18" charset="0"/>
                                <a:cs typeface="Courier New" pitchFamily="49" charset="0"/>
                              </a:rPr>
                              <m:t>2</m:t>
                            </m:r>
                          </m:den>
                        </m:f>
                      </m:e>
                    </m:d>
                    <m:r>
                      <a:rPr lang="en-US" i="1" dirty="0">
                        <a:solidFill>
                          <a:srgbClr val="000000"/>
                        </a:solidFill>
                        <a:latin typeface="Cambria Math" panose="02040503050406030204" pitchFamily="18" charset="0"/>
                        <a:cs typeface="Courier New" pitchFamily="49" charset="0"/>
                      </a:rPr>
                      <m:t>𝑚</m:t>
                    </m:r>
                    <m:sSubSup>
                      <m:sSubSupPr>
                        <m:ctrlPr>
                          <a:rPr lang="en-US" b="0" i="1" dirty="0" smtClean="0">
                            <a:solidFill>
                              <a:srgbClr val="000000"/>
                            </a:solidFill>
                            <a:latin typeface="Cambria Math" panose="02040503050406030204" pitchFamily="18" charset="0"/>
                            <a:cs typeface="Courier New" pitchFamily="49" charset="0"/>
                          </a:rPr>
                        </m:ctrlPr>
                      </m:sSubSupPr>
                      <m:e>
                        <m:r>
                          <a:rPr lang="en-US" i="1" dirty="0">
                            <a:solidFill>
                              <a:srgbClr val="000000"/>
                            </a:solidFill>
                            <a:latin typeface="Cambria Math" panose="02040503050406030204" pitchFamily="18" charset="0"/>
                            <a:cs typeface="Courier New" pitchFamily="49" charset="0"/>
                          </a:rPr>
                          <m:t>𝑣</m:t>
                        </m:r>
                      </m:e>
                      <m:sub>
                        <m:r>
                          <a:rPr lang="en-US" b="0" i="1" dirty="0" smtClean="0">
                            <a:solidFill>
                              <a:srgbClr val="000000"/>
                            </a:solidFill>
                            <a:latin typeface="Cambria Math" panose="02040503050406030204" pitchFamily="18" charset="0"/>
                            <a:cs typeface="Courier New" pitchFamily="49" charset="0"/>
                          </a:rPr>
                          <m:t>𝑒𝑠𝑐</m:t>
                        </m:r>
                      </m:sub>
                      <m:sup>
                        <m:r>
                          <a:rPr lang="en-US" b="0" i="1" dirty="0" smtClean="0">
                            <a:solidFill>
                              <a:srgbClr val="000000"/>
                            </a:solidFill>
                            <a:latin typeface="Cambria Math" panose="02040503050406030204" pitchFamily="18" charset="0"/>
                            <a:cs typeface="Courier New" pitchFamily="49" charset="0"/>
                          </a:rPr>
                          <m:t>2</m:t>
                        </m:r>
                      </m:sup>
                    </m:sSubSup>
                    <m:r>
                      <a:rPr lang="en-US" i="1" dirty="0">
                        <a:solidFill>
                          <a:srgbClr val="000000"/>
                        </a:solidFill>
                        <a:latin typeface="Cambria Math" panose="02040503050406030204" pitchFamily="18" charset="0"/>
                        <a:cs typeface="Courier New" pitchFamily="49" charset="0"/>
                      </a:rPr>
                      <m:t>=</m:t>
                    </m:r>
                    <m:f>
                      <m:fPr>
                        <m:ctrlPr>
                          <a:rPr lang="en-US" i="1" dirty="0">
                            <a:solidFill>
                              <a:srgbClr val="000000"/>
                            </a:solidFill>
                            <a:latin typeface="Cambria Math" panose="02040503050406030204" pitchFamily="18" charset="0"/>
                            <a:cs typeface="Courier New" pitchFamily="49" charset="0"/>
                          </a:rPr>
                        </m:ctrlPr>
                      </m:fPr>
                      <m:num>
                        <m:r>
                          <a:rPr lang="en-US" i="1" dirty="0" err="1">
                            <a:solidFill>
                              <a:srgbClr val="000000"/>
                            </a:solidFill>
                            <a:latin typeface="Cambria Math" panose="02040503050406030204" pitchFamily="18" charset="0"/>
                            <a:cs typeface="Courier New" pitchFamily="49" charset="0"/>
                          </a:rPr>
                          <m:t>𝐺𝑀𝑚</m:t>
                        </m:r>
                      </m:num>
                      <m:den>
                        <m:r>
                          <a:rPr lang="en-US" i="1" dirty="0">
                            <a:solidFill>
                              <a:srgbClr val="000000"/>
                            </a:solidFill>
                            <a:latin typeface="Cambria Math" panose="02040503050406030204" pitchFamily="18" charset="0"/>
                            <a:cs typeface="Courier New" pitchFamily="49" charset="0"/>
                          </a:rPr>
                          <m:t>𝑅</m:t>
                        </m:r>
                      </m:den>
                    </m:f>
                  </m:oMath>
                </a14:m>
                <a:endParaRPr lang="en-US" i="1" dirty="0">
                  <a:solidFill>
                    <a:srgbClr val="000000"/>
                  </a:solidFill>
                  <a:cs typeface="Courier New" pitchFamily="49" charset="0"/>
                </a:endParaRPr>
              </a:p>
            </p:txBody>
          </p:sp>
        </mc:Choice>
        <mc:Fallback xmlns="">
          <p:sp>
            <p:nvSpPr>
              <p:cNvPr id="153602" name="Rectangle 2"/>
              <p:cNvSpPr>
                <a:spLocks noRot="1" noChangeAspect="1" noMove="1" noResize="1" noEditPoints="1" noAdjustHandles="1" noChangeArrowheads="1" noChangeShapeType="1" noTextEdit="1"/>
              </p:cNvSpPr>
              <p:nvPr/>
            </p:nvSpPr>
            <p:spPr bwMode="auto">
              <a:xfrm>
                <a:off x="685800" y="1338263"/>
                <a:ext cx="7772400" cy="3194050"/>
              </a:xfrm>
              <a:prstGeom prst="rect">
                <a:avLst/>
              </a:prstGeom>
              <a:blipFill>
                <a:blip r:embed="rId8"/>
                <a:stretch>
                  <a:fillRect l="-1255" t="-1721"/>
                </a:stretch>
              </a:blipFill>
              <a:ln w="9525">
                <a:noFill/>
                <a:miter lim="800000"/>
                <a:headEnd/>
                <a:tailEnd/>
              </a:ln>
            </p:spPr>
            <p:txBody>
              <a:bodyPr/>
              <a:lstStyle/>
              <a:p>
                <a:r>
                  <a:rPr lang="en-US">
                    <a:noFill/>
                  </a:rPr>
                  <a:t> </a:t>
                </a:r>
              </a:p>
            </p:txBody>
          </p:sp>
        </mc:Fallback>
      </mc:AlternateContent>
      <p:grpSp>
        <p:nvGrpSpPr>
          <p:cNvPr id="2" name="Group 4"/>
          <p:cNvGrpSpPr>
            <a:grpSpLocks/>
          </p:cNvGrpSpPr>
          <p:nvPr/>
        </p:nvGrpSpPr>
        <p:grpSpPr bwMode="auto">
          <a:xfrm>
            <a:off x="1895715" y="2875580"/>
            <a:ext cx="1007920" cy="751145"/>
            <a:chOff x="1359" y="3244"/>
            <a:chExt cx="381" cy="373"/>
          </a:xfrm>
        </p:grpSpPr>
        <p:sp>
          <p:nvSpPr>
            <p:cNvPr id="29715" name="Line 5"/>
            <p:cNvSpPr>
              <a:spLocks noChangeShapeType="1"/>
            </p:cNvSpPr>
            <p:nvPr/>
          </p:nvSpPr>
          <p:spPr bwMode="auto">
            <a:xfrm flipV="1">
              <a:off x="1359" y="3370"/>
              <a:ext cx="271" cy="247"/>
            </a:xfrm>
            <a:prstGeom prst="line">
              <a:avLst/>
            </a:prstGeom>
            <a:noFill/>
            <a:ln w="19050">
              <a:solidFill>
                <a:srgbClr val="FF0000"/>
              </a:solidFill>
              <a:round/>
              <a:headEnd/>
              <a:tailEnd type="triangle" w="med" len="med"/>
            </a:ln>
          </p:spPr>
          <p:txBody>
            <a:bodyPr/>
            <a:lstStyle/>
            <a:p>
              <a:endParaRPr lang="en-US"/>
            </a:p>
          </p:txBody>
        </p:sp>
        <p:sp>
          <p:nvSpPr>
            <p:cNvPr id="29716" name="Text Box 6"/>
            <p:cNvSpPr txBox="1">
              <a:spLocks noChangeArrowheads="1"/>
            </p:cNvSpPr>
            <p:nvPr/>
          </p:nvSpPr>
          <p:spPr bwMode="auto">
            <a:xfrm>
              <a:off x="1630" y="3244"/>
              <a:ext cx="110" cy="199"/>
            </a:xfrm>
            <a:prstGeom prst="rect">
              <a:avLst/>
            </a:prstGeom>
            <a:noFill/>
            <a:ln w="9525">
              <a:noFill/>
              <a:miter lim="800000"/>
              <a:headEnd/>
              <a:tailEnd/>
            </a:ln>
          </p:spPr>
          <p:txBody>
            <a:bodyPr wrap="square">
              <a:spAutoFit/>
            </a:bodyPr>
            <a:lstStyle/>
            <a:p>
              <a:r>
                <a:rPr lang="en-US" sz="2000" dirty="0">
                  <a:solidFill>
                    <a:srgbClr val="FF0000"/>
                  </a:solidFill>
                </a:rPr>
                <a:t>0</a:t>
              </a:r>
            </a:p>
          </p:txBody>
        </p:sp>
      </p:grpSp>
      <p:grpSp>
        <p:nvGrpSpPr>
          <p:cNvPr id="3" name="Group 7"/>
          <p:cNvGrpSpPr>
            <a:grpSpLocks/>
          </p:cNvGrpSpPr>
          <p:nvPr/>
        </p:nvGrpSpPr>
        <p:grpSpPr bwMode="auto">
          <a:xfrm>
            <a:off x="4629758" y="2796959"/>
            <a:ext cx="1283892" cy="748804"/>
            <a:chOff x="1359" y="3246"/>
            <a:chExt cx="348" cy="371"/>
          </a:xfrm>
        </p:grpSpPr>
        <p:sp>
          <p:nvSpPr>
            <p:cNvPr id="29713" name="Line 8"/>
            <p:cNvSpPr>
              <a:spLocks noChangeShapeType="1"/>
            </p:cNvSpPr>
            <p:nvPr/>
          </p:nvSpPr>
          <p:spPr bwMode="auto">
            <a:xfrm flipV="1">
              <a:off x="1359" y="3370"/>
              <a:ext cx="271" cy="247"/>
            </a:xfrm>
            <a:prstGeom prst="line">
              <a:avLst/>
            </a:prstGeom>
            <a:noFill/>
            <a:ln w="19050">
              <a:solidFill>
                <a:srgbClr val="FF0000"/>
              </a:solidFill>
              <a:round/>
              <a:headEnd/>
              <a:tailEnd type="triangle" w="med" len="med"/>
            </a:ln>
          </p:spPr>
          <p:txBody>
            <a:bodyPr/>
            <a:lstStyle/>
            <a:p>
              <a:endParaRPr lang="en-US"/>
            </a:p>
          </p:txBody>
        </p:sp>
        <p:sp>
          <p:nvSpPr>
            <p:cNvPr id="29714" name="Text Box 9"/>
            <p:cNvSpPr txBox="1">
              <a:spLocks noChangeArrowheads="1"/>
            </p:cNvSpPr>
            <p:nvPr/>
          </p:nvSpPr>
          <p:spPr bwMode="auto">
            <a:xfrm>
              <a:off x="1610" y="3246"/>
              <a:ext cx="97" cy="198"/>
            </a:xfrm>
            <a:prstGeom prst="rect">
              <a:avLst/>
            </a:prstGeom>
            <a:noFill/>
            <a:ln w="9525">
              <a:noFill/>
              <a:miter lim="800000"/>
              <a:headEnd/>
              <a:tailEnd/>
            </a:ln>
          </p:spPr>
          <p:txBody>
            <a:bodyPr wrap="square">
              <a:spAutoFit/>
            </a:bodyPr>
            <a:lstStyle/>
            <a:p>
              <a:r>
                <a:rPr lang="en-US" sz="2000" dirty="0">
                  <a:solidFill>
                    <a:srgbClr val="FF0000"/>
                  </a:solidFill>
                </a:rPr>
                <a:t>0</a:t>
              </a:r>
            </a:p>
          </p:txBody>
        </p:sp>
      </p:grpSp>
      <p:grpSp>
        <p:nvGrpSpPr>
          <p:cNvPr id="4" name="Group 20"/>
          <p:cNvGrpSpPr>
            <a:grpSpLocks/>
          </p:cNvGrpSpPr>
          <p:nvPr/>
        </p:nvGrpSpPr>
        <p:grpSpPr bwMode="auto">
          <a:xfrm>
            <a:off x="835026" y="3647363"/>
            <a:ext cx="4878398" cy="832562"/>
            <a:chOff x="510" y="2654"/>
            <a:chExt cx="4702" cy="288"/>
          </a:xfrm>
        </p:grpSpPr>
        <mc:AlternateContent xmlns:mc="http://schemas.openxmlformats.org/markup-compatibility/2006" xmlns:a14="http://schemas.microsoft.com/office/drawing/2010/main">
          <mc:Choice Requires="a14">
            <p:sp>
              <p:nvSpPr>
                <p:cNvPr id="29709" name="Rectangle 11"/>
                <p:cNvSpPr>
                  <a:spLocks noChangeArrowheads="1"/>
                </p:cNvSpPr>
                <p:nvPr/>
              </p:nvSpPr>
              <p:spPr bwMode="auto">
                <a:xfrm>
                  <a:off x="592" y="2654"/>
                  <a:ext cx="2335" cy="280"/>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sz="1800" b="0" i="1" dirty="0" smtClean="0">
                                <a:latin typeface="Cambria Math" panose="02040503050406030204" pitchFamily="18" charset="0"/>
                                <a:cs typeface="Courier New" pitchFamily="49" charset="0"/>
                                <a:sym typeface="Symbol" pitchFamily="18" charset="2"/>
                              </a:rPr>
                            </m:ctrlPr>
                          </m:sSubPr>
                          <m:e>
                            <m:r>
                              <a:rPr lang="en-US" sz="1800" i="1" dirty="0" smtClean="0">
                                <a:latin typeface="Cambria Math" panose="02040503050406030204" pitchFamily="18" charset="0"/>
                                <a:cs typeface="Courier New" pitchFamily="49" charset="0"/>
                                <a:sym typeface="Symbol" pitchFamily="18" charset="2"/>
                              </a:rPr>
                              <m:t>𝑣</m:t>
                            </m:r>
                          </m:e>
                          <m:sub>
                            <m:r>
                              <a:rPr lang="en-US" sz="1800" b="0" i="1" dirty="0" smtClean="0">
                                <a:latin typeface="Cambria Math" panose="02040503050406030204" pitchFamily="18" charset="0"/>
                                <a:cs typeface="Courier New" pitchFamily="49" charset="0"/>
                                <a:sym typeface="Symbol" pitchFamily="18" charset="2"/>
                              </a:rPr>
                              <m:t>𝑒𝑠𝑐</m:t>
                            </m:r>
                          </m:sub>
                        </m:sSub>
                        <m:r>
                          <a:rPr lang="en-US" sz="1800" i="1" dirty="0" smtClean="0">
                            <a:latin typeface="Cambria Math" panose="02040503050406030204" pitchFamily="18" charset="0"/>
                            <a:sym typeface="Symbol" pitchFamily="18" charset="2"/>
                          </a:rPr>
                          <m:t>=</m:t>
                        </m:r>
                        <m:rad>
                          <m:radPr>
                            <m:degHide m:val="on"/>
                            <m:ctrlPr>
                              <a:rPr lang="en-US" sz="1800" i="1" dirty="0" smtClean="0">
                                <a:latin typeface="Cambria Math" panose="02040503050406030204" pitchFamily="18" charset="0"/>
                                <a:sym typeface="Symbol" pitchFamily="18" charset="2"/>
                              </a:rPr>
                            </m:ctrlPr>
                          </m:radPr>
                          <m:deg/>
                          <m:e>
                            <m:f>
                              <m:fPr>
                                <m:ctrlPr>
                                  <a:rPr lang="en-US" sz="1800" i="1" dirty="0" smtClean="0">
                                    <a:latin typeface="Cambria Math" panose="02040503050406030204" pitchFamily="18" charset="0"/>
                                    <a:sym typeface="Symbol" pitchFamily="18" charset="2"/>
                                  </a:rPr>
                                </m:ctrlPr>
                              </m:fPr>
                              <m:num>
                                <m:r>
                                  <a:rPr lang="en-US" sz="1800" b="0" i="1" dirty="0" smtClean="0">
                                    <a:latin typeface="Cambria Math" panose="02040503050406030204" pitchFamily="18" charset="0"/>
                                    <a:sym typeface="Symbol" pitchFamily="18" charset="2"/>
                                  </a:rPr>
                                  <m:t>2</m:t>
                                </m:r>
                                <m:r>
                                  <a:rPr lang="en-US" sz="1800" b="0" i="1" dirty="0" smtClean="0">
                                    <a:latin typeface="Cambria Math" panose="02040503050406030204" pitchFamily="18" charset="0"/>
                                    <a:sym typeface="Symbol" pitchFamily="18" charset="2"/>
                                  </a:rPr>
                                  <m:t>𝐺𝑀</m:t>
                                </m:r>
                              </m:num>
                              <m:den>
                                <m:r>
                                  <a:rPr lang="en-US" sz="1800" b="0" i="1" dirty="0" smtClean="0">
                                    <a:latin typeface="Cambria Math" panose="02040503050406030204" pitchFamily="18" charset="0"/>
                                    <a:sym typeface="Symbol" pitchFamily="18" charset="2"/>
                                  </a:rPr>
                                  <m:t>𝑅</m:t>
                                </m:r>
                              </m:den>
                            </m:f>
                          </m:e>
                        </m:rad>
                      </m:oMath>
                    </m:oMathPara>
                  </a14:m>
                  <a:endParaRPr lang="en-US" dirty="0">
                    <a:cs typeface="Courier New" pitchFamily="49" charset="0"/>
                    <a:sym typeface="Symbol" pitchFamily="18" charset="2"/>
                  </a:endParaRPr>
                </a:p>
              </p:txBody>
            </p:sp>
          </mc:Choice>
          <mc:Fallback xmlns="">
            <p:sp>
              <p:nvSpPr>
                <p:cNvPr id="29709" name="Rectangle 11"/>
                <p:cNvSpPr>
                  <a:spLocks noRot="1" noChangeAspect="1" noMove="1" noResize="1" noEditPoints="1" noAdjustHandles="1" noChangeArrowheads="1" noChangeShapeType="1" noTextEdit="1"/>
                </p:cNvSpPr>
                <p:nvPr/>
              </p:nvSpPr>
              <p:spPr bwMode="auto">
                <a:xfrm>
                  <a:off x="592" y="2654"/>
                  <a:ext cx="2335" cy="280"/>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sp>
          <p:nvSpPr>
            <p:cNvPr id="29710" name="Text Box 12"/>
            <p:cNvSpPr txBox="1">
              <a:spLocks noChangeArrowheads="1"/>
            </p:cNvSpPr>
            <p:nvPr/>
          </p:nvSpPr>
          <p:spPr bwMode="auto">
            <a:xfrm>
              <a:off x="3844" y="2654"/>
              <a:ext cx="1368"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escape speed</a:t>
              </a:r>
            </a:p>
          </p:txBody>
        </p:sp>
        <p:sp>
          <p:nvSpPr>
            <p:cNvPr id="29711" name="Rectangle 13"/>
            <p:cNvSpPr>
              <a:spLocks noChangeArrowheads="1"/>
            </p:cNvSpPr>
            <p:nvPr/>
          </p:nvSpPr>
          <p:spPr bwMode="auto">
            <a:xfrm>
              <a:off x="510" y="2656"/>
              <a:ext cx="4701" cy="278"/>
            </a:xfrm>
            <a:prstGeom prst="rect">
              <a:avLst/>
            </a:prstGeom>
            <a:noFill/>
            <a:ln w="12700">
              <a:solidFill>
                <a:schemeClr val="tx1"/>
              </a:solidFill>
              <a:miter lim="800000"/>
              <a:headEnd/>
              <a:tailEnd/>
            </a:ln>
          </p:spPr>
          <p:txBody>
            <a:bodyPr wrap="none" anchor="ctr"/>
            <a:lstStyle/>
            <a:p>
              <a:endParaRPr lang="en-US"/>
            </a:p>
          </p:txBody>
        </p:sp>
      </p:grpSp>
      <p:sp>
        <p:nvSpPr>
          <p:cNvPr id="153616" name="Line 16"/>
          <p:cNvSpPr>
            <a:spLocks noChangeShapeType="1"/>
          </p:cNvSpPr>
          <p:nvPr/>
        </p:nvSpPr>
        <p:spPr bwMode="auto">
          <a:xfrm flipV="1">
            <a:off x="6437136" y="3907617"/>
            <a:ext cx="217487" cy="288925"/>
          </a:xfrm>
          <a:prstGeom prst="line">
            <a:avLst/>
          </a:prstGeom>
          <a:noFill/>
          <a:ln w="19050">
            <a:solidFill>
              <a:srgbClr val="FF0000"/>
            </a:solidFill>
            <a:round/>
            <a:headEnd/>
            <a:tailEnd/>
          </a:ln>
        </p:spPr>
        <p:txBody>
          <a:bodyPr/>
          <a:lstStyle/>
          <a:p>
            <a:endParaRPr lang="en-US"/>
          </a:p>
        </p:txBody>
      </p:sp>
      <p:sp>
        <p:nvSpPr>
          <p:cNvPr id="153617" name="Line 17"/>
          <p:cNvSpPr>
            <a:spLocks noChangeShapeType="1"/>
          </p:cNvSpPr>
          <p:nvPr/>
        </p:nvSpPr>
        <p:spPr bwMode="auto">
          <a:xfrm flipV="1">
            <a:off x="7951920" y="3790151"/>
            <a:ext cx="138944" cy="137488"/>
          </a:xfrm>
          <a:prstGeom prst="line">
            <a:avLst/>
          </a:prstGeom>
          <a:noFill/>
          <a:ln w="19050">
            <a:solidFill>
              <a:srgbClr val="FF0000"/>
            </a:solidFill>
            <a:round/>
            <a:headEnd/>
            <a:tailEnd/>
          </a:ln>
        </p:spPr>
        <p:txBody>
          <a:bodyPr/>
          <a:lstStyle/>
          <a:p>
            <a:endParaRPr lang="en-US"/>
          </a:p>
        </p:txBody>
      </p:sp>
      <p:sp>
        <p:nvSpPr>
          <p:cNvPr id="2970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53621" name="Picture 21"/>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7473950" y="5302250"/>
            <a:ext cx="1370013" cy="1381125"/>
          </a:xfrm>
          <a:prstGeom prst="rect">
            <a:avLst/>
          </a:prstGeom>
          <a:ln>
            <a:noFill/>
          </a:ln>
          <a:effectLst>
            <a:outerShdw blurRad="292100" dist="139700" dir="2700000" algn="tl" rotWithShape="0">
              <a:srgbClr val="333333">
                <a:alpha val="65000"/>
              </a:srgbClr>
            </a:outerShdw>
          </a:effectLst>
        </p:spPr>
      </p:pic>
      <p:sp>
        <p:nvSpPr>
          <p:cNvPr id="153622" name="Text Box 22"/>
          <p:cNvSpPr txBox="1">
            <a:spLocks noChangeArrowheads="1"/>
          </p:cNvSpPr>
          <p:nvPr/>
        </p:nvSpPr>
        <p:spPr bwMode="auto">
          <a:xfrm>
            <a:off x="5094288" y="49213"/>
            <a:ext cx="4049712" cy="1187450"/>
          </a:xfrm>
          <a:prstGeom prst="rect">
            <a:avLst/>
          </a:prstGeom>
          <a:noFill/>
          <a:ln w="9525">
            <a:noFill/>
            <a:miter lim="800000"/>
            <a:headEnd/>
            <a:tailEnd/>
          </a:ln>
        </p:spPr>
        <p:txBody>
          <a:bodyPr>
            <a:spAutoFit/>
          </a:bodyPr>
          <a:lstStyle/>
          <a:p>
            <a:r>
              <a:rPr lang="en-US">
                <a:solidFill>
                  <a:schemeClr val="hlink"/>
                </a:solidFill>
              </a:rPr>
              <a:t>Note that escape speed is independent of the mass that is actually escaping!</a:t>
            </a:r>
          </a:p>
        </p:txBody>
      </p:sp>
      <p:sp>
        <p:nvSpPr>
          <p:cNvPr id="153623" name="Oval 23"/>
          <p:cNvSpPr>
            <a:spLocks noChangeArrowheads="1"/>
          </p:cNvSpPr>
          <p:nvPr/>
        </p:nvSpPr>
        <p:spPr bwMode="auto">
          <a:xfrm>
            <a:off x="8205788" y="5726113"/>
            <a:ext cx="157162" cy="157162"/>
          </a:xfrm>
          <a:prstGeom prst="ellipse">
            <a:avLst/>
          </a:prstGeom>
          <a:gradFill rotWithShape="1">
            <a:gsLst>
              <a:gs pos="0">
                <a:srgbClr val="EAEAEA"/>
              </a:gs>
              <a:gs pos="100000">
                <a:srgbClr val="6C6C6C"/>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2">
                                            <p:txEl>
                                              <p:pRg st="1" end="1"/>
                                            </p:txEl>
                                          </p:spTgt>
                                        </p:tgtEl>
                                        <p:attrNameLst>
                                          <p:attrName>style.visibility</p:attrName>
                                        </p:attrNameLst>
                                      </p:cBhvr>
                                      <p:to>
                                        <p:strVal val="visible"/>
                                      </p:to>
                                    </p:set>
                                    <p:anim calcmode="lin" valueType="num">
                                      <p:cBhvr additive="base">
                                        <p:cTn id="7" dur="500" fill="hold"/>
                                        <p:tgtEl>
                                          <p:spTgt spid="153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2">
                                            <p:txEl>
                                              <p:pRg st="2" end="2"/>
                                            </p:txEl>
                                          </p:spTgt>
                                        </p:tgtEl>
                                        <p:attrNameLst>
                                          <p:attrName>style.visibility</p:attrName>
                                        </p:attrNameLst>
                                      </p:cBhvr>
                                      <p:to>
                                        <p:strVal val="visible"/>
                                      </p:to>
                                    </p:set>
                                    <p:anim calcmode="lin" valueType="num">
                                      <p:cBhvr additive="base">
                                        <p:cTn id="13" dur="500" fill="hold"/>
                                        <p:tgtEl>
                                          <p:spTgt spid="1536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02">
                                            <p:txEl>
                                              <p:pRg st="3" end="3"/>
                                            </p:txEl>
                                          </p:spTgt>
                                        </p:tgtEl>
                                        <p:attrNameLst>
                                          <p:attrName>style.visibility</p:attrName>
                                        </p:attrNameLst>
                                      </p:cBhvr>
                                      <p:to>
                                        <p:strVal val="visible"/>
                                      </p:to>
                                    </p:set>
                                    <p:anim calcmode="lin" valueType="num">
                                      <p:cBhvr additive="base">
                                        <p:cTn id="19" dur="500" fill="hold"/>
                                        <p:tgtEl>
                                          <p:spTgt spid="153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3602">
                                            <p:txEl>
                                              <p:pRg st="4" end="4"/>
                                            </p:txEl>
                                          </p:spTgt>
                                        </p:tgtEl>
                                        <p:attrNameLst>
                                          <p:attrName>style.visibility</p:attrName>
                                        </p:attrNameLst>
                                      </p:cBhvr>
                                      <p:to>
                                        <p:strVal val="visible"/>
                                      </p:to>
                                    </p:set>
                                    <p:anim calcmode="lin" valueType="num">
                                      <p:cBhvr additive="base">
                                        <p:cTn id="35" dur="500" fill="hold"/>
                                        <p:tgtEl>
                                          <p:spTgt spid="15360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3616"/>
                                        </p:tgtEl>
                                        <p:attrNameLst>
                                          <p:attrName>style.visibility</p:attrName>
                                        </p:attrNameLst>
                                      </p:cBhvr>
                                      <p:to>
                                        <p:strVal val="visible"/>
                                      </p:to>
                                    </p:set>
                                    <p:animEffect transition="in" filter="wipe(down)">
                                      <p:cBhvr>
                                        <p:cTn id="41" dur="500"/>
                                        <p:tgtEl>
                                          <p:spTgt spid="153616"/>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3617"/>
                                        </p:tgtEl>
                                        <p:attrNameLst>
                                          <p:attrName>style.visibility</p:attrName>
                                        </p:attrNameLst>
                                      </p:cBhvr>
                                      <p:to>
                                        <p:strVal val="visible"/>
                                      </p:to>
                                    </p:set>
                                    <p:animEffect transition="in" filter="wipe(down)">
                                      <p:cBhvr>
                                        <p:cTn id="46" dur="500"/>
                                        <p:tgtEl>
                                          <p:spTgt spid="153617"/>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3615">
                                            <p:txEl>
                                              <p:pRg st="0" end="0"/>
                                            </p:txEl>
                                          </p:spTgt>
                                        </p:tgtEl>
                                        <p:attrNameLst>
                                          <p:attrName>style.visibility</p:attrName>
                                        </p:attrNameLst>
                                      </p:cBhvr>
                                      <p:to>
                                        <p:strVal val="visible"/>
                                      </p:to>
                                    </p:set>
                                    <p:anim calcmode="lin" valueType="num">
                                      <p:cBhvr additive="base">
                                        <p:cTn id="58" dur="500" fill="hold"/>
                                        <p:tgtEl>
                                          <p:spTgt spid="15361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536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53615">
                                            <p:txEl>
                                              <p:pRg st="1" end="1"/>
                                            </p:txEl>
                                          </p:spTgt>
                                        </p:tgtEl>
                                        <p:attrNameLst>
                                          <p:attrName>style.visibility</p:attrName>
                                        </p:attrNameLst>
                                      </p:cBhvr>
                                      <p:to>
                                        <p:strVal val="visible"/>
                                      </p:to>
                                    </p:set>
                                    <p:anim calcmode="lin" valueType="num">
                                      <p:cBhvr additive="base">
                                        <p:cTn id="64" dur="500" fill="hold"/>
                                        <p:tgtEl>
                                          <p:spTgt spid="153615">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536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53615">
                                            <p:txEl>
                                              <p:pRg st="2" end="2"/>
                                            </p:txEl>
                                          </p:spTgt>
                                        </p:tgtEl>
                                        <p:attrNameLst>
                                          <p:attrName>style.visibility</p:attrName>
                                        </p:attrNameLst>
                                      </p:cBhvr>
                                      <p:to>
                                        <p:strVal val="visible"/>
                                      </p:to>
                                    </p:set>
                                    <p:anim calcmode="lin" valueType="num">
                                      <p:cBhvr additive="base">
                                        <p:cTn id="70" dur="500" fill="hold"/>
                                        <p:tgtEl>
                                          <p:spTgt spid="153615">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536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53615">
                                            <p:txEl>
                                              <p:pRg st="3" end="3"/>
                                            </p:txEl>
                                          </p:spTgt>
                                        </p:tgtEl>
                                        <p:attrNameLst>
                                          <p:attrName>style.visibility</p:attrName>
                                        </p:attrNameLst>
                                      </p:cBhvr>
                                      <p:to>
                                        <p:strVal val="visible"/>
                                      </p:to>
                                    </p:set>
                                    <p:anim calcmode="lin" valueType="num">
                                      <p:cBhvr additive="base">
                                        <p:cTn id="76" dur="500" fill="hold"/>
                                        <p:tgtEl>
                                          <p:spTgt spid="153615">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536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53615">
                                            <p:txEl>
                                              <p:pRg st="4" end="4"/>
                                            </p:txEl>
                                          </p:spTgt>
                                        </p:tgtEl>
                                        <p:attrNameLst>
                                          <p:attrName>style.visibility</p:attrName>
                                        </p:attrNameLst>
                                      </p:cBhvr>
                                      <p:to>
                                        <p:strVal val="visible"/>
                                      </p:to>
                                    </p:set>
                                    <p:anim calcmode="lin" valueType="num">
                                      <p:cBhvr additive="base">
                                        <p:cTn id="82" dur="500" fill="hold"/>
                                        <p:tgtEl>
                                          <p:spTgt spid="153615">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536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153621"/>
                                        </p:tgtEl>
                                        <p:attrNameLst>
                                          <p:attrName>style.visibility</p:attrName>
                                        </p:attrNameLst>
                                      </p:cBhvr>
                                      <p:to>
                                        <p:strVal val="visible"/>
                                      </p:to>
                                    </p:set>
                                    <p:animEffect transition="in" filter="fade">
                                      <p:cBhvr>
                                        <p:cTn id="87" dur="2000"/>
                                        <p:tgtEl>
                                          <p:spTgt spid="1536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3623"/>
                                        </p:tgtEl>
                                        <p:attrNameLst>
                                          <p:attrName>style.visibility</p:attrName>
                                        </p:attrNameLst>
                                      </p:cBhvr>
                                      <p:to>
                                        <p:strVal val="visible"/>
                                      </p:to>
                                    </p:set>
                                    <p:animEffect transition="in" filter="fade">
                                      <p:cBhvr>
                                        <p:cTn id="90" dur="2000"/>
                                        <p:tgtEl>
                                          <p:spTgt spid="153623"/>
                                        </p:tgtEl>
                                      </p:cBhvr>
                                    </p:animEffect>
                                  </p:childTnLst>
                                </p:cTn>
                              </p:par>
                            </p:childTnLst>
                          </p:cTn>
                        </p:par>
                      </p:childTnLst>
                    </p:cTn>
                  </p:par>
                  <p:par>
                    <p:cTn id="91" fill="hold">
                      <p:stCondLst>
                        <p:cond delay="indefinite"/>
                      </p:stCondLst>
                      <p:childTnLst>
                        <p:par>
                          <p:cTn id="92" fill="hold">
                            <p:stCondLst>
                              <p:cond delay="0"/>
                            </p:stCondLst>
                            <p:childTnLst>
                              <p:par>
                                <p:cTn id="93" presetID="51" presetClass="path" presetSubtype="0" repeatCount="indefinite" decel="50000" fill="hold" grpId="1" nodeType="clickEffect">
                                  <p:stCondLst>
                                    <p:cond delay="0"/>
                                  </p:stCondLst>
                                  <p:childTnLst>
                                    <p:animMotion origin="layout" path="M -2.77778E-6 3.7037E-6 L -0.03993 -0.23611 C -0.04896 -0.28565 -0.05399 -0.35973 -0.05399 -0.43681 C -0.05399 -0.52477 -0.04896 -0.59514 -0.03993 -0.64468 L -2.77778E-6 -0.88056 " pathEditMode="relative" rAng="0" ptsTypes="FffFF">
                                      <p:cBhvr>
                                        <p:cTn id="94" dur="2000" fill="hold"/>
                                        <p:tgtEl>
                                          <p:spTgt spid="153623"/>
                                        </p:tgtEl>
                                        <p:attrNameLst>
                                          <p:attrName>ppt_x</p:attrName>
                                          <p:attrName>ppt_y</p:attrName>
                                        </p:attrNameLst>
                                      </p:cBhvr>
                                      <p:rCtr x="-2700" y="-44000"/>
                                    </p:animMotion>
                                  </p:childTnLst>
                                  <p:subTnLst>
                                    <p:audio>
                                      <p:cMediaNode>
                                        <p:cTn display="0" masterRel="sameClick">
                                          <p:stCondLst>
                                            <p:cond evt="begin" delay="0">
                                              <p:tn val="93"/>
                                            </p:cond>
                                          </p:stCondLst>
                                          <p:endCondLst>
                                            <p:cond evt="onStopAudio" delay="0">
                                              <p:tgtEl>
                                                <p:sldTgt/>
                                              </p:tgtEl>
                                            </p:cond>
                                          </p:endCondLst>
                                        </p:cTn>
                                        <p:tgtEl>
                                          <p:sndTgt r:embed="rId6" name="explode.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153622"/>
                                        </p:tgtEl>
                                        <p:attrNameLst>
                                          <p:attrName>style.visibility</p:attrName>
                                        </p:attrNameLst>
                                      </p:cBhvr>
                                      <p:to>
                                        <p:strVal val="visible"/>
                                      </p:to>
                                    </p:set>
                                    <p:anim calcmode="lin" valueType="num">
                                      <p:cBhvr additive="base">
                                        <p:cTn id="99" dur="500" fill="hold"/>
                                        <p:tgtEl>
                                          <p:spTgt spid="153622"/>
                                        </p:tgtEl>
                                        <p:attrNameLst>
                                          <p:attrName>ppt_x</p:attrName>
                                        </p:attrNameLst>
                                      </p:cBhvr>
                                      <p:tavLst>
                                        <p:tav tm="0">
                                          <p:val>
                                            <p:strVal val="1+#ppt_w/2"/>
                                          </p:val>
                                        </p:tav>
                                        <p:tav tm="100000">
                                          <p:val>
                                            <p:strVal val="#ppt_x"/>
                                          </p:val>
                                        </p:tav>
                                      </p:tavLst>
                                    </p:anim>
                                    <p:anim calcmode="lin" valueType="num">
                                      <p:cBhvr additive="base">
                                        <p:cTn id="100" dur="500" fill="hold"/>
                                        <p:tgtEl>
                                          <p:spTgt spid="1536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uiExpand="1" build="p"/>
      <p:bldP spid="153616" grpId="0" animBg="1"/>
      <p:bldP spid="153617" grpId="0" animBg="1"/>
      <p:bldP spid="153622" grpId="0"/>
      <p:bldP spid="153623" grpId="0" animBg="1"/>
      <p:bldP spid="15362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338263"/>
            <a:ext cx="7772400" cy="3024187"/>
          </a:xfrm>
          <a:prstGeom prst="rect">
            <a:avLst/>
          </a:prstGeom>
          <a:solidFill>
            <a:srgbClr val="EAEAEA"/>
          </a:solidFill>
          <a:ln w="9525">
            <a:noFill/>
            <a:miter lim="800000"/>
            <a:headEnd/>
            <a:tailEnd/>
          </a:ln>
        </p:spPr>
        <p:txBody>
          <a:bodyPr/>
          <a:lstStyle/>
          <a:p>
            <a:r>
              <a:rPr lang="en-US" altLang="en-US" i="1" dirty="0">
                <a:solidFill>
                  <a:schemeClr val="accent2"/>
                </a:solidFill>
              </a:rPr>
              <a:t>Orbital motion, orbital speed and orbital energy</a:t>
            </a:r>
            <a:r>
              <a:rPr lang="en-US" altLang="en-US" dirty="0">
                <a:solidFill>
                  <a:schemeClr val="accent2"/>
                </a:solidFill>
              </a:rPr>
              <a:t> </a:t>
            </a: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Consider a baseball in circular orbit about Earth.</a:t>
            </a:r>
          </a:p>
          <a:p>
            <a:pPr eaLnBrk="0" hangingPunct="0">
              <a:spcBef>
                <a:spcPct val="1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Clearly the only force that is causing the                        ball to move in a circle is the gravitational                         force.</a:t>
            </a:r>
          </a:p>
          <a:p>
            <a:pPr eaLnBrk="0" hangingPunct="0">
              <a:spcBef>
                <a:spcPct val="1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Thus the gravitational force is the                          centripetal force for circular orbital </a:t>
            </a:r>
            <a:r>
              <a:rPr lang="en-US" dirty="0" smtClean="0">
                <a:solidFill>
                  <a:srgbClr val="000000"/>
                </a:solidFill>
                <a:cs typeface="Times New Roman" pitchFamily="18" charset="0"/>
              </a:rPr>
              <a:t>motion</a:t>
            </a:r>
            <a:r>
              <a:rPr lang="en-US" dirty="0">
                <a:solidFill>
                  <a:srgbClr val="000000"/>
                </a:solidFill>
                <a:cs typeface="Times New Roman" pitchFamily="18" charset="0"/>
              </a:rPr>
              <a:t>.</a:t>
            </a:r>
          </a:p>
        </p:txBody>
      </p:sp>
      <mc:AlternateContent xmlns:mc="http://schemas.openxmlformats.org/markup-compatibility/2006" xmlns:a14="http://schemas.microsoft.com/office/drawing/2010/main">
        <mc:Choice Requires="a14">
          <p:sp>
            <p:nvSpPr>
              <p:cNvPr id="186371" name="Rectangle 3"/>
              <p:cNvSpPr>
                <a:spLocks noChangeArrowheads="1"/>
              </p:cNvSpPr>
              <p:nvPr/>
            </p:nvSpPr>
            <p:spPr bwMode="auto">
              <a:xfrm>
                <a:off x="674688" y="4070111"/>
                <a:ext cx="7772400" cy="2787889"/>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a:t>
                </a:r>
                <a:r>
                  <a:rPr lang="en-US" sz="2300" dirty="0">
                    <a:sym typeface="Symbol" pitchFamily="18" charset="2"/>
                  </a:rPr>
                  <a:t>A centripetal force causes a </a:t>
                </a:r>
                <a:r>
                  <a:rPr lang="en-US" sz="2300" dirty="0" smtClean="0">
                    <a:sym typeface="Symbol" pitchFamily="18" charset="2"/>
                  </a:rPr>
                  <a:t>               centripetal </a:t>
                </a:r>
                <a:r>
                  <a:rPr lang="en-US" sz="2300" dirty="0">
                    <a:sym typeface="Symbol" pitchFamily="18" charset="2"/>
                  </a:rPr>
                  <a:t>acceleration </a:t>
                </a:r>
                <a:r>
                  <a:rPr lang="en-US" sz="2300" i="1" dirty="0">
                    <a:sym typeface="Symbol" pitchFamily="18" charset="2"/>
                  </a:rPr>
                  <a:t>a</a:t>
                </a:r>
                <a:r>
                  <a:rPr lang="en-US" sz="2300" baseline="-25000" dirty="0">
                    <a:sym typeface="Symbol" pitchFamily="18" charset="2"/>
                  </a:rPr>
                  <a:t>c</a:t>
                </a:r>
                <a:r>
                  <a:rPr lang="en-US" sz="2300" dirty="0">
                    <a:sym typeface="Symbol" pitchFamily="18" charset="2"/>
                  </a:rPr>
                  <a:t>. What are the two forms for </a:t>
                </a:r>
                <a:r>
                  <a:rPr lang="en-US" sz="2300" i="1" dirty="0">
                    <a:sym typeface="Symbol" pitchFamily="18" charset="2"/>
                  </a:rPr>
                  <a:t>a</a:t>
                </a:r>
                <a:r>
                  <a:rPr lang="en-US" sz="2300" baseline="-25000" dirty="0">
                    <a:sym typeface="Symbol" pitchFamily="18" charset="2"/>
                  </a:rPr>
                  <a:t>c</a:t>
                </a:r>
                <a:r>
                  <a:rPr lang="en-US" sz="2300" dirty="0">
                    <a:sym typeface="Symbol" pitchFamily="18" charset="2"/>
                  </a:rPr>
                  <a:t>?</a:t>
                </a:r>
              </a:p>
              <a:p>
                <a:pPr eaLnBrk="0" hangingPunct="0">
                  <a:spcBef>
                    <a:spcPts val="0"/>
                  </a:spcBef>
                </a:pPr>
                <a:r>
                  <a:rPr lang="en-US" sz="2300" dirty="0">
                    <a:sym typeface="Symbol" pitchFamily="18" charset="2"/>
                  </a:rPr>
                  <a:t>SOLUTION: Recall from Topic 6 that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𝑎</m:t>
                        </m:r>
                      </m:e>
                      <m:sub>
                        <m:r>
                          <a:rPr lang="en-US" b="0" i="1" dirty="0" smtClean="0">
                            <a:latin typeface="Cambria Math" panose="02040503050406030204" pitchFamily="18" charset="0"/>
                            <a:sym typeface="Symbol" pitchFamily="18" charset="2"/>
                          </a:rPr>
                          <m:t>𝑐</m:t>
                        </m:r>
                      </m:sub>
                    </m:sSub>
                    <m:r>
                      <a:rPr lang="en-US" i="1" dirty="0">
                        <a:latin typeface="Cambria Math" panose="02040503050406030204" pitchFamily="18" charset="0"/>
                        <a:sym typeface="Symbol" pitchFamily="18" charset="2"/>
                      </a:rPr>
                      <m:t>=</m:t>
                    </m:r>
                    <m:f>
                      <m:fPr>
                        <m:ctrlPr>
                          <a:rPr lang="en-US" b="0" i="1" dirty="0">
                            <a:latin typeface="Cambria Math" panose="02040503050406030204" pitchFamily="18" charset="0"/>
                            <a:sym typeface="Symbol" pitchFamily="18" charset="2"/>
                          </a:rPr>
                        </m:ctrlPr>
                      </m:fPr>
                      <m:num>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𝑣</m:t>
                            </m:r>
                          </m:e>
                          <m:sup>
                            <m:r>
                              <a:rPr lang="en-US" b="0" i="1" dirty="0" smtClean="0">
                                <a:latin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𝑟</m:t>
                        </m:r>
                      </m:den>
                    </m:f>
                  </m:oMath>
                </a14:m>
                <a:r>
                  <a:rPr lang="en-US" sz="2300" dirty="0">
                    <a:sym typeface="Symbol" pitchFamily="18" charset="2"/>
                  </a:rPr>
                  <a:t>.</a:t>
                </a:r>
              </a:p>
              <a:p>
                <a:pPr eaLnBrk="0" hangingPunct="0">
                  <a:spcBef>
                    <a:spcPts val="0"/>
                  </a:spcBef>
                </a:pPr>
                <a:r>
                  <a:rPr lang="en-US" sz="2300" dirty="0">
                    <a:sym typeface="Symbol" pitchFamily="18" charset="2"/>
                  </a:rPr>
                  <a:t>Then from the relationship </a:t>
                </a:r>
                <a14:m>
                  <m:oMath xmlns:m="http://schemas.openxmlformats.org/officeDocument/2006/math">
                    <m:r>
                      <a:rPr lang="en-US" i="1" dirty="0" smtClean="0">
                        <a:latin typeface="Cambria Math" panose="02040503050406030204" pitchFamily="18" charset="0"/>
                        <a:sym typeface="Symbol" pitchFamily="18" charset="2"/>
                      </a:rPr>
                      <m:t>𝑣</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2</m:t>
                        </m:r>
                        <m:r>
                          <a:rPr lang="en-US" i="1" dirty="0" smtClean="0">
                            <a:latin typeface="Cambria Math" panose="02040503050406030204" pitchFamily="18" charset="0"/>
                            <a:ea typeface="Cambria Math" panose="02040503050406030204" pitchFamily="18" charset="0"/>
                            <a:sym typeface="Symbol" pitchFamily="18" charset="2"/>
                          </a:rPr>
                          <m:t>𝜋</m:t>
                        </m:r>
                        <m:r>
                          <a:rPr lang="en-US" i="1" dirty="0" smtClean="0">
                            <a:latin typeface="Cambria Math" panose="02040503050406030204" pitchFamily="18" charset="0"/>
                            <a:sym typeface="Symbol" pitchFamily="18" charset="2"/>
                          </a:rPr>
                          <m:t>𝑟</m:t>
                        </m:r>
                      </m:num>
                      <m:den>
                        <m:r>
                          <a:rPr lang="en-US" i="1" dirty="0" smtClean="0">
                            <a:latin typeface="Cambria Math" panose="02040503050406030204" pitchFamily="18" charset="0"/>
                            <a:sym typeface="Symbol" pitchFamily="18" charset="2"/>
                          </a:rPr>
                          <m:t>𝑇</m:t>
                        </m:r>
                      </m:den>
                    </m:f>
                    <m:r>
                      <a:rPr lang="en-US" i="1" dirty="0" smtClean="0">
                        <a:latin typeface="Cambria Math" panose="02040503050406030204" pitchFamily="18" charset="0"/>
                        <a:sym typeface="Symbol" pitchFamily="18" charset="2"/>
                      </a:rPr>
                      <m:t> </m:t>
                    </m:r>
                  </m:oMath>
                </a14:m>
                <a:r>
                  <a:rPr lang="en-US" sz="2300" dirty="0">
                    <a:sym typeface="Symbol" pitchFamily="18" charset="2"/>
                  </a:rPr>
                  <a:t>we see that</a:t>
                </a:r>
              </a:p>
              <a:p>
                <a:pPr eaLnBrk="0" hangingPunct="0">
                  <a:spcBef>
                    <a:spcPts val="0"/>
                  </a:spcBef>
                </a:pPr>
                <a14:m>
                  <m:oMath xmlns:m="http://schemas.openxmlformats.org/officeDocument/2006/math">
                    <m:sSub>
                      <m:sSubPr>
                        <m:ctrlPr>
                          <a:rPr lang="en-US" sz="2300" b="0" i="1" dirty="0" smtClean="0">
                            <a:latin typeface="Cambria Math" panose="02040503050406030204" pitchFamily="18" charset="0"/>
                            <a:sym typeface="Symbol" pitchFamily="18" charset="2"/>
                          </a:rPr>
                        </m:ctrlPr>
                      </m:sSubPr>
                      <m:e>
                        <m:r>
                          <a:rPr lang="en-US" sz="2300" i="1" dirty="0" smtClean="0">
                            <a:latin typeface="Cambria Math" panose="02040503050406030204" pitchFamily="18" charset="0"/>
                            <a:sym typeface="Symbol" pitchFamily="18" charset="2"/>
                          </a:rPr>
                          <m:t>𝑎</m:t>
                        </m:r>
                      </m:e>
                      <m:sub>
                        <m:r>
                          <a:rPr lang="en-US" sz="2300" b="0" i="1" dirty="0" smtClean="0">
                            <a:latin typeface="Cambria Math" panose="02040503050406030204" pitchFamily="18" charset="0"/>
                            <a:sym typeface="Symbol" pitchFamily="18" charset="2"/>
                          </a:rPr>
                          <m:t>𝑐</m:t>
                        </m:r>
                      </m:sub>
                    </m:sSub>
                    <m:r>
                      <a:rPr lang="en-US" sz="2300" i="1" dirty="0" smtClean="0">
                        <a:latin typeface="Cambria Math" panose="02040503050406030204" pitchFamily="18" charset="0"/>
                        <a:sym typeface="Symbol" pitchFamily="18" charset="2"/>
                      </a:rPr>
                      <m:t>=</m:t>
                    </m:r>
                    <m:f>
                      <m:fPr>
                        <m:ctrlPr>
                          <a:rPr lang="en-US" sz="2300" b="0" i="1" dirty="0">
                            <a:latin typeface="Cambria Math" panose="02040503050406030204" pitchFamily="18" charset="0"/>
                            <a:sym typeface="Symbol" pitchFamily="18" charset="2"/>
                          </a:rPr>
                        </m:ctrlPr>
                      </m:fPr>
                      <m:num>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𝑣</m:t>
                            </m:r>
                          </m:e>
                          <m:sup>
                            <m:r>
                              <a:rPr lang="en-US" sz="2300" b="0" i="1" dirty="0" smtClean="0">
                                <a:latin typeface="Cambria Math" panose="02040503050406030204" pitchFamily="18" charset="0"/>
                                <a:sym typeface="Symbol" pitchFamily="18" charset="2"/>
                              </a:rPr>
                              <m:t>2</m:t>
                            </m:r>
                          </m:sup>
                        </m:sSup>
                      </m:num>
                      <m:den>
                        <m:r>
                          <a:rPr lang="en-US" sz="2300" i="1" dirty="0">
                            <a:latin typeface="Cambria Math" panose="02040503050406030204" pitchFamily="18" charset="0"/>
                            <a:sym typeface="Symbol" pitchFamily="18" charset="2"/>
                          </a:rPr>
                          <m:t>𝑟</m:t>
                        </m:r>
                      </m:den>
                    </m:f>
                    <m:r>
                      <a:rPr lang="en-US" sz="2300" i="1" dirty="0">
                        <a:latin typeface="Cambria Math" panose="02040503050406030204" pitchFamily="18" charset="0"/>
                        <a:sym typeface="Symbol" pitchFamily="18" charset="2"/>
                      </a:rPr>
                      <m:t>=</m:t>
                    </m:r>
                    <m:f>
                      <m:fPr>
                        <m:ctrlPr>
                          <a:rPr lang="en-US" sz="2300" b="0" i="1" dirty="0">
                            <a:latin typeface="Cambria Math" panose="02040503050406030204" pitchFamily="18" charset="0"/>
                            <a:sym typeface="Symbol" pitchFamily="18" charset="2"/>
                          </a:rPr>
                        </m:ctrlPr>
                      </m:fPr>
                      <m:num>
                        <m:sSup>
                          <m:sSupPr>
                            <m:ctrlPr>
                              <a:rPr lang="en-US" sz="2300" b="0" i="1" dirty="0" smtClean="0">
                                <a:latin typeface="Cambria Math" panose="02040503050406030204" pitchFamily="18" charset="0"/>
                                <a:sym typeface="Symbol" pitchFamily="18" charset="2"/>
                              </a:rPr>
                            </m:ctrlPr>
                          </m:sSupPr>
                          <m:e>
                            <m:d>
                              <m:dPr>
                                <m:ctrlPr>
                                  <a:rPr lang="en-US" sz="2300" i="1" dirty="0">
                                    <a:latin typeface="Cambria Math" panose="02040503050406030204" pitchFamily="18" charset="0"/>
                                    <a:sym typeface="Symbol" pitchFamily="18" charset="2"/>
                                  </a:rPr>
                                </m:ctrlPr>
                              </m:dPr>
                              <m:e>
                                <m:f>
                                  <m:fPr>
                                    <m:ctrlPr>
                                      <a:rPr lang="en-US" sz="2300" i="1" dirty="0">
                                        <a:latin typeface="Cambria Math" panose="02040503050406030204" pitchFamily="18" charset="0"/>
                                        <a:sym typeface="Symbol" pitchFamily="18" charset="2"/>
                                      </a:rPr>
                                    </m:ctrlPr>
                                  </m:fPr>
                                  <m:num>
                                    <m:r>
                                      <a:rPr lang="en-US" sz="2300" i="1" dirty="0">
                                        <a:latin typeface="Cambria Math" panose="02040503050406030204" pitchFamily="18" charset="0"/>
                                        <a:sym typeface="Symbol" pitchFamily="18" charset="2"/>
                                      </a:rPr>
                                      <m:t>2</m:t>
                                    </m:r>
                                    <m:r>
                                      <a:rPr lang="en-US" sz="2300" i="1" dirty="0" smtClean="0">
                                        <a:latin typeface="Cambria Math" panose="02040503050406030204" pitchFamily="18" charset="0"/>
                                        <a:ea typeface="Cambria Math" panose="02040503050406030204" pitchFamily="18" charset="0"/>
                                        <a:sym typeface="Symbol" pitchFamily="18" charset="2"/>
                                      </a:rPr>
                                      <m:t>𝜋</m:t>
                                    </m:r>
                                    <m:r>
                                      <a:rPr lang="en-US" sz="2300" i="1" dirty="0">
                                        <a:latin typeface="Cambria Math" panose="02040503050406030204" pitchFamily="18" charset="0"/>
                                        <a:sym typeface="Symbol" pitchFamily="18" charset="2"/>
                                      </a:rPr>
                                      <m:t>𝑟</m:t>
                                    </m:r>
                                  </m:num>
                                  <m:den>
                                    <m:r>
                                      <a:rPr lang="en-US" sz="2300" i="1" dirty="0">
                                        <a:latin typeface="Cambria Math" panose="02040503050406030204" pitchFamily="18" charset="0"/>
                                        <a:sym typeface="Symbol" pitchFamily="18" charset="2"/>
                                      </a:rPr>
                                      <m:t>𝑇</m:t>
                                    </m:r>
                                  </m:den>
                                </m:f>
                              </m:e>
                            </m:d>
                          </m:e>
                          <m:sup>
                            <m:r>
                              <a:rPr lang="en-US" sz="2300" b="0" i="1" dirty="0" smtClean="0">
                                <a:latin typeface="Cambria Math" panose="02040503050406030204" pitchFamily="18" charset="0"/>
                                <a:sym typeface="Symbol" pitchFamily="18" charset="2"/>
                              </a:rPr>
                              <m:t>2</m:t>
                            </m:r>
                          </m:sup>
                        </m:sSup>
                      </m:num>
                      <m:den>
                        <m:r>
                          <a:rPr lang="en-US" sz="2300" i="1" dirty="0">
                            <a:latin typeface="Cambria Math" panose="02040503050406030204" pitchFamily="18" charset="0"/>
                            <a:sym typeface="Symbol" pitchFamily="18" charset="2"/>
                          </a:rPr>
                          <m:t>𝑟</m:t>
                        </m:r>
                      </m:den>
                    </m:f>
                    <m:r>
                      <a:rPr lang="en-US" sz="2300" i="1" dirty="0">
                        <a:latin typeface="Cambria Math" panose="02040503050406030204" pitchFamily="18" charset="0"/>
                        <a:sym typeface="Symbol" pitchFamily="18" charset="2"/>
                      </a:rPr>
                      <m:t>=</m:t>
                    </m:r>
                    <m:f>
                      <m:fPr>
                        <m:ctrlPr>
                          <a:rPr lang="en-US" sz="2300" i="1" dirty="0">
                            <a:latin typeface="Cambria Math" panose="02040503050406030204" pitchFamily="18" charset="0"/>
                            <a:sym typeface="Symbol" pitchFamily="18" charset="2"/>
                          </a:rPr>
                        </m:ctrlPr>
                      </m:fPr>
                      <m:num>
                        <m:r>
                          <a:rPr lang="en-US" sz="2300" i="1" dirty="0">
                            <a:latin typeface="Cambria Math" panose="02040503050406030204" pitchFamily="18" charset="0"/>
                            <a:sym typeface="Symbol" pitchFamily="18" charset="2"/>
                          </a:rPr>
                          <m:t>4</m:t>
                        </m:r>
                        <m:sSup>
                          <m:sSupPr>
                            <m:ctrlPr>
                              <a:rPr lang="en-US" sz="2300" b="0" i="1" dirty="0" smtClean="0">
                                <a:latin typeface="Cambria Math" panose="02040503050406030204" pitchFamily="18" charset="0"/>
                                <a:ea typeface="Cambria Math" panose="02040503050406030204" pitchFamily="18" charset="0"/>
                                <a:sym typeface="Symbol" pitchFamily="18" charset="2"/>
                              </a:rPr>
                            </m:ctrlPr>
                          </m:sSupPr>
                          <m:e>
                            <m:r>
                              <a:rPr lang="en-US" sz="2300" i="1" dirty="0" smtClean="0">
                                <a:latin typeface="Cambria Math" panose="02040503050406030204" pitchFamily="18" charset="0"/>
                                <a:ea typeface="Cambria Math" panose="02040503050406030204" pitchFamily="18" charset="0"/>
                                <a:sym typeface="Symbol" pitchFamily="18" charset="2"/>
                              </a:rPr>
                              <m:t>𝜋</m:t>
                            </m:r>
                          </m:e>
                          <m:sup>
                            <m:r>
                              <a:rPr lang="en-US" sz="2300" b="0" i="1" dirty="0" smtClean="0">
                                <a:latin typeface="Cambria Math" panose="02040503050406030204" pitchFamily="18" charset="0"/>
                                <a:ea typeface="Cambria Math" panose="02040503050406030204" pitchFamily="18" charset="0"/>
                                <a:sym typeface="Symbol" pitchFamily="18" charset="2"/>
                              </a:rPr>
                              <m:t>2</m:t>
                            </m:r>
                          </m:sup>
                        </m:sSup>
                        <m:sSup>
                          <m:sSupPr>
                            <m:ctrlPr>
                              <a:rPr lang="en-US" sz="2300" b="0" i="1" dirty="0" smtClean="0">
                                <a:latin typeface="Cambria Math" panose="02040503050406030204" pitchFamily="18" charset="0"/>
                                <a:ea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𝑟</m:t>
                            </m:r>
                          </m:e>
                          <m:sup>
                            <m:r>
                              <a:rPr lang="en-US" sz="2300" b="0" i="1" dirty="0" smtClean="0">
                                <a:latin typeface="Cambria Math" panose="02040503050406030204" pitchFamily="18" charset="0"/>
                                <a:sym typeface="Symbol" pitchFamily="18" charset="2"/>
                              </a:rPr>
                              <m:t>2</m:t>
                            </m:r>
                          </m:sup>
                        </m:sSup>
                      </m:num>
                      <m:den>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𝑇</m:t>
                            </m:r>
                          </m:e>
                          <m:sup>
                            <m:r>
                              <a:rPr lang="en-US" sz="2300" b="0" i="1" dirty="0" smtClean="0">
                                <a:latin typeface="Cambria Math" panose="02040503050406030204" pitchFamily="18" charset="0"/>
                                <a:sym typeface="Symbol" pitchFamily="18" charset="2"/>
                              </a:rPr>
                              <m:t>2</m:t>
                            </m:r>
                          </m:sup>
                        </m:sSup>
                        <m:r>
                          <a:rPr lang="en-US" sz="2300" i="1" dirty="0">
                            <a:latin typeface="Cambria Math" panose="02040503050406030204" pitchFamily="18" charset="0"/>
                            <a:sym typeface="Symbol" pitchFamily="18" charset="2"/>
                          </a:rPr>
                          <m:t>𝑟</m:t>
                        </m:r>
                      </m:den>
                    </m:f>
                    <m:r>
                      <a:rPr lang="en-US" sz="2300" i="1" dirty="0">
                        <a:latin typeface="Cambria Math" panose="02040503050406030204" pitchFamily="18" charset="0"/>
                        <a:sym typeface="Symbol" pitchFamily="18" charset="2"/>
                      </a:rPr>
                      <m:t>=</m:t>
                    </m:r>
                    <m:f>
                      <m:fPr>
                        <m:ctrlPr>
                          <a:rPr lang="en-US" sz="2300" i="1" dirty="0">
                            <a:latin typeface="Cambria Math" panose="02040503050406030204" pitchFamily="18" charset="0"/>
                            <a:sym typeface="Symbol" pitchFamily="18" charset="2"/>
                          </a:rPr>
                        </m:ctrlPr>
                      </m:fPr>
                      <m:num>
                        <m:r>
                          <a:rPr lang="en-US" sz="2300" i="1" dirty="0">
                            <a:latin typeface="Cambria Math" panose="02040503050406030204" pitchFamily="18" charset="0"/>
                            <a:sym typeface="Symbol" pitchFamily="18" charset="2"/>
                          </a:rPr>
                          <m:t>4</m:t>
                        </m:r>
                        <m:sSup>
                          <m:sSupPr>
                            <m:ctrlPr>
                              <a:rPr lang="en-US" sz="2300" b="0" i="1" dirty="0" smtClean="0">
                                <a:latin typeface="Cambria Math" panose="02040503050406030204" pitchFamily="18" charset="0"/>
                                <a:ea typeface="Cambria Math" panose="02040503050406030204" pitchFamily="18" charset="0"/>
                                <a:sym typeface="Symbol" pitchFamily="18" charset="2"/>
                              </a:rPr>
                            </m:ctrlPr>
                          </m:sSupPr>
                          <m:e>
                            <m:r>
                              <a:rPr lang="en-US" sz="2300" i="1" dirty="0" smtClean="0">
                                <a:latin typeface="Cambria Math" panose="02040503050406030204" pitchFamily="18" charset="0"/>
                                <a:ea typeface="Cambria Math" panose="02040503050406030204" pitchFamily="18" charset="0"/>
                                <a:sym typeface="Symbol" pitchFamily="18" charset="2"/>
                              </a:rPr>
                              <m:t>𝜋</m:t>
                            </m:r>
                          </m:e>
                          <m:sup>
                            <m:r>
                              <a:rPr lang="en-US" sz="2300" b="0" i="1" dirty="0" smtClean="0">
                                <a:latin typeface="Cambria Math" panose="02040503050406030204" pitchFamily="18" charset="0"/>
                                <a:ea typeface="Cambria Math" panose="02040503050406030204" pitchFamily="18" charset="0"/>
                                <a:sym typeface="Symbol" pitchFamily="18" charset="2"/>
                              </a:rPr>
                              <m:t>2</m:t>
                            </m:r>
                          </m:sup>
                        </m:sSup>
                        <m:r>
                          <a:rPr lang="en-US" sz="2300" i="1" dirty="0">
                            <a:latin typeface="Cambria Math" panose="02040503050406030204" pitchFamily="18" charset="0"/>
                            <a:sym typeface="Symbol" pitchFamily="18" charset="2"/>
                          </a:rPr>
                          <m:t>𝑟</m:t>
                        </m:r>
                      </m:num>
                      <m:den>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𝑇</m:t>
                            </m:r>
                          </m:e>
                          <m:sup>
                            <m:r>
                              <a:rPr lang="en-US" sz="2300" b="0" i="1" dirty="0" smtClean="0">
                                <a:latin typeface="Cambria Math" panose="02040503050406030204" pitchFamily="18" charset="0"/>
                                <a:sym typeface="Symbol" pitchFamily="18" charset="2"/>
                              </a:rPr>
                              <m:t>2</m:t>
                            </m:r>
                          </m:sup>
                        </m:sSup>
                      </m:den>
                    </m:f>
                  </m:oMath>
                </a14:m>
                <a:r>
                  <a:rPr lang="en-US" sz="2300" dirty="0">
                    <a:sym typeface="Symbol" pitchFamily="18" charset="2"/>
                  </a:rPr>
                  <a:t>.</a:t>
                </a:r>
                <a:endParaRPr lang="en-US" sz="2300" i="1" dirty="0">
                  <a:sym typeface="Symbol" pitchFamily="18" charset="2"/>
                </a:endParaRPr>
              </a:p>
            </p:txBody>
          </p:sp>
        </mc:Choice>
        <mc:Fallback xmlns="">
          <p:sp>
            <p:nvSpPr>
              <p:cNvPr id="186371" name="Rectangle 3"/>
              <p:cNvSpPr>
                <a:spLocks noRot="1" noChangeAspect="1" noMove="1" noResize="1" noEditPoints="1" noAdjustHandles="1" noChangeArrowheads="1" noChangeShapeType="1" noTextEdit="1"/>
              </p:cNvSpPr>
              <p:nvPr/>
            </p:nvSpPr>
            <p:spPr bwMode="auto">
              <a:xfrm>
                <a:off x="674688" y="4070111"/>
                <a:ext cx="7772400" cy="2787889"/>
              </a:xfrm>
              <a:prstGeom prst="rect">
                <a:avLst/>
              </a:prstGeom>
              <a:blipFill>
                <a:blip r:embed="rId5"/>
                <a:stretch>
                  <a:fillRect l="-1255" t="-1532"/>
                </a:stretch>
              </a:blipFill>
              <a:ln w="9525">
                <a:noFill/>
                <a:miter lim="800000"/>
                <a:headEnd/>
                <a:tailEnd/>
              </a:ln>
            </p:spPr>
            <p:txBody>
              <a:bodyPr/>
              <a:lstStyle/>
              <a:p>
                <a:r>
                  <a:rPr lang="en-US">
                    <a:noFill/>
                  </a:rPr>
                  <a:t> </a:t>
                </a:r>
              </a:p>
            </p:txBody>
          </p:sp>
        </mc:Fallback>
      </mc:AlternateContent>
      <p:pic>
        <p:nvPicPr>
          <p:cNvPr id="186373" name="Picture 5"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11065" y="2385298"/>
            <a:ext cx="2117725" cy="2049462"/>
          </a:xfrm>
          <a:prstGeom prst="rect">
            <a:avLst/>
          </a:prstGeom>
          <a:ln>
            <a:noFill/>
          </a:ln>
          <a:effectLst>
            <a:outerShdw blurRad="292100" dist="139700" dir="2700000" algn="tl" rotWithShape="0">
              <a:srgbClr val="333333">
                <a:alpha val="65000"/>
              </a:srgbClr>
            </a:outerShdw>
          </a:effectLst>
        </p:spPr>
      </p:pic>
      <p:pic>
        <p:nvPicPr>
          <p:cNvPr id="18637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90540" y="1959848"/>
            <a:ext cx="354013" cy="358775"/>
          </a:xfrm>
          <a:prstGeom prst="rect">
            <a:avLst/>
          </a:prstGeom>
          <a:ln>
            <a:noFill/>
          </a:ln>
          <a:effectLst>
            <a:outerShdw blurRad="292100" dist="139700" dir="2700000" algn="tl" rotWithShape="0">
              <a:srgbClr val="333333">
                <a:alpha val="65000"/>
              </a:srgbClr>
            </a:outerShdw>
          </a:effectLst>
        </p:spPr>
      </p:pic>
      <p:sp>
        <p:nvSpPr>
          <p:cNvPr id="3072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9"/>
          <p:cNvGrpSpPr>
            <a:grpSpLocks/>
          </p:cNvGrpSpPr>
          <p:nvPr/>
        </p:nvGrpSpPr>
        <p:grpSpPr bwMode="auto">
          <a:xfrm>
            <a:off x="4959167" y="6119573"/>
            <a:ext cx="3493477" cy="738427"/>
            <a:chOff x="521" y="3688"/>
            <a:chExt cx="4702" cy="525"/>
          </a:xfrm>
        </p:grpSpPr>
        <mc:AlternateContent xmlns:mc="http://schemas.openxmlformats.org/markup-compatibility/2006" xmlns:a14="http://schemas.microsoft.com/office/drawing/2010/main">
          <mc:Choice Requires="a14">
            <p:sp>
              <p:nvSpPr>
                <p:cNvPr id="30728" name="Rectangle 10"/>
                <p:cNvSpPr>
                  <a:spLocks noChangeArrowheads="1"/>
                </p:cNvSpPr>
                <p:nvPr/>
              </p:nvSpPr>
              <p:spPr bwMode="auto">
                <a:xfrm>
                  <a:off x="521" y="3688"/>
                  <a:ext cx="2591" cy="525"/>
                </a:xfrm>
                <a:prstGeom prst="rect">
                  <a:avLst/>
                </a:prstGeom>
                <a:noFill/>
                <a:ln w="9525">
                  <a:noFill/>
                  <a:miter lim="800000"/>
                  <a:headEnd/>
                  <a:tailEnd/>
                </a:ln>
              </p:spPr>
              <p:txBody>
                <a:bodyPr anchor="ctr"/>
                <a:lstStyle/>
                <a:p>
                  <a:pPr eaLnBrk="0" hangingPunct="0">
                    <a:lnSpc>
                      <a:spcPct val="90000"/>
                    </a:lnSpc>
                    <a:spcBef>
                      <a:spcPct val="20000"/>
                    </a:spcBef>
                  </a:pPr>
                  <a14:m>
                    <m:oMath xmlns:m="http://schemas.openxmlformats.org/officeDocument/2006/math">
                      <m:sSub>
                        <m:sSubPr>
                          <m:ctrlPr>
                            <a:rPr lang="en-US" sz="2200" i="1" dirty="0" smtClean="0">
                              <a:latin typeface="Cambria Math" panose="02040503050406030204" pitchFamily="18" charset="0"/>
                              <a:sym typeface="Symbol" pitchFamily="18" charset="2"/>
                            </a:rPr>
                          </m:ctrlPr>
                        </m:sSubPr>
                        <m:e>
                          <m:r>
                            <a:rPr lang="en-US" sz="2200" i="1" dirty="0">
                              <a:latin typeface="Cambria Math" panose="02040503050406030204" pitchFamily="18" charset="0"/>
                              <a:sym typeface="Symbol" pitchFamily="18" charset="2"/>
                            </a:rPr>
                            <m:t>𝑎</m:t>
                          </m:r>
                        </m:e>
                        <m:sub>
                          <m:r>
                            <a:rPr lang="en-US" sz="2200" i="1" dirty="0">
                              <a:latin typeface="Cambria Math" panose="02040503050406030204" pitchFamily="18" charset="0"/>
                              <a:sym typeface="Symbol" pitchFamily="18" charset="2"/>
                            </a:rPr>
                            <m:t>𝑐</m:t>
                          </m:r>
                        </m:sub>
                      </m:sSub>
                    </m:oMath>
                  </a14:m>
                  <a:r>
                    <a:rPr lang="en-US" sz="2200" baseline="-25000" dirty="0"/>
                    <a:t> </a:t>
                  </a:r>
                  <a14:m>
                    <m:oMath xmlns:m="http://schemas.openxmlformats.org/officeDocument/2006/math">
                      <m:r>
                        <a:rPr lang="en-US" sz="2200" i="1" dirty="0">
                          <a:latin typeface="Cambria Math" panose="02040503050406030204" pitchFamily="18" charset="0"/>
                          <a:sym typeface="Symbol" pitchFamily="18" charset="2"/>
                        </a:rPr>
                        <m:t>=</m:t>
                      </m:r>
                      <m:f>
                        <m:fPr>
                          <m:ctrlPr>
                            <a:rPr lang="en-US" sz="2200" i="1" dirty="0">
                              <a:latin typeface="Cambria Math" panose="02040503050406030204" pitchFamily="18" charset="0"/>
                              <a:sym typeface="Symbol" pitchFamily="18" charset="2"/>
                            </a:rPr>
                          </m:ctrlPr>
                        </m:fPr>
                        <m:num>
                          <m:sSup>
                            <m:sSupPr>
                              <m:ctrlPr>
                                <a:rPr lang="en-US" sz="2200" i="1" dirty="0">
                                  <a:latin typeface="Cambria Math" panose="02040503050406030204" pitchFamily="18" charset="0"/>
                                  <a:sym typeface="Symbol" pitchFamily="18" charset="2"/>
                                </a:rPr>
                              </m:ctrlPr>
                            </m:sSupPr>
                            <m:e>
                              <m:r>
                                <a:rPr lang="en-US" sz="2200" i="1" dirty="0">
                                  <a:latin typeface="Cambria Math" panose="02040503050406030204" pitchFamily="18" charset="0"/>
                                  <a:sym typeface="Symbol" pitchFamily="18" charset="2"/>
                                </a:rPr>
                                <m:t>𝑣</m:t>
                              </m:r>
                            </m:e>
                            <m:sup>
                              <m:r>
                                <a:rPr lang="en-US" sz="2200" i="1" dirty="0">
                                  <a:latin typeface="Cambria Math" panose="02040503050406030204" pitchFamily="18" charset="0"/>
                                  <a:sym typeface="Symbol" pitchFamily="18" charset="2"/>
                                </a:rPr>
                                <m:t>2</m:t>
                              </m:r>
                            </m:sup>
                          </m:sSup>
                        </m:num>
                        <m:den>
                          <m:r>
                            <a:rPr lang="en-US" sz="2200" i="1" dirty="0">
                              <a:latin typeface="Cambria Math" panose="02040503050406030204" pitchFamily="18" charset="0"/>
                              <a:sym typeface="Symbol" pitchFamily="18" charset="2"/>
                            </a:rPr>
                            <m:t>𝑟</m:t>
                          </m:r>
                        </m:den>
                      </m:f>
                      <m:r>
                        <a:rPr lang="en-US" sz="2200" i="1" dirty="0">
                          <a:latin typeface="Cambria Math" panose="02040503050406030204" pitchFamily="18" charset="0"/>
                          <a:sym typeface="Symbol" pitchFamily="18" charset="2"/>
                        </a:rPr>
                        <m:t>=</m:t>
                      </m:r>
                      <m:f>
                        <m:fPr>
                          <m:ctrlPr>
                            <a:rPr lang="en-US" sz="2200" i="1" dirty="0">
                              <a:latin typeface="Cambria Math" panose="02040503050406030204" pitchFamily="18" charset="0"/>
                              <a:sym typeface="Symbol" pitchFamily="18" charset="2"/>
                            </a:rPr>
                          </m:ctrlPr>
                        </m:fPr>
                        <m:num>
                          <m:r>
                            <a:rPr lang="en-US" sz="2200" i="1" dirty="0">
                              <a:latin typeface="Cambria Math" panose="02040503050406030204" pitchFamily="18" charset="0"/>
                              <a:sym typeface="Symbol" pitchFamily="18" charset="2"/>
                            </a:rPr>
                            <m:t>4</m:t>
                          </m:r>
                          <m:sSup>
                            <m:sSupPr>
                              <m:ctrlPr>
                                <a:rPr lang="en-US" sz="2200" i="1" dirty="0">
                                  <a:latin typeface="Cambria Math" panose="02040503050406030204" pitchFamily="18" charset="0"/>
                                  <a:ea typeface="Cambria Math" panose="02040503050406030204" pitchFamily="18" charset="0"/>
                                  <a:sym typeface="Symbol" pitchFamily="18" charset="2"/>
                                </a:rPr>
                              </m:ctrlPr>
                            </m:sSupPr>
                            <m:e>
                              <m:r>
                                <a:rPr lang="en-US" sz="2200" i="1" dirty="0">
                                  <a:latin typeface="Cambria Math" panose="02040503050406030204" pitchFamily="18" charset="0"/>
                                  <a:ea typeface="Cambria Math" panose="02040503050406030204" pitchFamily="18" charset="0"/>
                                  <a:sym typeface="Symbol" pitchFamily="18" charset="2"/>
                                </a:rPr>
                                <m:t>𝜋</m:t>
                              </m:r>
                            </m:e>
                            <m:sup>
                              <m:r>
                                <a:rPr lang="en-US" sz="2200" i="1" dirty="0">
                                  <a:latin typeface="Cambria Math" panose="02040503050406030204" pitchFamily="18" charset="0"/>
                                  <a:ea typeface="Cambria Math" panose="02040503050406030204" pitchFamily="18" charset="0"/>
                                  <a:sym typeface="Symbol" pitchFamily="18" charset="2"/>
                                </a:rPr>
                                <m:t>2</m:t>
                              </m:r>
                            </m:sup>
                          </m:sSup>
                          <m:r>
                            <a:rPr lang="en-US" sz="2200" i="1" dirty="0">
                              <a:latin typeface="Cambria Math" panose="02040503050406030204" pitchFamily="18" charset="0"/>
                              <a:sym typeface="Symbol" pitchFamily="18" charset="2"/>
                            </a:rPr>
                            <m:t>𝑟</m:t>
                          </m:r>
                        </m:num>
                        <m:den>
                          <m:sSup>
                            <m:sSupPr>
                              <m:ctrlPr>
                                <a:rPr lang="en-US" sz="2200" i="1" dirty="0">
                                  <a:latin typeface="Cambria Math" panose="02040503050406030204" pitchFamily="18" charset="0"/>
                                  <a:sym typeface="Symbol" pitchFamily="18" charset="2"/>
                                </a:rPr>
                              </m:ctrlPr>
                            </m:sSupPr>
                            <m:e>
                              <m:r>
                                <a:rPr lang="en-US" sz="2200" i="1" dirty="0">
                                  <a:latin typeface="Cambria Math" panose="02040503050406030204" pitchFamily="18" charset="0"/>
                                  <a:sym typeface="Symbol" pitchFamily="18" charset="2"/>
                                </a:rPr>
                                <m:t>𝑇</m:t>
                              </m:r>
                            </m:e>
                            <m:sup>
                              <m:r>
                                <a:rPr lang="en-US" sz="2200" i="1" dirty="0">
                                  <a:latin typeface="Cambria Math" panose="02040503050406030204" pitchFamily="18" charset="0"/>
                                  <a:sym typeface="Symbol" pitchFamily="18" charset="2"/>
                                </a:rPr>
                                <m:t>2</m:t>
                              </m:r>
                            </m:sup>
                          </m:sSup>
                        </m:den>
                      </m:f>
                    </m:oMath>
                  </a14:m>
                  <a:endParaRPr lang="en-US" sz="2200" baseline="30000" dirty="0">
                    <a:sym typeface="Symbol" pitchFamily="18" charset="2"/>
                  </a:endParaRPr>
                </a:p>
              </p:txBody>
            </p:sp>
          </mc:Choice>
          <mc:Fallback xmlns="">
            <p:sp>
              <p:nvSpPr>
                <p:cNvPr id="30728" name="Rectangle 10"/>
                <p:cNvSpPr>
                  <a:spLocks noRot="1" noChangeAspect="1" noMove="1" noResize="1" noEditPoints="1" noAdjustHandles="1" noChangeArrowheads="1" noChangeShapeType="1" noTextEdit="1"/>
                </p:cNvSpPr>
                <p:nvPr/>
              </p:nvSpPr>
              <p:spPr bwMode="auto">
                <a:xfrm>
                  <a:off x="521" y="3688"/>
                  <a:ext cx="2591" cy="525"/>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sp>
          <p:nvSpPr>
            <p:cNvPr id="30729" name="Text Box 11"/>
            <p:cNvSpPr txBox="1">
              <a:spLocks noChangeArrowheads="1"/>
            </p:cNvSpPr>
            <p:nvPr/>
          </p:nvSpPr>
          <p:spPr bwMode="auto">
            <a:xfrm>
              <a:off x="3112" y="3690"/>
              <a:ext cx="2111" cy="523"/>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solidFill>
                    <a:schemeClr val="bg1"/>
                  </a:solidFill>
                </a:rPr>
                <a:t>centripetal acceleration</a:t>
              </a:r>
            </a:p>
          </p:txBody>
        </p:sp>
        <p:sp>
          <p:nvSpPr>
            <p:cNvPr id="30730" name="Rectangle 12"/>
            <p:cNvSpPr>
              <a:spLocks noChangeArrowheads="1"/>
            </p:cNvSpPr>
            <p:nvPr/>
          </p:nvSpPr>
          <p:spPr bwMode="auto">
            <a:xfrm>
              <a:off x="522" y="3692"/>
              <a:ext cx="4701" cy="521"/>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0" end="0"/>
                                            </p:txEl>
                                          </p:spTgt>
                                        </p:tgtEl>
                                        <p:attrNameLst>
                                          <p:attrName>style.visibility</p:attrName>
                                        </p:attrNameLst>
                                      </p:cBhvr>
                                      <p:to>
                                        <p:strVal val="visible"/>
                                      </p:to>
                                    </p:set>
                                    <p:anim calcmode="lin" valueType="num">
                                      <p:cBhvr additive="base">
                                        <p:cTn id="7" dur="500" fill="hold"/>
                                        <p:tgtEl>
                                          <p:spTgt spid="186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86374"/>
                                        </p:tgtEl>
                                        <p:attrNameLst>
                                          <p:attrName>style.visibility</p:attrName>
                                        </p:attrNameLst>
                                      </p:cBhvr>
                                      <p:to>
                                        <p:strVal val="visible"/>
                                      </p:to>
                                    </p:set>
                                    <p:animEffect transition="in" filter="fade">
                                      <p:cBhvr>
                                        <p:cTn id="11" dur="2000"/>
                                        <p:tgtEl>
                                          <p:spTgt spid="186374"/>
                                        </p:tgtEl>
                                      </p:cBhvr>
                                    </p:animEffect>
                                  </p:childTnLst>
                                </p:cTn>
                              </p:par>
                              <p:par>
                                <p:cTn id="12" presetID="10" presetClass="entr" presetSubtype="0" fill="hold" nodeType="withEffect">
                                  <p:stCondLst>
                                    <p:cond delay="0"/>
                                  </p:stCondLst>
                                  <p:childTnLst>
                                    <p:set>
                                      <p:cBhvr>
                                        <p:cTn id="13" dur="1" fill="hold">
                                          <p:stCondLst>
                                            <p:cond delay="0"/>
                                          </p:stCondLst>
                                        </p:cTn>
                                        <p:tgtEl>
                                          <p:spTgt spid="186373"/>
                                        </p:tgtEl>
                                        <p:attrNameLst>
                                          <p:attrName>style.visibility</p:attrName>
                                        </p:attrNameLst>
                                      </p:cBhvr>
                                      <p:to>
                                        <p:strVal val="visible"/>
                                      </p:to>
                                    </p:set>
                                    <p:animEffect transition="in" filter="fade">
                                      <p:cBhvr>
                                        <p:cTn id="14" dur="2000"/>
                                        <p:tgtEl>
                                          <p:spTgt spid="18637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path" presetSubtype="0" repeatCount="indefinite" fill="hold" nodeType="clickEffect">
                                  <p:stCondLst>
                                    <p:cond delay="0"/>
                                  </p:stCondLst>
                                  <p:childTnLst>
                                    <p:animMotion origin="layout" path="M 1.38889E-6 -4.44444E-6 C 0.07778 -4.44444E-6 0.14149 0.08334 0.14149 0.18588 C 0.14149 0.2882 0.07778 0.37176 1.38889E-6 0.37176 C -0.07795 0.37176 -0.14115 0.2882 -0.14115 0.18588 C -0.14115 0.08334 -0.07795 -4.44444E-6 1.38889E-6 -4.44444E-6 Z " pathEditMode="relative" rAng="0" ptsTypes="fffff">
                                      <p:cBhvr>
                                        <p:cTn id="18" dur="3000" fill="hold"/>
                                        <p:tgtEl>
                                          <p:spTgt spid="186374"/>
                                        </p:tgtEl>
                                        <p:attrNameLst>
                                          <p:attrName>ppt_x</p:attrName>
                                          <p:attrName>ppt_y</p:attrName>
                                        </p:attrNameLst>
                                      </p:cBhvr>
                                      <p:rCtr x="0" y="186"/>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6370">
                                            <p:txEl>
                                              <p:pRg st="1" end="1"/>
                                            </p:txEl>
                                          </p:spTgt>
                                        </p:tgtEl>
                                        <p:attrNameLst>
                                          <p:attrName>style.visibility</p:attrName>
                                        </p:attrNameLst>
                                      </p:cBhvr>
                                      <p:to>
                                        <p:strVal val="visible"/>
                                      </p:to>
                                    </p:set>
                                    <p:anim calcmode="lin" valueType="num">
                                      <p:cBhvr additive="base">
                                        <p:cTn id="23"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6370">
                                            <p:txEl>
                                              <p:pRg st="2" end="2"/>
                                            </p:txEl>
                                          </p:spTgt>
                                        </p:tgtEl>
                                        <p:attrNameLst>
                                          <p:attrName>style.visibility</p:attrName>
                                        </p:attrNameLst>
                                      </p:cBhvr>
                                      <p:to>
                                        <p:strVal val="visible"/>
                                      </p:to>
                                    </p:set>
                                    <p:anim calcmode="lin" valueType="num">
                                      <p:cBhvr additive="base">
                                        <p:cTn id="29"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6371">
                                            <p:txEl>
                                              <p:pRg st="0" end="0"/>
                                            </p:txEl>
                                          </p:spTgt>
                                        </p:tgtEl>
                                        <p:attrNameLst>
                                          <p:attrName>style.visibility</p:attrName>
                                        </p:attrNameLst>
                                      </p:cBhvr>
                                      <p:to>
                                        <p:strVal val="visible"/>
                                      </p:to>
                                    </p:set>
                                    <p:anim calcmode="lin" valueType="num">
                                      <p:cBhvr additive="base">
                                        <p:cTn id="35" dur="500" fill="hold"/>
                                        <p:tgtEl>
                                          <p:spTgt spid="18637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63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6371">
                                            <p:txEl>
                                              <p:pRg st="1" end="1"/>
                                            </p:txEl>
                                          </p:spTgt>
                                        </p:tgtEl>
                                        <p:attrNameLst>
                                          <p:attrName>style.visibility</p:attrName>
                                        </p:attrNameLst>
                                      </p:cBhvr>
                                      <p:to>
                                        <p:strVal val="visible"/>
                                      </p:to>
                                    </p:set>
                                    <p:anim calcmode="lin" valueType="num">
                                      <p:cBhvr additive="base">
                                        <p:cTn id="41" dur="500" fill="hold"/>
                                        <p:tgtEl>
                                          <p:spTgt spid="18637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63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371">
                                            <p:txEl>
                                              <p:pRg st="2" end="2"/>
                                            </p:txEl>
                                          </p:spTgt>
                                        </p:tgtEl>
                                        <p:attrNameLst>
                                          <p:attrName>style.visibility</p:attrName>
                                        </p:attrNameLst>
                                      </p:cBhvr>
                                      <p:to>
                                        <p:strVal val="visible"/>
                                      </p:to>
                                    </p:set>
                                    <p:anim calcmode="lin" valueType="num">
                                      <p:cBhvr additive="base">
                                        <p:cTn id="47" dur="5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63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6371">
                                            <p:txEl>
                                              <p:pRg st="3" end="3"/>
                                            </p:txEl>
                                          </p:spTgt>
                                        </p:tgtEl>
                                        <p:attrNameLst>
                                          <p:attrName>style.visibility</p:attrName>
                                        </p:attrNameLst>
                                      </p:cBhvr>
                                      <p:to>
                                        <p:strVal val="visible"/>
                                      </p:to>
                                    </p:set>
                                    <p:anim calcmode="lin" valueType="num">
                                      <p:cBhvr additive="base">
                                        <p:cTn id="53" dur="500" fill="hold"/>
                                        <p:tgtEl>
                                          <p:spTgt spid="186371">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63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8472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Applications and skills: </a:t>
            </a:r>
            <a:endParaRPr lang="en-US" altLang="en-US">
              <a:solidFill>
                <a:srgbClr val="000000"/>
              </a:solidFill>
            </a:endParaRPr>
          </a:p>
          <a:p>
            <a:pPr marL="633413" indent="-633413"/>
            <a:r>
              <a:rPr lang="en-US" altLang="en-US">
                <a:solidFill>
                  <a:srgbClr val="000000"/>
                </a:solidFill>
              </a:rPr>
              <a:t>• Determining the potential energy of a point mass and the potential energy of a point charge </a:t>
            </a:r>
          </a:p>
          <a:p>
            <a:pPr marL="633413" indent="-633413"/>
            <a:r>
              <a:rPr lang="en-US" altLang="en-US">
                <a:solidFill>
                  <a:srgbClr val="000000"/>
                </a:solidFill>
              </a:rPr>
              <a:t>• Solving problems involving potential energy </a:t>
            </a:r>
          </a:p>
          <a:p>
            <a:pPr marL="633413" indent="-633413"/>
            <a:r>
              <a:rPr lang="en-US" altLang="en-US">
                <a:solidFill>
                  <a:srgbClr val="000000"/>
                </a:solidFill>
              </a:rPr>
              <a:t>• Determining the potential inside a charged sphere </a:t>
            </a:r>
          </a:p>
          <a:p>
            <a:pPr marL="633413" indent="-633413"/>
            <a:r>
              <a:rPr lang="en-US" altLang="en-US">
                <a:solidFill>
                  <a:srgbClr val="000000"/>
                </a:solidFill>
              </a:rPr>
              <a:t>• Solving problems involving the speed required for an object to go into orbit around a planet and for an object to escape the gravitational field of a planet </a:t>
            </a:r>
          </a:p>
          <a:p>
            <a:pPr marL="633413" indent="-633413"/>
            <a:r>
              <a:rPr lang="en-US" altLang="en-US">
                <a:solidFill>
                  <a:srgbClr val="000000"/>
                </a:solidFill>
              </a:rPr>
              <a:t>• Solving problems involving orbital energy of charged particles in circular orbital motion and masses in circular orbital motion </a:t>
            </a:r>
          </a:p>
          <a:p>
            <a:pPr marL="633413" indent="-633413"/>
            <a:r>
              <a:rPr lang="en-US" altLang="en-US">
                <a:solidFill>
                  <a:srgbClr val="000000"/>
                </a:solidFill>
              </a:rPr>
              <a:t>• Solving problems involving forces on charges and masses in radial and uniform fields</a:t>
            </a:r>
            <a:endParaRPr lang="en-US" altLang="en-US" b="1">
              <a:solidFill>
                <a:srgbClr val="000000"/>
              </a:solidFill>
            </a:endParaRPr>
          </a:p>
        </p:txBody>
      </p:sp>
      <p:sp>
        <p:nvSpPr>
          <p:cNvPr id="4099"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8419" name="Rectangle 3"/>
              <p:cNvSpPr>
                <a:spLocks noChangeArrowheads="1"/>
              </p:cNvSpPr>
              <p:nvPr/>
            </p:nvSpPr>
            <p:spPr bwMode="auto">
              <a:xfrm>
                <a:off x="687388" y="1795463"/>
                <a:ext cx="7772400" cy="5062537"/>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Suppose a 0.500-kg baseball is                placed in a circular orbit around the earth                         at slightly higher than the tallest point,                          Mount Everest (8850 m). Given that the                         earth has a radius of </a:t>
                </a:r>
                <a:r>
                  <a:rPr lang="en-US" i="1" dirty="0">
                    <a:sym typeface="Symbol" pitchFamily="18" charset="2"/>
                  </a:rPr>
                  <a:t>R</a:t>
                </a:r>
                <a:r>
                  <a:rPr lang="en-US" baseline="-25000" dirty="0">
                    <a:sym typeface="Symbol" pitchFamily="18" charset="2"/>
                  </a:rPr>
                  <a:t>E</a:t>
                </a:r>
                <a:r>
                  <a:rPr lang="en-US" dirty="0">
                    <a:sym typeface="Symbol" pitchFamily="18" charset="2"/>
                  </a:rPr>
                  <a:t> = 6400000 m,                            find the speed of the ball.</a:t>
                </a:r>
              </a:p>
              <a:p>
                <a:pPr eaLnBrk="0" hangingPunct="0">
                  <a:spcBef>
                    <a:spcPct val="20000"/>
                  </a:spcBef>
                </a:pPr>
                <a:r>
                  <a:rPr lang="en-US" dirty="0">
                    <a:sym typeface="Symbol" pitchFamily="18" charset="2"/>
                  </a:rPr>
                  <a:t>SOLUTION:  </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=6408850 </m:t>
                    </m:r>
                  </m:oMath>
                </a14:m>
                <a:r>
                  <a:rPr lang="en-US" dirty="0">
                    <a:sym typeface="Symbol" pitchFamily="18" charset="2"/>
                  </a:rPr>
                  <a:t>m.</a:t>
                </a:r>
              </a:p>
              <a:p>
                <a:pPr eaLnBrk="0" hangingPunct="0">
                  <a:spcBef>
                    <a:spcPts val="0"/>
                  </a:spcBef>
                </a:pPr>
                <a:r>
                  <a:rPr lang="en-US" dirty="0">
                    <a:sym typeface="Symbol" pitchFamily="18" charset="2"/>
                  </a:rPr>
                  <a:t></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𝐹</m:t>
                        </m:r>
                      </m:e>
                      <m:sub>
                        <m:r>
                          <a:rPr lang="en-US" b="0" i="1" dirty="0" smtClean="0">
                            <a:latin typeface="Cambria Math" panose="02040503050406030204" pitchFamily="18" charset="0"/>
                            <a:sym typeface="Symbol" pitchFamily="18" charset="2"/>
                          </a:rPr>
                          <m:t>𝑐</m:t>
                        </m:r>
                      </m:sub>
                    </m:sSub>
                  </m:oMath>
                </a14:m>
                <a:r>
                  <a:rPr lang="en-US" dirty="0">
                    <a:sym typeface="Symbol" pitchFamily="18" charset="2"/>
                  </a:rPr>
                  <a:t> is caused by the weight of the ball so that </a:t>
                </a:r>
              </a:p>
              <a:p>
                <a:pPr eaLnBrk="0" hangingPunct="0">
                  <a:spcBef>
                    <a:spcPts val="0"/>
                  </a:spcBef>
                </a:pPr>
                <a:r>
                  <a:rPr lang="en-US" i="1" dirty="0">
                    <a:sym typeface="Symbol" pitchFamily="18" charset="2"/>
                  </a:rPr>
                  <a:t>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𝐹</m:t>
                        </m:r>
                      </m:e>
                      <m:sub>
                        <m:r>
                          <a:rPr lang="en-US" b="0" i="1" dirty="0" smtClean="0">
                            <a:latin typeface="Cambria Math" panose="02040503050406030204" pitchFamily="18" charset="0"/>
                            <a:sym typeface="Symbol" pitchFamily="18" charset="2"/>
                          </a:rPr>
                          <m:t>𝑐</m:t>
                        </m:r>
                      </m:sub>
                    </m:sSub>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𝑚𝑔</m:t>
                    </m:r>
                    <m:r>
                      <a:rPr lang="en-US" i="1" dirty="0">
                        <a:latin typeface="Cambria Math" panose="02040503050406030204" pitchFamily="18" charset="0"/>
                        <a:sym typeface="Symbol" pitchFamily="18" charset="2"/>
                      </a:rPr>
                      <m:t>=(0.5)(9.8)=4.9 </m:t>
                    </m:r>
                  </m:oMath>
                </a14:m>
                <a:r>
                  <a:rPr lang="en-US" dirty="0">
                    <a:sym typeface="Symbol" pitchFamily="18" charset="2"/>
                  </a:rPr>
                  <a:t>N.</a:t>
                </a:r>
                <a:endParaRPr lang="en-US" i="1" dirty="0">
                  <a:sym typeface="Symbol" pitchFamily="18" charset="2"/>
                </a:endParaRPr>
              </a:p>
              <a:p>
                <a:pPr eaLnBrk="0" hangingPunct="0">
                  <a:spcBef>
                    <a:spcPts val="1200"/>
                  </a:spcBef>
                </a:pPr>
                <a:r>
                  <a:rPr lang="en-US" dirty="0">
                    <a:sym typeface="Symbol" pitchFamily="18" charset="2"/>
                  </a:rPr>
                  <a:t>But </a:t>
                </a:r>
                <a:r>
                  <a:rPr lang="en-US" baseline="-25000" dirty="0">
                    <a:sym typeface="Symbol" pitchFamily="18" charset="2"/>
                  </a:rPr>
                  <a:t> </a:t>
                </a:r>
                <a14:m>
                  <m:oMath xmlns:m="http://schemas.openxmlformats.org/officeDocument/2006/math">
                    <m:sSub>
                      <m:sSubPr>
                        <m:ctrlPr>
                          <a:rPr lang="en-US" sz="2000" b="0" i="1" dirty="0" smtClean="0">
                            <a:latin typeface="Cambria Math" panose="02040503050406030204" pitchFamily="18" charset="0"/>
                            <a:sym typeface="Symbol" pitchFamily="18" charset="2"/>
                          </a:rPr>
                        </m:ctrlPr>
                      </m:sSubPr>
                      <m:e>
                        <m:r>
                          <a:rPr lang="en-US" sz="2000" i="1" dirty="0" smtClean="0">
                            <a:latin typeface="Cambria Math" panose="02040503050406030204" pitchFamily="18" charset="0"/>
                            <a:sym typeface="Symbol" pitchFamily="18" charset="2"/>
                          </a:rPr>
                          <m:t>𝐹</m:t>
                        </m:r>
                      </m:e>
                      <m:sub>
                        <m:r>
                          <a:rPr lang="en-US" sz="2000" b="0" i="1" dirty="0" smtClean="0">
                            <a:latin typeface="Cambria Math" panose="02040503050406030204" pitchFamily="18" charset="0"/>
                            <a:sym typeface="Symbol" pitchFamily="18" charset="2"/>
                          </a:rPr>
                          <m:t>𝑐</m:t>
                        </m:r>
                      </m:sub>
                    </m:sSub>
                    <m:r>
                      <a:rPr lang="en-US" sz="2000" i="1" dirty="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𝑚</m:t>
                        </m:r>
                        <m:sSup>
                          <m:sSupPr>
                            <m:ctrlPr>
                              <a:rPr lang="en-US" sz="2000" b="0" i="1" dirty="0" smtClean="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𝑣</m:t>
                            </m:r>
                          </m:e>
                          <m:sup>
                            <m:r>
                              <a:rPr lang="en-US" sz="2000" b="0" i="1" dirty="0" smtClean="0">
                                <a:latin typeface="Cambria Math" panose="02040503050406030204" pitchFamily="18" charset="0"/>
                                <a:sym typeface="Symbol" pitchFamily="18" charset="2"/>
                              </a:rPr>
                              <m:t>2</m:t>
                            </m:r>
                          </m:sup>
                        </m:sSup>
                      </m:num>
                      <m:den>
                        <m:r>
                          <a:rPr lang="en-US" sz="2000" i="1" dirty="0">
                            <a:latin typeface="Cambria Math" panose="02040503050406030204" pitchFamily="18" charset="0"/>
                            <a:sym typeface="Symbol" pitchFamily="18" charset="2"/>
                          </a:rPr>
                          <m:t>𝑟</m:t>
                        </m:r>
                      </m:den>
                    </m:f>
                    <m:r>
                      <a:rPr lang="en-US" sz="2000" i="1" dirty="0">
                        <a:latin typeface="Cambria Math" panose="02040503050406030204" pitchFamily="18" charset="0"/>
                      </a:rPr>
                      <m:t> </m:t>
                    </m:r>
                  </m:oMath>
                </a14:m>
                <a:r>
                  <a:rPr lang="en-US" dirty="0"/>
                  <a:t>so that</a:t>
                </a:r>
              </a:p>
              <a:p>
                <a:pPr eaLnBrk="0" hangingPunct="0">
                  <a:spcBef>
                    <a:spcPts val="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4.9=</m:t>
                    </m:r>
                    <m:f>
                      <m:fPr>
                        <m:ctrlPr>
                          <a:rPr lang="en-US" i="1" dirty="0">
                            <a:latin typeface="Cambria Math" panose="02040503050406030204" pitchFamily="18" charset="0"/>
                            <a:sym typeface="Symbol" pitchFamily="18" charset="2"/>
                          </a:rPr>
                        </m:ctrlPr>
                      </m:fPr>
                      <m:num>
                        <m:d>
                          <m:dPr>
                            <m:ctrlPr>
                              <a:rPr lang="en-US" i="1" dirty="0" smtClean="0">
                                <a:latin typeface="Cambria Math" panose="02040503050406030204" pitchFamily="18" charset="0"/>
                                <a:sym typeface="Symbol" pitchFamily="18" charset="2"/>
                              </a:rPr>
                            </m:ctrlPr>
                          </m:dPr>
                          <m:e>
                            <m:r>
                              <a:rPr lang="en-US" i="1" dirty="0" smtClean="0">
                                <a:latin typeface="Cambria Math" panose="02040503050406030204" pitchFamily="18" charset="0"/>
                                <a:sym typeface="Symbol" pitchFamily="18" charset="2"/>
                              </a:rPr>
                              <m:t>0.5</m:t>
                            </m:r>
                          </m:e>
                        </m:d>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𝑣</m:t>
                            </m:r>
                          </m:e>
                          <m:sup>
                            <m:r>
                              <a:rPr lang="en-US" b="0" i="1" dirty="0" smtClean="0">
                                <a:latin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6408850</m:t>
                        </m:r>
                      </m:den>
                    </m:f>
                  </m:oMath>
                </a14:m>
                <a:endParaRPr lang="en-US" dirty="0">
                  <a:sym typeface="Symbol" pitchFamily="18" charset="2"/>
                </a:endParaRPr>
              </a:p>
              <a:p>
                <a:pPr eaLnBrk="0" hangingPunct="0">
                  <a:spcBef>
                    <a:spcPts val="0"/>
                  </a:spcBef>
                </a:pPr>
                <a:r>
                  <a:rPr lang="en-US" i="1"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𝑣</m:t>
                    </m:r>
                    <m:r>
                      <a:rPr lang="en-US" i="1" dirty="0" smtClean="0">
                        <a:latin typeface="Cambria Math" panose="02040503050406030204" pitchFamily="18" charset="0"/>
                        <a:sym typeface="Symbol" pitchFamily="18" charset="2"/>
                      </a:rPr>
                      <m:t>	=7925</m:t>
                    </m:r>
                  </m:oMath>
                </a14:m>
                <a:r>
                  <a:rPr lang="en-US" dirty="0">
                    <a:sym typeface="Symbol" pitchFamily="18" charset="2"/>
                  </a:rPr>
                  <a:t> </a:t>
                </a:r>
                <a:r>
                  <a:rPr lang="en-US" dirty="0" smtClean="0">
                    <a:sym typeface="Symbol" pitchFamily="18" charset="2"/>
                  </a:rPr>
                  <a:t>ms</a:t>
                </a:r>
                <a:r>
                  <a:rPr lang="en-US" baseline="30000" dirty="0" smtClean="0">
                    <a:sym typeface="Symbol" pitchFamily="18" charset="2"/>
                  </a:rPr>
                  <a:t>-1</a:t>
                </a:r>
                <a:r>
                  <a:rPr lang="en-US" dirty="0">
                    <a:sym typeface="Symbol" pitchFamily="18" charset="2"/>
                  </a:rPr>
                  <a:t>!</a:t>
                </a:r>
              </a:p>
            </p:txBody>
          </p:sp>
        </mc:Choice>
        <mc:Fallback xmlns="">
          <p:sp>
            <p:nvSpPr>
              <p:cNvPr id="188419" name="Rectangle 3"/>
              <p:cNvSpPr>
                <a:spLocks noRot="1" noChangeAspect="1" noMove="1" noResize="1" noEditPoints="1" noAdjustHandles="1" noChangeArrowheads="1" noChangeShapeType="1" noTextEdit="1"/>
              </p:cNvSpPr>
              <p:nvPr/>
            </p:nvSpPr>
            <p:spPr bwMode="auto">
              <a:xfrm>
                <a:off x="687388" y="1795463"/>
                <a:ext cx="7772400" cy="5062537"/>
              </a:xfrm>
              <a:prstGeom prst="rect">
                <a:avLst/>
              </a:prstGeom>
              <a:blipFill>
                <a:blip r:embed="rId5"/>
                <a:stretch>
                  <a:fillRect l="-1255" t="-843" r="-1961" b="-2892"/>
                </a:stretch>
              </a:blipFill>
              <a:ln w="9525">
                <a:noFill/>
                <a:miter lim="800000"/>
                <a:headEnd/>
                <a:tailEnd/>
              </a:ln>
            </p:spPr>
            <p:txBody>
              <a:bodyPr/>
              <a:lstStyle/>
              <a:p>
                <a:r>
                  <a:rPr lang="en-US">
                    <a:noFill/>
                  </a:rPr>
                  <a:t> </a:t>
                </a:r>
              </a:p>
            </p:txBody>
          </p:sp>
        </mc:Fallback>
      </mc:AlternateContent>
      <p:sp>
        <p:nvSpPr>
          <p:cNvPr id="31747" name="Rectangle 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188422" name="Picture 6"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11065" y="2385298"/>
            <a:ext cx="2117725" cy="2049462"/>
          </a:xfrm>
          <a:prstGeom prst="rect">
            <a:avLst/>
          </a:prstGeom>
          <a:ln>
            <a:noFill/>
          </a:ln>
          <a:effectLst>
            <a:outerShdw blurRad="292100" dist="139700" dir="2700000" algn="tl" rotWithShape="0">
              <a:srgbClr val="333333">
                <a:alpha val="65000"/>
              </a:srgbClr>
            </a:outerShdw>
          </a:effectLst>
        </p:spPr>
      </p:pic>
      <p:pic>
        <p:nvPicPr>
          <p:cNvPr id="18842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90540" y="1959848"/>
            <a:ext cx="354013" cy="358775"/>
          </a:xfrm>
          <a:prstGeom prst="rect">
            <a:avLst/>
          </a:prstGeom>
          <a:ln>
            <a:noFill/>
          </a:ln>
          <a:effectLst>
            <a:outerShdw blurRad="292100" dist="139700" dir="2700000" algn="tl" rotWithShape="0">
              <a:srgbClr val="333333">
                <a:alpha val="65000"/>
              </a:srgbClr>
            </a:outerShdw>
          </a:effectLst>
        </p:spPr>
      </p:pic>
      <p:sp>
        <p:nvSpPr>
          <p:cNvPr id="188424" name="Rectangle 8"/>
          <p:cNvSpPr>
            <a:spLocks noChangeArrowheads="1"/>
          </p:cNvSpPr>
          <p:nvPr/>
        </p:nvSpPr>
        <p:spPr bwMode="auto">
          <a:xfrm>
            <a:off x="4054892" y="5675313"/>
            <a:ext cx="4395372" cy="1182687"/>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We assumed that </a:t>
            </a:r>
            <a:r>
              <a:rPr lang="en-US" i="1">
                <a:sym typeface="Symbol" pitchFamily="18" charset="2"/>
              </a:rPr>
              <a:t>g</a:t>
            </a:r>
            <a:r>
              <a:rPr lang="en-US">
                <a:sym typeface="Symbol" pitchFamily="18" charset="2"/>
              </a:rPr>
              <a:t> = 9.8 ms</a:t>
            </a:r>
            <a:r>
              <a:rPr lang="en-US" baseline="30000">
                <a:sym typeface="Symbol" pitchFamily="18" charset="2"/>
              </a:rPr>
              <a:t>-2</a:t>
            </a:r>
            <a:r>
              <a:rPr lang="en-US">
                <a:sym typeface="Symbol" pitchFamily="18" charset="2"/>
              </a:rPr>
              <a:t> at the top of Everest.</a:t>
            </a:r>
          </a:p>
        </p:txBody>
      </p:sp>
      <p:sp>
        <p:nvSpPr>
          <p:cNvPr id="31751" name="Rectangle 10"/>
          <p:cNvSpPr>
            <a:spLocks noChangeArrowheads="1"/>
          </p:cNvSpPr>
          <p:nvPr/>
        </p:nvSpPr>
        <p:spPr bwMode="auto">
          <a:xfrm>
            <a:off x="0" y="0"/>
            <a:ext cx="6280150" cy="528638"/>
          </a:xfrm>
          <a:prstGeom prst="rect">
            <a:avLst/>
          </a:prstGeom>
          <a:solidFill>
            <a:schemeClr val="bg1"/>
          </a:solidFill>
          <a:ln w="9525">
            <a:noFill/>
            <a:miter lim="800000"/>
            <a:headEnd/>
            <a:tailEnd/>
          </a:ln>
        </p:spPr>
        <p:txBody>
          <a:bodyPr wrap="none" anchor="ctr"/>
          <a:lstStyle/>
          <a:p>
            <a:endParaRPr lang="en-US"/>
          </a:p>
        </p:txBody>
      </p:sp>
      <p:sp>
        <p:nvSpPr>
          <p:cNvPr id="317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88418" name="Picture 2" descr="Die Nordseite vom Weg zum Basislager aus gesehen">
            <a:hlinkClick r:id="rId8" tooltip="Die Nordseite vom Weg zum Basislager aus gesehen"/>
          </p:cNvPr>
          <p:cNvPicPr>
            <a:picLocks noChangeAspect="1" noChangeArrowheads="1"/>
          </p:cNvPicPr>
          <p:nvPr/>
        </p:nvPicPr>
        <p:blipFill>
          <a:blip r:embed="rId9" cstate="print"/>
          <a:srcRect b="29548"/>
          <a:stretch>
            <a:fillRect/>
          </a:stretch>
        </p:blipFill>
        <p:spPr bwMode="auto">
          <a:xfrm>
            <a:off x="6286500" y="0"/>
            <a:ext cx="2857500" cy="1341438"/>
          </a:xfrm>
          <a:prstGeom prst="rect">
            <a:avLst/>
          </a:prstGeom>
          <a:ln>
            <a:noFill/>
          </a:ln>
          <a:effectLst>
            <a:outerShdw blurRad="292100" dist="139700" dir="2700000" algn="tl" rotWithShape="0">
              <a:srgbClr val="333333">
                <a:alpha val="65000"/>
              </a:srgbClr>
            </a:outerShdw>
          </a:effectLst>
        </p:spPr>
      </p:pic>
      <p:pic>
        <p:nvPicPr>
          <p:cNvPr id="188425"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03950" y="152400"/>
            <a:ext cx="149225" cy="1508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1.38889E-6 -4.44444E-6 C 0.07778 -4.44444E-6 0.14149 0.08334 0.14149 0.18588 C 0.14149 0.2882 0.07778 0.37176 1.38889E-6 0.37176 C -0.07795 0.37176 -0.14115 0.2882 -0.14115 0.18588 C -0.14115 0.08334 -0.07795 -4.44444E-6 1.38889E-6 -4.44444E-6 Z " pathEditMode="relative" rAng="0" ptsTypes="fffff">
                                      <p:cBhvr>
                                        <p:cTn id="6" dur="3000" fill="hold"/>
                                        <p:tgtEl>
                                          <p:spTgt spid="188423"/>
                                        </p:tgtEl>
                                        <p:attrNameLst>
                                          <p:attrName>ppt_x</p:attrName>
                                          <p:attrName>ppt_y</p:attrName>
                                        </p:attrNameLst>
                                      </p:cBhvr>
                                      <p:rCtr x="0" y="18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8419">
                                            <p:txEl>
                                              <p:pRg st="0" end="0"/>
                                            </p:txEl>
                                          </p:spTgt>
                                        </p:tgtEl>
                                        <p:attrNameLst>
                                          <p:attrName>style.visibility</p:attrName>
                                        </p:attrNameLst>
                                      </p:cBhvr>
                                      <p:to>
                                        <p:strVal val="visible"/>
                                      </p:to>
                                    </p:set>
                                    <p:anim calcmode="lin" valueType="num">
                                      <p:cBhvr additive="base">
                                        <p:cTn id="11" dur="500" fill="hold"/>
                                        <p:tgtEl>
                                          <p:spTgt spid="1884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84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8419">
                                            <p:txEl>
                                              <p:pRg st="1" end="1"/>
                                            </p:txEl>
                                          </p:spTgt>
                                        </p:tgtEl>
                                        <p:attrNameLst>
                                          <p:attrName>style.visibility</p:attrName>
                                        </p:attrNameLst>
                                      </p:cBhvr>
                                      <p:to>
                                        <p:strVal val="visible"/>
                                      </p:to>
                                    </p:set>
                                    <p:anim calcmode="lin" valueType="num">
                                      <p:cBhvr additive="base">
                                        <p:cTn id="17" dur="500" fill="hold"/>
                                        <p:tgtEl>
                                          <p:spTgt spid="1884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84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8419">
                                            <p:txEl>
                                              <p:pRg st="2" end="2"/>
                                            </p:txEl>
                                          </p:spTgt>
                                        </p:tgtEl>
                                        <p:attrNameLst>
                                          <p:attrName>style.visibility</p:attrName>
                                        </p:attrNameLst>
                                      </p:cBhvr>
                                      <p:to>
                                        <p:strVal val="visible"/>
                                      </p:to>
                                    </p:set>
                                    <p:anim calcmode="lin" valueType="num">
                                      <p:cBhvr additive="base">
                                        <p:cTn id="23" dur="500" fill="hold"/>
                                        <p:tgtEl>
                                          <p:spTgt spid="1884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84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8419">
                                            <p:txEl>
                                              <p:pRg st="3" end="3"/>
                                            </p:txEl>
                                          </p:spTgt>
                                        </p:tgtEl>
                                        <p:attrNameLst>
                                          <p:attrName>style.visibility</p:attrName>
                                        </p:attrNameLst>
                                      </p:cBhvr>
                                      <p:to>
                                        <p:strVal val="visible"/>
                                      </p:to>
                                    </p:set>
                                    <p:anim calcmode="lin" valueType="num">
                                      <p:cBhvr additive="base">
                                        <p:cTn id="29" dur="500" fill="hold"/>
                                        <p:tgtEl>
                                          <p:spTgt spid="1884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84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8419">
                                            <p:txEl>
                                              <p:pRg st="4" end="4"/>
                                            </p:txEl>
                                          </p:spTgt>
                                        </p:tgtEl>
                                        <p:attrNameLst>
                                          <p:attrName>style.visibility</p:attrName>
                                        </p:attrNameLst>
                                      </p:cBhvr>
                                      <p:to>
                                        <p:strVal val="visible"/>
                                      </p:to>
                                    </p:set>
                                    <p:anim calcmode="lin" valueType="num">
                                      <p:cBhvr additive="base">
                                        <p:cTn id="35" dur="500" fill="hold"/>
                                        <p:tgtEl>
                                          <p:spTgt spid="1884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841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8419">
                                            <p:txEl>
                                              <p:pRg st="5" end="5"/>
                                            </p:txEl>
                                          </p:spTgt>
                                        </p:tgtEl>
                                        <p:attrNameLst>
                                          <p:attrName>style.visibility</p:attrName>
                                        </p:attrNameLst>
                                      </p:cBhvr>
                                      <p:to>
                                        <p:strVal val="visible"/>
                                      </p:to>
                                    </p:set>
                                    <p:anim calcmode="lin" valueType="num">
                                      <p:cBhvr additive="base">
                                        <p:cTn id="41" dur="500" fill="hold"/>
                                        <p:tgtEl>
                                          <p:spTgt spid="1884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841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8419">
                                            <p:txEl>
                                              <p:pRg st="6" end="6"/>
                                            </p:txEl>
                                          </p:spTgt>
                                        </p:tgtEl>
                                        <p:attrNameLst>
                                          <p:attrName>style.visibility</p:attrName>
                                        </p:attrNameLst>
                                      </p:cBhvr>
                                      <p:to>
                                        <p:strVal val="visible"/>
                                      </p:to>
                                    </p:set>
                                    <p:anim calcmode="lin" valueType="num">
                                      <p:cBhvr additive="base">
                                        <p:cTn id="47" dur="500" fill="hold"/>
                                        <p:tgtEl>
                                          <p:spTgt spid="1884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841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10" presetClass="entr" presetSubtype="0" fill="hold" nodeType="withEffect">
                                  <p:stCondLst>
                                    <p:cond delay="0"/>
                                  </p:stCondLst>
                                  <p:childTnLst>
                                    <p:set>
                                      <p:cBhvr>
                                        <p:cTn id="50" dur="1" fill="hold">
                                          <p:stCondLst>
                                            <p:cond delay="0"/>
                                          </p:stCondLst>
                                        </p:cTn>
                                        <p:tgtEl>
                                          <p:spTgt spid="188418"/>
                                        </p:tgtEl>
                                        <p:attrNameLst>
                                          <p:attrName>style.visibility</p:attrName>
                                        </p:attrNameLst>
                                      </p:cBhvr>
                                      <p:to>
                                        <p:strVal val="visible"/>
                                      </p:to>
                                    </p:set>
                                    <p:animEffect transition="in" filter="fade">
                                      <p:cBhvr>
                                        <p:cTn id="51" dur="2000"/>
                                        <p:tgtEl>
                                          <p:spTgt spid="188418"/>
                                        </p:tgtEl>
                                      </p:cBhvr>
                                    </p:animEffect>
                                  </p:childTnLst>
                                </p:cTn>
                              </p:par>
                              <p:par>
                                <p:cTn id="52" presetID="10" presetClass="entr" presetSubtype="0" fill="hold" nodeType="withEffect">
                                  <p:stCondLst>
                                    <p:cond delay="0"/>
                                  </p:stCondLst>
                                  <p:childTnLst>
                                    <p:set>
                                      <p:cBhvr>
                                        <p:cTn id="53" dur="1" fill="hold">
                                          <p:stCondLst>
                                            <p:cond delay="0"/>
                                          </p:stCondLst>
                                        </p:cTn>
                                        <p:tgtEl>
                                          <p:spTgt spid="188425"/>
                                        </p:tgtEl>
                                        <p:attrNameLst>
                                          <p:attrName>style.visibility</p:attrName>
                                        </p:attrNameLst>
                                      </p:cBhvr>
                                      <p:to>
                                        <p:strVal val="visible"/>
                                      </p:to>
                                    </p:set>
                                    <p:animEffect transition="in" filter="fade">
                                      <p:cBhvr>
                                        <p:cTn id="54" dur="2000"/>
                                        <p:tgtEl>
                                          <p:spTgt spid="188425"/>
                                        </p:tgtEl>
                                      </p:cBhvr>
                                    </p:animEffect>
                                  </p:childTnLst>
                                </p:cTn>
                              </p:par>
                              <p:par>
                                <p:cTn id="55" presetID="63" presetClass="path" presetSubtype="0" repeatCount="indefinite" fill="hold" nodeType="withEffect">
                                  <p:stCondLst>
                                    <p:cond delay="0"/>
                                  </p:stCondLst>
                                  <p:childTnLst>
                                    <p:animMotion origin="layout" path="M -1.94444E-6 -4.81481E-6 L 0.31337 -4.81481E-6 " pathEditMode="relative" rAng="0" ptsTypes="AA">
                                      <p:cBhvr>
                                        <p:cTn id="56" dur="3000" fill="hold"/>
                                        <p:tgtEl>
                                          <p:spTgt spid="188425"/>
                                        </p:tgtEl>
                                        <p:attrNameLst>
                                          <p:attrName>ppt_x</p:attrName>
                                          <p:attrName>ppt_y</p:attrName>
                                        </p:attrNameLst>
                                      </p:cBhvr>
                                      <p:rCtr x="157" y="0"/>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8424">
                                            <p:txEl>
                                              <p:pRg st="1" end="1"/>
                                            </p:txEl>
                                          </p:spTgt>
                                        </p:tgtEl>
                                        <p:attrNameLst>
                                          <p:attrName>style.visibility</p:attrName>
                                        </p:attrNameLst>
                                      </p:cBhvr>
                                      <p:to>
                                        <p:strVal val="visible"/>
                                      </p:to>
                                    </p:set>
                                    <p:anim calcmode="lin" valueType="num">
                                      <p:cBhvr additive="base">
                                        <p:cTn id="61" dur="500" fill="hold"/>
                                        <p:tgtEl>
                                          <p:spTgt spid="18842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8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0466" name="Rectangle 2"/>
              <p:cNvSpPr>
                <a:spLocks noChangeArrowheads="1"/>
              </p:cNvSpPr>
              <p:nvPr/>
            </p:nvSpPr>
            <p:spPr bwMode="auto">
              <a:xfrm>
                <a:off x="685800" y="1766888"/>
                <a:ext cx="7772400" cy="4602381"/>
              </a:xfrm>
              <a:prstGeom prst="rect">
                <a:avLst/>
              </a:prstGeom>
              <a:solidFill>
                <a:srgbClr val="CCFFCC"/>
              </a:solidFill>
              <a:ln w="9525">
                <a:noFill/>
                <a:miter lim="800000"/>
                <a:headEnd/>
                <a:tailEnd/>
              </a:ln>
            </p:spPr>
            <p:txBody>
              <a:bodyPr/>
              <a:lstStyle/>
              <a:p>
                <a:r>
                  <a:rPr lang="en-US" dirty="0" smtClean="0"/>
                  <a:t>PRACTICE: Find the period </a:t>
                </a:r>
                <a:r>
                  <a:rPr lang="en-US" i="1" dirty="0"/>
                  <a:t>T </a:t>
                </a:r>
                <a:r>
                  <a:rPr lang="en-US" dirty="0"/>
                  <a:t>of one                       complete orbit of the ball.</a:t>
                </a:r>
                <a:endParaRPr lang="en-US" dirty="0">
                  <a:sym typeface="Symbol" pitchFamily="18" charset="2"/>
                </a:endParaRPr>
              </a:p>
              <a:p>
                <a:r>
                  <a:rPr lang="en-US" dirty="0">
                    <a:sym typeface="Symbol" pitchFamily="18" charset="2"/>
                  </a:rPr>
                  <a:t>SOLUTION: </a:t>
                </a:r>
              </a:p>
              <a:p>
                <a:r>
                  <a:rPr lang="en-US" dirty="0">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=6408850 </m:t>
                    </m:r>
                  </m:oMath>
                </a14:m>
                <a:r>
                  <a:rPr lang="en-US" dirty="0">
                    <a:sym typeface="Symbol" pitchFamily="18" charset="2"/>
                  </a:rPr>
                  <a:t>m.</a:t>
                </a:r>
              </a:p>
              <a:p>
                <a:r>
                  <a:rPr lang="en-US" dirty="0">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𝐹</m:t>
                    </m:r>
                    <m:r>
                      <a:rPr lang="en-US" i="1" baseline="-25000" dirty="0">
                        <a:latin typeface="Cambria Math" panose="02040503050406030204" pitchFamily="18" charset="0"/>
                        <a:sym typeface="Symbol" pitchFamily="18" charset="2"/>
                      </a:rPr>
                      <m:t>𝑐</m:t>
                    </m:r>
                    <m:r>
                      <a:rPr lang="en-US" i="1" dirty="0">
                        <a:latin typeface="Cambria Math" panose="02040503050406030204" pitchFamily="18" charset="0"/>
                        <a:sym typeface="Symbol" pitchFamily="18" charset="2"/>
                      </a:rPr>
                      <m:t>=4.9 </m:t>
                    </m:r>
                  </m:oMath>
                </a14:m>
                <a:r>
                  <a:rPr lang="en-US" dirty="0">
                    <a:sym typeface="Symbol" pitchFamily="18" charset="2"/>
                  </a:rPr>
                  <a:t>N.</a:t>
                </a:r>
              </a:p>
              <a:p>
                <a:r>
                  <a:rPr lang="en-US" dirty="0">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𝐹</m:t>
                    </m:r>
                    <m:r>
                      <a:rPr lang="en-US" i="1" baseline="-25000" dirty="0">
                        <a:latin typeface="Cambria Math" panose="02040503050406030204" pitchFamily="18" charset="0"/>
                        <a:sym typeface="Symbol" pitchFamily="18" charset="2"/>
                      </a:rPr>
                      <m:t>𝑐</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𝑎</m:t>
                        </m:r>
                      </m:e>
                      <m:sub>
                        <m:r>
                          <a:rPr lang="en-US" b="0" i="1" dirty="0" smtClean="0">
                            <a:latin typeface="Cambria Math" panose="02040503050406030204" pitchFamily="18" charset="0"/>
                            <a:sym typeface="Symbol" pitchFamily="18" charset="2"/>
                          </a:rPr>
                          <m:t>𝑐</m:t>
                        </m:r>
                      </m:sub>
                    </m:sSub>
                    <m:r>
                      <a:rPr lang="en-US" i="1" dirty="0">
                        <a:latin typeface="Cambria Math" panose="02040503050406030204" pitchFamily="18" charset="0"/>
                        <a:sym typeface="Symbol" pitchFamily="18" charset="2"/>
                      </a:rPr>
                      <m:t>=0.5</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𝑎</m:t>
                        </m:r>
                      </m:e>
                      <m:sub>
                        <m:r>
                          <a:rPr lang="en-US" b="0" i="1" dirty="0" smtClean="0">
                            <a:latin typeface="Cambria Math" panose="02040503050406030204" pitchFamily="18" charset="0"/>
                            <a:sym typeface="Symbol" pitchFamily="18" charset="2"/>
                          </a:rPr>
                          <m:t>𝑐</m:t>
                        </m:r>
                      </m:sub>
                    </m:sSub>
                    <m:r>
                      <a:rPr lang="en-US" i="1" dirty="0">
                        <a:latin typeface="Cambria Math" panose="02040503050406030204" pitchFamily="18" charset="0"/>
                        <a:sym typeface="Symbol" pitchFamily="18" charset="2"/>
                      </a:rPr>
                      <m:t> </m:t>
                    </m:r>
                  </m:oMath>
                </a14:m>
                <a:r>
                  <a:rPr lang="en-US" dirty="0">
                    <a:sym typeface="Symbol" pitchFamily="18" charset="2"/>
                  </a:rPr>
                  <a:t>so that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𝑎</m:t>
                        </m:r>
                      </m:e>
                      <m:sub>
                        <m:r>
                          <a:rPr lang="en-US" b="0" i="1" dirty="0" smtClean="0">
                            <a:latin typeface="Cambria Math" panose="02040503050406030204" pitchFamily="18" charset="0"/>
                            <a:sym typeface="Symbol" pitchFamily="18" charset="2"/>
                          </a:rPr>
                          <m:t>𝑐</m:t>
                        </m:r>
                      </m:sub>
                    </m:sSub>
                    <m:r>
                      <a:rPr lang="en-US"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9.8</m:t>
                    </m:r>
                  </m:oMath>
                </a14:m>
                <a:r>
                  <a:rPr lang="en-US" dirty="0">
                    <a:sym typeface="Symbol" pitchFamily="18" charset="2"/>
                  </a:rPr>
                  <a:t>.</a:t>
                </a:r>
              </a:p>
              <a:p>
                <a:r>
                  <a:rPr lang="en-US" dirty="0">
                    <a:sym typeface="Symbol" pitchFamily="18" charset="2"/>
                  </a:rPr>
                  <a:t>But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𝑐</m:t>
                        </m:r>
                      </m:sub>
                    </m:sSub>
                    <m:r>
                      <a:rPr lang="en-US" i="1" dirty="0">
                        <a:latin typeface="Cambria Math" panose="02040503050406030204" pitchFamily="18" charset="0"/>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rPr>
                          <m:t>4</m:t>
                        </m:r>
                        <m:sSup>
                          <m:sSupPr>
                            <m:ctrlPr>
                              <a:rPr lang="en-US" b="0"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𝜋</m:t>
                            </m:r>
                          </m:e>
                          <m:sup>
                            <m:r>
                              <a:rPr lang="en-US" b="0" i="1" dirty="0" smtClean="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sym typeface="Symbol" pitchFamily="18" charset="2"/>
                          </a:rPr>
                          <m:t>𝑟</m:t>
                        </m:r>
                      </m:num>
                      <m:den>
                        <m:sSup>
                          <m:sSupPr>
                            <m:ctrlPr>
                              <a:rPr lang="en-US" b="0"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den>
                    </m:f>
                    <m:r>
                      <a:rPr lang="en-US" i="1" dirty="0">
                        <a:latin typeface="Cambria Math" panose="02040503050406030204" pitchFamily="18" charset="0"/>
                        <a:sym typeface="Symbol" pitchFamily="18" charset="2"/>
                      </a:rPr>
                      <m:t> </m:t>
                    </m:r>
                  </m:oMath>
                </a14:m>
                <a:r>
                  <a:rPr lang="en-US" dirty="0">
                    <a:sym typeface="Symbol" pitchFamily="18" charset="2"/>
                  </a:rPr>
                  <a:t>so that</a:t>
                </a:r>
              </a:p>
              <a:p>
                <a:r>
                  <a:rPr lang="en-US" i="1" dirty="0">
                    <a:sym typeface="Symbol" pitchFamily="18" charset="2"/>
                  </a:rPr>
                  <a:t>            </a:t>
                </a:r>
                <a14:m>
                  <m:oMath xmlns:m="http://schemas.openxmlformats.org/officeDocument/2006/math">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r>
                      <a:rPr lang="en-US" i="1" dirty="0">
                        <a:latin typeface="Cambria Math" panose="02040503050406030204" pitchFamily="18" charset="0"/>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rPr>
                          <m:t>4</m:t>
                        </m:r>
                        <m:sSup>
                          <m:sSupPr>
                            <m:ctrlPr>
                              <a:rPr lang="en-US" b="0"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𝜋</m:t>
                            </m:r>
                          </m:e>
                          <m:sup>
                            <m:r>
                              <a:rPr lang="en-US" b="0" i="1" dirty="0" smtClean="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sym typeface="Symbol" pitchFamily="18" charset="2"/>
                          </a:rPr>
                          <m:t>𝑟</m:t>
                        </m:r>
                      </m:num>
                      <m:den>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𝑐</m:t>
                            </m:r>
                          </m:sub>
                        </m:sSub>
                      </m:den>
                    </m:f>
                  </m:oMath>
                </a14:m>
                <a:endParaRPr lang="en-US" dirty="0"/>
              </a:p>
              <a:p>
                <a:r>
                  <a:rPr lang="en-US" i="1" dirty="0">
                    <a:sym typeface="Symbol" pitchFamily="18" charset="2"/>
                  </a:rPr>
                  <a:t>            </a:t>
                </a:r>
                <a14:m>
                  <m:oMath xmlns:m="http://schemas.openxmlformats.org/officeDocument/2006/math">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r>
                      <a:rPr lang="en-US" i="1" dirty="0">
                        <a:latin typeface="Cambria Math" panose="02040503050406030204" pitchFamily="18" charset="0"/>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rPr>
                          <m:t>4</m:t>
                        </m:r>
                        <m:sSup>
                          <m:sSupPr>
                            <m:ctrlPr>
                              <a:rPr lang="en-US" b="0"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𝜋</m:t>
                            </m:r>
                          </m:e>
                          <m:sup>
                            <m:r>
                              <a:rPr lang="en-US" b="0" i="1" dirty="0" smtClean="0">
                                <a:latin typeface="Cambria Math" panose="02040503050406030204" pitchFamily="18" charset="0"/>
                                <a:ea typeface="Cambria Math" panose="02040503050406030204" pitchFamily="18" charset="0"/>
                              </a:rPr>
                              <m:t>2</m:t>
                            </m:r>
                          </m:sup>
                        </m:sSup>
                        <m:d>
                          <m:dPr>
                            <m:ctrlPr>
                              <a:rPr lang="en-US" b="0" i="1" dirty="0">
                                <a:latin typeface="Cambria Math" panose="02040503050406030204" pitchFamily="18" charset="0"/>
                                <a:ea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6408850</m:t>
                            </m:r>
                          </m:e>
                        </m:d>
                      </m:num>
                      <m:den>
                        <m:r>
                          <a:rPr lang="en-US" i="1" dirty="0">
                            <a:latin typeface="Cambria Math" panose="02040503050406030204" pitchFamily="18" charset="0"/>
                          </a:rPr>
                          <m:t>9.8</m:t>
                        </m:r>
                      </m:den>
                    </m:f>
                  </m:oMath>
                </a14:m>
                <a:endParaRPr lang="en-US" dirty="0"/>
              </a:p>
              <a:p>
                <a:r>
                  <a:rPr lang="en-US" i="1" dirty="0"/>
                  <a:t>           </a:t>
                </a:r>
                <a:r>
                  <a:rPr lang="en-US" i="1" baseline="-25000" dirty="0"/>
                  <a:t>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=5081 </m:t>
                    </m:r>
                  </m:oMath>
                </a14:m>
                <a:r>
                  <a:rPr lang="en-US" dirty="0"/>
                  <a:t>s </a:t>
                </a:r>
                <a14:m>
                  <m:oMath xmlns:m="http://schemas.openxmlformats.org/officeDocument/2006/math">
                    <m:r>
                      <a:rPr lang="en-US" i="1" dirty="0" smtClean="0">
                        <a:latin typeface="Cambria Math" panose="02040503050406030204" pitchFamily="18" charset="0"/>
                      </a:rPr>
                      <m:t>=84.7 </m:t>
                    </m:r>
                  </m:oMath>
                </a14:m>
                <a:r>
                  <a:rPr lang="en-US" dirty="0"/>
                  <a:t>min </a:t>
                </a:r>
                <a14:m>
                  <m:oMath xmlns:m="http://schemas.openxmlformats.org/officeDocument/2006/math">
                    <m:r>
                      <a:rPr lang="en-US" i="1" dirty="0" smtClean="0">
                        <a:latin typeface="Cambria Math" panose="02040503050406030204" pitchFamily="18" charset="0"/>
                      </a:rPr>
                      <m:t>=1.4 </m:t>
                    </m:r>
                  </m:oMath>
                </a14:m>
                <a:r>
                  <a:rPr lang="en-US" dirty="0"/>
                  <a:t>h.</a:t>
                </a:r>
                <a:endParaRPr lang="en-US" baseline="-25000" dirty="0"/>
              </a:p>
            </p:txBody>
          </p:sp>
        </mc:Choice>
        <mc:Fallback xmlns="">
          <p:sp>
            <p:nvSpPr>
              <p:cNvPr id="190466" name="Rectangle 2"/>
              <p:cNvSpPr>
                <a:spLocks noRot="1" noChangeAspect="1" noMove="1" noResize="1" noEditPoints="1" noAdjustHandles="1" noChangeArrowheads="1" noChangeShapeType="1" noTextEdit="1"/>
              </p:cNvSpPr>
              <p:nvPr/>
            </p:nvSpPr>
            <p:spPr bwMode="auto">
              <a:xfrm>
                <a:off x="685800" y="1766888"/>
                <a:ext cx="7772400" cy="4602381"/>
              </a:xfrm>
              <a:prstGeom prst="rect">
                <a:avLst/>
              </a:prstGeom>
              <a:blipFill>
                <a:blip r:embed="rId5"/>
                <a:stretch>
                  <a:fillRect l="-1255" t="-927"/>
                </a:stretch>
              </a:blipFill>
              <a:ln w="9525">
                <a:noFill/>
                <a:miter lim="800000"/>
                <a:headEnd/>
                <a:tailEnd/>
              </a:ln>
            </p:spPr>
            <p:txBody>
              <a:bodyPr/>
              <a:lstStyle/>
              <a:p>
                <a:r>
                  <a:rPr lang="en-US">
                    <a:noFill/>
                  </a:rPr>
                  <a:t> </a:t>
                </a:r>
              </a:p>
            </p:txBody>
          </p:sp>
        </mc:Fallback>
      </mc:AlternateContent>
      <p:pic>
        <p:nvPicPr>
          <p:cNvPr id="190470" name="Picture 6"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37325" y="2459038"/>
            <a:ext cx="2117725" cy="2049462"/>
          </a:xfrm>
          <a:prstGeom prst="rect">
            <a:avLst/>
          </a:prstGeom>
          <a:ln>
            <a:noFill/>
          </a:ln>
          <a:effectLst>
            <a:outerShdw blurRad="292100" dist="139700" dir="2700000" algn="tl" rotWithShape="0">
              <a:srgbClr val="333333">
                <a:alpha val="65000"/>
              </a:srgbClr>
            </a:outerShdw>
          </a:effectLst>
        </p:spPr>
      </p:pic>
      <p:pic>
        <p:nvPicPr>
          <p:cNvPr id="190471"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16800" y="2033588"/>
            <a:ext cx="354013" cy="358775"/>
          </a:xfrm>
          <a:prstGeom prst="rect">
            <a:avLst/>
          </a:prstGeom>
          <a:ln>
            <a:noFill/>
          </a:ln>
          <a:effectLst>
            <a:outerShdw blurRad="292100" dist="139700" dir="2700000" algn="tl" rotWithShape="0">
              <a:srgbClr val="333333">
                <a:alpha val="65000"/>
              </a:srgbClr>
            </a:outerShdw>
          </a:effectLst>
        </p:spPr>
      </p:pic>
      <p:sp>
        <p:nvSpPr>
          <p:cNvPr id="32773" name="Rectangle 14"/>
          <p:cNvSpPr>
            <a:spLocks noChangeArrowheads="1"/>
          </p:cNvSpPr>
          <p:nvPr/>
        </p:nvSpPr>
        <p:spPr bwMode="auto">
          <a:xfrm>
            <a:off x="0" y="0"/>
            <a:ext cx="6280150" cy="528638"/>
          </a:xfrm>
          <a:prstGeom prst="rect">
            <a:avLst/>
          </a:prstGeom>
          <a:solidFill>
            <a:schemeClr val="bg1"/>
          </a:solidFill>
          <a:ln w="9525">
            <a:noFill/>
            <a:miter lim="800000"/>
            <a:headEnd/>
            <a:tailEnd/>
          </a:ln>
        </p:spPr>
        <p:txBody>
          <a:bodyPr wrap="none" anchor="ctr"/>
          <a:lstStyle/>
          <a:p>
            <a:endParaRPr lang="en-US"/>
          </a:p>
        </p:txBody>
      </p:sp>
      <p:sp>
        <p:nvSpPr>
          <p:cNvPr id="3277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2775" name="Rectangle 17"/>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10" name="Picture 2" descr="Die Nordseite vom Weg zum Basislager aus gesehen">
            <a:hlinkClick r:id="rId8" tooltip="Die Nordseite vom Weg zum Basislager aus gesehen"/>
          </p:cNvPr>
          <p:cNvPicPr>
            <a:picLocks noChangeAspect="1" noChangeArrowheads="1"/>
          </p:cNvPicPr>
          <p:nvPr/>
        </p:nvPicPr>
        <p:blipFill>
          <a:blip r:embed="rId9" cstate="print"/>
          <a:srcRect b="29548"/>
          <a:stretch>
            <a:fillRect/>
          </a:stretch>
        </p:blipFill>
        <p:spPr bwMode="auto">
          <a:xfrm>
            <a:off x="6286500" y="0"/>
            <a:ext cx="2857500" cy="1341438"/>
          </a:xfrm>
          <a:prstGeom prst="rect">
            <a:avLst/>
          </a:prstGeom>
          <a:ln>
            <a:noFill/>
          </a:ln>
          <a:effectLst>
            <a:outerShdw blurRad="292100" dist="139700" dir="2700000" algn="tl" rotWithShape="0">
              <a:srgbClr val="333333">
                <a:alpha val="65000"/>
              </a:srgbClr>
            </a:outerShdw>
          </a:effectLst>
        </p:spPr>
      </p:pic>
      <p:pic>
        <p:nvPicPr>
          <p:cNvPr id="190477"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03950" y="152400"/>
            <a:ext cx="149225" cy="1508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1.38889E-6 -4.44444E-6 C 0.07778 -4.44444E-6 0.14149 0.08334 0.14149 0.18588 C 0.14149 0.2882 0.07778 0.37176 1.38889E-6 0.37176 C -0.07795 0.37176 -0.14115 0.2882 -0.14115 0.18588 C -0.14115 0.08334 -0.07795 -4.44444E-6 1.38889E-6 -4.44444E-6 Z " pathEditMode="relative" rAng="0" ptsTypes="fffff">
                                      <p:cBhvr>
                                        <p:cTn id="6" dur="3000" fill="hold"/>
                                        <p:tgtEl>
                                          <p:spTgt spid="190471"/>
                                        </p:tgtEl>
                                        <p:attrNameLst>
                                          <p:attrName>ppt_x</p:attrName>
                                          <p:attrName>ppt_y</p:attrName>
                                        </p:attrNameLst>
                                      </p:cBhvr>
                                      <p:rCtr x="0" y="186"/>
                                    </p:animMotion>
                                  </p:childTnLst>
                                </p:cTn>
                              </p:par>
                              <p:par>
                                <p:cTn id="7" presetID="63" presetClass="path" presetSubtype="0" repeatCount="indefinite" fill="hold" nodeType="withEffect">
                                  <p:stCondLst>
                                    <p:cond delay="0"/>
                                  </p:stCondLst>
                                  <p:childTnLst>
                                    <p:animMotion origin="layout" path="M -1.94444E-6 -4.81481E-6 L 0.31337 -4.81481E-6 " pathEditMode="relative" rAng="0" ptsTypes="AA">
                                      <p:cBhvr>
                                        <p:cTn id="8" dur="3000" fill="hold"/>
                                        <p:tgtEl>
                                          <p:spTgt spid="190477"/>
                                        </p:tgtEl>
                                        <p:attrNameLst>
                                          <p:attrName>ppt_x</p:attrName>
                                          <p:attrName>ppt_y</p:attrName>
                                        </p:attrNameLst>
                                      </p:cBhvr>
                                      <p:rCtr x="157" y="0"/>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0" end="0"/>
                                            </p:txEl>
                                          </p:spTgt>
                                        </p:tgtEl>
                                        <p:attrNameLst>
                                          <p:attrName>style.visibility</p:attrName>
                                        </p:attrNameLst>
                                      </p:cBhvr>
                                      <p:to>
                                        <p:strVal val="visible"/>
                                      </p:to>
                                    </p:set>
                                    <p:anim calcmode="lin" valueType="num">
                                      <p:cBhvr additive="base">
                                        <p:cTn id="13"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0466">
                                            <p:txEl>
                                              <p:pRg st="1" end="1"/>
                                            </p:txEl>
                                          </p:spTgt>
                                        </p:tgtEl>
                                        <p:attrNameLst>
                                          <p:attrName>style.visibility</p:attrName>
                                        </p:attrNameLst>
                                      </p:cBhvr>
                                      <p:to>
                                        <p:strVal val="visible"/>
                                      </p:to>
                                    </p:set>
                                    <p:anim calcmode="lin" valueType="num">
                                      <p:cBhvr additive="base">
                                        <p:cTn id="19"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0466">
                                            <p:txEl>
                                              <p:pRg st="2" end="2"/>
                                            </p:txEl>
                                          </p:spTgt>
                                        </p:tgtEl>
                                        <p:attrNameLst>
                                          <p:attrName>style.visibility</p:attrName>
                                        </p:attrNameLst>
                                      </p:cBhvr>
                                      <p:to>
                                        <p:strVal val="visible"/>
                                      </p:to>
                                    </p:set>
                                    <p:anim calcmode="lin" valueType="num">
                                      <p:cBhvr additive="base">
                                        <p:cTn id="25" dur="500" fill="hold"/>
                                        <p:tgtEl>
                                          <p:spTgt spid="19046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0466">
                                            <p:txEl>
                                              <p:pRg st="3" end="3"/>
                                            </p:txEl>
                                          </p:spTgt>
                                        </p:tgtEl>
                                        <p:attrNameLst>
                                          <p:attrName>style.visibility</p:attrName>
                                        </p:attrNameLst>
                                      </p:cBhvr>
                                      <p:to>
                                        <p:strVal val="visible"/>
                                      </p:to>
                                    </p:set>
                                    <p:anim calcmode="lin" valueType="num">
                                      <p:cBhvr additive="base">
                                        <p:cTn id="31" dur="500" fill="hold"/>
                                        <p:tgtEl>
                                          <p:spTgt spid="19046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04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0466">
                                            <p:txEl>
                                              <p:pRg st="4" end="4"/>
                                            </p:txEl>
                                          </p:spTgt>
                                        </p:tgtEl>
                                        <p:attrNameLst>
                                          <p:attrName>style.visibility</p:attrName>
                                        </p:attrNameLst>
                                      </p:cBhvr>
                                      <p:to>
                                        <p:strVal val="visible"/>
                                      </p:to>
                                    </p:set>
                                    <p:anim calcmode="lin" valueType="num">
                                      <p:cBhvr additive="base">
                                        <p:cTn id="37" dur="500" fill="hold"/>
                                        <p:tgtEl>
                                          <p:spTgt spid="19046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04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0466">
                                            <p:txEl>
                                              <p:pRg st="5" end="5"/>
                                            </p:txEl>
                                          </p:spTgt>
                                        </p:tgtEl>
                                        <p:attrNameLst>
                                          <p:attrName>style.visibility</p:attrName>
                                        </p:attrNameLst>
                                      </p:cBhvr>
                                      <p:to>
                                        <p:strVal val="visible"/>
                                      </p:to>
                                    </p:set>
                                    <p:anim calcmode="lin" valueType="num">
                                      <p:cBhvr additive="base">
                                        <p:cTn id="43" dur="500" fill="hold"/>
                                        <p:tgtEl>
                                          <p:spTgt spid="19046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04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0466">
                                            <p:txEl>
                                              <p:pRg st="6" end="6"/>
                                            </p:txEl>
                                          </p:spTgt>
                                        </p:tgtEl>
                                        <p:attrNameLst>
                                          <p:attrName>style.visibility</p:attrName>
                                        </p:attrNameLst>
                                      </p:cBhvr>
                                      <p:to>
                                        <p:strVal val="visible"/>
                                      </p:to>
                                    </p:set>
                                    <p:anim calcmode="lin" valueType="num">
                                      <p:cBhvr additive="base">
                                        <p:cTn id="49" dur="500" fill="hold"/>
                                        <p:tgtEl>
                                          <p:spTgt spid="19046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04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0466">
                                            <p:txEl>
                                              <p:pRg st="7" end="7"/>
                                            </p:txEl>
                                          </p:spTgt>
                                        </p:tgtEl>
                                        <p:attrNameLst>
                                          <p:attrName>style.visibility</p:attrName>
                                        </p:attrNameLst>
                                      </p:cBhvr>
                                      <p:to>
                                        <p:strVal val="visible"/>
                                      </p:to>
                                    </p:set>
                                    <p:anim calcmode="lin" valueType="num">
                                      <p:cBhvr additive="base">
                                        <p:cTn id="55" dur="500" fill="hold"/>
                                        <p:tgtEl>
                                          <p:spTgt spid="19046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04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0466">
                                            <p:txEl>
                                              <p:pRg st="8" end="8"/>
                                            </p:txEl>
                                          </p:spTgt>
                                        </p:tgtEl>
                                        <p:attrNameLst>
                                          <p:attrName>style.visibility</p:attrName>
                                        </p:attrNameLst>
                                      </p:cBhvr>
                                      <p:to>
                                        <p:strVal val="visible"/>
                                      </p:to>
                                    </p:set>
                                    <p:anim calcmode="lin" valueType="num">
                                      <p:cBhvr additive="base">
                                        <p:cTn id="61" dur="500" fill="hold"/>
                                        <p:tgtEl>
                                          <p:spTgt spid="19046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04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9" name="Rectangle 7"/>
          <p:cNvSpPr>
            <a:spLocks noChangeArrowheads="1"/>
          </p:cNvSpPr>
          <p:nvPr/>
        </p:nvSpPr>
        <p:spPr bwMode="auto">
          <a:xfrm>
            <a:off x="660400" y="6102350"/>
            <a:ext cx="7786688" cy="755650"/>
          </a:xfrm>
          <a:prstGeom prst="rect">
            <a:avLst/>
          </a:prstGeom>
          <a:solidFill>
            <a:srgbClr val="FFCCCC"/>
          </a:solidFill>
          <a:ln w="9525">
            <a:noFill/>
            <a:miter lim="800000"/>
            <a:headEnd/>
            <a:tailEnd/>
          </a:ln>
        </p:spPr>
        <p:txBody>
          <a:bodyPr/>
          <a:lstStyle/>
          <a:p>
            <a:pPr eaLnBrk="0" hangingPunct="0"/>
            <a:r>
              <a:rPr lang="en-US" b="1" i="1" dirty="0" smtClean="0"/>
              <a:t>FYI   </a:t>
            </a:r>
            <a:r>
              <a:rPr lang="en-US" sz="2000" dirty="0" smtClean="0">
                <a:sym typeface="Symbol" pitchFamily="18" charset="2"/>
              </a:rPr>
              <a:t>The </a:t>
            </a:r>
            <a:r>
              <a:rPr lang="en-US" sz="2000" dirty="0">
                <a:sym typeface="Symbol" pitchFamily="18" charset="2"/>
              </a:rPr>
              <a:t>IBO expects you to be able to derive this relationship. It is known as Kepler’s 3</a:t>
            </a:r>
            <a:r>
              <a:rPr lang="en-US" sz="2000" baseline="30000" dirty="0">
                <a:sym typeface="Symbol" pitchFamily="18" charset="2"/>
              </a:rPr>
              <a:t>rd</a:t>
            </a:r>
            <a:r>
              <a:rPr lang="en-US" sz="2000" dirty="0">
                <a:sym typeface="Symbol" pitchFamily="18" charset="2"/>
              </a:rPr>
              <a:t> law.</a:t>
            </a:r>
          </a:p>
        </p:txBody>
      </p:sp>
      <mc:AlternateContent xmlns:mc="http://schemas.openxmlformats.org/markup-compatibility/2006" xmlns:a14="http://schemas.microsoft.com/office/drawing/2010/main">
        <mc:Choice Requires="a14">
          <p:sp>
            <p:nvSpPr>
              <p:cNvPr id="192516" name="Rectangle 4"/>
              <p:cNvSpPr>
                <a:spLocks noChangeArrowheads="1"/>
              </p:cNvSpPr>
              <p:nvPr/>
            </p:nvSpPr>
            <p:spPr bwMode="auto">
              <a:xfrm>
                <a:off x="674688" y="1782763"/>
                <a:ext cx="7772400" cy="4319587"/>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Show that for an object in a circular orbit about a body of mass </a:t>
                </a:r>
                <a:r>
                  <a:rPr lang="en-US" i="1" dirty="0">
                    <a:sym typeface="Symbol" pitchFamily="18" charset="2"/>
                  </a:rPr>
                  <a:t>M</a:t>
                </a:r>
                <a:r>
                  <a:rPr lang="en-US" dirty="0">
                    <a:sym typeface="Symbol" pitchFamily="18" charset="2"/>
                  </a:rPr>
                  <a:t> that </a:t>
                </a:r>
                <a14:m>
                  <m:oMath xmlns:m="http://schemas.openxmlformats.org/officeDocument/2006/math">
                    <m:sSup>
                      <m:sSupPr>
                        <m:ctrlPr>
                          <a:rPr lang="en-US" sz="2000" b="0" i="1" dirty="0" smtClean="0">
                            <a:latin typeface="Cambria Math" panose="02040503050406030204" pitchFamily="18" charset="0"/>
                            <a:sym typeface="Symbol" pitchFamily="18" charset="2"/>
                          </a:rPr>
                        </m:ctrlPr>
                      </m:sSupPr>
                      <m:e>
                        <m:r>
                          <a:rPr lang="en-US" sz="2000" i="1" dirty="0" smtClean="0">
                            <a:latin typeface="Cambria Math" panose="02040503050406030204" pitchFamily="18" charset="0"/>
                            <a:sym typeface="Symbol" pitchFamily="18" charset="2"/>
                          </a:rPr>
                          <m:t>𝑇</m:t>
                        </m:r>
                      </m:e>
                      <m:sup>
                        <m:r>
                          <a:rPr lang="en-US" sz="2000" b="0" i="1" dirty="0" smtClean="0">
                            <a:latin typeface="Cambria Math" panose="02040503050406030204" pitchFamily="18" charset="0"/>
                            <a:sym typeface="Symbol" pitchFamily="18" charset="2"/>
                          </a:rPr>
                          <m:t>2</m:t>
                        </m:r>
                      </m:sup>
                    </m:sSup>
                    <m:r>
                      <a:rPr lang="en-US" sz="2000" i="1" dirty="0">
                        <a:latin typeface="Cambria Math" panose="02040503050406030204" pitchFamily="18" charset="0"/>
                        <a:sym typeface="Symbol" pitchFamily="18" charset="2"/>
                      </a:rPr>
                      <m:t>=</m:t>
                    </m:r>
                    <m:d>
                      <m:dPr>
                        <m:ctrlPr>
                          <a:rPr lang="en-US" sz="2000" i="1" dirty="0">
                            <a:latin typeface="Cambria Math" panose="02040503050406030204" pitchFamily="18" charset="0"/>
                            <a:sym typeface="Symbol" pitchFamily="18" charset="2"/>
                          </a:rPr>
                        </m:ctrlPr>
                      </m:dPr>
                      <m:e>
                        <m:f>
                          <m:fPr>
                            <m:ctrlPr>
                              <a:rPr lang="en-US" sz="2000" i="1" dirty="0" smtClean="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4</m:t>
                            </m:r>
                            <m:sSup>
                              <m:sSupPr>
                                <m:ctrlPr>
                                  <a:rPr lang="en-US" sz="2000" b="0" i="1" dirty="0" smtClean="0">
                                    <a:latin typeface="Cambria Math" panose="02040503050406030204" pitchFamily="18" charset="0"/>
                                    <a:ea typeface="Cambria Math" panose="02040503050406030204" pitchFamily="18" charset="0"/>
                                    <a:sym typeface="Symbol" pitchFamily="18" charset="2"/>
                                  </a:rPr>
                                </m:ctrlPr>
                              </m:sSupPr>
                              <m:e>
                                <m:r>
                                  <a:rPr lang="en-US" sz="2000" i="1" dirty="0" smtClean="0">
                                    <a:latin typeface="Cambria Math" panose="02040503050406030204" pitchFamily="18" charset="0"/>
                                    <a:ea typeface="Cambria Math" panose="02040503050406030204" pitchFamily="18" charset="0"/>
                                    <a:sym typeface="Symbol" pitchFamily="18" charset="2"/>
                                  </a:rPr>
                                  <m:t>𝜋</m:t>
                                </m:r>
                              </m:e>
                              <m:sup>
                                <m:r>
                                  <a:rPr lang="en-US" sz="2000" b="0" i="1" dirty="0" smtClean="0">
                                    <a:latin typeface="Cambria Math" panose="02040503050406030204" pitchFamily="18" charset="0"/>
                                    <a:ea typeface="Cambria Math" panose="02040503050406030204" pitchFamily="18" charset="0"/>
                                    <a:sym typeface="Symbol" pitchFamily="18" charset="2"/>
                                  </a:rPr>
                                  <m:t>2</m:t>
                                </m:r>
                              </m:sup>
                            </m:sSup>
                          </m:num>
                          <m:den>
                            <m:r>
                              <a:rPr lang="en-US" sz="2000" i="1" dirty="0">
                                <a:latin typeface="Cambria Math" panose="02040503050406030204" pitchFamily="18" charset="0"/>
                                <a:sym typeface="Symbol" pitchFamily="18" charset="2"/>
                              </a:rPr>
                              <m:t>𝐺𝑀</m:t>
                            </m:r>
                          </m:den>
                        </m:f>
                      </m:e>
                    </m:d>
                    <m:r>
                      <a:rPr lang="en-US" sz="2000" i="1" dirty="0">
                        <a:latin typeface="Cambria Math" panose="02040503050406030204" pitchFamily="18" charset="0"/>
                        <a:sym typeface="Symbol" pitchFamily="18" charset="2"/>
                      </a:rPr>
                      <m:t>𝑟</m:t>
                    </m:r>
                    <m:r>
                      <a:rPr lang="en-US" sz="2000" i="1" baseline="30000" dirty="0">
                        <a:latin typeface="Cambria Math" panose="02040503050406030204" pitchFamily="18" charset="0"/>
                        <a:sym typeface="Symbol" pitchFamily="18" charset="2"/>
                      </a:rPr>
                      <m:t>3</m:t>
                    </m:r>
                  </m:oMath>
                </a14:m>
                <a:r>
                  <a:rPr lang="en-US" dirty="0">
                    <a:sym typeface="Symbol" pitchFamily="18" charset="2"/>
                  </a:rPr>
                  <a:t>.</a:t>
                </a:r>
              </a:p>
              <a:p>
                <a:pPr eaLnBrk="0" hangingPunct="0">
                  <a:spcBef>
                    <a:spcPts val="0"/>
                  </a:spcBef>
                </a:pPr>
                <a:r>
                  <a:rPr lang="en-US" dirty="0">
                    <a:sym typeface="Symbol" pitchFamily="18" charset="2"/>
                  </a:rPr>
                  <a:t>SOLUTION: </a:t>
                </a:r>
                <a:r>
                  <a:rPr lang="en-US" dirty="0" smtClean="0">
                    <a:sym typeface="Symbol" pitchFamily="18" charset="2"/>
                  </a:rPr>
                  <a:t> In </a:t>
                </a:r>
                <a:r>
                  <a:rPr lang="en-US" dirty="0">
                    <a:sym typeface="Symbol" pitchFamily="18" charset="2"/>
                  </a:rPr>
                  <a:t>circular orbit </a:t>
                </a:r>
                <a14:m>
                  <m:oMath xmlns:m="http://schemas.openxmlformats.org/officeDocument/2006/math">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𝐹</m:t>
                        </m:r>
                      </m:e>
                      <m:sub>
                        <m:r>
                          <a:rPr lang="en-US" i="1" dirty="0">
                            <a:latin typeface="Cambria Math" panose="02040503050406030204" pitchFamily="18" charset="0"/>
                            <a:sym typeface="Symbol" pitchFamily="18" charset="2"/>
                          </a:rPr>
                          <m:t>𝑐</m:t>
                        </m:r>
                      </m:sub>
                    </m:sSub>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𝑚</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𝑎</m:t>
                        </m:r>
                      </m:e>
                      <m:sub>
                        <m:r>
                          <a:rPr lang="en-US" i="1" dirty="0">
                            <a:latin typeface="Cambria Math" panose="02040503050406030204" pitchFamily="18" charset="0"/>
                            <a:sym typeface="Symbol" pitchFamily="18" charset="2"/>
                          </a:rPr>
                          <m:t>𝑐</m:t>
                        </m:r>
                      </m:sub>
                    </m:sSub>
                    <m:r>
                      <a:rPr lang="en-US" i="1" dirty="0">
                        <a:latin typeface="Cambria Math" panose="02040503050406030204" pitchFamily="18" charset="0"/>
                        <a:sym typeface="Symbol" pitchFamily="18" charset="2"/>
                      </a:rPr>
                      <m:t> </m:t>
                    </m:r>
                  </m:oMath>
                </a14:m>
                <a:r>
                  <a:rPr lang="en-US" dirty="0">
                    <a:sym typeface="Symbol" pitchFamily="18" charset="2"/>
                  </a:rPr>
                  <a:t>and </a:t>
                </a:r>
                <a14:m>
                  <m:oMath xmlns:m="http://schemas.openxmlformats.org/officeDocument/2006/math">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𝐹</m:t>
                        </m:r>
                      </m:e>
                      <m:sub>
                        <m:r>
                          <a:rPr lang="en-US" i="1" dirty="0">
                            <a:latin typeface="Cambria Math" panose="02040503050406030204" pitchFamily="18" charset="0"/>
                            <a:sym typeface="Symbol" pitchFamily="18" charset="2"/>
                          </a:rPr>
                          <m:t>𝑐</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m:t>
                        </m:r>
                        <m:r>
                          <a:rPr lang="en-US" i="1" dirty="0">
                            <a:latin typeface="Cambria Math" panose="02040503050406030204" pitchFamily="18" charset="0"/>
                            <a:sym typeface="Symbol" pitchFamily="18" charset="2"/>
                          </a:rPr>
                          <m:t>𝑚</m:t>
                        </m:r>
                      </m:num>
                      <m:den>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2</m:t>
                            </m:r>
                          </m:sup>
                        </m:sSup>
                      </m:den>
                    </m:f>
                  </m:oMath>
                </a14:m>
                <a:endParaRPr lang="en-US" dirty="0">
                  <a:sym typeface="Symbol" pitchFamily="18" charset="2"/>
                </a:endParaRPr>
              </a:p>
              <a:p>
                <a:pPr eaLnBrk="0" hangingPunct="0">
                  <a:spcBef>
                    <a:spcPts val="0"/>
                  </a:spcBef>
                </a:pPr>
                <a:r>
                  <a:rPr lang="en-US" dirty="0" smtClean="0">
                    <a:sym typeface="Symbol" pitchFamily="18" charset="2"/>
                  </a:rPr>
                  <a:t>But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𝑐</m:t>
                        </m:r>
                      </m:sub>
                    </m:sSub>
                    <m:r>
                      <a:rPr lang="en-US" i="1" dirty="0">
                        <a:latin typeface="Cambria Math" panose="02040503050406030204" pitchFamily="18" charset="0"/>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rPr>
                          <m:t>4</m:t>
                        </m:r>
                        <m:sSup>
                          <m:sSupPr>
                            <m:ctrlPr>
                              <a:rPr lang="en-US" b="0"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𝜋</m:t>
                            </m:r>
                          </m:e>
                          <m:sup>
                            <m:r>
                              <a:rPr lang="en-US" b="0" i="1" dirty="0" smtClean="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sym typeface="Symbol" pitchFamily="18" charset="2"/>
                          </a:rPr>
                          <m:t>𝑟</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den>
                    </m:f>
                  </m:oMath>
                </a14:m>
                <a:r>
                  <a:rPr lang="en-US" dirty="0">
                    <a:sym typeface="Symbol" pitchFamily="18" charset="2"/>
                  </a:rPr>
                  <a:t>. Then</a:t>
                </a:r>
              </a:p>
              <a:p>
                <a:pPr eaLnBrk="0" hangingPunct="0">
                  <a:spcBef>
                    <a:spcPts val="300"/>
                  </a:spcBef>
                </a:pPr>
                <a:r>
                  <a:rPr lang="en-US" i="1"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𝑎</m:t>
                        </m:r>
                      </m:e>
                      <m:sub>
                        <m:r>
                          <a:rPr lang="en-US" b="0" i="1" dirty="0" smtClean="0">
                            <a:latin typeface="Cambria Math" panose="02040503050406030204" pitchFamily="18" charset="0"/>
                            <a:sym typeface="Symbol" pitchFamily="18" charset="2"/>
                          </a:rPr>
                          <m:t>𝑐</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2</m:t>
                            </m:r>
                          </m:sup>
                        </m:sSup>
                      </m:den>
                    </m:f>
                  </m:oMath>
                </a14:m>
                <a:endParaRPr lang="en-US" baseline="30000" dirty="0">
                  <a:sym typeface="Symbol" pitchFamily="18" charset="2"/>
                </a:endParaRPr>
              </a:p>
              <a:p>
                <a:pPr eaLnBrk="0" hangingPunct="0">
                  <a:spcBef>
                    <a:spcPts val="300"/>
                  </a:spcBef>
                </a:pPr>
                <a:r>
                  <a:rPr lang="en-US" dirty="0"/>
                  <a:t>   </a:t>
                </a:r>
                <a:r>
                  <a:rPr lang="en-US" dirty="0" smtClean="0"/>
                  <a:t>  </a:t>
                </a:r>
                <a14:m>
                  <m:oMath xmlns:m="http://schemas.openxmlformats.org/officeDocument/2006/math">
                    <m:r>
                      <a:rPr lang="en-US" b="0" i="0" dirty="0" smtClean="0">
                        <a:latin typeface="Cambria Math" panose="02040503050406030204" pitchFamily="18" charset="0"/>
                        <a:sym typeface="Symbol" pitchFamily="18" charset="2"/>
                      </a:rPr>
                      <m:t> </m:t>
                    </m:r>
                    <m:f>
                      <m:fPr>
                        <m:ctrlPr>
                          <a:rPr lang="en-US" i="1" dirty="0">
                            <a:latin typeface="Cambria Math" panose="02040503050406030204" pitchFamily="18" charset="0"/>
                            <a:sym typeface="Symbol" pitchFamily="18" charset="2"/>
                          </a:rPr>
                        </m:ctrlPr>
                      </m:fPr>
                      <m:num>
                        <m:r>
                          <a:rPr lang="en-US" i="1" dirty="0" smtClean="0">
                            <a:latin typeface="Cambria Math" panose="02040503050406030204" pitchFamily="18" charset="0"/>
                          </a:rPr>
                          <m:t>4</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𝜋</m:t>
                            </m:r>
                          </m:e>
                          <m:sup>
                            <m:r>
                              <a:rPr lang="en-US" i="1" dirty="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sym typeface="Symbol" pitchFamily="18" charset="2"/>
                          </a:rPr>
                          <m:t>𝑟</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den>
                    </m:f>
                    <m:r>
                      <a:rPr lang="en-US" i="1" dirty="0">
                        <a:latin typeface="Cambria Math" panose="02040503050406030204" pitchFamily="18" charset="0"/>
                        <a:sym typeface="Symbol" pitchFamily="18" charset="2"/>
                      </a:rPr>
                      <m:t>=</m:t>
                    </m:r>
                    <m:f>
                      <m:fPr>
                        <m:ctrlPr>
                          <a:rPr lang="en-US" b="0"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2</m:t>
                            </m:r>
                          </m:sup>
                        </m:sSup>
                      </m:den>
                    </m:f>
                  </m:oMath>
                </a14:m>
                <a:endParaRPr lang="en-US" dirty="0">
                  <a:sym typeface="Symbol" pitchFamily="18" charset="2"/>
                </a:endParaRPr>
              </a:p>
              <a:p>
                <a:pPr eaLnBrk="0" hangingPunct="0">
                  <a:spcBef>
                    <a:spcPts val="300"/>
                  </a:spcBef>
                </a:pPr>
                <a:r>
                  <a:rPr lang="en-US" dirty="0"/>
                  <a:t>   </a:t>
                </a:r>
                <a14:m>
                  <m:oMath xmlns:m="http://schemas.openxmlformats.org/officeDocument/2006/math">
                    <m:r>
                      <a:rPr lang="en-US" i="1" dirty="0" smtClean="0">
                        <a:latin typeface="Cambria Math" panose="02040503050406030204" pitchFamily="18" charset="0"/>
                      </a:rPr>
                      <m:t>4</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𝜋</m:t>
                        </m:r>
                      </m:e>
                      <m:sup>
                        <m:r>
                          <a:rPr lang="en-US" i="1" dirty="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sym typeface="Symbol" pitchFamily="18" charset="2"/>
                      </a:rPr>
                      <m:t>𝑟</m:t>
                    </m:r>
                    <m:r>
                      <a:rPr lang="en-US" i="1" baseline="30000" dirty="0">
                        <a:latin typeface="Cambria Math" panose="02040503050406030204" pitchFamily="18" charset="0"/>
                        <a:sym typeface="Symbol" pitchFamily="18" charset="2"/>
                      </a:rPr>
                      <m:t>3</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𝐺𝑀</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oMath>
                </a14:m>
                <a:endParaRPr lang="en-US" dirty="0">
                  <a:sym typeface="Symbol" pitchFamily="18" charset="2"/>
                </a:endParaRPr>
              </a:p>
              <a:p>
                <a:pPr eaLnBrk="0" hangingPunct="0">
                  <a:spcBef>
                    <a:spcPts val="300"/>
                  </a:spcBef>
                </a:pPr>
                <a:r>
                  <a:rPr lang="en-US" dirty="0">
                    <a:sym typeface="Symbol" pitchFamily="18" charset="2"/>
                  </a:rPr>
                  <a:t> </a:t>
                </a:r>
                <a:r>
                  <a:rPr lang="en-US" dirty="0" smtClean="0">
                    <a:sym typeface="Symbol" pitchFamily="18" charset="2"/>
                  </a:rPr>
                  <a:t>       </a:t>
                </a:r>
                <a14:m>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r>
                      <a:rPr lang="en-US" i="1" dirty="0">
                        <a:latin typeface="Cambria Math" panose="02040503050406030204" pitchFamily="18" charset="0"/>
                        <a:sym typeface="Symbol" pitchFamily="18" charset="2"/>
                      </a:rPr>
                      <m:t>𝑟</m:t>
                    </m:r>
                    <m:r>
                      <a:rPr lang="en-US" i="1" baseline="30000" dirty="0">
                        <a:latin typeface="Cambria Math" panose="02040503050406030204" pitchFamily="18" charset="0"/>
                        <a:sym typeface="Symbol" pitchFamily="18" charset="2"/>
                      </a:rPr>
                      <m:t>3</m:t>
                    </m:r>
                  </m:oMath>
                </a14:m>
                <a:endParaRPr lang="en-US" baseline="30000" dirty="0">
                  <a:sym typeface="Symbol" pitchFamily="18" charset="2"/>
                </a:endParaRPr>
              </a:p>
            </p:txBody>
          </p:sp>
        </mc:Choice>
        <mc:Fallback xmlns="">
          <p:sp>
            <p:nvSpPr>
              <p:cNvPr id="192516" name="Rectangle 4"/>
              <p:cNvSpPr>
                <a:spLocks noRot="1" noChangeAspect="1" noMove="1" noResize="1" noEditPoints="1" noAdjustHandles="1" noChangeArrowheads="1" noChangeShapeType="1" noTextEdit="1"/>
              </p:cNvSpPr>
              <p:nvPr/>
            </p:nvSpPr>
            <p:spPr bwMode="auto">
              <a:xfrm>
                <a:off x="674688" y="1782763"/>
                <a:ext cx="7772400" cy="4319587"/>
              </a:xfrm>
              <a:prstGeom prst="rect">
                <a:avLst/>
              </a:prstGeom>
              <a:blipFill>
                <a:blip r:embed="rId7"/>
                <a:stretch>
                  <a:fillRect l="-1255" t="-987"/>
                </a:stretch>
              </a:blipFill>
              <a:ln w="9525">
                <a:noFill/>
                <a:miter lim="800000"/>
                <a:headEnd/>
                <a:tailEnd/>
              </a:ln>
            </p:spPr>
            <p:txBody>
              <a:bodyPr/>
              <a:lstStyle/>
              <a:p>
                <a:r>
                  <a:rPr lang="en-US">
                    <a:noFill/>
                  </a:rPr>
                  <a:t> </a:t>
                </a:r>
              </a:p>
            </p:txBody>
          </p:sp>
        </mc:Fallback>
      </mc:AlternateContent>
      <p:sp>
        <p:nvSpPr>
          <p:cNvPr id="192517" name="Line 5"/>
          <p:cNvSpPr>
            <a:spLocks noChangeShapeType="1"/>
          </p:cNvSpPr>
          <p:nvPr/>
        </p:nvSpPr>
        <p:spPr bwMode="auto">
          <a:xfrm flipV="1">
            <a:off x="1207919" y="4033002"/>
            <a:ext cx="151348" cy="192155"/>
          </a:xfrm>
          <a:prstGeom prst="line">
            <a:avLst/>
          </a:prstGeom>
          <a:noFill/>
          <a:ln w="19050">
            <a:solidFill>
              <a:srgbClr val="FF0000"/>
            </a:solidFill>
            <a:round/>
            <a:headEnd/>
            <a:tailEnd/>
          </a:ln>
        </p:spPr>
        <p:txBody>
          <a:bodyPr/>
          <a:lstStyle/>
          <a:p>
            <a:endParaRPr lang="en-US"/>
          </a:p>
        </p:txBody>
      </p:sp>
      <p:sp>
        <p:nvSpPr>
          <p:cNvPr id="192518" name="Line 6"/>
          <p:cNvSpPr>
            <a:spLocks noChangeShapeType="1"/>
          </p:cNvSpPr>
          <p:nvPr/>
        </p:nvSpPr>
        <p:spPr bwMode="auto">
          <a:xfrm flipV="1">
            <a:off x="2502208" y="3871947"/>
            <a:ext cx="198924" cy="168207"/>
          </a:xfrm>
          <a:prstGeom prst="line">
            <a:avLst/>
          </a:prstGeom>
          <a:noFill/>
          <a:ln w="19050">
            <a:solidFill>
              <a:srgbClr val="FF0000"/>
            </a:solidFill>
            <a:round/>
            <a:headEnd/>
            <a:tailEnd/>
          </a:ln>
        </p:spPr>
        <p:txBody>
          <a:bodyPr/>
          <a:lstStyle/>
          <a:p>
            <a:endParaRPr lang="en-US"/>
          </a:p>
        </p:txBody>
      </p:sp>
      <p:sp>
        <p:nvSpPr>
          <p:cNvPr id="3379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3799" name="Rectangle 10"/>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192523"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35556" y="3295650"/>
            <a:ext cx="3663950" cy="25844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anim calcmode="lin" valueType="num">
                                      <p:cBhvr additive="base">
                                        <p:cTn id="7" dur="500" fill="hold"/>
                                        <p:tgtEl>
                                          <p:spTgt spid="1925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2516">
                                            <p:txEl>
                                              <p:pRg st="1" end="1"/>
                                            </p:txEl>
                                          </p:spTgt>
                                        </p:tgtEl>
                                        <p:attrNameLst>
                                          <p:attrName>style.visibility</p:attrName>
                                        </p:attrNameLst>
                                      </p:cBhvr>
                                      <p:to>
                                        <p:strVal val="visible"/>
                                      </p:to>
                                    </p:set>
                                    <p:anim calcmode="lin" valueType="num">
                                      <p:cBhvr additive="base">
                                        <p:cTn id="13" dur="500" fill="hold"/>
                                        <p:tgtEl>
                                          <p:spTgt spid="1925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5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2516">
                                            <p:txEl>
                                              <p:pRg st="2" end="2"/>
                                            </p:txEl>
                                          </p:spTgt>
                                        </p:tgtEl>
                                        <p:attrNameLst>
                                          <p:attrName>style.visibility</p:attrName>
                                        </p:attrNameLst>
                                      </p:cBhvr>
                                      <p:to>
                                        <p:strVal val="visible"/>
                                      </p:to>
                                    </p:set>
                                    <p:anim calcmode="lin" valueType="num">
                                      <p:cBhvr additive="base">
                                        <p:cTn id="19" dur="500" fill="hold"/>
                                        <p:tgtEl>
                                          <p:spTgt spid="1925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2516">
                                            <p:txEl>
                                              <p:pRg st="3" end="3"/>
                                            </p:txEl>
                                          </p:spTgt>
                                        </p:tgtEl>
                                        <p:attrNameLst>
                                          <p:attrName>style.visibility</p:attrName>
                                        </p:attrNameLst>
                                      </p:cBhvr>
                                      <p:to>
                                        <p:strVal val="visible"/>
                                      </p:to>
                                    </p:set>
                                    <p:anim calcmode="lin" valueType="num">
                                      <p:cBhvr additive="base">
                                        <p:cTn id="25" dur="500" fill="hold"/>
                                        <p:tgtEl>
                                          <p:spTgt spid="1925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5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2517"/>
                                        </p:tgtEl>
                                        <p:attrNameLst>
                                          <p:attrName>style.visibility</p:attrName>
                                        </p:attrNameLst>
                                      </p:cBhvr>
                                      <p:to>
                                        <p:strVal val="visible"/>
                                      </p:to>
                                    </p:set>
                                    <p:animEffect transition="in" filter="wipe(down)">
                                      <p:cBhvr>
                                        <p:cTn id="31" dur="500"/>
                                        <p:tgtEl>
                                          <p:spTgt spid="192517"/>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2518"/>
                                        </p:tgtEl>
                                        <p:attrNameLst>
                                          <p:attrName>style.visibility</p:attrName>
                                        </p:attrNameLst>
                                      </p:cBhvr>
                                      <p:to>
                                        <p:strVal val="visible"/>
                                      </p:to>
                                    </p:set>
                                    <p:animEffect transition="in" filter="wipe(down)">
                                      <p:cBhvr>
                                        <p:cTn id="36" dur="500"/>
                                        <p:tgtEl>
                                          <p:spTgt spid="192518"/>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2516">
                                            <p:txEl>
                                              <p:pRg st="4" end="4"/>
                                            </p:txEl>
                                          </p:spTgt>
                                        </p:tgtEl>
                                        <p:attrNameLst>
                                          <p:attrName>style.visibility</p:attrName>
                                        </p:attrNameLst>
                                      </p:cBhvr>
                                      <p:to>
                                        <p:strVal val="visible"/>
                                      </p:to>
                                    </p:set>
                                    <p:anim calcmode="lin" valueType="num">
                                      <p:cBhvr additive="base">
                                        <p:cTn id="41" dur="500" fill="hold"/>
                                        <p:tgtEl>
                                          <p:spTgt spid="19251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25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2516">
                                            <p:txEl>
                                              <p:pRg st="5" end="5"/>
                                            </p:txEl>
                                          </p:spTgt>
                                        </p:tgtEl>
                                        <p:attrNameLst>
                                          <p:attrName>style.visibility</p:attrName>
                                        </p:attrNameLst>
                                      </p:cBhvr>
                                      <p:to>
                                        <p:strVal val="visible"/>
                                      </p:to>
                                    </p:set>
                                    <p:anim calcmode="lin" valueType="num">
                                      <p:cBhvr additive="base">
                                        <p:cTn id="47" dur="500" fill="hold"/>
                                        <p:tgtEl>
                                          <p:spTgt spid="19251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25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2516">
                                            <p:txEl>
                                              <p:pRg st="6" end="6"/>
                                            </p:txEl>
                                          </p:spTgt>
                                        </p:tgtEl>
                                        <p:attrNameLst>
                                          <p:attrName>style.visibility</p:attrName>
                                        </p:attrNameLst>
                                      </p:cBhvr>
                                      <p:to>
                                        <p:strVal val="visible"/>
                                      </p:to>
                                    </p:set>
                                    <p:anim calcmode="lin" valueType="num">
                                      <p:cBhvr additive="base">
                                        <p:cTn id="53" dur="500" fill="hold"/>
                                        <p:tgtEl>
                                          <p:spTgt spid="19251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25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92523"/>
                                        </p:tgtEl>
                                        <p:attrNameLst>
                                          <p:attrName>style.visibility</p:attrName>
                                        </p:attrNameLst>
                                      </p:cBhvr>
                                      <p:to>
                                        <p:strVal val="visible"/>
                                      </p:to>
                                    </p:set>
                                    <p:animEffect transition="in" filter="wipe(left)">
                                      <p:cBhvr>
                                        <p:cTn id="59" dur="2000"/>
                                        <p:tgtEl>
                                          <p:spTgt spid="192523"/>
                                        </p:tgtEl>
                                      </p:cBhvr>
                                    </p:animEffect>
                                  </p:childTnLst>
                                  <p:subTnLst>
                                    <p:audio>
                                      <p:cMediaNode>
                                        <p:cTn display="0" masterRel="sameClick">
                                          <p:stCondLst>
                                            <p:cond evt="begin" delay="0">
                                              <p:tn val="57"/>
                                            </p:cond>
                                          </p:stCondLst>
                                          <p:endCondLst>
                                            <p:cond evt="onStopAudio" delay="0">
                                              <p:tgtEl>
                                                <p:sldTgt/>
                                              </p:tgtEl>
                                            </p:cond>
                                          </p:endCondLst>
                                        </p:cTn>
                                        <p:tgtEl>
                                          <p:sndTgt r:embed="rId6" name="drumroll.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92519">
                                            <p:txEl>
                                              <p:pRg st="0" end="0"/>
                                            </p:txEl>
                                          </p:spTgt>
                                        </p:tgtEl>
                                        <p:attrNameLst>
                                          <p:attrName>style.visibility</p:attrName>
                                        </p:attrNameLst>
                                      </p:cBhvr>
                                      <p:to>
                                        <p:strVal val="visible"/>
                                      </p:to>
                                    </p:set>
                                    <p:anim calcmode="lin" valueType="num">
                                      <p:cBhvr additive="base">
                                        <p:cTn id="64" dur="500" fill="hold"/>
                                        <p:tgtEl>
                                          <p:spTgt spid="192519">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925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1925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2" name="Rectangle 12"/>
          <p:cNvSpPr>
            <a:spLocks noChangeArrowheads="1"/>
          </p:cNvSpPr>
          <p:nvPr/>
        </p:nvSpPr>
        <p:spPr bwMode="auto">
          <a:xfrm>
            <a:off x="685800" y="5478463"/>
            <a:ext cx="7773988" cy="11715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Note the slight discrepancy in the period (it was </a:t>
            </a:r>
            <a:r>
              <a:rPr lang="en-US"/>
              <a:t>5081 s before</a:t>
            </a:r>
            <a:r>
              <a:rPr lang="en-US">
                <a:sym typeface="Symbol" pitchFamily="18" charset="2"/>
              </a:rPr>
              <a:t>). How do you account for it?</a:t>
            </a:r>
          </a:p>
        </p:txBody>
      </p:sp>
      <mc:AlternateContent xmlns:mc="http://schemas.openxmlformats.org/markup-compatibility/2006" xmlns:a14="http://schemas.microsoft.com/office/drawing/2010/main">
        <mc:Choice Requires="a14">
          <p:sp>
            <p:nvSpPr>
              <p:cNvPr id="194562" name="Rectangle 2"/>
              <p:cNvSpPr>
                <a:spLocks noChangeArrowheads="1"/>
              </p:cNvSpPr>
              <p:nvPr/>
            </p:nvSpPr>
            <p:spPr bwMode="auto">
              <a:xfrm>
                <a:off x="685800" y="1766888"/>
                <a:ext cx="7772400" cy="3729037"/>
              </a:xfrm>
              <a:prstGeom prst="rect">
                <a:avLst/>
              </a:prstGeom>
              <a:solidFill>
                <a:srgbClr val="CCFFCC"/>
              </a:solidFill>
              <a:ln w="9525">
                <a:noFill/>
                <a:miter lim="800000"/>
                <a:headEnd/>
                <a:tailEnd/>
              </a:ln>
            </p:spPr>
            <p:txBody>
              <a:bodyPr/>
              <a:lstStyle/>
              <a:p>
                <a:r>
                  <a:rPr lang="en-US" dirty="0" smtClean="0"/>
                  <a:t>PRACTICE: Using </a:t>
                </a:r>
                <a:r>
                  <a:rPr lang="en-US" dirty="0" err="1"/>
                  <a:t>Kepler’s</a:t>
                </a:r>
                <a:r>
                  <a:rPr lang="en-US" dirty="0"/>
                  <a:t> third law find </a:t>
                </a:r>
                <a:r>
                  <a:rPr lang="en-US" dirty="0" smtClean="0"/>
                  <a:t>                            the period </a:t>
                </a:r>
                <a:r>
                  <a:rPr lang="en-US" i="1" dirty="0"/>
                  <a:t>T </a:t>
                </a:r>
                <a:r>
                  <a:rPr lang="en-US" dirty="0"/>
                  <a:t>of one complete orbit of the                         baseball from the previous example.</a:t>
                </a:r>
                <a:endParaRPr lang="en-US" dirty="0">
                  <a:sym typeface="Symbol" pitchFamily="18" charset="2"/>
                </a:endParaRPr>
              </a:p>
              <a:p>
                <a:r>
                  <a:rPr lang="en-US" dirty="0">
                    <a:sym typeface="Symbol" pitchFamily="18" charset="2"/>
                  </a:rPr>
                  <a:t>SOLUTION: Use </a:t>
                </a:r>
                <a14:m>
                  <m:oMath xmlns:m="http://schemas.openxmlformats.org/officeDocument/2006/math">
                    <m:sSup>
                      <m:sSupPr>
                        <m:ctrlPr>
                          <a:rPr lang="en-US" sz="2000" i="1" dirty="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𝑇</m:t>
                        </m:r>
                      </m:e>
                      <m:sup>
                        <m:r>
                          <a:rPr lang="en-US" sz="2000" i="1" dirty="0">
                            <a:latin typeface="Cambria Math" panose="02040503050406030204" pitchFamily="18" charset="0"/>
                            <a:sym typeface="Symbol" pitchFamily="18" charset="2"/>
                          </a:rPr>
                          <m:t>2</m:t>
                        </m:r>
                      </m:sup>
                    </m:sSup>
                    <m:r>
                      <a:rPr lang="en-US" sz="2000" i="1" dirty="0">
                        <a:latin typeface="Cambria Math" panose="02040503050406030204" pitchFamily="18" charset="0"/>
                        <a:sym typeface="Symbol" pitchFamily="18" charset="2"/>
                      </a:rPr>
                      <m:t>=</m:t>
                    </m:r>
                    <m:d>
                      <m:dPr>
                        <m:ctrlPr>
                          <a:rPr lang="en-US" sz="2000" i="1" dirty="0">
                            <a:latin typeface="Cambria Math" panose="02040503050406030204" pitchFamily="18" charset="0"/>
                            <a:sym typeface="Symbol" pitchFamily="18" charset="2"/>
                          </a:rPr>
                        </m:ctrlPr>
                      </m:dPr>
                      <m:e>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4</m:t>
                            </m:r>
                            <m:sSup>
                              <m:sSupPr>
                                <m:ctrlPr>
                                  <a:rPr lang="en-US" sz="2000" i="1" dirty="0">
                                    <a:latin typeface="Cambria Math" panose="02040503050406030204" pitchFamily="18" charset="0"/>
                                    <a:ea typeface="Cambria Math" panose="02040503050406030204" pitchFamily="18" charset="0"/>
                                    <a:sym typeface="Symbol" pitchFamily="18" charset="2"/>
                                  </a:rPr>
                                </m:ctrlPr>
                              </m:sSupPr>
                              <m:e>
                                <m:r>
                                  <a:rPr lang="en-US" sz="2000" i="1" dirty="0">
                                    <a:latin typeface="Cambria Math" panose="02040503050406030204" pitchFamily="18" charset="0"/>
                                    <a:ea typeface="Cambria Math" panose="02040503050406030204" pitchFamily="18" charset="0"/>
                                    <a:sym typeface="Symbol" pitchFamily="18" charset="2"/>
                                  </a:rPr>
                                  <m:t>𝜋</m:t>
                                </m:r>
                              </m:e>
                              <m:sup>
                                <m:r>
                                  <a:rPr lang="en-US" sz="2000" i="1" dirty="0">
                                    <a:latin typeface="Cambria Math" panose="02040503050406030204" pitchFamily="18" charset="0"/>
                                    <a:ea typeface="Cambria Math" panose="02040503050406030204" pitchFamily="18" charset="0"/>
                                    <a:sym typeface="Symbol" pitchFamily="18" charset="2"/>
                                  </a:rPr>
                                  <m:t>2</m:t>
                                </m:r>
                              </m:sup>
                            </m:sSup>
                          </m:num>
                          <m:den>
                            <m:r>
                              <a:rPr lang="en-US" sz="2000" i="1" dirty="0">
                                <a:latin typeface="Cambria Math" panose="02040503050406030204" pitchFamily="18" charset="0"/>
                                <a:sym typeface="Symbol" pitchFamily="18" charset="2"/>
                              </a:rPr>
                              <m:t>𝐺𝑀</m:t>
                            </m:r>
                          </m:den>
                        </m:f>
                      </m:e>
                    </m:d>
                    <m:r>
                      <a:rPr lang="en-US" sz="2000" i="1" dirty="0">
                        <a:latin typeface="Cambria Math" panose="02040503050406030204" pitchFamily="18" charset="0"/>
                        <a:sym typeface="Symbol" pitchFamily="18" charset="2"/>
                      </a:rPr>
                      <m:t>𝑟</m:t>
                    </m:r>
                    <m:r>
                      <a:rPr lang="en-US" sz="2000" i="1" baseline="30000" dirty="0">
                        <a:latin typeface="Cambria Math" panose="02040503050406030204" pitchFamily="18" charset="0"/>
                        <a:sym typeface="Symbol" pitchFamily="18" charset="2"/>
                      </a:rPr>
                      <m:t>3</m:t>
                    </m:r>
                  </m:oMath>
                </a14:m>
                <a:r>
                  <a:rPr lang="en-US" i="1" dirty="0">
                    <a:sym typeface="Symbol" pitchFamily="18" charset="2"/>
                  </a:rPr>
                  <a:t>.</a:t>
                </a:r>
                <a:endParaRPr lang="en-US" dirty="0">
                  <a:sym typeface="Symbol" pitchFamily="18" charset="2"/>
                </a:endParaRPr>
              </a:p>
              <a:p>
                <a:r>
                  <a:rPr lang="en-US" dirty="0">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=6408850 </m:t>
                    </m:r>
                  </m:oMath>
                </a14:m>
                <a:r>
                  <a:rPr lang="en-US" dirty="0">
                    <a:sym typeface="Symbol" pitchFamily="18" charset="2"/>
                  </a:rPr>
                  <a:t>m</a:t>
                </a:r>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𝑀</m:t>
                    </m:r>
                    <m:r>
                      <a:rPr lang="en-US" i="1" dirty="0">
                        <a:latin typeface="Cambria Math" panose="02040503050406030204" pitchFamily="18" charset="0"/>
                        <a:sym typeface="Symbol" pitchFamily="18" charset="2"/>
                      </a:rPr>
                      <m:t>=5.98×</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24</m:t>
                        </m:r>
                      </m:sup>
                    </m:sSup>
                    <m:r>
                      <a:rPr lang="en-US" i="1" dirty="0">
                        <a:latin typeface="Cambria Math" panose="02040503050406030204" pitchFamily="18" charset="0"/>
                        <a:sym typeface="Symbol" pitchFamily="18" charset="2"/>
                      </a:rPr>
                      <m:t> </m:t>
                    </m:r>
                  </m:oMath>
                </a14:m>
                <a:r>
                  <a:rPr lang="en-US" dirty="0">
                    <a:sym typeface="Symbol" pitchFamily="18" charset="2"/>
                  </a:rPr>
                  <a:t>kg.</a:t>
                </a:r>
              </a:p>
              <a:p>
                <a:r>
                  <a:rPr lang="en-US" i="1" dirty="0">
                    <a:sym typeface="Symbol" pitchFamily="18" charset="2"/>
                  </a:rPr>
                  <a:t>     </a:t>
                </a:r>
                <a14:m>
                  <m:oMath xmlns:m="http://schemas.openxmlformats.org/officeDocument/2006/math">
                    <m:r>
                      <a:rPr lang="en-US" b="0" i="1" dirty="0" smtClean="0">
                        <a:latin typeface="Cambria Math" panose="02040503050406030204" pitchFamily="18" charset="0"/>
                        <a:sym typeface="Symbol" pitchFamily="18" charset="2"/>
                      </a:rPr>
                      <m:t> </m:t>
                    </m:r>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r>
                      <a:rPr lang="en-US" i="1" dirty="0">
                        <a:latin typeface="Cambria Math" panose="02040503050406030204" pitchFamily="18" charset="0"/>
                        <a:sym typeface="Symbol" pitchFamily="18" charset="2"/>
                      </a:rPr>
                      <m:t>𝑟</m:t>
                    </m:r>
                    <m:r>
                      <a:rPr lang="en-US" i="1" baseline="30000" dirty="0">
                        <a:latin typeface="Cambria Math" panose="02040503050406030204" pitchFamily="18" charset="0"/>
                        <a:sym typeface="Symbol" pitchFamily="18" charset="2"/>
                      </a:rPr>
                      <m:t>3</m:t>
                    </m:r>
                  </m:oMath>
                </a14:m>
                <a:endParaRPr lang="en-US" i="1" dirty="0" smtClean="0">
                  <a:sym typeface="Symbol" pitchFamily="18" charset="2"/>
                </a:endParaRPr>
              </a:p>
              <a:p>
                <a:r>
                  <a:rPr lang="en-US" i="1" dirty="0">
                    <a:sym typeface="Symbol" pitchFamily="18" charset="2"/>
                  </a:rPr>
                  <a:t>     	</a:t>
                </a:r>
                <a14:m>
                  <m:oMath xmlns:m="http://schemas.openxmlformats.org/officeDocument/2006/math">
                    <m:r>
                      <a:rPr lang="en-US" i="1" dirty="0" smtClean="0">
                        <a:latin typeface="Cambria Math" panose="02040503050406030204" pitchFamily="18" charset="0"/>
                      </a:rPr>
                      <m:t>= </m:t>
                    </m:r>
                    <m:d>
                      <m:dPr>
                        <m:ctrlPr>
                          <a:rPr lang="en-US" b="0" i="1" dirty="0" smtClean="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smtClean="0">
                                <a:latin typeface="Cambria Math" panose="02040503050406030204" pitchFamily="18" charset="0"/>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d>
                              <m:dPr>
                                <m:ctrlPr>
                                  <a:rPr lang="en-US" i="1" dirty="0">
                                    <a:latin typeface="Cambria Math" panose="02040503050406030204" pitchFamily="18" charset="0"/>
                                    <a:ea typeface="Cambria Math" panose="02040503050406030204" pitchFamily="18" charset="0"/>
                                    <a:sym typeface="Symbol" pitchFamily="18" charset="2"/>
                                  </a:rPr>
                                </m:ctrlPr>
                              </m:dPr>
                              <m:e>
                                <m:r>
                                  <a:rPr lang="en-US" i="1" dirty="0">
                                    <a:latin typeface="Cambria Math" panose="02040503050406030204" pitchFamily="18" charset="0"/>
                                    <a:cs typeface="Courier New" pitchFamily="49" charset="0"/>
                                    <a:sym typeface="Symbol" pitchFamily="18" charset="2"/>
                                  </a:rPr>
                                  <m:t>6.67×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−11</m:t>
                                    </m:r>
                                  </m:sup>
                                </m:sSup>
                              </m:e>
                            </m:d>
                            <m:d>
                              <m:dPr>
                                <m:ctrlPr>
                                  <a:rPr lang="en-US" b="0" i="1" dirty="0" smtClean="0">
                                    <a:latin typeface="Cambria Math" panose="02040503050406030204" pitchFamily="18" charset="0"/>
                                    <a:cs typeface="Courier New" pitchFamily="49" charset="0"/>
                                    <a:sym typeface="Symbol" pitchFamily="18" charset="2"/>
                                  </a:rPr>
                                </m:ctrlPr>
                              </m:dPr>
                              <m:e>
                                <m:r>
                                  <a:rPr lang="en-US" i="1" dirty="0">
                                    <a:latin typeface="Cambria Math" panose="02040503050406030204" pitchFamily="18" charset="0"/>
                                    <a:sym typeface="Symbol" pitchFamily="18" charset="2"/>
                                  </a:rPr>
                                  <m:t>5.98×</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24</m:t>
                                    </m:r>
                                  </m:sup>
                                </m:sSup>
                              </m:e>
                            </m:d>
                          </m:den>
                        </m:f>
                      </m:e>
                    </m:d>
                    <m:sSup>
                      <m:sSupPr>
                        <m:ctrlPr>
                          <a:rPr lang="en-US" b="0" i="1" dirty="0" smtClean="0">
                            <a:latin typeface="Cambria Math" panose="02040503050406030204" pitchFamily="18" charset="0"/>
                            <a:sym typeface="Symbol" pitchFamily="18" charset="2"/>
                          </a:rPr>
                        </m:ctrlPr>
                      </m:sSupPr>
                      <m:e>
                        <m:d>
                          <m:dPr>
                            <m:ctrlPr>
                              <a:rPr lang="en-US" b="0" i="1" dirty="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6408850</m:t>
                            </m:r>
                          </m:e>
                        </m:d>
                      </m:e>
                      <m:sup>
                        <m:r>
                          <a:rPr lang="en-US" b="0" i="1" dirty="0" smtClean="0">
                            <a:latin typeface="Cambria Math" panose="02040503050406030204" pitchFamily="18" charset="0"/>
                          </a:rPr>
                          <m:t>3</m:t>
                        </m:r>
                      </m:sup>
                    </m:sSup>
                  </m:oMath>
                </a14:m>
                <a:endParaRPr lang="en-US" dirty="0"/>
              </a:p>
              <a:p>
                <a:r>
                  <a:rPr lang="en-US" i="1" dirty="0"/>
                  <a:t>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 = 5104 </m:t>
                    </m:r>
                  </m:oMath>
                </a14:m>
                <a:r>
                  <a:rPr lang="en-US" dirty="0"/>
                  <a:t>s </a:t>
                </a:r>
                <a14:m>
                  <m:oMath xmlns:m="http://schemas.openxmlformats.org/officeDocument/2006/math">
                    <m:r>
                      <a:rPr lang="en-US" i="1" dirty="0" smtClean="0">
                        <a:latin typeface="Cambria Math" panose="02040503050406030204" pitchFamily="18" charset="0"/>
                      </a:rPr>
                      <m:t>=85.0 </m:t>
                    </m:r>
                  </m:oMath>
                </a14:m>
                <a:r>
                  <a:rPr lang="en-US" dirty="0"/>
                  <a:t>min </a:t>
                </a:r>
                <a14:m>
                  <m:oMath xmlns:m="http://schemas.openxmlformats.org/officeDocument/2006/math">
                    <m:r>
                      <a:rPr lang="en-US" i="1" dirty="0" smtClean="0">
                        <a:latin typeface="Cambria Math" panose="02040503050406030204" pitchFamily="18" charset="0"/>
                      </a:rPr>
                      <m:t>=1.4 </m:t>
                    </m:r>
                  </m:oMath>
                </a14:m>
                <a:r>
                  <a:rPr lang="en-US" dirty="0"/>
                  <a:t>h.</a:t>
                </a:r>
                <a:endParaRPr lang="en-US" i="1" dirty="0"/>
              </a:p>
            </p:txBody>
          </p:sp>
        </mc:Choice>
        <mc:Fallback xmlns="">
          <p:sp>
            <p:nvSpPr>
              <p:cNvPr id="194562" name="Rectangle 2"/>
              <p:cNvSpPr>
                <a:spLocks noRot="1" noChangeAspect="1" noMove="1" noResize="1" noEditPoints="1" noAdjustHandles="1" noChangeArrowheads="1" noChangeShapeType="1" noTextEdit="1"/>
              </p:cNvSpPr>
              <p:nvPr/>
            </p:nvSpPr>
            <p:spPr bwMode="auto">
              <a:xfrm>
                <a:off x="685800" y="1766888"/>
                <a:ext cx="7772400" cy="3729037"/>
              </a:xfrm>
              <a:prstGeom prst="rect">
                <a:avLst/>
              </a:prstGeom>
              <a:blipFill>
                <a:blip r:embed="rId5"/>
                <a:stretch>
                  <a:fillRect l="-1255" t="-1144" r="-157" b="-4412"/>
                </a:stretch>
              </a:blipFill>
              <a:ln w="9525">
                <a:noFill/>
                <a:miter lim="800000"/>
                <a:headEnd/>
                <a:tailEnd/>
              </a:ln>
            </p:spPr>
            <p:txBody>
              <a:bodyPr/>
              <a:lstStyle/>
              <a:p>
                <a:r>
                  <a:rPr lang="en-US">
                    <a:noFill/>
                  </a:rPr>
                  <a:t> </a:t>
                </a:r>
              </a:p>
            </p:txBody>
          </p:sp>
        </mc:Fallback>
      </mc:AlternateContent>
      <p:pic>
        <p:nvPicPr>
          <p:cNvPr id="194566" name="Picture 6"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37325" y="2459038"/>
            <a:ext cx="2117725" cy="2049462"/>
          </a:xfrm>
          <a:prstGeom prst="rect">
            <a:avLst/>
          </a:prstGeom>
          <a:ln>
            <a:noFill/>
          </a:ln>
          <a:effectLst>
            <a:outerShdw blurRad="292100" dist="139700" dir="2700000" algn="tl" rotWithShape="0">
              <a:srgbClr val="333333">
                <a:alpha val="65000"/>
              </a:srgbClr>
            </a:outerShdw>
          </a:effectLst>
        </p:spPr>
      </p:pic>
      <p:pic>
        <p:nvPicPr>
          <p:cNvPr id="194567"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16800" y="2033588"/>
            <a:ext cx="354013" cy="358775"/>
          </a:xfrm>
          <a:prstGeom prst="rect">
            <a:avLst/>
          </a:prstGeom>
          <a:ln>
            <a:noFill/>
          </a:ln>
          <a:effectLst>
            <a:outerShdw blurRad="292100" dist="139700" dir="2700000" algn="tl" rotWithShape="0">
              <a:srgbClr val="333333">
                <a:alpha val="65000"/>
              </a:srgbClr>
            </a:outerShdw>
          </a:effectLst>
        </p:spPr>
      </p:pic>
      <p:sp>
        <p:nvSpPr>
          <p:cNvPr id="34822" name="Rectangle 14"/>
          <p:cNvSpPr>
            <a:spLocks noChangeArrowheads="1"/>
          </p:cNvSpPr>
          <p:nvPr/>
        </p:nvSpPr>
        <p:spPr bwMode="auto">
          <a:xfrm>
            <a:off x="0" y="0"/>
            <a:ext cx="6280150" cy="528638"/>
          </a:xfrm>
          <a:prstGeom prst="rect">
            <a:avLst/>
          </a:prstGeom>
          <a:solidFill>
            <a:schemeClr val="bg1"/>
          </a:solidFill>
          <a:ln w="9525">
            <a:noFill/>
            <a:miter lim="800000"/>
            <a:headEnd/>
            <a:tailEnd/>
          </a:ln>
        </p:spPr>
        <p:txBody>
          <a:bodyPr wrap="none" anchor="ctr"/>
          <a:lstStyle/>
          <a:p>
            <a:endParaRPr lang="en-US"/>
          </a:p>
        </p:txBody>
      </p:sp>
      <p:sp>
        <p:nvSpPr>
          <p:cNvPr id="3482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4824" name="Rectangle 17"/>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11" name="Picture 2" descr="Die Nordseite vom Weg zum Basislager aus gesehen">
            <a:hlinkClick r:id="rId8" tooltip="Die Nordseite vom Weg zum Basislager aus gesehen"/>
          </p:cNvPr>
          <p:cNvPicPr>
            <a:picLocks noChangeAspect="1" noChangeArrowheads="1"/>
          </p:cNvPicPr>
          <p:nvPr/>
        </p:nvPicPr>
        <p:blipFill>
          <a:blip r:embed="rId9" cstate="print"/>
          <a:srcRect b="29548"/>
          <a:stretch>
            <a:fillRect/>
          </a:stretch>
        </p:blipFill>
        <p:spPr bwMode="auto">
          <a:xfrm>
            <a:off x="6286500" y="0"/>
            <a:ext cx="2857500" cy="1341438"/>
          </a:xfrm>
          <a:prstGeom prst="rect">
            <a:avLst/>
          </a:prstGeom>
          <a:ln>
            <a:noFill/>
          </a:ln>
          <a:effectLst>
            <a:outerShdw blurRad="292100" dist="139700" dir="2700000" algn="tl" rotWithShape="0">
              <a:srgbClr val="333333">
                <a:alpha val="65000"/>
              </a:srgbClr>
            </a:outerShdw>
          </a:effectLst>
        </p:spPr>
      </p:pic>
      <p:pic>
        <p:nvPicPr>
          <p:cNvPr id="194573"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03950" y="152400"/>
            <a:ext cx="149225" cy="1508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 calcmode="lin" valueType="num">
                                      <p:cBhvr additive="base">
                                        <p:cTn id="7" dur="500" fill="hold"/>
                                        <p:tgtEl>
                                          <p:spTgt spid="19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4566"/>
                                        </p:tgtEl>
                                        <p:attrNameLst>
                                          <p:attrName>style.visibility</p:attrName>
                                        </p:attrNameLst>
                                      </p:cBhvr>
                                      <p:to>
                                        <p:strVal val="visible"/>
                                      </p:to>
                                    </p:set>
                                    <p:animEffect transition="in" filter="fade">
                                      <p:cBhvr>
                                        <p:cTn id="11" dur="2000"/>
                                        <p:tgtEl>
                                          <p:spTgt spid="194566"/>
                                        </p:tgtEl>
                                      </p:cBhvr>
                                    </p:animEffect>
                                  </p:childTnLst>
                                </p:cTn>
                              </p:par>
                              <p:par>
                                <p:cTn id="12" presetID="10" presetClass="entr" presetSubtype="0" fill="hold" nodeType="withEffect">
                                  <p:stCondLst>
                                    <p:cond delay="0"/>
                                  </p:stCondLst>
                                  <p:childTnLst>
                                    <p:set>
                                      <p:cBhvr>
                                        <p:cTn id="13" dur="1" fill="hold">
                                          <p:stCondLst>
                                            <p:cond delay="0"/>
                                          </p:stCondLst>
                                        </p:cTn>
                                        <p:tgtEl>
                                          <p:spTgt spid="194567"/>
                                        </p:tgtEl>
                                        <p:attrNameLst>
                                          <p:attrName>style.visibility</p:attrName>
                                        </p:attrNameLst>
                                      </p:cBhvr>
                                      <p:to>
                                        <p:strVal val="visible"/>
                                      </p:to>
                                    </p:set>
                                    <p:animEffect transition="in" filter="fade">
                                      <p:cBhvr>
                                        <p:cTn id="14" dur="2000"/>
                                        <p:tgtEl>
                                          <p:spTgt spid="194567"/>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94573"/>
                                        </p:tgtEl>
                                        <p:attrNameLst>
                                          <p:attrName>style.visibility</p:attrName>
                                        </p:attrNameLst>
                                      </p:cBhvr>
                                      <p:to>
                                        <p:strVal val="visible"/>
                                      </p:to>
                                    </p:set>
                                    <p:animEffect transition="in" filter="fade">
                                      <p:cBhvr>
                                        <p:cTn id="20" dur="2000"/>
                                        <p:tgtEl>
                                          <p:spTgt spid="194573"/>
                                        </p:tgtEl>
                                      </p:cBhvr>
                                    </p:animEffect>
                                  </p:childTnLst>
                                </p:cTn>
                              </p:par>
                              <p:par>
                                <p:cTn id="21" presetID="1" presetClass="path" presetSubtype="0" repeatCount="indefinite" fill="hold" nodeType="withEffect">
                                  <p:stCondLst>
                                    <p:cond delay="0"/>
                                  </p:stCondLst>
                                  <p:childTnLst>
                                    <p:animMotion origin="layout" path="M 1.38889E-6 -4.44444E-6 C 0.07778 -4.44444E-6 0.14149 0.08334 0.14149 0.18588 C 0.14149 0.2882 0.07778 0.37176 1.38889E-6 0.37176 C -0.07795 0.37176 -0.14115 0.2882 -0.14115 0.18588 C -0.14115 0.08334 -0.07795 -4.44444E-6 1.38889E-6 -4.44444E-6 Z " pathEditMode="relative" rAng="0" ptsTypes="fffff">
                                      <p:cBhvr>
                                        <p:cTn id="22" dur="3000" fill="hold"/>
                                        <p:tgtEl>
                                          <p:spTgt spid="194567"/>
                                        </p:tgtEl>
                                        <p:attrNameLst>
                                          <p:attrName>ppt_x</p:attrName>
                                          <p:attrName>ppt_y</p:attrName>
                                        </p:attrNameLst>
                                      </p:cBhvr>
                                      <p:rCtr x="0" y="186"/>
                                    </p:animMotion>
                                  </p:childTnLst>
                                </p:cTn>
                              </p:par>
                              <p:par>
                                <p:cTn id="23" presetID="63" presetClass="path" presetSubtype="0" repeatCount="indefinite" fill="hold" nodeType="withEffect">
                                  <p:stCondLst>
                                    <p:cond delay="0"/>
                                  </p:stCondLst>
                                  <p:childTnLst>
                                    <p:animMotion origin="layout" path="M -1.94444E-6 -4.81481E-6 L 0.31337 -4.81481E-6 " pathEditMode="relative" rAng="0" ptsTypes="AA">
                                      <p:cBhvr>
                                        <p:cTn id="24" dur="3000" fill="hold"/>
                                        <p:tgtEl>
                                          <p:spTgt spid="194573"/>
                                        </p:tgtEl>
                                        <p:attrNameLst>
                                          <p:attrName>ppt_x</p:attrName>
                                          <p:attrName>ppt_y</p:attrName>
                                        </p:attrNameLst>
                                      </p:cBhvr>
                                      <p:rCtr x="157" y="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562">
                                            <p:txEl>
                                              <p:pRg st="1" end="1"/>
                                            </p:txEl>
                                          </p:spTgt>
                                        </p:tgtEl>
                                        <p:attrNameLst>
                                          <p:attrName>style.visibility</p:attrName>
                                        </p:attrNameLst>
                                      </p:cBhvr>
                                      <p:to>
                                        <p:strVal val="visible"/>
                                      </p:to>
                                    </p:set>
                                    <p:anim calcmode="lin" valueType="num">
                                      <p:cBhvr additive="base">
                                        <p:cTn id="29" dur="500" fill="hold"/>
                                        <p:tgtEl>
                                          <p:spTgt spid="19456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562">
                                            <p:txEl>
                                              <p:pRg st="2" end="2"/>
                                            </p:txEl>
                                          </p:spTgt>
                                        </p:tgtEl>
                                        <p:attrNameLst>
                                          <p:attrName>style.visibility</p:attrName>
                                        </p:attrNameLst>
                                      </p:cBhvr>
                                      <p:to>
                                        <p:strVal val="visible"/>
                                      </p:to>
                                    </p:set>
                                    <p:anim calcmode="lin" valueType="num">
                                      <p:cBhvr additive="base">
                                        <p:cTn id="35" dur="5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562">
                                            <p:txEl>
                                              <p:pRg st="3" end="3"/>
                                            </p:txEl>
                                          </p:spTgt>
                                        </p:tgtEl>
                                        <p:attrNameLst>
                                          <p:attrName>style.visibility</p:attrName>
                                        </p:attrNameLst>
                                      </p:cBhvr>
                                      <p:to>
                                        <p:strVal val="visible"/>
                                      </p:to>
                                    </p:set>
                                    <p:anim calcmode="lin" valueType="num">
                                      <p:cBhvr additive="base">
                                        <p:cTn id="41" dur="500" fill="hold"/>
                                        <p:tgtEl>
                                          <p:spTgt spid="19456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4562">
                                            <p:txEl>
                                              <p:pRg st="4" end="4"/>
                                            </p:txEl>
                                          </p:spTgt>
                                        </p:tgtEl>
                                        <p:attrNameLst>
                                          <p:attrName>style.visibility</p:attrName>
                                        </p:attrNameLst>
                                      </p:cBhvr>
                                      <p:to>
                                        <p:strVal val="visible"/>
                                      </p:to>
                                    </p:set>
                                    <p:anim calcmode="lin" valueType="num">
                                      <p:cBhvr additive="base">
                                        <p:cTn id="47" dur="500" fill="hold"/>
                                        <p:tgtEl>
                                          <p:spTgt spid="19456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4562">
                                            <p:txEl>
                                              <p:pRg st="5" end="5"/>
                                            </p:txEl>
                                          </p:spTgt>
                                        </p:tgtEl>
                                        <p:attrNameLst>
                                          <p:attrName>style.visibility</p:attrName>
                                        </p:attrNameLst>
                                      </p:cBhvr>
                                      <p:to>
                                        <p:strVal val="visible"/>
                                      </p:to>
                                    </p:set>
                                    <p:anim calcmode="lin" valueType="num">
                                      <p:cBhvr additive="base">
                                        <p:cTn id="53" dur="500" fill="hold"/>
                                        <p:tgtEl>
                                          <p:spTgt spid="19456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4572">
                                            <p:txEl>
                                              <p:pRg st="1" end="1"/>
                                            </p:txEl>
                                          </p:spTgt>
                                        </p:tgtEl>
                                        <p:attrNameLst>
                                          <p:attrName>style.visibility</p:attrName>
                                        </p:attrNameLst>
                                      </p:cBhvr>
                                      <p:to>
                                        <p:strVal val="visible"/>
                                      </p:to>
                                    </p:set>
                                    <p:anim calcmode="lin" valueType="num">
                                      <p:cBhvr additive="base">
                                        <p:cTn id="59" dur="500" fill="hold"/>
                                        <p:tgtEl>
                                          <p:spTgt spid="194572">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45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8658" name="Rectangle 2"/>
              <p:cNvSpPr>
                <a:spLocks noChangeArrowheads="1"/>
              </p:cNvSpPr>
              <p:nvPr/>
            </p:nvSpPr>
            <p:spPr bwMode="auto">
              <a:xfrm>
                <a:off x="685800" y="1338263"/>
                <a:ext cx="7772400" cy="5466134"/>
              </a:xfrm>
              <a:prstGeom prst="rect">
                <a:avLst/>
              </a:prstGeom>
              <a:solidFill>
                <a:srgbClr val="EAEAEA"/>
              </a:solidFill>
              <a:ln w="9525">
                <a:noFill/>
                <a:miter lim="800000"/>
                <a:headEnd/>
                <a:tailEnd/>
              </a:ln>
            </p:spPr>
            <p:txBody>
              <a:bodyPr/>
              <a:lstStyle/>
              <a:p>
                <a:r>
                  <a:rPr lang="en-US" altLang="en-US" i="1" dirty="0" smtClean="0">
                    <a:solidFill>
                      <a:schemeClr val="accent2"/>
                    </a:solidFill>
                  </a:rPr>
                  <a:t>Orbital motion, orbital speed and orbital energy</a:t>
                </a:r>
                <a:r>
                  <a:rPr lang="en-US" sz="2000" dirty="0">
                    <a:solidFill>
                      <a:srgbClr val="000000"/>
                    </a:solidFill>
                    <a:latin typeface="Courier New" pitchFamily="49" charset="0"/>
                    <a:cs typeface="Times New Roman" pitchFamily="18" charset="0"/>
                    <a:sym typeface="Symbol" pitchFamily="18" charset="2"/>
                  </a:rPr>
                  <a:t> </a:t>
                </a:r>
              </a:p>
              <a:p>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An orbiting satellite has both kinetic energy and potential energy.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gravitational potential energy of an object of mass </a:t>
                </a:r>
                <a:r>
                  <a:rPr lang="en-US" i="1" dirty="0">
                    <a:solidFill>
                      <a:srgbClr val="000000"/>
                    </a:solidFill>
                    <a:cs typeface="Times New Roman" pitchFamily="18" charset="0"/>
                  </a:rPr>
                  <a:t>m</a:t>
                </a:r>
                <a:r>
                  <a:rPr lang="en-US" dirty="0">
                    <a:solidFill>
                      <a:srgbClr val="000000"/>
                    </a:solidFill>
                    <a:cs typeface="Times New Roman" pitchFamily="18" charset="0"/>
                  </a:rPr>
                  <a:t> in the gravitational field of Earth is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oMath>
                </a14:m>
                <a:r>
                  <a:rPr lang="en-US" dirty="0">
                    <a:sym typeface="Symbol" pitchFamily="18" charset="2"/>
                  </a:rPr>
                  <a:t>, where </a:t>
                </a:r>
                <a:r>
                  <a:rPr lang="en-US" i="1" dirty="0">
                    <a:sym typeface="Symbol" pitchFamily="18" charset="2"/>
                  </a:rPr>
                  <a:t>M</a:t>
                </a:r>
                <a:r>
                  <a:rPr lang="en-US" dirty="0">
                    <a:sym typeface="Symbol" pitchFamily="18" charset="2"/>
                  </a:rPr>
                  <a:t> is the mass of the earth.</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As we learned in Topic 2, the kinetic energy of an object of mass </a:t>
                </a:r>
                <a:r>
                  <a:rPr lang="en-US" i="1" dirty="0">
                    <a:solidFill>
                      <a:srgbClr val="000000"/>
                    </a:solidFill>
                    <a:cs typeface="Times New Roman" pitchFamily="18" charset="0"/>
                  </a:rPr>
                  <a:t>m</a:t>
                </a:r>
                <a:r>
                  <a:rPr lang="en-US" dirty="0">
                    <a:solidFill>
                      <a:srgbClr val="000000"/>
                    </a:solidFill>
                    <a:cs typeface="Times New Roman" pitchFamily="18" charset="0"/>
                  </a:rPr>
                  <a:t> moving at speed </a:t>
                </a:r>
                <a:r>
                  <a:rPr lang="en-US" i="1" dirty="0">
                    <a:solidFill>
                      <a:srgbClr val="000000"/>
                    </a:solidFill>
                    <a:cs typeface="Times New Roman" pitchFamily="18" charset="0"/>
                  </a:rPr>
                  <a:t>v</a:t>
                </a:r>
                <a:r>
                  <a:rPr lang="en-US" dirty="0">
                    <a:solidFill>
                      <a:srgbClr val="000000"/>
                    </a:solidFill>
                    <a:cs typeface="Times New Roman" pitchFamily="18" charset="0"/>
                  </a:rPr>
                  <a:t> is </a:t>
                </a:r>
                <a14:m>
                  <m:oMath xmlns:m="http://schemas.openxmlformats.org/officeDocument/2006/math">
                    <m:sSub>
                      <m:sSubPr>
                        <m:ctrlPr>
                          <a:rPr lang="en-US" b="0" i="1" dirty="0" smtClean="0">
                            <a:solidFill>
                              <a:srgbClr val="000000"/>
                            </a:solidFill>
                            <a:latin typeface="Cambria Math" panose="02040503050406030204" pitchFamily="18" charset="0"/>
                            <a:cs typeface="Times New Roman" pitchFamily="18" charset="0"/>
                          </a:rPr>
                        </m:ctrlPr>
                      </m:sSubPr>
                      <m:e>
                        <m:r>
                          <a:rPr lang="en-US" i="1" dirty="0" smtClean="0">
                            <a:solidFill>
                              <a:srgbClr val="000000"/>
                            </a:solidFill>
                            <a:latin typeface="Cambria Math" panose="02040503050406030204" pitchFamily="18" charset="0"/>
                            <a:cs typeface="Times New Roman" pitchFamily="18" charset="0"/>
                          </a:rPr>
                          <m:t>𝐸</m:t>
                        </m:r>
                      </m:e>
                      <m:sub>
                        <m:r>
                          <a:rPr lang="en-US" b="0" i="1" dirty="0" smtClean="0">
                            <a:solidFill>
                              <a:srgbClr val="000000"/>
                            </a:solidFill>
                            <a:latin typeface="Cambria Math" panose="02040503050406030204" pitchFamily="18" charset="0"/>
                            <a:cs typeface="Times New Roman" pitchFamily="18" charset="0"/>
                          </a:rPr>
                          <m:t>𝐾</m:t>
                        </m:r>
                      </m:sub>
                    </m:sSub>
                    <m:r>
                      <a:rPr lang="en-US" i="1" dirty="0">
                        <a:solidFill>
                          <a:srgbClr val="000000"/>
                        </a:solidFill>
                        <a:latin typeface="Cambria Math" panose="02040503050406030204" pitchFamily="18" charset="0"/>
                        <a:cs typeface="Times New Roman" pitchFamily="18" charset="0"/>
                      </a:rPr>
                      <m:t>=</m:t>
                    </m:r>
                    <m:d>
                      <m:dPr>
                        <m:ctrlPr>
                          <a:rPr lang="en-US" i="1" dirty="0">
                            <a:solidFill>
                              <a:srgbClr val="000000"/>
                            </a:solidFill>
                            <a:latin typeface="Cambria Math" panose="02040503050406030204" pitchFamily="18" charset="0"/>
                            <a:cs typeface="Times New Roman" pitchFamily="18" charset="0"/>
                          </a:rPr>
                        </m:ctrlPr>
                      </m:dPr>
                      <m:e>
                        <m:f>
                          <m:fPr>
                            <m:ctrlPr>
                              <a:rPr lang="en-US" i="1" dirty="0">
                                <a:solidFill>
                                  <a:srgbClr val="000000"/>
                                </a:solidFill>
                                <a:latin typeface="Cambria Math" panose="02040503050406030204" pitchFamily="18" charset="0"/>
                                <a:cs typeface="Times New Roman" pitchFamily="18" charset="0"/>
                              </a:rPr>
                            </m:ctrlPr>
                          </m:fPr>
                          <m:num>
                            <m:r>
                              <a:rPr lang="en-US" i="1" dirty="0">
                                <a:solidFill>
                                  <a:srgbClr val="000000"/>
                                </a:solidFill>
                                <a:latin typeface="Cambria Math" panose="02040503050406030204" pitchFamily="18" charset="0"/>
                                <a:cs typeface="Times New Roman" pitchFamily="18" charset="0"/>
                              </a:rPr>
                              <m:t>1</m:t>
                            </m:r>
                          </m:num>
                          <m:den>
                            <m:r>
                              <a:rPr lang="en-US" i="1" dirty="0">
                                <a:solidFill>
                                  <a:srgbClr val="000000"/>
                                </a:solidFill>
                                <a:latin typeface="Cambria Math" panose="02040503050406030204" pitchFamily="18" charset="0"/>
                                <a:cs typeface="Times New Roman" pitchFamily="18" charset="0"/>
                              </a:rPr>
                              <m:t>2</m:t>
                            </m:r>
                          </m:den>
                        </m:f>
                      </m:e>
                    </m:d>
                    <m:r>
                      <a:rPr lang="en-US" i="1" dirty="0">
                        <a:solidFill>
                          <a:srgbClr val="000000"/>
                        </a:solidFill>
                        <a:latin typeface="Cambria Math" panose="02040503050406030204" pitchFamily="18" charset="0"/>
                        <a:cs typeface="Times New Roman" pitchFamily="18" charset="0"/>
                      </a:rPr>
                      <m:t>𝑚𝑣</m:t>
                    </m:r>
                    <m:r>
                      <a:rPr lang="en-US" i="1" baseline="30000" dirty="0">
                        <a:solidFill>
                          <a:srgbClr val="000000"/>
                        </a:solidFill>
                        <a:latin typeface="Cambria Math" panose="02040503050406030204" pitchFamily="18" charset="0"/>
                        <a:cs typeface="Times New Roman" pitchFamily="18" charset="0"/>
                      </a:rPr>
                      <m:t>2</m:t>
                    </m:r>
                  </m:oMath>
                </a14:m>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Thus the total mechanical energy of an orbiting satellite of mass </a:t>
                </a:r>
                <a:r>
                  <a:rPr lang="en-US" i="1" dirty="0">
                    <a:solidFill>
                      <a:srgbClr val="000000"/>
                    </a:solidFill>
                    <a:cs typeface="Times New Roman" pitchFamily="18" charset="0"/>
                  </a:rPr>
                  <a:t>m</a:t>
                </a:r>
                <a:r>
                  <a:rPr lang="en-US" dirty="0">
                    <a:solidFill>
                      <a:srgbClr val="000000"/>
                    </a:solidFill>
                    <a:cs typeface="Times New Roman" pitchFamily="18" charset="0"/>
                  </a:rPr>
                  <a:t> is</a:t>
                </a:r>
              </a:p>
            </p:txBody>
          </p:sp>
        </mc:Choice>
        <mc:Fallback xmlns="">
          <p:sp>
            <p:nvSpPr>
              <p:cNvPr id="198658" name="Rectangle 2"/>
              <p:cNvSpPr>
                <a:spLocks noRot="1" noChangeAspect="1" noMove="1" noResize="1" noEditPoints="1" noAdjustHandles="1" noChangeArrowheads="1" noChangeShapeType="1" noTextEdit="1"/>
              </p:cNvSpPr>
              <p:nvPr/>
            </p:nvSpPr>
            <p:spPr bwMode="auto">
              <a:xfrm>
                <a:off x="685800" y="1338263"/>
                <a:ext cx="7772400" cy="5466134"/>
              </a:xfrm>
              <a:prstGeom prst="rect">
                <a:avLst/>
              </a:prstGeom>
              <a:blipFill>
                <a:blip r:embed="rId5"/>
                <a:stretch>
                  <a:fillRect l="-1255" t="-1004" r="-1961"/>
                </a:stretch>
              </a:blipFill>
              <a:ln w="9525">
                <a:noFill/>
                <a:miter lim="800000"/>
                <a:headEnd/>
                <a:tailEnd/>
              </a:ln>
            </p:spPr>
            <p:txBody>
              <a:bodyPr/>
              <a:lstStyle/>
              <a:p>
                <a:r>
                  <a:rPr lang="en-US">
                    <a:noFill/>
                  </a:rPr>
                  <a:t> </a:t>
                </a:r>
              </a:p>
            </p:txBody>
          </p:sp>
        </mc:Fallback>
      </mc:AlternateContent>
      <p:grpSp>
        <p:nvGrpSpPr>
          <p:cNvPr id="2" name="Group 11"/>
          <p:cNvGrpSpPr>
            <a:grpSpLocks/>
          </p:cNvGrpSpPr>
          <p:nvPr/>
        </p:nvGrpSpPr>
        <p:grpSpPr bwMode="auto">
          <a:xfrm>
            <a:off x="784532" y="5593606"/>
            <a:ext cx="7464425" cy="1070040"/>
            <a:chOff x="522" y="3088"/>
            <a:chExt cx="4702" cy="520"/>
          </a:xfrm>
        </p:grpSpPr>
        <mc:AlternateContent xmlns:mc="http://schemas.openxmlformats.org/markup-compatibility/2006" xmlns:a14="http://schemas.microsoft.com/office/drawing/2010/main">
          <mc:Choice Requires="a14">
            <p:sp>
              <p:nvSpPr>
                <p:cNvPr id="35845" name="Rectangle 5"/>
                <p:cNvSpPr>
                  <a:spLocks noChangeArrowheads="1"/>
                </p:cNvSpPr>
                <p:nvPr/>
              </p:nvSpPr>
              <p:spPr bwMode="auto">
                <a:xfrm>
                  <a:off x="608" y="3088"/>
                  <a:ext cx="1177" cy="202"/>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𝐾</m:t>
                            </m:r>
                          </m:sub>
                        </m:sSub>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m:rPr>
                                <m:sty m:val="p"/>
                              </m:rPr>
                              <a:rPr lang="en-US" b="0" i="0" dirty="0" smtClean="0">
                                <a:latin typeface="Cambria Math" panose="02040503050406030204" pitchFamily="18" charset="0"/>
                                <a:sym typeface="Symbol" pitchFamily="18" charset="2"/>
                              </a:rPr>
                              <m:t>P</m:t>
                            </m:r>
                          </m:sub>
                        </m:sSub>
                      </m:oMath>
                    </m:oMathPara>
                  </a14:m>
                  <a:endParaRPr lang="en-US" dirty="0">
                    <a:sym typeface="Symbol" pitchFamily="18" charset="2"/>
                  </a:endParaRPr>
                </a:p>
              </p:txBody>
            </p:sp>
          </mc:Choice>
          <mc:Fallback xmlns="">
            <p:sp>
              <p:nvSpPr>
                <p:cNvPr id="35845" name="Rectangle 5"/>
                <p:cNvSpPr>
                  <a:spLocks noRot="1" noChangeAspect="1" noMove="1" noResize="1" noEditPoints="1" noAdjustHandles="1" noChangeArrowheads="1" noChangeShapeType="1" noTextEdit="1"/>
                </p:cNvSpPr>
                <p:nvPr/>
              </p:nvSpPr>
              <p:spPr bwMode="auto">
                <a:xfrm>
                  <a:off x="608" y="3088"/>
                  <a:ext cx="1177" cy="202"/>
                </a:xfrm>
                <a:prstGeom prst="rect">
                  <a:avLst/>
                </a:prstGeom>
                <a:blipFill>
                  <a:blip r:embed="rId6"/>
                  <a:stretch>
                    <a:fillRect l="-651" b="-7353"/>
                  </a:stretch>
                </a:blipFill>
                <a:ln w="9525">
                  <a:noFill/>
                  <a:miter lim="800000"/>
                  <a:headEnd/>
                  <a:tailEnd/>
                </a:ln>
              </p:spPr>
              <p:txBody>
                <a:bodyPr/>
                <a:lstStyle/>
                <a:p>
                  <a:r>
                    <a:rPr lang="en-US">
                      <a:noFill/>
                    </a:rPr>
                    <a:t> </a:t>
                  </a:r>
                </a:p>
              </p:txBody>
            </p:sp>
          </mc:Fallback>
        </mc:AlternateContent>
        <p:sp>
          <p:nvSpPr>
            <p:cNvPr id="35846" name="Text Box 6"/>
            <p:cNvSpPr txBox="1">
              <a:spLocks noChangeArrowheads="1"/>
            </p:cNvSpPr>
            <p:nvPr/>
          </p:nvSpPr>
          <p:spPr bwMode="auto">
            <a:xfrm>
              <a:off x="3516" y="3090"/>
              <a:ext cx="1708"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energy of an orbiting satellite</a:t>
              </a:r>
            </a:p>
          </p:txBody>
        </p:sp>
        <p:sp>
          <p:nvSpPr>
            <p:cNvPr id="35847" name="Rectangle 7"/>
            <p:cNvSpPr>
              <a:spLocks noChangeArrowheads="1"/>
            </p:cNvSpPr>
            <p:nvPr/>
          </p:nvSpPr>
          <p:spPr bwMode="auto">
            <a:xfrm>
              <a:off x="522" y="3092"/>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35848" name="Rectangle 8"/>
                <p:cNvSpPr>
                  <a:spLocks noChangeArrowheads="1"/>
                </p:cNvSpPr>
                <p:nvPr/>
              </p:nvSpPr>
              <p:spPr bwMode="auto">
                <a:xfrm>
                  <a:off x="575" y="3305"/>
                  <a:ext cx="2421" cy="202"/>
                </a:xfrm>
                <a:prstGeom prst="rect">
                  <a:avLst/>
                </a:prstGeom>
                <a:noFill/>
                <a:ln w="9525">
                  <a:noFill/>
                  <a:miter lim="800000"/>
                  <a:headEnd/>
                  <a:tailEnd/>
                </a:ln>
              </p:spPr>
              <p:txBody>
                <a:bodyPr/>
                <a:lstStyle/>
                <a:p>
                  <a:pPr eaLnBrk="0" hangingPunct="0">
                    <a:lnSpc>
                      <a:spcPct val="90000"/>
                    </a:lnSpc>
                    <a:spcBef>
                      <a:spcPct val="20000"/>
                    </a:spcBef>
                  </a:pPr>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m:t>
                      </m:r>
                      <m:d>
                        <m:dPr>
                          <m:ctrlPr>
                            <a:rPr lang="en-US" i="1" dirty="0">
                              <a:solidFill>
                                <a:srgbClr val="000000"/>
                              </a:solidFill>
                              <a:latin typeface="Cambria Math" panose="02040503050406030204" pitchFamily="18" charset="0"/>
                              <a:cs typeface="Times New Roman" pitchFamily="18" charset="0"/>
                            </a:rPr>
                          </m:ctrlPr>
                        </m:dPr>
                        <m:e>
                          <m:f>
                            <m:fPr>
                              <m:ctrlPr>
                                <a:rPr lang="en-US" i="1" dirty="0">
                                  <a:solidFill>
                                    <a:srgbClr val="000000"/>
                                  </a:solidFill>
                                  <a:latin typeface="Cambria Math" panose="02040503050406030204" pitchFamily="18" charset="0"/>
                                  <a:cs typeface="Times New Roman" pitchFamily="18" charset="0"/>
                                </a:rPr>
                              </m:ctrlPr>
                            </m:fPr>
                            <m:num>
                              <m:r>
                                <a:rPr lang="en-US" i="1" dirty="0">
                                  <a:solidFill>
                                    <a:srgbClr val="000000"/>
                                  </a:solidFill>
                                  <a:latin typeface="Cambria Math" panose="02040503050406030204" pitchFamily="18" charset="0"/>
                                  <a:cs typeface="Times New Roman" pitchFamily="18" charset="0"/>
                                </a:rPr>
                                <m:t>1</m:t>
                              </m:r>
                            </m:num>
                            <m:den>
                              <m:r>
                                <a:rPr lang="en-US" i="1" dirty="0">
                                  <a:solidFill>
                                    <a:srgbClr val="000000"/>
                                  </a:solidFill>
                                  <a:latin typeface="Cambria Math" panose="02040503050406030204" pitchFamily="18" charset="0"/>
                                  <a:cs typeface="Times New Roman" pitchFamily="18" charset="0"/>
                                </a:rPr>
                                <m:t>2</m:t>
                              </m:r>
                            </m:den>
                          </m:f>
                        </m:e>
                      </m:d>
                      <m:r>
                        <a:rPr lang="en-US" i="1" dirty="0">
                          <a:solidFill>
                            <a:srgbClr val="000000"/>
                          </a:solidFill>
                          <a:latin typeface="Cambria Math" panose="02040503050406030204" pitchFamily="18" charset="0"/>
                          <a:cs typeface="Times New Roman" pitchFamily="18" charset="0"/>
                        </a:rPr>
                        <m:t>𝑚</m:t>
                      </m:r>
                      <m:sSup>
                        <m:sSupPr>
                          <m:ctrlPr>
                            <a:rPr lang="en-US" b="0" i="1" dirty="0" smtClean="0">
                              <a:solidFill>
                                <a:srgbClr val="000000"/>
                              </a:solidFill>
                              <a:latin typeface="Cambria Math" panose="02040503050406030204" pitchFamily="18" charset="0"/>
                              <a:cs typeface="Times New Roman" pitchFamily="18" charset="0"/>
                            </a:rPr>
                          </m:ctrlPr>
                        </m:sSupPr>
                        <m:e>
                          <m:r>
                            <a:rPr lang="en-US" i="1" dirty="0">
                              <a:solidFill>
                                <a:srgbClr val="000000"/>
                              </a:solidFill>
                              <a:latin typeface="Cambria Math" panose="02040503050406030204" pitchFamily="18" charset="0"/>
                              <a:cs typeface="Times New Roman" pitchFamily="18" charset="0"/>
                            </a:rPr>
                            <m:t>𝑣</m:t>
                          </m:r>
                        </m:e>
                        <m:sup>
                          <m:r>
                            <a:rPr lang="en-US" b="0" i="1" dirty="0" smtClean="0">
                              <a:solidFill>
                                <a:srgbClr val="000000"/>
                              </a:solidFill>
                              <a:latin typeface="Cambria Math" panose="02040503050406030204" pitchFamily="18" charset="0"/>
                              <a:cs typeface="Times New Roman" pitchFamily="18" charset="0"/>
                            </a:rPr>
                            <m:t>2</m:t>
                          </m:r>
                        </m:sup>
                      </m:sSup>
                      <m:r>
                        <a:rPr lang="en-US" b="0" i="1" dirty="0" smtClean="0">
                          <a:solidFill>
                            <a:srgbClr val="000000"/>
                          </a:solidFill>
                          <a:latin typeface="Cambria Math" panose="02040503050406030204" pitchFamily="18" charset="0"/>
                          <a:cs typeface="Times New Roman" pitchFamily="18" charset="0"/>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oMath>
                  </a14:m>
                  <a:endParaRPr lang="en-US" i="1" dirty="0">
                    <a:sym typeface="Symbol" pitchFamily="18" charset="2"/>
                  </a:endParaRPr>
                </a:p>
              </p:txBody>
            </p:sp>
          </mc:Choice>
          <mc:Fallback xmlns="">
            <p:sp>
              <p:nvSpPr>
                <p:cNvPr id="35848" name="Rectangle 8"/>
                <p:cNvSpPr>
                  <a:spLocks noRot="1" noChangeAspect="1" noMove="1" noResize="1" noEditPoints="1" noAdjustHandles="1" noChangeArrowheads="1" noChangeShapeType="1" noTextEdit="1"/>
                </p:cNvSpPr>
                <p:nvPr/>
              </p:nvSpPr>
              <p:spPr bwMode="auto">
                <a:xfrm>
                  <a:off x="575" y="3305"/>
                  <a:ext cx="2421" cy="202"/>
                </a:xfrm>
                <a:prstGeom prst="rect">
                  <a:avLst/>
                </a:prstGeom>
                <a:blipFill>
                  <a:blip r:embed="rId7"/>
                  <a:stretch>
                    <a:fillRect b="-33824"/>
                  </a:stretch>
                </a:blipFill>
                <a:ln w="9525">
                  <a:noFill/>
                  <a:miter lim="800000"/>
                  <a:headEnd/>
                  <a:tailEnd/>
                </a:ln>
              </p:spPr>
              <p:txBody>
                <a:bodyPr/>
                <a:lstStyle/>
                <a:p>
                  <a:r>
                    <a:rPr lang="en-US">
                      <a:noFill/>
                    </a:rPr>
                    <a:t> </a:t>
                  </a:r>
                </a:p>
              </p:txBody>
            </p:sp>
          </mc:Fallback>
        </mc:AlternateContent>
      </p:grpSp>
      <p:sp>
        <p:nvSpPr>
          <p:cNvPr id="3584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658">
                                            <p:txEl>
                                              <p:pRg st="1" end="1"/>
                                            </p:txEl>
                                          </p:spTgt>
                                        </p:tgtEl>
                                        <p:attrNameLst>
                                          <p:attrName>style.visibility</p:attrName>
                                        </p:attrNameLst>
                                      </p:cBhvr>
                                      <p:to>
                                        <p:strVal val="visible"/>
                                      </p:to>
                                    </p:set>
                                    <p:anim calcmode="lin" valueType="num">
                                      <p:cBhvr additive="base">
                                        <p:cTn id="7" dur="500" fill="hold"/>
                                        <p:tgtEl>
                                          <p:spTgt spid="1986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8658">
                                            <p:txEl>
                                              <p:pRg st="2" end="2"/>
                                            </p:txEl>
                                          </p:spTgt>
                                        </p:tgtEl>
                                        <p:attrNameLst>
                                          <p:attrName>style.visibility</p:attrName>
                                        </p:attrNameLst>
                                      </p:cBhvr>
                                      <p:to>
                                        <p:strVal val="visible"/>
                                      </p:to>
                                    </p:set>
                                    <p:anim calcmode="lin" valueType="num">
                                      <p:cBhvr additive="base">
                                        <p:cTn id="13"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8658">
                                            <p:txEl>
                                              <p:pRg st="3" end="3"/>
                                            </p:txEl>
                                          </p:spTgt>
                                        </p:tgtEl>
                                        <p:attrNameLst>
                                          <p:attrName>style.visibility</p:attrName>
                                        </p:attrNameLst>
                                      </p:cBhvr>
                                      <p:to>
                                        <p:strVal val="visible"/>
                                      </p:to>
                                    </p:set>
                                    <p:anim calcmode="lin" valueType="num">
                                      <p:cBhvr additive="base">
                                        <p:cTn id="19"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8658">
                                            <p:txEl>
                                              <p:pRg st="4" end="4"/>
                                            </p:txEl>
                                          </p:spTgt>
                                        </p:tgtEl>
                                        <p:attrNameLst>
                                          <p:attrName>style.visibility</p:attrName>
                                        </p:attrNameLst>
                                      </p:cBhvr>
                                      <p:to>
                                        <p:strVal val="visible"/>
                                      </p:to>
                                    </p:set>
                                    <p:anim calcmode="lin" valueType="num">
                                      <p:cBhvr additive="base">
                                        <p:cTn id="25" dur="500" fill="hold"/>
                                        <p:tgtEl>
                                          <p:spTgt spid="1986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0708" name="Rectangle 4"/>
              <p:cNvSpPr>
                <a:spLocks noChangeArrowheads="1"/>
              </p:cNvSpPr>
              <p:nvPr/>
            </p:nvSpPr>
            <p:spPr bwMode="auto">
              <a:xfrm>
                <a:off x="674688" y="1781175"/>
                <a:ext cx="7772400" cy="5076825"/>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Show that the speed of an orbiting satellite having mass </a:t>
                </a:r>
                <a:r>
                  <a:rPr lang="en-US" i="1" dirty="0">
                    <a:sym typeface="Symbol" pitchFamily="18" charset="2"/>
                  </a:rPr>
                  <a:t>m </a:t>
                </a:r>
                <a:r>
                  <a:rPr lang="en-US" dirty="0">
                    <a:sym typeface="Symbol" pitchFamily="18" charset="2"/>
                  </a:rPr>
                  <a:t>at a distance </a:t>
                </a:r>
                <a:r>
                  <a:rPr lang="en-US" i="1" dirty="0">
                    <a:sym typeface="Symbol" pitchFamily="18" charset="2"/>
                  </a:rPr>
                  <a:t>r </a:t>
                </a:r>
                <a:r>
                  <a:rPr lang="en-US" dirty="0">
                    <a:sym typeface="Symbol" pitchFamily="18" charset="2"/>
                  </a:rPr>
                  <a:t>from the center of Earth (mass </a:t>
                </a:r>
                <a:r>
                  <a:rPr lang="en-US" i="1" dirty="0">
                    <a:sym typeface="Symbol" pitchFamily="18" charset="2"/>
                  </a:rPr>
                  <a:t>M</a:t>
                </a:r>
                <a:r>
                  <a:rPr lang="en-US" dirty="0">
                    <a:sym typeface="Symbol" pitchFamily="18" charset="2"/>
                  </a:rPr>
                  <a:t>)</a:t>
                </a:r>
                <a:r>
                  <a:rPr lang="en-US" i="1" dirty="0">
                    <a:sym typeface="Symbol" pitchFamily="18" charset="2"/>
                  </a:rPr>
                  <a:t> </a:t>
                </a:r>
                <a:r>
                  <a:rPr lang="en-US" dirty="0">
                    <a:sym typeface="Symbol" pitchFamily="18" charset="2"/>
                  </a:rPr>
                  <a:t>is </a:t>
                </a:r>
                <a:r>
                  <a:rPr lang="en-US" i="1" dirty="0" err="1">
                    <a:sym typeface="Symbol" pitchFamily="18" charset="2"/>
                  </a:rPr>
                  <a:t>v</a:t>
                </a:r>
                <a:r>
                  <a:rPr lang="en-US" baseline="-25000" dirty="0" err="1">
                    <a:sym typeface="Symbol" pitchFamily="18" charset="2"/>
                  </a:rPr>
                  <a:t>orbit</a:t>
                </a:r>
                <a:r>
                  <a:rPr lang="en-US" dirty="0">
                    <a:sym typeface="Symbol" pitchFamily="18" charset="2"/>
                  </a:rPr>
                  <a:t> =  </a:t>
                </a:r>
                <a14:m>
                  <m:oMath xmlns:m="http://schemas.openxmlformats.org/officeDocument/2006/math">
                    <m:rad>
                      <m:radPr>
                        <m:degHide m:val="on"/>
                        <m:ctrlPr>
                          <a:rPr lang="en-US" sz="1800" i="1" dirty="0" smtClean="0">
                            <a:latin typeface="Cambria Math" panose="02040503050406030204" pitchFamily="18" charset="0"/>
                            <a:sym typeface="Symbol" pitchFamily="18" charset="2"/>
                          </a:rPr>
                        </m:ctrlPr>
                      </m:radPr>
                      <m:deg/>
                      <m:e>
                        <m:f>
                          <m:fPr>
                            <m:ctrlPr>
                              <a:rPr lang="en-US" sz="1800" i="1" dirty="0">
                                <a:latin typeface="Cambria Math" panose="02040503050406030204" pitchFamily="18" charset="0"/>
                                <a:sym typeface="Symbol" pitchFamily="18" charset="2"/>
                              </a:rPr>
                            </m:ctrlPr>
                          </m:fPr>
                          <m:num>
                            <m:r>
                              <a:rPr lang="en-US" sz="1800" i="1" dirty="0">
                                <a:latin typeface="Cambria Math" panose="02040503050406030204" pitchFamily="18" charset="0"/>
                                <a:sym typeface="Symbol" pitchFamily="18" charset="2"/>
                              </a:rPr>
                              <m:t>𝐺𝑀</m:t>
                            </m:r>
                          </m:num>
                          <m:den>
                            <m:r>
                              <a:rPr lang="en-US" sz="1800" i="1" dirty="0">
                                <a:latin typeface="Cambria Math" panose="02040503050406030204" pitchFamily="18" charset="0"/>
                                <a:sym typeface="Symbol" pitchFamily="18" charset="2"/>
                              </a:rPr>
                              <m:t>𝑟</m:t>
                            </m:r>
                          </m:den>
                        </m:f>
                      </m:e>
                    </m:rad>
                  </m:oMath>
                </a14:m>
                <a:endParaRPr lang="en-US" dirty="0">
                  <a:sym typeface="Symbol" pitchFamily="18" charset="2"/>
                </a:endParaRPr>
              </a:p>
              <a:p>
                <a:pPr eaLnBrk="0" hangingPunct="0">
                  <a:spcBef>
                    <a:spcPct val="15000"/>
                  </a:spcBef>
                </a:pPr>
                <a:r>
                  <a:rPr lang="en-US" dirty="0">
                    <a:sym typeface="Symbol" pitchFamily="18" charset="2"/>
                  </a:rPr>
                  <a:t>SOLUTION: </a:t>
                </a:r>
              </a:p>
              <a:p>
                <a:pPr eaLnBrk="0" hangingPunct="0">
                  <a:spcBef>
                    <a:spcPct val="15000"/>
                  </a:spcBef>
                </a:pPr>
                <a:r>
                  <a:rPr lang="en-US" dirty="0">
                    <a:sym typeface="Symbol" pitchFamily="18" charset="2"/>
                  </a:rPr>
                  <a:t>In circular orbit </a:t>
                </a:r>
                <a14:m>
                  <m:oMath xmlns:m="http://schemas.openxmlformats.org/officeDocument/2006/math">
                    <m:r>
                      <a:rPr lang="en-US" i="1" dirty="0" smtClean="0">
                        <a:latin typeface="Cambria Math" panose="02040503050406030204" pitchFamily="18" charset="0"/>
                        <a:sym typeface="Symbol" pitchFamily="18" charset="2"/>
                      </a:rPr>
                      <m:t>𝐹</m:t>
                    </m:r>
                    <m:r>
                      <a:rPr lang="en-US" i="1" baseline="-25000" dirty="0" err="1">
                        <a:latin typeface="Cambria Math" panose="02040503050406030204" pitchFamily="18" charset="0"/>
                        <a:sym typeface="Symbol" pitchFamily="18" charset="2"/>
                      </a:rPr>
                      <m:t>𝑐</m:t>
                    </m:r>
                    <m:r>
                      <a:rPr lang="en-US" i="1" dirty="0">
                        <a:latin typeface="Cambria Math" panose="02040503050406030204" pitchFamily="18" charset="0"/>
                        <a:sym typeface="Symbol" pitchFamily="18" charset="2"/>
                      </a:rPr>
                      <m:t> = </m:t>
                    </m:r>
                    <m:r>
                      <a:rPr lang="en-US" i="1" dirty="0" err="1">
                        <a:latin typeface="Cambria Math" panose="02040503050406030204" pitchFamily="18" charset="0"/>
                        <a:sym typeface="Symbol" pitchFamily="18" charset="2"/>
                      </a:rPr>
                      <m:t>𝑚𝑎</m:t>
                    </m:r>
                    <m:r>
                      <a:rPr lang="en-US" i="1" baseline="-25000" dirty="0" err="1">
                        <a:latin typeface="Cambria Math" panose="02040503050406030204" pitchFamily="18" charset="0"/>
                        <a:sym typeface="Symbol" pitchFamily="18" charset="2"/>
                      </a:rPr>
                      <m:t>𝑐</m:t>
                    </m:r>
                    <m:r>
                      <a:rPr lang="en-US" i="1" dirty="0">
                        <a:latin typeface="Cambria Math" panose="02040503050406030204" pitchFamily="18" charset="0"/>
                        <a:sym typeface="Symbol" pitchFamily="18" charset="2"/>
                      </a:rPr>
                      <m:t> </m:t>
                    </m:r>
                  </m:oMath>
                </a14:m>
                <a:r>
                  <a:rPr lang="en-US" dirty="0">
                    <a:sym typeface="Symbol" pitchFamily="18" charset="2"/>
                  </a:rPr>
                  <a:t>and </a:t>
                </a:r>
                <a14:m>
                  <m:oMath xmlns:m="http://schemas.openxmlformats.org/officeDocument/2006/math">
                    <m:r>
                      <a:rPr lang="en-US" i="1" dirty="0" smtClean="0">
                        <a:latin typeface="Cambria Math" panose="02040503050406030204" pitchFamily="18" charset="0"/>
                        <a:sym typeface="Symbol" pitchFamily="18" charset="2"/>
                      </a:rPr>
                      <m:t>𝐹</m:t>
                    </m:r>
                    <m:r>
                      <a:rPr lang="en-US" i="1" baseline="-25000" dirty="0" err="1">
                        <a:latin typeface="Cambria Math" panose="02040503050406030204" pitchFamily="18" charset="0"/>
                        <a:sym typeface="Symbol" pitchFamily="18" charset="2"/>
                      </a:rPr>
                      <m:t>𝑐</m:t>
                    </m:r>
                    <m:r>
                      <a:rPr lang="en-US" i="1" dirty="0" smtClean="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𝐹</m:t>
                        </m:r>
                      </m:e>
                      <m:sub>
                        <m:r>
                          <a:rPr lang="en-US" b="0" i="1" dirty="0" smtClean="0">
                            <a:latin typeface="Cambria Math" panose="02040503050406030204" pitchFamily="18" charset="0"/>
                            <a:sym typeface="Symbol" pitchFamily="18" charset="2"/>
                          </a:rPr>
                          <m:t>𝑔</m:t>
                        </m:r>
                      </m:sub>
                    </m:sSub>
                    <m:r>
                      <a:rPr lang="en-US" i="1" dirty="0" smtClean="0">
                        <a:latin typeface="Cambria Math" panose="02040503050406030204" pitchFamily="18" charset="0"/>
                        <a:sym typeface="Symbol" pitchFamily="18" charset="2"/>
                      </a:rPr>
                      <m:t>= </m:t>
                    </m:r>
                    <m:f>
                      <m:fPr>
                        <m:ctrlPr>
                          <a:rPr lang="en-US" sz="1800" i="1" dirty="0">
                            <a:latin typeface="Cambria Math" panose="02040503050406030204" pitchFamily="18" charset="0"/>
                            <a:sym typeface="Symbol" pitchFamily="18" charset="2"/>
                          </a:rPr>
                        </m:ctrlPr>
                      </m:fPr>
                      <m:num>
                        <m:r>
                          <a:rPr lang="en-US" sz="1800" i="1" dirty="0">
                            <a:latin typeface="Cambria Math" panose="02040503050406030204" pitchFamily="18" charset="0"/>
                            <a:sym typeface="Symbol" pitchFamily="18" charset="2"/>
                          </a:rPr>
                          <m:t>𝐺𝑀</m:t>
                        </m:r>
                        <m:r>
                          <a:rPr lang="en-US" sz="1800" b="0" i="1" dirty="0" smtClean="0">
                            <a:latin typeface="Cambria Math" panose="02040503050406030204" pitchFamily="18" charset="0"/>
                            <a:sym typeface="Symbol" pitchFamily="18" charset="2"/>
                          </a:rPr>
                          <m:t>𝑚</m:t>
                        </m:r>
                      </m:num>
                      <m:den>
                        <m:sSup>
                          <m:sSupPr>
                            <m:ctrlPr>
                              <a:rPr lang="en-US" sz="1800" i="1" dirty="0" smtClean="0">
                                <a:latin typeface="Cambria Math" panose="02040503050406030204" pitchFamily="18" charset="0"/>
                                <a:sym typeface="Symbol" pitchFamily="18" charset="2"/>
                              </a:rPr>
                            </m:ctrlPr>
                          </m:sSupPr>
                          <m:e>
                            <m:r>
                              <a:rPr lang="en-US" sz="1800" b="0" i="1" dirty="0" smtClean="0">
                                <a:latin typeface="Cambria Math" panose="02040503050406030204" pitchFamily="18" charset="0"/>
                                <a:sym typeface="Symbol" pitchFamily="18" charset="2"/>
                              </a:rPr>
                              <m:t>𝑟</m:t>
                            </m:r>
                          </m:e>
                          <m:sup>
                            <m:r>
                              <a:rPr lang="en-US" sz="1800" b="0" i="1" dirty="0" smtClean="0">
                                <a:latin typeface="Cambria Math" panose="02040503050406030204" pitchFamily="18" charset="0"/>
                                <a:sym typeface="Symbol" pitchFamily="18" charset="2"/>
                              </a:rPr>
                              <m:t>2</m:t>
                            </m:r>
                          </m:sup>
                        </m:sSup>
                      </m:den>
                    </m:f>
                  </m:oMath>
                </a14:m>
                <a:r>
                  <a:rPr lang="en-US" dirty="0">
                    <a:sym typeface="Symbol" pitchFamily="18" charset="2"/>
                  </a:rPr>
                  <a:t>.</a:t>
                </a:r>
              </a:p>
              <a:p>
                <a:pPr eaLnBrk="0" hangingPunct="0">
                  <a:spcBef>
                    <a:spcPct val="15000"/>
                  </a:spcBef>
                </a:pPr>
                <a:r>
                  <a:rPr lang="en-US" dirty="0">
                    <a:sym typeface="Symbol" pitchFamily="18" charset="2"/>
                  </a:rPr>
                  <a:t>But </a:t>
                </a:r>
                <a14:m>
                  <m:oMath xmlns:m="http://schemas.openxmlformats.org/officeDocument/2006/math">
                    <m:r>
                      <a:rPr lang="en-US" i="1" dirty="0" smtClean="0">
                        <a:latin typeface="Cambria Math" panose="02040503050406030204" pitchFamily="18" charset="0"/>
                      </a:rPr>
                      <m:t>𝑎</m:t>
                    </m:r>
                    <m:r>
                      <a:rPr lang="en-US" i="1" baseline="-25000" dirty="0">
                        <a:latin typeface="Cambria Math" panose="02040503050406030204" pitchFamily="18" charset="0"/>
                      </a:rPr>
                      <m:t>𝑐</m:t>
                    </m:r>
                  </m:oMath>
                </a14:m>
                <a:r>
                  <a:rPr lang="en-US" baseline="-25000" dirty="0"/>
                  <a:t> </a:t>
                </a:r>
                <a:r>
                  <a:rPr lang="en-US" dirty="0"/>
                  <a:t>=</a:t>
                </a:r>
                <a:r>
                  <a:rPr lang="en-US" baseline="-25000" dirty="0"/>
                  <a:t> </a:t>
                </a:r>
                <a14:m>
                  <m:oMath xmlns:m="http://schemas.openxmlformats.org/officeDocument/2006/math">
                    <m:f>
                      <m:fPr>
                        <m:ctrlPr>
                          <a:rPr lang="en-US" sz="1800" i="1" dirty="0">
                            <a:latin typeface="Cambria Math" panose="02040503050406030204" pitchFamily="18" charset="0"/>
                            <a:sym typeface="Symbol" pitchFamily="18" charset="2"/>
                          </a:rPr>
                        </m:ctrlPr>
                      </m:fPr>
                      <m:num>
                        <m:sSup>
                          <m:sSupPr>
                            <m:ctrlPr>
                              <a:rPr lang="en-US" sz="1800" i="1" dirty="0">
                                <a:latin typeface="Cambria Math" panose="02040503050406030204" pitchFamily="18" charset="0"/>
                                <a:sym typeface="Symbol" pitchFamily="18" charset="2"/>
                              </a:rPr>
                            </m:ctrlPr>
                          </m:sSupPr>
                          <m:e>
                            <m:r>
                              <a:rPr lang="en-US" sz="1800" i="1" dirty="0">
                                <a:latin typeface="Cambria Math" panose="02040503050406030204" pitchFamily="18" charset="0"/>
                                <a:sym typeface="Symbol" pitchFamily="18" charset="2"/>
                              </a:rPr>
                              <m:t>𝑣</m:t>
                            </m:r>
                          </m:e>
                          <m:sup>
                            <m:r>
                              <a:rPr lang="en-US" sz="1800" i="1" dirty="0">
                                <a:latin typeface="Cambria Math" panose="02040503050406030204" pitchFamily="18" charset="0"/>
                                <a:sym typeface="Symbol" pitchFamily="18" charset="2"/>
                              </a:rPr>
                              <m:t>2</m:t>
                            </m:r>
                          </m:sup>
                        </m:sSup>
                      </m:num>
                      <m:den>
                        <m:r>
                          <a:rPr lang="en-US" sz="1800" i="1" dirty="0">
                            <a:latin typeface="Cambria Math" panose="02040503050406030204" pitchFamily="18" charset="0"/>
                            <a:sym typeface="Symbol" pitchFamily="18" charset="2"/>
                          </a:rPr>
                          <m:t>𝑟</m:t>
                        </m:r>
                      </m:den>
                    </m:f>
                  </m:oMath>
                </a14:m>
                <a:r>
                  <a:rPr lang="en-US" dirty="0">
                    <a:sym typeface="Symbol" pitchFamily="18" charset="2"/>
                  </a:rPr>
                  <a:t>. Then</a:t>
                </a:r>
              </a:p>
              <a:p>
                <a:pPr eaLnBrk="0" hangingPunct="0">
                  <a:spcBef>
                    <a:spcPct val="15000"/>
                  </a:spcBef>
                </a:pPr>
                <a:r>
                  <a:rPr lang="en-US" i="1"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𝑚𝑎</m:t>
                    </m:r>
                    <m:r>
                      <a:rPr lang="en-US" i="1" baseline="-25000" dirty="0">
                        <a:latin typeface="Cambria Math" panose="02040503050406030204" pitchFamily="18" charset="0"/>
                        <a:sym typeface="Symbol" pitchFamily="18" charset="2"/>
                      </a:rPr>
                      <m:t>𝑐</m:t>
                    </m:r>
                  </m:oMath>
                </a14:m>
                <a:r>
                  <a:rPr lang="en-US" dirty="0">
                    <a:sym typeface="Symbol" pitchFamily="18" charset="2"/>
                  </a:rPr>
                  <a:t> 	= </a:t>
                </a:r>
                <a14:m>
                  <m:oMath xmlns:m="http://schemas.openxmlformats.org/officeDocument/2006/math">
                    <m:f>
                      <m:fPr>
                        <m:ctrlPr>
                          <a:rPr lang="en-US" sz="1800" i="1" dirty="0">
                            <a:latin typeface="Cambria Math" panose="02040503050406030204" pitchFamily="18" charset="0"/>
                            <a:sym typeface="Symbol" pitchFamily="18" charset="2"/>
                          </a:rPr>
                        </m:ctrlPr>
                      </m:fPr>
                      <m:num>
                        <m:r>
                          <a:rPr lang="en-US" sz="1800" i="1" dirty="0">
                            <a:latin typeface="Cambria Math" panose="02040503050406030204" pitchFamily="18" charset="0"/>
                            <a:sym typeface="Symbol" pitchFamily="18" charset="2"/>
                          </a:rPr>
                          <m:t>𝐺𝑀𝑚</m:t>
                        </m:r>
                      </m:num>
                      <m:den>
                        <m:sSup>
                          <m:sSupPr>
                            <m:ctrlPr>
                              <a:rPr lang="en-US" sz="1800" i="1" dirty="0">
                                <a:latin typeface="Cambria Math" panose="02040503050406030204" pitchFamily="18" charset="0"/>
                                <a:sym typeface="Symbol" pitchFamily="18" charset="2"/>
                              </a:rPr>
                            </m:ctrlPr>
                          </m:sSupPr>
                          <m:e>
                            <m:r>
                              <a:rPr lang="en-US" sz="1800" i="1" dirty="0">
                                <a:latin typeface="Cambria Math" panose="02040503050406030204" pitchFamily="18" charset="0"/>
                                <a:sym typeface="Symbol" pitchFamily="18" charset="2"/>
                              </a:rPr>
                              <m:t>𝑟</m:t>
                            </m:r>
                          </m:e>
                          <m:sup>
                            <m:r>
                              <a:rPr lang="en-US" sz="1800" i="1" dirty="0">
                                <a:latin typeface="Cambria Math" panose="02040503050406030204" pitchFamily="18" charset="0"/>
                                <a:sym typeface="Symbol" pitchFamily="18" charset="2"/>
                              </a:rPr>
                              <m:t>2</m:t>
                            </m:r>
                          </m:sup>
                        </m:sSup>
                      </m:den>
                    </m:f>
                  </m:oMath>
                </a14:m>
                <a:endParaRPr lang="en-US" baseline="30000" dirty="0" smtClean="0">
                  <a:sym typeface="Symbol" pitchFamily="18" charset="2"/>
                </a:endParaRPr>
              </a:p>
              <a:p>
                <a:pPr eaLnBrk="0" hangingPunct="0">
                  <a:spcBef>
                    <a:spcPct val="15000"/>
                  </a:spcBef>
                </a:pPr>
                <a:r>
                  <a:rPr lang="en-US" i="1" dirty="0" smtClean="0">
                    <a:sym typeface="Symbol" pitchFamily="18" charset="2"/>
                  </a:rPr>
                  <a:t>                    	     </a:t>
                </a:r>
                <a14:m>
                  <m:oMath xmlns:m="http://schemas.openxmlformats.org/officeDocument/2006/math">
                    <m:f>
                      <m:fPr>
                        <m:ctrlPr>
                          <a:rPr lang="en-US" sz="1800" i="1" dirty="0">
                            <a:latin typeface="Cambria Math" panose="02040503050406030204" pitchFamily="18" charset="0"/>
                            <a:sym typeface="Symbol" pitchFamily="18" charset="2"/>
                          </a:rPr>
                        </m:ctrlPr>
                      </m:fPr>
                      <m:num>
                        <m:r>
                          <a:rPr lang="en-US" sz="1800" b="0" i="1" dirty="0" smtClean="0">
                            <a:latin typeface="Cambria Math" panose="02040503050406030204" pitchFamily="18" charset="0"/>
                            <a:sym typeface="Symbol" pitchFamily="18" charset="2"/>
                          </a:rPr>
                          <m:t>𝑚</m:t>
                        </m:r>
                        <m:sSup>
                          <m:sSupPr>
                            <m:ctrlPr>
                              <a:rPr lang="en-US" sz="1800" b="0" i="1" dirty="0" smtClean="0">
                                <a:latin typeface="Cambria Math" panose="02040503050406030204" pitchFamily="18" charset="0"/>
                                <a:sym typeface="Symbol" pitchFamily="18" charset="2"/>
                              </a:rPr>
                            </m:ctrlPr>
                          </m:sSupPr>
                          <m:e>
                            <m:r>
                              <a:rPr lang="en-US" sz="1800" b="0" i="1" dirty="0" smtClean="0">
                                <a:latin typeface="Cambria Math" panose="02040503050406030204" pitchFamily="18" charset="0"/>
                                <a:sym typeface="Symbol" pitchFamily="18" charset="2"/>
                              </a:rPr>
                              <m:t>𝑣</m:t>
                            </m:r>
                          </m:e>
                          <m:sup>
                            <m:r>
                              <a:rPr lang="en-US" sz="1800" b="0" i="1" dirty="0" smtClean="0">
                                <a:latin typeface="Cambria Math" panose="02040503050406030204" pitchFamily="18" charset="0"/>
                                <a:sym typeface="Symbol" pitchFamily="18" charset="2"/>
                              </a:rPr>
                              <m:t>2</m:t>
                            </m:r>
                          </m:sup>
                        </m:sSup>
                      </m:num>
                      <m:den>
                        <m:r>
                          <a:rPr lang="en-US" sz="1800" b="0" i="1" dirty="0" smtClean="0">
                            <a:latin typeface="Cambria Math" panose="02040503050406030204" pitchFamily="18" charset="0"/>
                            <a:sym typeface="Symbol" pitchFamily="18" charset="2"/>
                          </a:rPr>
                          <m:t>𝑟</m:t>
                        </m:r>
                      </m:den>
                    </m:f>
                  </m:oMath>
                </a14:m>
                <a:r>
                  <a:rPr lang="en-US" dirty="0" smtClean="0">
                    <a:sym typeface="Symbol" pitchFamily="18" charset="2"/>
                  </a:rPr>
                  <a:t>	= </a:t>
                </a:r>
                <a14:m>
                  <m:oMath xmlns:m="http://schemas.openxmlformats.org/officeDocument/2006/math">
                    <m:f>
                      <m:fPr>
                        <m:ctrlPr>
                          <a:rPr lang="en-US" sz="1800" i="1" dirty="0">
                            <a:latin typeface="Cambria Math" panose="02040503050406030204" pitchFamily="18" charset="0"/>
                            <a:sym typeface="Symbol" pitchFamily="18" charset="2"/>
                          </a:rPr>
                        </m:ctrlPr>
                      </m:fPr>
                      <m:num>
                        <m:r>
                          <a:rPr lang="en-US" sz="1800" i="1" dirty="0">
                            <a:latin typeface="Cambria Math" panose="02040503050406030204" pitchFamily="18" charset="0"/>
                            <a:sym typeface="Symbol" pitchFamily="18" charset="2"/>
                          </a:rPr>
                          <m:t>𝐺𝑀𝑚</m:t>
                        </m:r>
                      </m:num>
                      <m:den>
                        <m:sSup>
                          <m:sSupPr>
                            <m:ctrlPr>
                              <a:rPr lang="en-US" sz="1800" i="1" dirty="0">
                                <a:latin typeface="Cambria Math" panose="02040503050406030204" pitchFamily="18" charset="0"/>
                                <a:sym typeface="Symbol" pitchFamily="18" charset="2"/>
                              </a:rPr>
                            </m:ctrlPr>
                          </m:sSupPr>
                          <m:e>
                            <m:r>
                              <a:rPr lang="en-US" sz="1800" i="1" dirty="0">
                                <a:latin typeface="Cambria Math" panose="02040503050406030204" pitchFamily="18" charset="0"/>
                                <a:sym typeface="Symbol" pitchFamily="18" charset="2"/>
                              </a:rPr>
                              <m:t>𝑟</m:t>
                            </m:r>
                          </m:e>
                          <m:sup>
                            <m:r>
                              <a:rPr lang="en-US" sz="1800" i="1" dirty="0">
                                <a:latin typeface="Cambria Math" panose="02040503050406030204" pitchFamily="18" charset="0"/>
                                <a:sym typeface="Symbol" pitchFamily="18" charset="2"/>
                              </a:rPr>
                              <m:t>2</m:t>
                            </m:r>
                          </m:sup>
                        </m:sSup>
                      </m:den>
                    </m:f>
                  </m:oMath>
                </a14:m>
                <a:endParaRPr lang="en-US" dirty="0" smtClean="0">
                  <a:sym typeface="Symbol" pitchFamily="18" charset="2"/>
                </a:endParaRPr>
              </a:p>
              <a:p>
                <a:pPr eaLnBrk="0" hangingPunct="0">
                  <a:spcBef>
                    <a:spcPct val="15000"/>
                  </a:spcBef>
                </a:pPr>
                <a:r>
                  <a:rPr lang="en-US" i="1"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𝑣</m:t>
                    </m:r>
                    <m:r>
                      <a:rPr lang="en-US" i="1" baseline="30000" dirty="0">
                        <a:latin typeface="Cambria Math" panose="02040503050406030204" pitchFamily="18" charset="0"/>
                        <a:sym typeface="Symbol" pitchFamily="18" charset="2"/>
                      </a:rPr>
                      <m:t>2</m:t>
                    </m:r>
                  </m:oMath>
                </a14:m>
                <a:r>
                  <a:rPr lang="en-US" dirty="0">
                    <a:sym typeface="Symbol" pitchFamily="18" charset="2"/>
                  </a:rPr>
                  <a:t> 	= </a:t>
                </a:r>
                <a14:m>
                  <m:oMath xmlns:m="http://schemas.openxmlformats.org/officeDocument/2006/math">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𝐺𝑀</m:t>
                        </m:r>
                      </m:num>
                      <m:den>
                        <m:r>
                          <a:rPr lang="en-US" sz="2000" b="0" i="1" dirty="0" smtClean="0">
                            <a:latin typeface="Cambria Math" panose="02040503050406030204" pitchFamily="18" charset="0"/>
                            <a:sym typeface="Symbol" pitchFamily="18" charset="2"/>
                          </a:rPr>
                          <m:t>𝑟</m:t>
                        </m:r>
                      </m:den>
                    </m:f>
                  </m:oMath>
                </a14:m>
                <a:endParaRPr lang="en-US" baseline="30000" dirty="0" smtClean="0">
                  <a:sym typeface="Symbol" pitchFamily="18" charset="2"/>
                </a:endParaRPr>
              </a:p>
              <a:p>
                <a:pPr eaLnBrk="0" hangingPunct="0">
                  <a:spcBef>
                    <a:spcPct val="15000"/>
                  </a:spcBef>
                </a:pPr>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𝑣</m:t>
                    </m:r>
                  </m:oMath>
                </a14:m>
                <a:r>
                  <a:rPr lang="en-US" dirty="0" smtClean="0">
                    <a:sym typeface="Symbol" pitchFamily="18" charset="2"/>
                  </a:rPr>
                  <a:t> 	= </a:t>
                </a:r>
                <a14:m>
                  <m:oMath xmlns:m="http://schemas.openxmlformats.org/officeDocument/2006/math">
                    <m:rad>
                      <m:radPr>
                        <m:degHide m:val="on"/>
                        <m:ctrlPr>
                          <a:rPr lang="en-US" sz="2000" i="1" smtClean="0">
                            <a:latin typeface="Cambria Math" panose="02040503050406030204" pitchFamily="18" charset="0"/>
                            <a:sym typeface="Symbol" pitchFamily="18" charset="2"/>
                          </a:rPr>
                        </m:ctrlPr>
                      </m:radPr>
                      <m:deg/>
                      <m:e>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𝐺𝑀</m:t>
                            </m:r>
                          </m:num>
                          <m:den>
                            <m:r>
                              <a:rPr lang="en-US" sz="2000" i="1" dirty="0">
                                <a:latin typeface="Cambria Math" panose="02040503050406030204" pitchFamily="18" charset="0"/>
                                <a:sym typeface="Symbol" pitchFamily="18" charset="2"/>
                              </a:rPr>
                              <m:t>𝑟</m:t>
                            </m:r>
                          </m:den>
                        </m:f>
                      </m:e>
                    </m:rad>
                  </m:oMath>
                </a14:m>
                <a:endParaRPr lang="en-US" i="1" dirty="0">
                  <a:sym typeface="Symbol" pitchFamily="18" charset="2"/>
                </a:endParaRPr>
              </a:p>
            </p:txBody>
          </p:sp>
        </mc:Choice>
        <mc:Fallback>
          <p:sp>
            <p:nvSpPr>
              <p:cNvPr id="200708" name="Rectangle 4"/>
              <p:cNvSpPr>
                <a:spLocks noRot="1" noChangeAspect="1" noMove="1" noResize="1" noEditPoints="1" noAdjustHandles="1" noChangeArrowheads="1" noChangeShapeType="1" noTextEdit="1"/>
              </p:cNvSpPr>
              <p:nvPr/>
            </p:nvSpPr>
            <p:spPr bwMode="auto">
              <a:xfrm>
                <a:off x="674688" y="1781175"/>
                <a:ext cx="7772400" cy="5076825"/>
              </a:xfrm>
              <a:prstGeom prst="rect">
                <a:avLst/>
              </a:prstGeom>
              <a:blipFill>
                <a:blip r:embed="rId5"/>
                <a:stretch>
                  <a:fillRect l="-1255" t="-840"/>
                </a:stretch>
              </a:blipFill>
              <a:ln w="9525">
                <a:noFill/>
                <a:miter lim="800000"/>
                <a:headEnd/>
                <a:tailEnd/>
              </a:ln>
            </p:spPr>
            <p:txBody>
              <a:bodyPr/>
              <a:lstStyle/>
              <a:p>
                <a:r>
                  <a:rPr lang="en-US">
                    <a:noFill/>
                  </a:rPr>
                  <a:t> </a:t>
                </a:r>
              </a:p>
            </p:txBody>
          </p:sp>
        </mc:Fallback>
      </mc:AlternateContent>
      <p:sp>
        <p:nvSpPr>
          <p:cNvPr id="3686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6868" name="Rectangle 11"/>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grpSp>
        <p:nvGrpSpPr>
          <p:cNvPr id="2" name="Group 16"/>
          <p:cNvGrpSpPr>
            <a:grpSpLocks/>
          </p:cNvGrpSpPr>
          <p:nvPr/>
        </p:nvGrpSpPr>
        <p:grpSpPr bwMode="auto">
          <a:xfrm>
            <a:off x="4874559" y="4941794"/>
            <a:ext cx="3417814" cy="2198594"/>
            <a:chOff x="522" y="3722"/>
            <a:chExt cx="4701" cy="316"/>
          </a:xfrm>
        </p:grpSpPr>
        <p:sp>
          <p:nvSpPr>
            <p:cNvPr id="36872" name="Text Box 6"/>
            <p:cNvSpPr txBox="1">
              <a:spLocks noChangeArrowheads="1"/>
            </p:cNvSpPr>
            <p:nvPr/>
          </p:nvSpPr>
          <p:spPr bwMode="auto">
            <a:xfrm>
              <a:off x="3306" y="3732"/>
              <a:ext cx="1917" cy="226"/>
            </a:xfrm>
            <a:prstGeom prst="rect">
              <a:avLst/>
            </a:prstGeom>
            <a:solidFill>
              <a:srgbClr val="FF0000"/>
            </a:solidFill>
            <a:ln w="9525">
              <a:noFill/>
              <a:miter lim="800000"/>
              <a:headEnd/>
              <a:tailEnd/>
            </a:ln>
          </p:spPr>
          <p:txBody>
            <a:bodyPr wrap="square">
              <a:spAutoFit/>
            </a:bodyPr>
            <a:lstStyle/>
            <a:p>
              <a:pPr algn="ctr">
                <a:spcBef>
                  <a:spcPct val="50000"/>
                </a:spcBef>
              </a:pPr>
              <a:r>
                <a:rPr lang="en-US" dirty="0">
                  <a:solidFill>
                    <a:schemeClr val="bg1"/>
                  </a:solidFill>
                </a:rPr>
                <a:t>speed of an orbiting satellite</a:t>
              </a:r>
            </a:p>
          </p:txBody>
        </p:sp>
        <p:sp>
          <p:nvSpPr>
            <p:cNvPr id="36873" name="Rectangle 7"/>
            <p:cNvSpPr>
              <a:spLocks noChangeArrowheads="1"/>
            </p:cNvSpPr>
            <p:nvPr/>
          </p:nvSpPr>
          <p:spPr bwMode="auto">
            <a:xfrm>
              <a:off x="522" y="3732"/>
              <a:ext cx="4701" cy="268"/>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36874" name="Rectangle 8"/>
                <p:cNvSpPr>
                  <a:spLocks noChangeArrowheads="1"/>
                </p:cNvSpPr>
                <p:nvPr/>
              </p:nvSpPr>
              <p:spPr bwMode="auto">
                <a:xfrm>
                  <a:off x="607" y="3722"/>
                  <a:ext cx="2782" cy="316"/>
                </a:xfrm>
                <a:prstGeom prst="rect">
                  <a:avLst/>
                </a:prstGeom>
                <a:noFill/>
                <a:ln w="9525">
                  <a:noFill/>
                  <a:miter lim="800000"/>
                  <a:headEnd/>
                  <a:tailEnd/>
                </a:ln>
              </p:spPr>
              <p:txBody>
                <a:bodyPr/>
                <a:lstStyle/>
                <a:p>
                  <a:pPr eaLnBrk="0" hangingPunct="0">
                    <a:spcBef>
                      <a:spcPct val="15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sym typeface="Symbol" pitchFamily="18" charset="2"/>
                          </a:rPr>
                          <m:t>𝑣</m:t>
                        </m:r>
                        <m:r>
                          <a:rPr lang="en-US" i="1" baseline="-25000" dirty="0" err="1">
                            <a:latin typeface="Cambria Math" panose="02040503050406030204" pitchFamily="18" charset="0"/>
                            <a:sym typeface="Symbol" pitchFamily="18" charset="2"/>
                          </a:rPr>
                          <m:t>𝑜𝑟𝑏𝑖𝑡</m:t>
                        </m:r>
                        <m:r>
                          <a:rPr lang="en-US" i="1" dirty="0">
                            <a:latin typeface="Cambria Math" panose="02040503050406030204" pitchFamily="18" charset="0"/>
                            <a:sym typeface="Symbol" pitchFamily="18" charset="2"/>
                          </a:rPr>
                          <m:t>=</m:t>
                        </m:r>
                        <m:rad>
                          <m:radPr>
                            <m:degHide m:val="on"/>
                            <m:ctrlPr>
                              <a:rPr lang="en-US" i="1">
                                <a:latin typeface="Cambria Math" panose="02040503050406030204" pitchFamily="18" charset="0"/>
                                <a:sym typeface="Symbol" pitchFamily="18" charset="2"/>
                              </a:rPr>
                            </m:ctrlPr>
                          </m:radPr>
                          <m:deg/>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m:t>
                                </m:r>
                              </m:num>
                              <m:den>
                                <m:r>
                                  <a:rPr lang="en-US" i="1" dirty="0">
                                    <a:latin typeface="Cambria Math" panose="02040503050406030204" pitchFamily="18" charset="0"/>
                                    <a:sym typeface="Symbol" pitchFamily="18" charset="2"/>
                                  </a:rPr>
                                  <m:t>𝑟</m:t>
                                </m:r>
                              </m:den>
                            </m:f>
                          </m:e>
                        </m:rad>
                      </m:oMath>
                    </m:oMathPara>
                  </a14:m>
                  <a:endParaRPr lang="en-US" i="1" dirty="0">
                    <a:sym typeface="Symbol" pitchFamily="18" charset="2"/>
                  </a:endParaRPr>
                </a:p>
              </p:txBody>
            </p:sp>
          </mc:Choice>
          <mc:Fallback xmlns="">
            <p:sp>
              <p:nvSpPr>
                <p:cNvPr id="36874" name="Rectangle 8"/>
                <p:cNvSpPr>
                  <a:spLocks noRot="1" noChangeAspect="1" noMove="1" noResize="1" noEditPoints="1" noAdjustHandles="1" noChangeArrowheads="1" noChangeShapeType="1" noTextEdit="1"/>
                </p:cNvSpPr>
                <p:nvPr/>
              </p:nvSpPr>
              <p:spPr bwMode="auto">
                <a:xfrm>
                  <a:off x="607" y="3722"/>
                  <a:ext cx="2782" cy="31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708">
                                            <p:txEl>
                                              <p:pRg st="0" end="0"/>
                                            </p:txEl>
                                          </p:spTgt>
                                        </p:tgtEl>
                                        <p:attrNameLst>
                                          <p:attrName>style.visibility</p:attrName>
                                        </p:attrNameLst>
                                      </p:cBhvr>
                                      <p:to>
                                        <p:strVal val="visible"/>
                                      </p:to>
                                    </p:set>
                                    <p:anim calcmode="lin" valueType="num">
                                      <p:cBhvr additive="base">
                                        <p:cTn id="7" dur="500" fill="hold"/>
                                        <p:tgtEl>
                                          <p:spTgt spid="2007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0708">
                                            <p:txEl>
                                              <p:pRg st="1" end="1"/>
                                            </p:txEl>
                                          </p:spTgt>
                                        </p:tgtEl>
                                        <p:attrNameLst>
                                          <p:attrName>style.visibility</p:attrName>
                                        </p:attrNameLst>
                                      </p:cBhvr>
                                      <p:to>
                                        <p:strVal val="visible"/>
                                      </p:to>
                                    </p:set>
                                    <p:anim calcmode="lin" valueType="num">
                                      <p:cBhvr additive="base">
                                        <p:cTn id="13" dur="500" fill="hold"/>
                                        <p:tgtEl>
                                          <p:spTgt spid="2007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0708">
                                            <p:txEl>
                                              <p:pRg st="2" end="2"/>
                                            </p:txEl>
                                          </p:spTgt>
                                        </p:tgtEl>
                                        <p:attrNameLst>
                                          <p:attrName>style.visibility</p:attrName>
                                        </p:attrNameLst>
                                      </p:cBhvr>
                                      <p:to>
                                        <p:strVal val="visible"/>
                                      </p:to>
                                    </p:set>
                                    <p:anim calcmode="lin" valueType="num">
                                      <p:cBhvr additive="base">
                                        <p:cTn id="19" dur="500" fill="hold"/>
                                        <p:tgtEl>
                                          <p:spTgt spid="2007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7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0708">
                                            <p:txEl>
                                              <p:pRg st="3" end="3"/>
                                            </p:txEl>
                                          </p:spTgt>
                                        </p:tgtEl>
                                        <p:attrNameLst>
                                          <p:attrName>style.visibility</p:attrName>
                                        </p:attrNameLst>
                                      </p:cBhvr>
                                      <p:to>
                                        <p:strVal val="visible"/>
                                      </p:to>
                                    </p:set>
                                    <p:anim calcmode="lin" valueType="num">
                                      <p:cBhvr additive="base">
                                        <p:cTn id="25" dur="500" fill="hold"/>
                                        <p:tgtEl>
                                          <p:spTgt spid="2007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7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0708">
                                            <p:txEl>
                                              <p:pRg st="4" end="4"/>
                                            </p:txEl>
                                          </p:spTgt>
                                        </p:tgtEl>
                                        <p:attrNameLst>
                                          <p:attrName>style.visibility</p:attrName>
                                        </p:attrNameLst>
                                      </p:cBhvr>
                                      <p:to>
                                        <p:strVal val="visible"/>
                                      </p:to>
                                    </p:set>
                                    <p:anim calcmode="lin" valueType="num">
                                      <p:cBhvr additive="base">
                                        <p:cTn id="31" dur="500" fill="hold"/>
                                        <p:tgtEl>
                                          <p:spTgt spid="2007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07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0708">
                                            <p:txEl>
                                              <p:pRg st="5" end="5"/>
                                            </p:txEl>
                                          </p:spTgt>
                                        </p:tgtEl>
                                        <p:attrNameLst>
                                          <p:attrName>style.visibility</p:attrName>
                                        </p:attrNameLst>
                                      </p:cBhvr>
                                      <p:to>
                                        <p:strVal val="visible"/>
                                      </p:to>
                                    </p:set>
                                    <p:anim calcmode="lin" valueType="num">
                                      <p:cBhvr additive="base">
                                        <p:cTn id="37" dur="500" fill="hold"/>
                                        <p:tgtEl>
                                          <p:spTgt spid="20070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07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0708">
                                            <p:txEl>
                                              <p:pRg st="6" end="6"/>
                                            </p:txEl>
                                          </p:spTgt>
                                        </p:tgtEl>
                                        <p:attrNameLst>
                                          <p:attrName>style.visibility</p:attrName>
                                        </p:attrNameLst>
                                      </p:cBhvr>
                                      <p:to>
                                        <p:strVal val="visible"/>
                                      </p:to>
                                    </p:set>
                                    <p:anim calcmode="lin" valueType="num">
                                      <p:cBhvr additive="base">
                                        <p:cTn id="43" dur="500" fill="hold"/>
                                        <p:tgtEl>
                                          <p:spTgt spid="20070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07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0708">
                                            <p:txEl>
                                              <p:pRg st="7" end="7"/>
                                            </p:txEl>
                                          </p:spTgt>
                                        </p:tgtEl>
                                        <p:attrNameLst>
                                          <p:attrName>style.visibility</p:attrName>
                                        </p:attrNameLst>
                                      </p:cBhvr>
                                      <p:to>
                                        <p:strVal val="visible"/>
                                      </p:to>
                                    </p:set>
                                    <p:anim calcmode="lin" valueType="num">
                                      <p:cBhvr additive="base">
                                        <p:cTn id="49" dur="500" fill="hold"/>
                                        <p:tgtEl>
                                          <p:spTgt spid="20070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07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4658" name="Rectangle 2"/>
              <p:cNvSpPr>
                <a:spLocks noChangeArrowheads="1"/>
              </p:cNvSpPr>
              <p:nvPr/>
            </p:nvSpPr>
            <p:spPr bwMode="auto">
              <a:xfrm>
                <a:off x="674688" y="1781175"/>
                <a:ext cx="7772400" cy="5076825"/>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Show that the kinetic energy of an orbiting satellite having mass </a:t>
                </a:r>
                <a:r>
                  <a:rPr lang="en-US" i="1" dirty="0">
                    <a:sym typeface="Symbol" pitchFamily="18" charset="2"/>
                  </a:rPr>
                  <a:t>m </a:t>
                </a:r>
                <a:r>
                  <a:rPr lang="en-US" dirty="0">
                    <a:sym typeface="Symbol" pitchFamily="18" charset="2"/>
                  </a:rPr>
                  <a:t>at a distance </a:t>
                </a:r>
                <a:r>
                  <a:rPr lang="en-US" i="1" dirty="0">
                    <a:sym typeface="Symbol" pitchFamily="18" charset="2"/>
                  </a:rPr>
                  <a:t>r </a:t>
                </a:r>
                <a:r>
                  <a:rPr lang="en-US" dirty="0">
                    <a:sym typeface="Symbol" pitchFamily="18" charset="2"/>
                  </a:rPr>
                  <a:t>from the center of Earth (mass </a:t>
                </a:r>
                <a:r>
                  <a:rPr lang="en-US" i="1" dirty="0">
                    <a:sym typeface="Symbol" pitchFamily="18" charset="2"/>
                  </a:rPr>
                  <a:t>M</a:t>
                </a:r>
                <a:r>
                  <a:rPr lang="en-US" dirty="0">
                    <a:sym typeface="Symbol" pitchFamily="18" charset="2"/>
                  </a:rPr>
                  <a:t>)</a:t>
                </a:r>
                <a:r>
                  <a:rPr lang="en-US" i="1" dirty="0">
                    <a:sym typeface="Symbol" pitchFamily="18" charset="2"/>
                  </a:rPr>
                  <a:t> </a:t>
                </a:r>
                <a:r>
                  <a:rPr lang="en-US" dirty="0">
                    <a:sym typeface="Symbol" pitchFamily="18" charset="2"/>
                  </a:rPr>
                  <a:t>is </a:t>
                </a:r>
                <a14:m>
                  <m:oMath xmlns:m="http://schemas.openxmlformats.org/officeDocument/2006/math">
                    <m:sSub>
                      <m:sSubPr>
                        <m:ctrlPr>
                          <a:rPr lang="en-US" sz="1800" i="1">
                            <a:latin typeface="Cambria Math" panose="02040503050406030204" pitchFamily="18" charset="0"/>
                            <a:sym typeface="Symbol" pitchFamily="18" charset="2"/>
                          </a:rPr>
                        </m:ctrlPr>
                      </m:sSubPr>
                      <m:e>
                        <m:r>
                          <a:rPr lang="en-US" sz="1800" b="0" i="1" smtClean="0">
                            <a:latin typeface="Cambria Math" panose="02040503050406030204" pitchFamily="18" charset="0"/>
                            <a:sym typeface="Symbol" pitchFamily="18" charset="2"/>
                          </a:rPr>
                          <m:t>𝐸</m:t>
                        </m:r>
                      </m:e>
                      <m:sub>
                        <m:r>
                          <a:rPr lang="en-US" sz="1800" b="0" i="1" smtClean="0">
                            <a:latin typeface="Cambria Math" panose="02040503050406030204" pitchFamily="18" charset="0"/>
                            <a:sym typeface="Symbol" pitchFamily="18" charset="2"/>
                          </a:rPr>
                          <m:t>𝑘</m:t>
                        </m:r>
                      </m:sub>
                    </m:sSub>
                    <m:r>
                      <a:rPr lang="en-US" sz="1800" i="1">
                        <a:latin typeface="Cambria Math" panose="02040503050406030204" pitchFamily="18" charset="0"/>
                        <a:sym typeface="Symbol" pitchFamily="18" charset="2"/>
                      </a:rPr>
                      <m:t>=</m:t>
                    </m:r>
                    <m:f>
                      <m:fPr>
                        <m:ctrlPr>
                          <a:rPr lang="en-US" sz="1800" i="1">
                            <a:latin typeface="Cambria Math" panose="02040503050406030204" pitchFamily="18" charset="0"/>
                            <a:sym typeface="Symbol" pitchFamily="18" charset="2"/>
                          </a:rPr>
                        </m:ctrlPr>
                      </m:fPr>
                      <m:num>
                        <m:r>
                          <a:rPr lang="en-US" sz="1800" i="1">
                            <a:latin typeface="Cambria Math" panose="02040503050406030204" pitchFamily="18" charset="0"/>
                            <a:sym typeface="Symbol" pitchFamily="18" charset="2"/>
                          </a:rPr>
                          <m:t>𝐺𝑀𝑚</m:t>
                        </m:r>
                      </m:num>
                      <m:den>
                        <m:r>
                          <a:rPr lang="en-US" sz="1800" b="0" i="1" smtClean="0">
                            <a:latin typeface="Cambria Math" panose="02040503050406030204" pitchFamily="18" charset="0"/>
                            <a:sym typeface="Symbol" pitchFamily="18" charset="2"/>
                          </a:rPr>
                          <m:t>2</m:t>
                        </m:r>
                        <m:r>
                          <a:rPr lang="en-US" sz="1800" b="0" i="1" smtClean="0">
                            <a:latin typeface="Cambria Math" panose="02040503050406030204" pitchFamily="18" charset="0"/>
                            <a:sym typeface="Symbol" pitchFamily="18" charset="2"/>
                          </a:rPr>
                          <m:t>𝑟</m:t>
                        </m:r>
                      </m:den>
                    </m:f>
                  </m:oMath>
                </a14:m>
                <a:r>
                  <a:rPr lang="en-US" sz="1800" dirty="0" smtClean="0">
                    <a:sym typeface="Symbol" pitchFamily="18" charset="2"/>
                  </a:rPr>
                  <a:t>.</a:t>
                </a:r>
                <a:endParaRPr lang="en-US" sz="1800" dirty="0">
                  <a:sym typeface="Symbol" pitchFamily="18" charset="2"/>
                </a:endParaRPr>
              </a:p>
              <a:p>
                <a:pPr eaLnBrk="0" hangingPunct="0">
                  <a:spcBef>
                    <a:spcPct val="15000"/>
                  </a:spcBef>
                </a:pPr>
                <a:r>
                  <a:rPr lang="en-US" dirty="0">
                    <a:sym typeface="Symbol" pitchFamily="18" charset="2"/>
                  </a:rPr>
                  <a:t>SOLUTION: </a:t>
                </a:r>
              </a:p>
              <a:p>
                <a:pPr eaLnBrk="0" hangingPunct="0">
                  <a:spcBef>
                    <a:spcPts val="0"/>
                  </a:spcBef>
                </a:pPr>
                <a:r>
                  <a:rPr lang="en-US" dirty="0">
                    <a:sym typeface="Symbol" pitchFamily="18" charset="2"/>
                  </a:rPr>
                  <a:t>In circular orbit </a:t>
                </a:r>
                <a14:m>
                  <m:oMath xmlns:m="http://schemas.openxmlformats.org/officeDocument/2006/math">
                    <m:sSub>
                      <m:sSubPr>
                        <m:ctrlPr>
                          <a:rPr lang="en-US" sz="1800" i="1">
                            <a:latin typeface="Cambria Math" panose="02040503050406030204" pitchFamily="18" charset="0"/>
                            <a:sym typeface="Symbol" pitchFamily="18" charset="2"/>
                          </a:rPr>
                        </m:ctrlPr>
                      </m:sSubPr>
                      <m:e>
                        <m:r>
                          <a:rPr lang="en-US" sz="1800" i="1">
                            <a:latin typeface="Cambria Math" panose="02040503050406030204" pitchFamily="18" charset="0"/>
                            <a:sym typeface="Symbol" pitchFamily="18" charset="2"/>
                          </a:rPr>
                          <m:t>𝐹</m:t>
                        </m:r>
                      </m:e>
                      <m:sub>
                        <m:r>
                          <a:rPr lang="en-US" sz="1800" i="1">
                            <a:latin typeface="Cambria Math" panose="02040503050406030204" pitchFamily="18" charset="0"/>
                            <a:sym typeface="Symbol" pitchFamily="18" charset="2"/>
                          </a:rPr>
                          <m:t>𝑐</m:t>
                        </m:r>
                      </m:sub>
                    </m:sSub>
                    <m:r>
                      <a:rPr lang="en-US" sz="1800" b="0" i="1" smtClean="0">
                        <a:latin typeface="Cambria Math" panose="02040503050406030204" pitchFamily="18" charset="0"/>
                        <a:sym typeface="Symbol" pitchFamily="18" charset="2"/>
                      </a:rPr>
                      <m:t>=</m:t>
                    </m:r>
                    <m:sSub>
                      <m:sSubPr>
                        <m:ctrlPr>
                          <a:rPr lang="en-US" sz="1800" i="1">
                            <a:latin typeface="Cambria Math" panose="02040503050406030204" pitchFamily="18" charset="0"/>
                            <a:sym typeface="Symbol" pitchFamily="18" charset="2"/>
                          </a:rPr>
                        </m:ctrlPr>
                      </m:sSubPr>
                      <m:e>
                        <m:r>
                          <a:rPr lang="en-US" sz="1800" i="1">
                            <a:latin typeface="Cambria Math" panose="02040503050406030204" pitchFamily="18" charset="0"/>
                            <a:sym typeface="Symbol" pitchFamily="18" charset="2"/>
                          </a:rPr>
                          <m:t>𝑚𝑎</m:t>
                        </m:r>
                      </m:e>
                      <m:sub>
                        <m:r>
                          <a:rPr lang="en-US" sz="1800" i="1">
                            <a:latin typeface="Cambria Math" panose="02040503050406030204" pitchFamily="18" charset="0"/>
                            <a:sym typeface="Symbol" pitchFamily="18" charset="2"/>
                          </a:rPr>
                          <m:t>𝑐</m:t>
                        </m:r>
                      </m:sub>
                    </m:sSub>
                  </m:oMath>
                </a14:m>
                <a:r>
                  <a:rPr lang="en-US" dirty="0" smtClean="0">
                    <a:sym typeface="Symbol" pitchFamily="18" charset="2"/>
                  </a:rPr>
                  <a:t> </a:t>
                </a:r>
                <a:r>
                  <a:rPr lang="en-US" dirty="0">
                    <a:sym typeface="Symbol" pitchFamily="18" charset="2"/>
                  </a:rPr>
                  <a:t>and </a:t>
                </a:r>
                <a14:m>
                  <m:oMath xmlns:m="http://schemas.openxmlformats.org/officeDocument/2006/math">
                    <m:sSub>
                      <m:sSubPr>
                        <m:ctrlPr>
                          <a:rPr lang="en-US" sz="1800" b="0" i="1" smtClean="0">
                            <a:latin typeface="Cambria Math" panose="02040503050406030204" pitchFamily="18" charset="0"/>
                            <a:sym typeface="Symbol" pitchFamily="18" charset="2"/>
                          </a:rPr>
                        </m:ctrlPr>
                      </m:sSubPr>
                      <m:e>
                        <m:r>
                          <a:rPr lang="en-US" sz="1800" b="0" i="1" smtClean="0">
                            <a:latin typeface="Cambria Math" panose="02040503050406030204" pitchFamily="18" charset="0"/>
                            <a:sym typeface="Symbol" pitchFamily="18" charset="2"/>
                          </a:rPr>
                          <m:t>𝐹</m:t>
                        </m:r>
                      </m:e>
                      <m:sub>
                        <m:r>
                          <a:rPr lang="en-US" sz="1800" b="0" i="1" smtClean="0">
                            <a:latin typeface="Cambria Math" panose="02040503050406030204" pitchFamily="18" charset="0"/>
                            <a:sym typeface="Symbol" pitchFamily="18" charset="2"/>
                          </a:rPr>
                          <m:t>𝑐</m:t>
                        </m:r>
                      </m:sub>
                    </m:sSub>
                    <m:r>
                      <a:rPr lang="en-US" sz="1800" b="0" i="1" smtClean="0">
                        <a:latin typeface="Cambria Math" panose="02040503050406030204" pitchFamily="18" charset="0"/>
                        <a:sym typeface="Symbol" pitchFamily="18" charset="2"/>
                      </a:rPr>
                      <m:t>=</m:t>
                    </m:r>
                    <m:f>
                      <m:fPr>
                        <m:ctrlPr>
                          <a:rPr lang="en-US" sz="1800" i="1">
                            <a:latin typeface="Cambria Math" panose="02040503050406030204" pitchFamily="18" charset="0"/>
                            <a:sym typeface="Symbol" pitchFamily="18" charset="2"/>
                          </a:rPr>
                        </m:ctrlPr>
                      </m:fPr>
                      <m:num>
                        <m:r>
                          <a:rPr lang="en-US" sz="1800" i="1">
                            <a:latin typeface="Cambria Math" panose="02040503050406030204" pitchFamily="18" charset="0"/>
                            <a:sym typeface="Symbol" pitchFamily="18" charset="2"/>
                          </a:rPr>
                          <m:t>𝐺𝑀𝑚</m:t>
                        </m:r>
                      </m:num>
                      <m:den>
                        <m:sSup>
                          <m:sSupPr>
                            <m:ctrlPr>
                              <a:rPr lang="en-US" sz="1800" i="1">
                                <a:latin typeface="Cambria Math" panose="02040503050406030204" pitchFamily="18" charset="0"/>
                                <a:sym typeface="Symbol" pitchFamily="18" charset="2"/>
                              </a:rPr>
                            </m:ctrlPr>
                          </m:sSupPr>
                          <m:e>
                            <m:r>
                              <a:rPr lang="en-US" sz="1800" i="1">
                                <a:latin typeface="Cambria Math" panose="02040503050406030204" pitchFamily="18" charset="0"/>
                                <a:sym typeface="Symbol" pitchFamily="18" charset="2"/>
                              </a:rPr>
                              <m:t>𝑟</m:t>
                            </m:r>
                          </m:e>
                          <m:sup>
                            <m:r>
                              <a:rPr lang="en-US" sz="1800" i="1">
                                <a:latin typeface="Cambria Math" panose="02040503050406030204" pitchFamily="18" charset="0"/>
                                <a:sym typeface="Symbol" pitchFamily="18" charset="2"/>
                              </a:rPr>
                              <m:t>2</m:t>
                            </m:r>
                          </m:sup>
                        </m:sSup>
                      </m:den>
                    </m:f>
                  </m:oMath>
                </a14:m>
                <a:endParaRPr lang="en-US" dirty="0">
                  <a:sym typeface="Symbol" pitchFamily="18" charset="2"/>
                </a:endParaRPr>
              </a:p>
              <a:p>
                <a:pPr eaLnBrk="0" hangingPunct="0">
                  <a:spcBef>
                    <a:spcPct val="15000"/>
                  </a:spcBef>
                </a:pPr>
                <a:r>
                  <a:rPr lang="en-US" dirty="0">
                    <a:sym typeface="Symbol" pitchFamily="18" charset="2"/>
                  </a:rPr>
                  <a:t>But </a:t>
                </a:r>
                <a14:m>
                  <m:oMath xmlns:m="http://schemas.openxmlformats.org/officeDocument/2006/math">
                    <m:sSub>
                      <m:sSubPr>
                        <m:ctrlPr>
                          <a:rPr lang="en-US" sz="2000" b="0" i="1" smtClean="0">
                            <a:latin typeface="Cambria Math" panose="02040503050406030204" pitchFamily="18" charset="0"/>
                            <a:sym typeface="Symbol" pitchFamily="18" charset="2"/>
                          </a:rPr>
                        </m:ctrlPr>
                      </m:sSubPr>
                      <m:e>
                        <m:r>
                          <a:rPr lang="en-US" sz="2000" b="0" i="1" smtClean="0">
                            <a:latin typeface="Cambria Math" panose="02040503050406030204" pitchFamily="18" charset="0"/>
                            <a:sym typeface="Symbol" pitchFamily="18" charset="2"/>
                          </a:rPr>
                          <m:t>𝑎</m:t>
                        </m:r>
                      </m:e>
                      <m:sub>
                        <m:r>
                          <a:rPr lang="en-US" sz="2000" b="0" i="1" smtClean="0">
                            <a:latin typeface="Cambria Math" panose="02040503050406030204" pitchFamily="18" charset="0"/>
                            <a:sym typeface="Symbol" pitchFamily="18" charset="2"/>
                          </a:rPr>
                          <m:t>𝑐</m:t>
                        </m:r>
                      </m:sub>
                    </m:sSub>
                    <m:r>
                      <a:rPr lang="en-US" sz="2000" b="0" i="1" smtClean="0">
                        <a:latin typeface="Cambria Math" panose="02040503050406030204" pitchFamily="18" charset="0"/>
                        <a:sym typeface="Symbol" pitchFamily="18" charset="2"/>
                      </a:rPr>
                      <m:t>=</m:t>
                    </m:r>
                    <m:f>
                      <m:fPr>
                        <m:ctrlPr>
                          <a:rPr lang="en-US" sz="2000" b="0" i="1" smtClean="0">
                            <a:latin typeface="Cambria Math" panose="02040503050406030204" pitchFamily="18" charset="0"/>
                            <a:sym typeface="Symbol" pitchFamily="18" charset="2"/>
                          </a:rPr>
                        </m:ctrlPr>
                      </m:fPr>
                      <m:num>
                        <m:sSup>
                          <m:sSupPr>
                            <m:ctrlPr>
                              <a:rPr lang="en-US" sz="2000" b="0" i="1" smtClean="0">
                                <a:latin typeface="Cambria Math" panose="02040503050406030204" pitchFamily="18" charset="0"/>
                                <a:sym typeface="Symbol" pitchFamily="18" charset="2"/>
                              </a:rPr>
                            </m:ctrlPr>
                          </m:sSupPr>
                          <m:e>
                            <m:r>
                              <a:rPr lang="en-US" sz="2000" b="0" i="1" smtClean="0">
                                <a:latin typeface="Cambria Math" panose="02040503050406030204" pitchFamily="18" charset="0"/>
                                <a:sym typeface="Symbol" pitchFamily="18" charset="2"/>
                              </a:rPr>
                              <m:t>𝑣</m:t>
                            </m:r>
                          </m:e>
                          <m:sup>
                            <m:r>
                              <a:rPr lang="en-US" sz="2000" b="0" i="1" smtClean="0">
                                <a:latin typeface="Cambria Math" panose="02040503050406030204" pitchFamily="18" charset="0"/>
                                <a:sym typeface="Symbol" pitchFamily="18" charset="2"/>
                              </a:rPr>
                              <m:t>2</m:t>
                            </m:r>
                          </m:sup>
                        </m:sSup>
                      </m:num>
                      <m:den>
                        <m:r>
                          <a:rPr lang="en-US" sz="2000" b="0" i="1" smtClean="0">
                            <a:latin typeface="Cambria Math" panose="02040503050406030204" pitchFamily="18" charset="0"/>
                            <a:sym typeface="Symbol" pitchFamily="18" charset="2"/>
                          </a:rPr>
                          <m:t>𝑟</m:t>
                        </m:r>
                      </m:den>
                    </m:f>
                  </m:oMath>
                </a14:m>
                <a:r>
                  <a:rPr lang="en-US" dirty="0" smtClean="0">
                    <a:sym typeface="Symbol" pitchFamily="18" charset="2"/>
                  </a:rPr>
                  <a:t>. </a:t>
                </a:r>
                <a:r>
                  <a:rPr lang="en-US" dirty="0">
                    <a:sym typeface="Symbol" pitchFamily="18" charset="2"/>
                  </a:rPr>
                  <a:t>Then</a:t>
                </a:r>
              </a:p>
              <a:p>
                <a:pPr eaLnBrk="0" hangingPunct="0">
                  <a:spcBef>
                    <a:spcPts val="0"/>
                  </a:spcBef>
                </a:pPr>
                <a:r>
                  <a:rPr lang="en-US" i="1" dirty="0" smtClean="0">
                    <a:sym typeface="Symbol" pitchFamily="18" charset="2"/>
                  </a:rPr>
                  <a:t> 	</a:t>
                </a:r>
                <a14:m>
                  <m:oMath xmlns:m="http://schemas.openxmlformats.org/officeDocument/2006/math">
                    <m:sSub>
                      <m:sSubPr>
                        <m:ctrlPr>
                          <a:rPr lang="en-US" sz="2000" i="1">
                            <a:latin typeface="Cambria Math" panose="02040503050406030204" pitchFamily="18" charset="0"/>
                            <a:sym typeface="Symbol" pitchFamily="18" charset="2"/>
                          </a:rPr>
                        </m:ctrlPr>
                      </m:sSubPr>
                      <m:e>
                        <m:r>
                          <a:rPr lang="en-US" sz="2000" b="0" i="1" smtClean="0">
                            <a:latin typeface="Cambria Math" panose="02040503050406030204" pitchFamily="18" charset="0"/>
                            <a:sym typeface="Symbol" pitchFamily="18" charset="2"/>
                          </a:rPr>
                          <m:t>𝑚</m:t>
                        </m:r>
                        <m:r>
                          <a:rPr lang="en-US" sz="2000" i="1">
                            <a:latin typeface="Cambria Math" panose="02040503050406030204" pitchFamily="18" charset="0"/>
                            <a:sym typeface="Symbol" pitchFamily="18" charset="2"/>
                          </a:rPr>
                          <m:t>𝑎</m:t>
                        </m:r>
                      </m:e>
                      <m:sub>
                        <m:r>
                          <a:rPr lang="en-US" sz="2000" i="1">
                            <a:latin typeface="Cambria Math" panose="02040503050406030204" pitchFamily="18" charset="0"/>
                            <a:sym typeface="Symbol" pitchFamily="18" charset="2"/>
                          </a:rPr>
                          <m:t>𝑐</m:t>
                        </m:r>
                      </m:sub>
                    </m:sSub>
                    <m:r>
                      <a:rPr lang="en-US" sz="2000" b="0" i="1" smtClean="0">
                        <a:latin typeface="Cambria Math" panose="02040503050406030204" pitchFamily="18" charset="0"/>
                        <a:sym typeface="Symbol" pitchFamily="18" charset="2"/>
                      </a:rPr>
                      <m:t>=</m:t>
                    </m:r>
                    <m:f>
                      <m:fPr>
                        <m:ctrlPr>
                          <a:rPr lang="en-US" sz="2000" b="0" i="1" smtClean="0">
                            <a:latin typeface="Cambria Math" panose="02040503050406030204" pitchFamily="18" charset="0"/>
                            <a:sym typeface="Symbol" pitchFamily="18" charset="2"/>
                          </a:rPr>
                        </m:ctrlPr>
                      </m:fPr>
                      <m:num>
                        <m:r>
                          <a:rPr lang="en-US" sz="2000" b="0" i="1" smtClean="0">
                            <a:latin typeface="Cambria Math" panose="02040503050406030204" pitchFamily="18" charset="0"/>
                            <a:sym typeface="Symbol" pitchFamily="18" charset="2"/>
                          </a:rPr>
                          <m:t>𝐺𝑀𝑚</m:t>
                        </m:r>
                      </m:num>
                      <m:den>
                        <m:sSup>
                          <m:sSupPr>
                            <m:ctrlPr>
                              <a:rPr lang="en-US" sz="2000" b="0" i="1" smtClean="0">
                                <a:latin typeface="Cambria Math" panose="02040503050406030204" pitchFamily="18" charset="0"/>
                                <a:sym typeface="Symbol" pitchFamily="18" charset="2"/>
                              </a:rPr>
                            </m:ctrlPr>
                          </m:sSupPr>
                          <m:e>
                            <m:r>
                              <a:rPr lang="en-US" sz="2000" b="0" i="1" smtClean="0">
                                <a:latin typeface="Cambria Math" panose="02040503050406030204" pitchFamily="18" charset="0"/>
                                <a:sym typeface="Symbol" pitchFamily="18" charset="2"/>
                              </a:rPr>
                              <m:t>𝑟</m:t>
                            </m:r>
                          </m:e>
                          <m:sup>
                            <m:r>
                              <a:rPr lang="en-US" sz="2000" b="0" i="1" smtClean="0">
                                <a:latin typeface="Cambria Math" panose="02040503050406030204" pitchFamily="18" charset="0"/>
                                <a:sym typeface="Symbol" pitchFamily="18" charset="2"/>
                              </a:rPr>
                              <m:t>2</m:t>
                            </m:r>
                          </m:sup>
                        </m:sSup>
                      </m:den>
                    </m:f>
                  </m:oMath>
                </a14:m>
                <a:endParaRPr lang="en-US" sz="2000" baseline="30000" dirty="0" smtClean="0">
                  <a:sym typeface="Symbol" pitchFamily="18" charset="2"/>
                </a:endParaRPr>
              </a:p>
              <a:p>
                <a:pPr eaLnBrk="0" hangingPunct="0">
                  <a:spcBef>
                    <a:spcPct val="15000"/>
                  </a:spcBef>
                </a:pPr>
                <a:r>
                  <a:rPr lang="en-US" sz="2000" baseline="30000" dirty="0">
                    <a:sym typeface="Symbol" pitchFamily="18" charset="2"/>
                  </a:rPr>
                  <a:t>	</a:t>
                </a:r>
                <a14:m>
                  <m:oMath xmlns:m="http://schemas.openxmlformats.org/officeDocument/2006/math">
                    <m:r>
                      <a:rPr lang="en-US" sz="2000" b="0" i="0" smtClean="0">
                        <a:latin typeface="Cambria Math" panose="02040503050406030204" pitchFamily="18" charset="0"/>
                        <a:sym typeface="Symbol" pitchFamily="18" charset="2"/>
                      </a:rPr>
                      <m:t> </m:t>
                    </m:r>
                    <m:f>
                      <m:fPr>
                        <m:ctrlPr>
                          <a:rPr lang="en-US" sz="2000" i="1">
                            <a:latin typeface="Cambria Math" panose="02040503050406030204" pitchFamily="18" charset="0"/>
                            <a:sym typeface="Symbol" pitchFamily="18" charset="2"/>
                          </a:rPr>
                        </m:ctrlPr>
                      </m:fPr>
                      <m:num>
                        <m:sSup>
                          <m:sSupPr>
                            <m:ctrlPr>
                              <a:rPr lang="en-US" sz="2000" i="1">
                                <a:latin typeface="Cambria Math" panose="02040503050406030204" pitchFamily="18" charset="0"/>
                                <a:sym typeface="Symbol" pitchFamily="18" charset="2"/>
                              </a:rPr>
                            </m:ctrlPr>
                          </m:sSupPr>
                          <m:e>
                            <m:r>
                              <a:rPr lang="en-US" sz="2000" b="0" i="1" smtClean="0">
                                <a:latin typeface="Cambria Math" panose="02040503050406030204" pitchFamily="18" charset="0"/>
                                <a:sym typeface="Symbol" pitchFamily="18" charset="2"/>
                              </a:rPr>
                              <m:t>𝑚</m:t>
                            </m:r>
                            <m:r>
                              <a:rPr lang="en-US" sz="2000" i="1">
                                <a:latin typeface="Cambria Math" panose="02040503050406030204" pitchFamily="18" charset="0"/>
                                <a:sym typeface="Symbol" pitchFamily="18" charset="2"/>
                              </a:rPr>
                              <m:t>𝑣</m:t>
                            </m:r>
                          </m:e>
                          <m:sup>
                            <m:r>
                              <a:rPr lang="en-US" sz="2000" i="1">
                                <a:latin typeface="Cambria Math" panose="02040503050406030204" pitchFamily="18" charset="0"/>
                                <a:sym typeface="Symbol" pitchFamily="18" charset="2"/>
                              </a:rPr>
                              <m:t>2</m:t>
                            </m:r>
                          </m:sup>
                        </m:sSup>
                      </m:num>
                      <m:den>
                        <m:r>
                          <a:rPr lang="en-US" sz="2000" i="1">
                            <a:latin typeface="Cambria Math" panose="02040503050406030204" pitchFamily="18" charset="0"/>
                            <a:sym typeface="Symbol" pitchFamily="18" charset="2"/>
                          </a:rPr>
                          <m:t>𝑟</m:t>
                        </m:r>
                      </m:den>
                    </m:f>
                    <m:r>
                      <a:rPr lang="en-US" sz="2000" i="1">
                        <a:latin typeface="Cambria Math" panose="02040503050406030204" pitchFamily="18" charset="0"/>
                        <a:sym typeface="Symbol" pitchFamily="18" charset="2"/>
                      </a:rPr>
                      <m:t>=</m:t>
                    </m:r>
                    <m:f>
                      <m:fPr>
                        <m:ctrlPr>
                          <a:rPr lang="en-US" sz="2000" i="1">
                            <a:latin typeface="Cambria Math" panose="02040503050406030204" pitchFamily="18" charset="0"/>
                            <a:sym typeface="Symbol" pitchFamily="18" charset="2"/>
                          </a:rPr>
                        </m:ctrlPr>
                      </m:fPr>
                      <m:num>
                        <m:r>
                          <a:rPr lang="en-US" sz="2000" i="1">
                            <a:latin typeface="Cambria Math" panose="02040503050406030204" pitchFamily="18" charset="0"/>
                            <a:sym typeface="Symbol" pitchFamily="18" charset="2"/>
                          </a:rPr>
                          <m:t>𝐺𝑀𝑚</m:t>
                        </m:r>
                      </m:num>
                      <m:den>
                        <m:sSup>
                          <m:sSupPr>
                            <m:ctrlPr>
                              <a:rPr lang="en-US" sz="2000" i="1">
                                <a:latin typeface="Cambria Math" panose="02040503050406030204" pitchFamily="18" charset="0"/>
                                <a:sym typeface="Symbol" pitchFamily="18" charset="2"/>
                              </a:rPr>
                            </m:ctrlPr>
                          </m:sSupPr>
                          <m:e>
                            <m:r>
                              <a:rPr lang="en-US" sz="2000" i="1">
                                <a:latin typeface="Cambria Math" panose="02040503050406030204" pitchFamily="18" charset="0"/>
                                <a:sym typeface="Symbol" pitchFamily="18" charset="2"/>
                              </a:rPr>
                              <m:t>𝑟</m:t>
                            </m:r>
                          </m:e>
                          <m:sup>
                            <m:r>
                              <a:rPr lang="en-US" sz="2000" i="1">
                                <a:latin typeface="Cambria Math" panose="02040503050406030204" pitchFamily="18" charset="0"/>
                                <a:sym typeface="Symbol" pitchFamily="18" charset="2"/>
                              </a:rPr>
                              <m:t>2</m:t>
                            </m:r>
                          </m:sup>
                        </m:sSup>
                      </m:den>
                    </m:f>
                  </m:oMath>
                </a14:m>
                <a:endParaRPr lang="en-US" sz="2000" i="1" dirty="0" smtClean="0">
                  <a:latin typeface="Cambria Math" panose="02040503050406030204" pitchFamily="18" charset="0"/>
                  <a:sym typeface="Symbol" pitchFamily="18" charset="2"/>
                </a:endParaRPr>
              </a:p>
              <a:p>
                <a:pPr eaLnBrk="0" hangingPunct="0">
                  <a:spcBef>
                    <a:spcPct val="15000"/>
                  </a:spcBef>
                </a:pPr>
                <a:r>
                  <a:rPr lang="en-US" sz="2000" dirty="0" smtClean="0">
                    <a:sym typeface="Symbol" pitchFamily="18" charset="2"/>
                  </a:rPr>
                  <a:t>	 </a:t>
                </a:r>
                <a14:m>
                  <m:oMath xmlns:m="http://schemas.openxmlformats.org/officeDocument/2006/math">
                    <m:f>
                      <m:fPr>
                        <m:ctrlPr>
                          <a:rPr lang="en-US" sz="2000" i="1">
                            <a:latin typeface="Cambria Math" panose="02040503050406030204" pitchFamily="18" charset="0"/>
                            <a:sym typeface="Symbol" pitchFamily="18" charset="2"/>
                          </a:rPr>
                        </m:ctrlPr>
                      </m:fPr>
                      <m:num>
                        <m:sSup>
                          <m:sSupPr>
                            <m:ctrlPr>
                              <a:rPr lang="en-US" sz="2000" i="1">
                                <a:latin typeface="Cambria Math" panose="02040503050406030204" pitchFamily="18" charset="0"/>
                                <a:sym typeface="Symbol" pitchFamily="18" charset="2"/>
                              </a:rPr>
                            </m:ctrlPr>
                          </m:sSupPr>
                          <m:e>
                            <m:r>
                              <a:rPr lang="en-US" sz="2000" i="1">
                                <a:latin typeface="Cambria Math" panose="02040503050406030204" pitchFamily="18" charset="0"/>
                                <a:sym typeface="Symbol" pitchFamily="18" charset="2"/>
                              </a:rPr>
                              <m:t>𝑚𝑣</m:t>
                            </m:r>
                          </m:e>
                          <m:sup>
                            <m:r>
                              <a:rPr lang="en-US" sz="2000" i="1">
                                <a:latin typeface="Cambria Math" panose="02040503050406030204" pitchFamily="18" charset="0"/>
                                <a:sym typeface="Symbol" pitchFamily="18" charset="2"/>
                              </a:rPr>
                              <m:t>2</m:t>
                            </m:r>
                          </m:sup>
                        </m:sSup>
                      </m:num>
                      <m:den>
                        <m:r>
                          <a:rPr lang="en-US" sz="2000" i="1">
                            <a:latin typeface="Cambria Math" panose="02040503050406030204" pitchFamily="18" charset="0"/>
                            <a:sym typeface="Symbol" pitchFamily="18" charset="2"/>
                          </a:rPr>
                          <m:t>𝑟</m:t>
                        </m:r>
                      </m:den>
                    </m:f>
                    <m:r>
                      <a:rPr lang="en-US" sz="2000" i="1">
                        <a:latin typeface="Cambria Math" panose="02040503050406030204" pitchFamily="18" charset="0"/>
                        <a:sym typeface="Symbol" pitchFamily="18" charset="2"/>
                      </a:rPr>
                      <m:t>=</m:t>
                    </m:r>
                    <m:f>
                      <m:fPr>
                        <m:ctrlPr>
                          <a:rPr lang="en-US" sz="2000" i="1">
                            <a:latin typeface="Cambria Math" panose="02040503050406030204" pitchFamily="18" charset="0"/>
                            <a:sym typeface="Symbol" pitchFamily="18" charset="2"/>
                          </a:rPr>
                        </m:ctrlPr>
                      </m:fPr>
                      <m:num>
                        <m:r>
                          <a:rPr lang="en-US" sz="2000" i="1">
                            <a:latin typeface="Cambria Math" panose="02040503050406030204" pitchFamily="18" charset="0"/>
                            <a:sym typeface="Symbol" pitchFamily="18" charset="2"/>
                          </a:rPr>
                          <m:t>𝐺𝑀𝑚</m:t>
                        </m:r>
                      </m:num>
                      <m:den>
                        <m:sSup>
                          <m:sSupPr>
                            <m:ctrlPr>
                              <a:rPr lang="en-US" sz="2000" i="1">
                                <a:latin typeface="Cambria Math" panose="02040503050406030204" pitchFamily="18" charset="0"/>
                                <a:sym typeface="Symbol" pitchFamily="18" charset="2"/>
                              </a:rPr>
                            </m:ctrlPr>
                          </m:sSupPr>
                          <m:e>
                            <m:r>
                              <a:rPr lang="en-US" sz="2000" i="1">
                                <a:latin typeface="Cambria Math" panose="02040503050406030204" pitchFamily="18" charset="0"/>
                                <a:sym typeface="Symbol" pitchFamily="18" charset="2"/>
                              </a:rPr>
                              <m:t>𝑟</m:t>
                            </m:r>
                          </m:e>
                          <m:sup>
                            <m:r>
                              <a:rPr lang="en-US" sz="2000" i="1">
                                <a:latin typeface="Cambria Math" panose="02040503050406030204" pitchFamily="18" charset="0"/>
                                <a:sym typeface="Symbol" pitchFamily="18" charset="2"/>
                              </a:rPr>
                              <m:t>2</m:t>
                            </m:r>
                          </m:sup>
                        </m:sSup>
                      </m:den>
                    </m:f>
                  </m:oMath>
                </a14:m>
                <a:endParaRPr lang="en-US" baseline="30000" dirty="0">
                  <a:sym typeface="Symbol" pitchFamily="18" charset="2"/>
                </a:endParaRPr>
              </a:p>
              <a:p>
                <a:pPr lvl="2" eaLnBrk="0" hangingPunct="0">
                  <a:spcBef>
                    <a:spcPct val="15000"/>
                  </a:spcBef>
                </a:pPr>
                <a14:m>
                  <m:oMath xmlns:m="http://schemas.openxmlformats.org/officeDocument/2006/math">
                    <m:sSup>
                      <m:sSupPr>
                        <m:ctrlPr>
                          <a:rPr lang="en-US" sz="2000" i="1">
                            <a:latin typeface="Cambria Math" panose="02040503050406030204" pitchFamily="18" charset="0"/>
                            <a:sym typeface="Symbol" pitchFamily="18" charset="2"/>
                          </a:rPr>
                        </m:ctrlPr>
                      </m:sSupPr>
                      <m:e>
                        <m:r>
                          <a:rPr lang="en-US" sz="2000" i="1">
                            <a:latin typeface="Cambria Math" panose="02040503050406030204" pitchFamily="18" charset="0"/>
                            <a:sym typeface="Symbol" pitchFamily="18" charset="2"/>
                          </a:rPr>
                          <m:t>𝑚𝑣</m:t>
                        </m:r>
                      </m:e>
                      <m:sup>
                        <m:r>
                          <a:rPr lang="en-US" sz="2000" i="1">
                            <a:latin typeface="Cambria Math" panose="02040503050406030204" pitchFamily="18" charset="0"/>
                            <a:sym typeface="Symbol" pitchFamily="18" charset="2"/>
                          </a:rPr>
                          <m:t>2</m:t>
                        </m:r>
                      </m:sup>
                    </m:sSup>
                    <m:r>
                      <a:rPr lang="en-US" sz="2000" i="1">
                        <a:latin typeface="Cambria Math" panose="02040503050406030204" pitchFamily="18" charset="0"/>
                        <a:sym typeface="Symbol" pitchFamily="18" charset="2"/>
                      </a:rPr>
                      <m:t>=</m:t>
                    </m:r>
                    <m:f>
                      <m:fPr>
                        <m:ctrlPr>
                          <a:rPr lang="en-US" sz="2000" i="1">
                            <a:latin typeface="Cambria Math" panose="02040503050406030204" pitchFamily="18" charset="0"/>
                            <a:sym typeface="Symbol" pitchFamily="18" charset="2"/>
                          </a:rPr>
                        </m:ctrlPr>
                      </m:fPr>
                      <m:num>
                        <m:r>
                          <a:rPr lang="en-US" sz="2000" i="1">
                            <a:latin typeface="Cambria Math" panose="02040503050406030204" pitchFamily="18" charset="0"/>
                            <a:sym typeface="Symbol" pitchFamily="18" charset="2"/>
                          </a:rPr>
                          <m:t>𝐺𝑀𝑚</m:t>
                        </m:r>
                      </m:num>
                      <m:den>
                        <m:r>
                          <a:rPr lang="en-US" sz="2000" b="0" i="1" smtClean="0">
                            <a:latin typeface="Cambria Math" panose="02040503050406030204" pitchFamily="18" charset="0"/>
                            <a:sym typeface="Symbol" pitchFamily="18" charset="2"/>
                          </a:rPr>
                          <m:t>𝑟</m:t>
                        </m:r>
                      </m:den>
                    </m:f>
                  </m:oMath>
                </a14:m>
                <a:r>
                  <a:rPr lang="en-US" dirty="0">
                    <a:sym typeface="Symbol" pitchFamily="18" charset="2"/>
                  </a:rPr>
                  <a:t>    </a:t>
                </a:r>
                <a:endParaRPr lang="en-US" dirty="0" smtClean="0">
                  <a:sym typeface="Symbol" pitchFamily="18" charset="2"/>
                </a:endParaRPr>
              </a:p>
              <a:p>
                <a:pPr lvl="2" eaLnBrk="0" hangingPunct="0">
                  <a:spcBef>
                    <a:spcPct val="15000"/>
                  </a:spcBef>
                </a:pPr>
                <a14:m>
                  <m:oMathPara xmlns:m="http://schemas.openxmlformats.org/officeDocument/2006/math">
                    <m:oMathParaPr>
                      <m:jc m:val="left"/>
                    </m:oMathParaPr>
                    <m:oMath xmlns:m="http://schemas.openxmlformats.org/officeDocument/2006/math">
                      <m:sSup>
                        <m:sSupPr>
                          <m:ctrlPr>
                            <a:rPr lang="en-US" sz="1800" i="1">
                              <a:latin typeface="Cambria Math" panose="02040503050406030204" pitchFamily="18" charset="0"/>
                              <a:sym typeface="Symbol" pitchFamily="18" charset="2"/>
                            </a:rPr>
                          </m:ctrlPr>
                        </m:sSupPr>
                        <m:e>
                          <m:f>
                            <m:fPr>
                              <m:ctrlPr>
                                <a:rPr lang="en-US" sz="1800" i="1" smtClean="0">
                                  <a:latin typeface="Cambria Math" panose="02040503050406030204" pitchFamily="18" charset="0"/>
                                  <a:sym typeface="Symbol" pitchFamily="18" charset="2"/>
                                </a:rPr>
                              </m:ctrlPr>
                            </m:fPr>
                            <m:num>
                              <m:r>
                                <a:rPr lang="en-US" sz="1800" b="0" i="1" smtClean="0">
                                  <a:latin typeface="Cambria Math" panose="02040503050406030204" pitchFamily="18" charset="0"/>
                                  <a:sym typeface="Symbol" pitchFamily="18" charset="2"/>
                                </a:rPr>
                                <m:t>1</m:t>
                              </m:r>
                            </m:num>
                            <m:den>
                              <m:r>
                                <a:rPr lang="en-US" sz="1800" b="0" i="1" smtClean="0">
                                  <a:latin typeface="Cambria Math" panose="02040503050406030204" pitchFamily="18" charset="0"/>
                                  <a:sym typeface="Symbol" pitchFamily="18" charset="2"/>
                                </a:rPr>
                                <m:t>2</m:t>
                              </m:r>
                            </m:den>
                          </m:f>
                          <m:r>
                            <a:rPr lang="en-US" sz="1800" i="1">
                              <a:latin typeface="Cambria Math" panose="02040503050406030204" pitchFamily="18" charset="0"/>
                              <a:sym typeface="Symbol" pitchFamily="18" charset="2"/>
                            </a:rPr>
                            <m:t>𝑚𝑣</m:t>
                          </m:r>
                        </m:e>
                        <m:sup>
                          <m:r>
                            <a:rPr lang="en-US" sz="1800" i="1">
                              <a:latin typeface="Cambria Math" panose="02040503050406030204" pitchFamily="18" charset="0"/>
                              <a:sym typeface="Symbol" pitchFamily="18" charset="2"/>
                            </a:rPr>
                            <m:t>2</m:t>
                          </m:r>
                        </m:sup>
                      </m:sSup>
                      <m:r>
                        <a:rPr lang="en-US" sz="1800" i="1">
                          <a:latin typeface="Cambria Math" panose="02040503050406030204" pitchFamily="18" charset="0"/>
                          <a:sym typeface="Symbol" pitchFamily="18" charset="2"/>
                        </a:rPr>
                        <m:t>=</m:t>
                      </m:r>
                      <m:f>
                        <m:fPr>
                          <m:ctrlPr>
                            <a:rPr lang="en-US" sz="1800" i="1">
                              <a:latin typeface="Cambria Math" panose="02040503050406030204" pitchFamily="18" charset="0"/>
                              <a:sym typeface="Symbol" pitchFamily="18" charset="2"/>
                            </a:rPr>
                          </m:ctrlPr>
                        </m:fPr>
                        <m:num>
                          <m:r>
                            <a:rPr lang="en-US" sz="1800" i="1">
                              <a:latin typeface="Cambria Math" panose="02040503050406030204" pitchFamily="18" charset="0"/>
                              <a:sym typeface="Symbol" pitchFamily="18" charset="2"/>
                            </a:rPr>
                            <m:t>𝐺𝑀𝑚</m:t>
                          </m:r>
                        </m:num>
                        <m:den>
                          <m:r>
                            <a:rPr lang="en-US" sz="1800" b="0" i="1" smtClean="0">
                              <a:latin typeface="Cambria Math" panose="02040503050406030204" pitchFamily="18" charset="0"/>
                              <a:sym typeface="Symbol" pitchFamily="18" charset="2"/>
                            </a:rPr>
                            <m:t>2</m:t>
                          </m:r>
                          <m:r>
                            <a:rPr lang="en-US" sz="1800" i="1">
                              <a:latin typeface="Cambria Math" panose="02040503050406030204" pitchFamily="18" charset="0"/>
                              <a:sym typeface="Symbol" pitchFamily="18" charset="2"/>
                            </a:rPr>
                            <m:t>𝑟</m:t>
                          </m:r>
                        </m:den>
                      </m:f>
                    </m:oMath>
                  </m:oMathPara>
                </a14:m>
                <a:endParaRPr lang="en-US" i="1" dirty="0">
                  <a:sym typeface="Symbol" pitchFamily="18" charset="2"/>
                </a:endParaRPr>
              </a:p>
            </p:txBody>
          </p:sp>
        </mc:Choice>
        <mc:Fallback xmlns="">
          <p:sp>
            <p:nvSpPr>
              <p:cNvPr id="454658" name="Rectangle 2"/>
              <p:cNvSpPr>
                <a:spLocks noRot="1" noChangeAspect="1" noMove="1" noResize="1" noEditPoints="1" noAdjustHandles="1" noChangeArrowheads="1" noChangeShapeType="1" noTextEdit="1"/>
              </p:cNvSpPr>
              <p:nvPr/>
            </p:nvSpPr>
            <p:spPr bwMode="auto">
              <a:xfrm>
                <a:off x="674688" y="1781175"/>
                <a:ext cx="7772400" cy="5076825"/>
              </a:xfrm>
              <a:prstGeom prst="rect">
                <a:avLst/>
              </a:prstGeom>
              <a:blipFill>
                <a:blip r:embed="rId5"/>
                <a:stretch>
                  <a:fillRect l="-1255" t="-840"/>
                </a:stretch>
              </a:blipFill>
              <a:ln w="9525">
                <a:noFill/>
                <a:miter lim="800000"/>
                <a:headEnd/>
                <a:tailEnd/>
              </a:ln>
            </p:spPr>
            <p:txBody>
              <a:bodyPr/>
              <a:lstStyle/>
              <a:p>
                <a:r>
                  <a:rPr lang="en-US">
                    <a:noFill/>
                  </a:rPr>
                  <a:t> </a:t>
                </a:r>
              </a:p>
            </p:txBody>
          </p:sp>
        </mc:Fallback>
      </mc:AlternateContent>
      <p:grpSp>
        <p:nvGrpSpPr>
          <p:cNvPr id="2" name="Group 3"/>
          <p:cNvGrpSpPr>
            <a:grpSpLocks/>
          </p:cNvGrpSpPr>
          <p:nvPr/>
        </p:nvGrpSpPr>
        <p:grpSpPr bwMode="auto">
          <a:xfrm>
            <a:off x="3711387" y="4807323"/>
            <a:ext cx="4581713" cy="1939551"/>
            <a:chOff x="522" y="3666"/>
            <a:chExt cx="4702" cy="520"/>
          </a:xfrm>
        </p:grpSpPr>
        <p:sp>
          <p:nvSpPr>
            <p:cNvPr id="37894" name="Text Box 4"/>
            <p:cNvSpPr txBox="1">
              <a:spLocks noChangeArrowheads="1"/>
            </p:cNvSpPr>
            <p:nvPr/>
          </p:nvSpPr>
          <p:spPr bwMode="auto">
            <a:xfrm>
              <a:off x="3593" y="3666"/>
              <a:ext cx="1631" cy="520"/>
            </a:xfrm>
            <a:prstGeom prst="rect">
              <a:avLst/>
            </a:prstGeom>
            <a:solidFill>
              <a:srgbClr val="FF0000"/>
            </a:solidFill>
            <a:ln w="9525">
              <a:noFill/>
              <a:miter lim="800000"/>
              <a:headEnd/>
              <a:tailEnd/>
            </a:ln>
          </p:spPr>
          <p:txBody>
            <a:bodyPr wrap="square">
              <a:spAutoFit/>
            </a:bodyPr>
            <a:lstStyle/>
            <a:p>
              <a:pPr algn="ctr">
                <a:spcBef>
                  <a:spcPct val="50000"/>
                </a:spcBef>
              </a:pPr>
              <a:r>
                <a:rPr lang="en-US" dirty="0">
                  <a:solidFill>
                    <a:schemeClr val="bg1"/>
                  </a:solidFill>
                </a:rPr>
                <a:t>kinetic energy of an orbiting satellite</a:t>
              </a:r>
            </a:p>
          </p:txBody>
        </p:sp>
        <p:sp>
          <p:nvSpPr>
            <p:cNvPr id="37895" name="Rectangle 5"/>
            <p:cNvSpPr>
              <a:spLocks noChangeArrowheads="1"/>
            </p:cNvSpPr>
            <p:nvPr/>
          </p:nvSpPr>
          <p:spPr bwMode="auto">
            <a:xfrm>
              <a:off x="522" y="3668"/>
              <a:ext cx="4701" cy="518"/>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37896" name="Rectangle 6"/>
                <p:cNvSpPr>
                  <a:spLocks noChangeArrowheads="1"/>
                </p:cNvSpPr>
                <p:nvPr/>
              </p:nvSpPr>
              <p:spPr bwMode="auto">
                <a:xfrm>
                  <a:off x="607" y="3825"/>
                  <a:ext cx="2986" cy="202"/>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sym typeface="Symbol" pitchFamily="18" charset="2"/>
                          </a:rPr>
                          <m:t>𝐸</m:t>
                        </m:r>
                        <m:r>
                          <a:rPr lang="en-US" i="1" baseline="-25000" dirty="0">
                            <a:latin typeface="Cambria Math" panose="02040503050406030204" pitchFamily="18" charset="0"/>
                            <a:sym typeface="Symbol" pitchFamily="18" charset="2"/>
                          </a:rPr>
                          <m:t>𝐾</m:t>
                        </m:r>
                        <m:r>
                          <a:rPr lang="en-US" b="0" i="1" dirty="0" smtClean="0">
                            <a:latin typeface="Cambria Math" panose="02040503050406030204" pitchFamily="18" charset="0"/>
                            <a:sym typeface="Symbol" pitchFamily="18" charset="2"/>
                          </a:rPr>
                          <m:t>=</m:t>
                        </m:r>
                        <m:sSup>
                          <m:sSupPr>
                            <m:ctrlPr>
                              <a:rPr lang="en-US" i="1">
                                <a:latin typeface="Cambria Math" panose="02040503050406030204" pitchFamily="18" charset="0"/>
                                <a:sym typeface="Symbol" pitchFamily="18" charset="2"/>
                              </a:rPr>
                            </m:ctrlPr>
                          </m:sSupPr>
                          <m:e>
                            <m:f>
                              <m:fPr>
                                <m:ctrlPr>
                                  <a:rPr lang="en-US" i="1">
                                    <a:latin typeface="Cambria Math" panose="02040503050406030204" pitchFamily="18" charset="0"/>
                                    <a:sym typeface="Symbol" pitchFamily="18" charset="2"/>
                                  </a:rPr>
                                </m:ctrlPr>
                              </m:fPr>
                              <m:num>
                                <m:r>
                                  <a:rPr lang="en-US" i="1">
                                    <a:latin typeface="Cambria Math" panose="02040503050406030204" pitchFamily="18" charset="0"/>
                                    <a:sym typeface="Symbol" pitchFamily="18" charset="2"/>
                                  </a:rPr>
                                  <m:t>1</m:t>
                                </m:r>
                              </m:num>
                              <m:den>
                                <m:r>
                                  <a:rPr lang="en-US" i="1">
                                    <a:latin typeface="Cambria Math" panose="02040503050406030204" pitchFamily="18" charset="0"/>
                                    <a:sym typeface="Symbol" pitchFamily="18" charset="2"/>
                                  </a:rPr>
                                  <m:t>2</m:t>
                                </m:r>
                              </m:den>
                            </m:f>
                            <m:r>
                              <a:rPr lang="en-US" i="1">
                                <a:latin typeface="Cambria Math" panose="02040503050406030204" pitchFamily="18" charset="0"/>
                                <a:sym typeface="Symbol" pitchFamily="18" charset="2"/>
                              </a:rPr>
                              <m:t>𝑚𝑣</m:t>
                            </m:r>
                          </m:e>
                          <m:sup>
                            <m:r>
                              <a:rPr lang="en-US" i="1">
                                <a:latin typeface="Cambria Math" panose="02040503050406030204" pitchFamily="18" charset="0"/>
                                <a:sym typeface="Symbol" pitchFamily="18" charset="2"/>
                              </a:rPr>
                              <m:t>2</m:t>
                            </m:r>
                          </m:sup>
                        </m:sSup>
                        <m:r>
                          <a:rPr lang="en-US" i="1">
                            <a:latin typeface="Cambria Math" panose="02040503050406030204" pitchFamily="18" charset="0"/>
                            <a:sym typeface="Symbol" pitchFamily="18" charset="2"/>
                          </a:rPr>
                          <m:t>=</m:t>
                        </m:r>
                        <m:f>
                          <m:fPr>
                            <m:ctrlPr>
                              <a:rPr lang="en-US" i="1">
                                <a:latin typeface="Cambria Math" panose="02040503050406030204" pitchFamily="18" charset="0"/>
                                <a:sym typeface="Symbol" pitchFamily="18" charset="2"/>
                              </a:rPr>
                            </m:ctrlPr>
                          </m:fPr>
                          <m:num>
                            <m:r>
                              <a:rPr lang="en-US" i="1">
                                <a:latin typeface="Cambria Math" panose="02040503050406030204" pitchFamily="18" charset="0"/>
                                <a:sym typeface="Symbol" pitchFamily="18" charset="2"/>
                              </a:rPr>
                              <m:t>𝐺𝑀𝑚</m:t>
                            </m:r>
                          </m:num>
                          <m:den>
                            <m:r>
                              <a:rPr lang="en-US" i="1">
                                <a:latin typeface="Cambria Math" panose="02040503050406030204" pitchFamily="18" charset="0"/>
                                <a:sym typeface="Symbol" pitchFamily="18" charset="2"/>
                              </a:rPr>
                              <m:t>2</m:t>
                            </m:r>
                            <m:r>
                              <a:rPr lang="en-US" i="1">
                                <a:latin typeface="Cambria Math" panose="02040503050406030204" pitchFamily="18" charset="0"/>
                                <a:sym typeface="Symbol" pitchFamily="18" charset="2"/>
                              </a:rPr>
                              <m:t>𝑟</m:t>
                            </m:r>
                          </m:den>
                        </m:f>
                      </m:oMath>
                    </m:oMathPara>
                  </a14:m>
                  <a:endParaRPr lang="en-US" i="1" dirty="0">
                    <a:sym typeface="Symbol" pitchFamily="18" charset="2"/>
                  </a:endParaRPr>
                </a:p>
              </p:txBody>
            </p:sp>
          </mc:Choice>
          <mc:Fallback xmlns="">
            <p:sp>
              <p:nvSpPr>
                <p:cNvPr id="37896" name="Rectangle 6"/>
                <p:cNvSpPr>
                  <a:spLocks noRot="1" noChangeAspect="1" noMove="1" noResize="1" noEditPoints="1" noAdjustHandles="1" noChangeArrowheads="1" noChangeShapeType="1" noTextEdit="1"/>
                </p:cNvSpPr>
                <p:nvPr/>
              </p:nvSpPr>
              <p:spPr bwMode="auto">
                <a:xfrm>
                  <a:off x="607" y="3825"/>
                  <a:ext cx="2986" cy="202"/>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grpSp>
      <p:sp>
        <p:nvSpPr>
          <p:cNvPr id="3789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7893" name="Rectangle 8"/>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4658">
                                            <p:txEl>
                                              <p:pRg st="0" end="0"/>
                                            </p:txEl>
                                          </p:spTgt>
                                        </p:tgtEl>
                                        <p:attrNameLst>
                                          <p:attrName>style.visibility</p:attrName>
                                        </p:attrNameLst>
                                      </p:cBhvr>
                                      <p:to>
                                        <p:strVal val="visible"/>
                                      </p:to>
                                    </p:set>
                                    <p:anim calcmode="lin" valueType="num">
                                      <p:cBhvr additive="base">
                                        <p:cTn id="7" dur="500" fill="hold"/>
                                        <p:tgtEl>
                                          <p:spTgt spid="454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4658">
                                            <p:txEl>
                                              <p:pRg st="1" end="1"/>
                                            </p:txEl>
                                          </p:spTgt>
                                        </p:tgtEl>
                                        <p:attrNameLst>
                                          <p:attrName>style.visibility</p:attrName>
                                        </p:attrNameLst>
                                      </p:cBhvr>
                                      <p:to>
                                        <p:strVal val="visible"/>
                                      </p:to>
                                    </p:set>
                                    <p:anim calcmode="lin" valueType="num">
                                      <p:cBhvr additive="base">
                                        <p:cTn id="13" dur="500" fill="hold"/>
                                        <p:tgtEl>
                                          <p:spTgt spid="4546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4658">
                                            <p:txEl>
                                              <p:pRg st="2" end="2"/>
                                            </p:txEl>
                                          </p:spTgt>
                                        </p:tgtEl>
                                        <p:attrNameLst>
                                          <p:attrName>style.visibility</p:attrName>
                                        </p:attrNameLst>
                                      </p:cBhvr>
                                      <p:to>
                                        <p:strVal val="visible"/>
                                      </p:to>
                                    </p:set>
                                    <p:anim calcmode="lin" valueType="num">
                                      <p:cBhvr additive="base">
                                        <p:cTn id="19" dur="500" fill="hold"/>
                                        <p:tgtEl>
                                          <p:spTgt spid="4546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4658">
                                            <p:txEl>
                                              <p:pRg st="3" end="3"/>
                                            </p:txEl>
                                          </p:spTgt>
                                        </p:tgtEl>
                                        <p:attrNameLst>
                                          <p:attrName>style.visibility</p:attrName>
                                        </p:attrNameLst>
                                      </p:cBhvr>
                                      <p:to>
                                        <p:strVal val="visible"/>
                                      </p:to>
                                    </p:set>
                                    <p:anim calcmode="lin" valueType="num">
                                      <p:cBhvr additive="base">
                                        <p:cTn id="25" dur="500" fill="hold"/>
                                        <p:tgtEl>
                                          <p:spTgt spid="4546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4658">
                                            <p:txEl>
                                              <p:pRg st="4" end="4"/>
                                            </p:txEl>
                                          </p:spTgt>
                                        </p:tgtEl>
                                        <p:attrNameLst>
                                          <p:attrName>style.visibility</p:attrName>
                                        </p:attrNameLst>
                                      </p:cBhvr>
                                      <p:to>
                                        <p:strVal val="visible"/>
                                      </p:to>
                                    </p:set>
                                    <p:anim calcmode="lin" valueType="num">
                                      <p:cBhvr additive="base">
                                        <p:cTn id="31" dur="500" fill="hold"/>
                                        <p:tgtEl>
                                          <p:spTgt spid="4546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46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4658">
                                            <p:txEl>
                                              <p:pRg st="5" end="5"/>
                                            </p:txEl>
                                          </p:spTgt>
                                        </p:tgtEl>
                                        <p:attrNameLst>
                                          <p:attrName>style.visibility</p:attrName>
                                        </p:attrNameLst>
                                      </p:cBhvr>
                                      <p:to>
                                        <p:strVal val="visible"/>
                                      </p:to>
                                    </p:set>
                                    <p:anim calcmode="lin" valueType="num">
                                      <p:cBhvr additive="base">
                                        <p:cTn id="37" dur="500" fill="hold"/>
                                        <p:tgtEl>
                                          <p:spTgt spid="4546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46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4658">
                                            <p:txEl>
                                              <p:pRg st="6" end="6"/>
                                            </p:txEl>
                                          </p:spTgt>
                                        </p:tgtEl>
                                        <p:attrNameLst>
                                          <p:attrName>style.visibility</p:attrName>
                                        </p:attrNameLst>
                                      </p:cBhvr>
                                      <p:to>
                                        <p:strVal val="visible"/>
                                      </p:to>
                                    </p:set>
                                    <p:anim calcmode="lin" valueType="num">
                                      <p:cBhvr additive="base">
                                        <p:cTn id="43" dur="500" fill="hold"/>
                                        <p:tgtEl>
                                          <p:spTgt spid="45465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46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54658">
                                            <p:txEl>
                                              <p:pRg st="7" end="7"/>
                                            </p:txEl>
                                          </p:spTgt>
                                        </p:tgtEl>
                                        <p:attrNameLst>
                                          <p:attrName>style.visibility</p:attrName>
                                        </p:attrNameLst>
                                      </p:cBhvr>
                                      <p:to>
                                        <p:strVal val="visible"/>
                                      </p:to>
                                    </p:set>
                                    <p:anim calcmode="lin" valueType="num">
                                      <p:cBhvr additive="base">
                                        <p:cTn id="49" dur="500" fill="hold"/>
                                        <p:tgtEl>
                                          <p:spTgt spid="45465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46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54658">
                                            <p:txEl>
                                              <p:pRg st="8" end="8"/>
                                            </p:txEl>
                                          </p:spTgt>
                                        </p:tgtEl>
                                        <p:attrNameLst>
                                          <p:attrName>style.visibility</p:attrName>
                                        </p:attrNameLst>
                                      </p:cBhvr>
                                      <p:to>
                                        <p:strVal val="visible"/>
                                      </p:to>
                                    </p:set>
                                    <p:anim calcmode="lin" valueType="num">
                                      <p:cBhvr additive="base">
                                        <p:cTn id="55" dur="500" fill="hold"/>
                                        <p:tgtEl>
                                          <p:spTgt spid="45465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46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5"/>
          <p:cNvSpPr>
            <a:spLocks noChangeArrowheads="1"/>
          </p:cNvSpPr>
          <p:nvPr/>
        </p:nvSpPr>
        <p:spPr bwMode="auto">
          <a:xfrm>
            <a:off x="673100" y="6092825"/>
            <a:ext cx="7773988" cy="7651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The </a:t>
            </a:r>
            <a:r>
              <a:rPr lang="en-US">
                <a:sym typeface="Symbol" pitchFamily="18" charset="2"/>
              </a:rPr>
              <a:t>IBO expects you to derive these relationships.</a:t>
            </a:r>
          </a:p>
        </p:txBody>
      </p:sp>
      <mc:AlternateContent xmlns:mc="http://schemas.openxmlformats.org/markup-compatibility/2006" xmlns:a14="http://schemas.microsoft.com/office/drawing/2010/main">
        <mc:Choice Requires="a14">
          <p:sp>
            <p:nvSpPr>
              <p:cNvPr id="202756" name="Rectangle 4"/>
              <p:cNvSpPr>
                <a:spLocks noChangeArrowheads="1"/>
              </p:cNvSpPr>
              <p:nvPr/>
            </p:nvSpPr>
            <p:spPr bwMode="auto">
              <a:xfrm>
                <a:off x="674688" y="1779588"/>
                <a:ext cx="7772400" cy="4376737"/>
              </a:xfrm>
              <a:prstGeom prst="rect">
                <a:avLst/>
              </a:prstGeom>
              <a:solidFill>
                <a:srgbClr val="FFFFCC"/>
              </a:solidFill>
              <a:ln w="9525">
                <a:noFill/>
                <a:miter lim="800000"/>
                <a:headEnd/>
                <a:tailEnd/>
              </a:ln>
            </p:spPr>
            <p:txBody>
              <a:bodyPr/>
              <a:lstStyle/>
              <a:p>
                <a:pPr eaLnBrk="0" hangingPunct="0">
                  <a:spcBef>
                    <a:spcPct val="10000"/>
                  </a:spcBef>
                </a:pPr>
                <a:r>
                  <a:rPr lang="en-US" dirty="0" smtClean="0">
                    <a:sym typeface="Symbol" pitchFamily="18" charset="2"/>
                  </a:rPr>
                  <a:t>EXAMPLE: Show that the total energy of an orbiting satellite at a distance </a:t>
                </a:r>
                <a:r>
                  <a:rPr lang="en-US" i="1" dirty="0">
                    <a:sym typeface="Symbol" pitchFamily="18" charset="2"/>
                  </a:rPr>
                  <a:t>r </a:t>
                </a:r>
                <a:r>
                  <a:rPr lang="en-US" dirty="0">
                    <a:sym typeface="Symbol" pitchFamily="18" charset="2"/>
                  </a:rPr>
                  <a:t>from the center of Earth is            </a:t>
                </a:r>
                <a:r>
                  <a:rPr lang="en-US" i="1" dirty="0">
                    <a:sym typeface="Symbol" pitchFamily="18" charset="2"/>
                  </a:rPr>
                  <a:t>E</a:t>
                </a:r>
                <a:r>
                  <a:rPr lang="en-US" dirty="0">
                    <a:sym typeface="Symbol" pitchFamily="18" charset="2"/>
                  </a:rPr>
                  <a:t> = </a:t>
                </a:r>
                <a14:m>
                  <m:oMath xmlns:m="http://schemas.openxmlformats.org/officeDocument/2006/math">
                    <m:r>
                      <a:rPr lang="en-US"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𝑟</m:t>
                        </m:r>
                      </m:den>
                    </m:f>
                  </m:oMath>
                </a14:m>
                <a:r>
                  <a:rPr lang="en-US" i="1" dirty="0" smtClean="0">
                    <a:sym typeface="Symbol" pitchFamily="18" charset="2"/>
                  </a:rPr>
                  <a:t>.</a:t>
                </a:r>
                <a:endParaRPr lang="en-US" dirty="0">
                  <a:sym typeface="Symbol" pitchFamily="18" charset="2"/>
                </a:endParaRPr>
              </a:p>
              <a:p>
                <a:pPr eaLnBrk="0" hangingPunct="0">
                  <a:spcBef>
                    <a:spcPct val="10000"/>
                  </a:spcBef>
                </a:pPr>
                <a:r>
                  <a:rPr lang="en-US" dirty="0">
                    <a:sym typeface="Symbol" pitchFamily="18" charset="2"/>
                  </a:rPr>
                  <a:t>SOLUTION: From </a:t>
                </a:r>
                <a:r>
                  <a:rPr lang="en-US" i="1" dirty="0">
                    <a:sym typeface="Symbol" pitchFamily="18" charset="2"/>
                  </a:rPr>
                  <a:t>E</a:t>
                </a:r>
                <a:r>
                  <a:rPr lang="en-US" dirty="0">
                    <a:sym typeface="Symbol" pitchFamily="18" charset="2"/>
                  </a:rPr>
                  <a:t> = </a:t>
                </a:r>
                <a:r>
                  <a:rPr lang="en-US" i="1" dirty="0">
                    <a:sym typeface="Symbol" pitchFamily="18" charset="2"/>
                  </a:rPr>
                  <a:t>E</a:t>
                </a:r>
                <a:r>
                  <a:rPr lang="en-US" baseline="-25000" dirty="0">
                    <a:sym typeface="Symbol" pitchFamily="18" charset="2"/>
                  </a:rPr>
                  <a:t>K</a:t>
                </a:r>
                <a:r>
                  <a:rPr lang="en-US" baseline="30000" dirty="0">
                    <a:sym typeface="Symbol" pitchFamily="18" charset="2"/>
                  </a:rPr>
                  <a:t> </a:t>
                </a:r>
                <a:r>
                  <a:rPr lang="en-US" dirty="0">
                    <a:sym typeface="Symbol" pitchFamily="18" charset="2"/>
                  </a:rPr>
                  <a:t>+</a:t>
                </a:r>
                <a:r>
                  <a:rPr lang="en-US" baseline="30000" dirty="0">
                    <a:sym typeface="Symbol" pitchFamily="18" charset="2"/>
                  </a:rPr>
                  <a:t> </a:t>
                </a:r>
                <a:r>
                  <a:rPr lang="en-US" i="1" dirty="0">
                    <a:sym typeface="Symbol" pitchFamily="18" charset="2"/>
                  </a:rPr>
                  <a:t>E</a:t>
                </a:r>
                <a:r>
                  <a:rPr lang="en-US" baseline="-25000" dirty="0">
                    <a:sym typeface="Symbol" pitchFamily="18" charset="2"/>
                  </a:rPr>
                  <a:t>P</a:t>
                </a:r>
                <a:r>
                  <a:rPr lang="en-US" dirty="0">
                    <a:sym typeface="Symbol" pitchFamily="18" charset="2"/>
                  </a:rPr>
                  <a:t> and the expressions for </a:t>
                </a:r>
                <a:r>
                  <a:rPr lang="en-US" i="1" dirty="0">
                    <a:sym typeface="Symbol" pitchFamily="18" charset="2"/>
                  </a:rPr>
                  <a:t>E</a:t>
                </a:r>
                <a:r>
                  <a:rPr lang="en-US" baseline="-25000" dirty="0">
                    <a:sym typeface="Symbol" pitchFamily="18" charset="2"/>
                  </a:rPr>
                  <a:t>K </a:t>
                </a:r>
                <a:r>
                  <a:rPr lang="en-US" dirty="0">
                    <a:sym typeface="Symbol" pitchFamily="18" charset="2"/>
                  </a:rPr>
                  <a:t>and </a:t>
                </a:r>
                <a:r>
                  <a:rPr lang="en-US" i="1" dirty="0">
                    <a:sym typeface="Symbol" pitchFamily="18" charset="2"/>
                  </a:rPr>
                  <a:t>E</a:t>
                </a:r>
                <a:r>
                  <a:rPr lang="en-US" baseline="-25000" dirty="0">
                    <a:sym typeface="Symbol" pitchFamily="18" charset="2"/>
                  </a:rPr>
                  <a:t>P</a:t>
                </a:r>
                <a:r>
                  <a:rPr lang="en-US" i="1" dirty="0">
                    <a:sym typeface="Symbol" pitchFamily="18" charset="2"/>
                  </a:rPr>
                  <a:t> </a:t>
                </a:r>
                <a:r>
                  <a:rPr lang="en-US" dirty="0">
                    <a:sym typeface="Symbol" pitchFamily="18" charset="2"/>
                  </a:rPr>
                  <a:t>we have</a:t>
                </a:r>
                <a:endParaRPr lang="en-US" baseline="-25000" dirty="0">
                  <a:sym typeface="Symbol" pitchFamily="18" charset="2"/>
                </a:endParaRPr>
              </a:p>
              <a:p>
                <a:pPr eaLnBrk="0" hangingPunct="0"/>
                <a:r>
                  <a:rPr lang="en-US" i="1" dirty="0">
                    <a:sym typeface="Symbol" pitchFamily="18" charset="2"/>
                  </a:rPr>
                  <a:t>                  </a:t>
                </a:r>
                <a:r>
                  <a:rPr lang="en-US" sz="2000" i="1" dirty="0">
                    <a:sym typeface="Symbol" pitchFamily="18" charset="2"/>
                  </a:rPr>
                  <a:t>E</a:t>
                </a:r>
                <a:r>
                  <a:rPr lang="en-US" sz="2000" dirty="0">
                    <a:sym typeface="Symbol" pitchFamily="18" charset="2"/>
                  </a:rPr>
                  <a:t> 	= </a:t>
                </a:r>
                <a:r>
                  <a:rPr lang="en-US" sz="2000" i="1" dirty="0">
                    <a:sym typeface="Symbol" pitchFamily="18" charset="2"/>
                  </a:rPr>
                  <a:t>E</a:t>
                </a:r>
                <a:r>
                  <a:rPr lang="en-US" sz="2000" baseline="-25000" dirty="0">
                    <a:sym typeface="Symbol" pitchFamily="18" charset="2"/>
                  </a:rPr>
                  <a:t>K</a:t>
                </a:r>
                <a:r>
                  <a:rPr lang="en-US" sz="2000" baseline="30000" dirty="0">
                    <a:sym typeface="Symbol" pitchFamily="18" charset="2"/>
                  </a:rPr>
                  <a:t> </a:t>
                </a:r>
                <a:r>
                  <a:rPr lang="en-US" sz="2000" dirty="0">
                    <a:sym typeface="Symbol" pitchFamily="18" charset="2"/>
                  </a:rPr>
                  <a:t>+</a:t>
                </a:r>
                <a:r>
                  <a:rPr lang="en-US" sz="2000" baseline="30000" dirty="0">
                    <a:sym typeface="Symbol" pitchFamily="18" charset="2"/>
                  </a:rPr>
                  <a:t> </a:t>
                </a:r>
                <a:r>
                  <a:rPr lang="en-US" sz="2000" i="1" dirty="0" smtClean="0">
                    <a:sym typeface="Symbol" pitchFamily="18" charset="2"/>
                  </a:rPr>
                  <a:t>E</a:t>
                </a:r>
                <a:r>
                  <a:rPr lang="en-US" sz="2000" baseline="-25000" dirty="0" smtClean="0">
                    <a:sym typeface="Symbol" pitchFamily="18" charset="2"/>
                  </a:rPr>
                  <a:t>P</a:t>
                </a:r>
              </a:p>
              <a:p>
                <a:pPr eaLnBrk="0" hangingPunct="0"/>
                <a:endParaRPr lang="en-US" sz="2000" baseline="-25000" dirty="0">
                  <a:sym typeface="Symbol" pitchFamily="18" charset="2"/>
                </a:endParaRPr>
              </a:p>
              <a:p>
                <a:pPr eaLnBrk="0" hangingPunct="0"/>
                <a:r>
                  <a:rPr lang="en-US" i="1" dirty="0">
                    <a:sym typeface="Symbol" pitchFamily="18" charset="2"/>
                  </a:rPr>
                  <a:t>                  </a:t>
                </a:r>
                <a:r>
                  <a:rPr lang="en-US" sz="2000" i="1" dirty="0">
                    <a:sym typeface="Symbol" pitchFamily="18" charset="2"/>
                  </a:rPr>
                  <a:t>E</a:t>
                </a:r>
                <a:r>
                  <a:rPr lang="en-US" i="1" dirty="0">
                    <a:sym typeface="Symbol" pitchFamily="18" charset="2"/>
                  </a:rPr>
                  <a:t> 	</a:t>
                </a:r>
                <a:r>
                  <a:rPr lang="en-US" dirty="0">
                    <a:sym typeface="Symbol" pitchFamily="18" charset="2"/>
                  </a:rPr>
                  <a:t>=</a:t>
                </a:r>
                <a:r>
                  <a:rPr lang="en-US" i="1" dirty="0">
                    <a:sym typeface="Symbol" pitchFamily="18" charset="2"/>
                  </a:rPr>
                  <a:t> </a:t>
                </a:r>
                <a14:m>
                  <m:oMath xmlns:m="http://schemas.openxmlformats.org/officeDocument/2006/math">
                    <m:f>
                      <m:fPr>
                        <m:ctrlPr>
                          <a:rPr lang="en-US" sz="2000" i="1" dirty="0" smtClean="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𝐺𝑀𝑚</m:t>
                        </m:r>
                      </m:num>
                      <m:den>
                        <m:r>
                          <a:rPr lang="en-US" sz="2000" i="1"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𝑟</m:t>
                        </m:r>
                      </m:den>
                    </m:f>
                    <m:r>
                      <a:rPr lang="en-US" sz="2000" i="1" dirty="0">
                        <a:latin typeface="Cambria Math" panose="02040503050406030204" pitchFamily="18" charset="0"/>
                        <a:sym typeface="Symbol" pitchFamily="18" charset="2"/>
                      </a:rPr>
                      <m:t> –</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𝐺𝑀𝑚</m:t>
                        </m:r>
                      </m:num>
                      <m:den>
                        <m:r>
                          <a:rPr lang="en-US" sz="2000" i="1" dirty="0">
                            <a:latin typeface="Cambria Math" panose="02040503050406030204" pitchFamily="18" charset="0"/>
                            <a:sym typeface="Symbol" pitchFamily="18" charset="2"/>
                          </a:rPr>
                          <m:t>𝑟</m:t>
                        </m:r>
                      </m:den>
                    </m:f>
                  </m:oMath>
                </a14:m>
                <a:endParaRPr lang="en-US" dirty="0">
                  <a:sym typeface="Symbol" pitchFamily="18" charset="2"/>
                </a:endParaRPr>
              </a:p>
              <a:p>
                <a:pPr eaLnBrk="0" hangingPunct="0">
                  <a:spcBef>
                    <a:spcPct val="20000"/>
                  </a:spcBef>
                </a:pPr>
                <a:r>
                  <a:rPr lang="en-US" i="1" dirty="0">
                    <a:sym typeface="Symbol" pitchFamily="18" charset="2"/>
                  </a:rPr>
                  <a:t>                  </a:t>
                </a:r>
                <a:r>
                  <a:rPr lang="en-US" sz="2000" i="1" dirty="0">
                    <a:sym typeface="Symbol" pitchFamily="18" charset="2"/>
                  </a:rPr>
                  <a:t>E</a:t>
                </a:r>
                <a:r>
                  <a:rPr lang="en-US" i="1" dirty="0">
                    <a:sym typeface="Symbol" pitchFamily="18" charset="2"/>
                  </a:rPr>
                  <a:t> 	</a:t>
                </a:r>
                <a:r>
                  <a:rPr lang="en-US" dirty="0">
                    <a:sym typeface="Symbol" pitchFamily="18" charset="2"/>
                  </a:rPr>
                  <a:t>=</a:t>
                </a:r>
                <a:r>
                  <a:rPr lang="en-US" i="1" dirty="0">
                    <a:sym typeface="Symbol" pitchFamily="18" charset="2"/>
                  </a:rPr>
                  <a:t> </a:t>
                </a:r>
                <a14:m>
                  <m:oMath xmlns:m="http://schemas.openxmlformats.org/officeDocument/2006/math">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𝐺𝑀𝑚</m:t>
                        </m:r>
                      </m:num>
                      <m:den>
                        <m:r>
                          <a:rPr lang="en-US" sz="2000" i="1"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𝑟</m:t>
                        </m:r>
                      </m:den>
                    </m:f>
                    <m:r>
                      <a:rPr lang="en-US" sz="2000" i="1" dirty="0">
                        <a:latin typeface="Cambria Math" panose="02040503050406030204" pitchFamily="18" charset="0"/>
                        <a:sym typeface="Symbol" pitchFamily="18" charset="2"/>
                      </a:rPr>
                      <m:t> –</m:t>
                    </m:r>
                    <m:f>
                      <m:fPr>
                        <m:ctrlPr>
                          <a:rPr lang="en-US" sz="2000" i="1" dirty="0">
                            <a:latin typeface="Cambria Math" panose="02040503050406030204" pitchFamily="18" charset="0"/>
                            <a:sym typeface="Symbol" pitchFamily="18" charset="2"/>
                          </a:rPr>
                        </m:ctrlPr>
                      </m:fPr>
                      <m:num>
                        <m:r>
                          <a:rPr lang="en-US" sz="2000" b="0" i="1" dirty="0" smtClean="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𝐺𝑀𝑚</m:t>
                        </m:r>
                      </m:num>
                      <m:den>
                        <m:r>
                          <a:rPr lang="en-US" sz="2000" b="0" i="1" dirty="0" smtClean="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𝑟</m:t>
                        </m:r>
                      </m:den>
                    </m:f>
                  </m:oMath>
                </a14:m>
                <a:endParaRPr lang="en-US" dirty="0">
                  <a:sym typeface="Symbol" pitchFamily="18" charset="2"/>
                </a:endParaRPr>
              </a:p>
              <a:p>
                <a:pPr eaLnBrk="0" hangingPunct="0">
                  <a:spcBef>
                    <a:spcPct val="20000"/>
                  </a:spcBef>
                </a:pPr>
                <a:r>
                  <a:rPr lang="en-US" i="1" dirty="0">
                    <a:sym typeface="Symbol" pitchFamily="18" charset="2"/>
                  </a:rPr>
                  <a:t>                  </a:t>
                </a:r>
                <a:r>
                  <a:rPr lang="en-US" sz="2000" i="1" dirty="0">
                    <a:sym typeface="Symbol" pitchFamily="18" charset="2"/>
                  </a:rPr>
                  <a:t>E</a:t>
                </a:r>
                <a:r>
                  <a:rPr lang="en-US" i="1" dirty="0">
                    <a:sym typeface="Symbol" pitchFamily="18" charset="2"/>
                  </a:rPr>
                  <a:t> 	</a:t>
                </a:r>
                <a:r>
                  <a:rPr lang="en-US" dirty="0">
                    <a:sym typeface="Symbol" pitchFamily="18" charset="2"/>
                  </a:rPr>
                  <a:t>=</a:t>
                </a:r>
                <a14:m>
                  <m:oMath xmlns:m="http://schemas.openxmlformats.org/officeDocument/2006/math">
                    <m:r>
                      <a:rPr lang="en-US" b="0" i="0" dirty="0" smtClean="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𝑟</m:t>
                        </m:r>
                      </m:den>
                    </m:f>
                  </m:oMath>
                </a14:m>
                <a:endParaRPr lang="en-US" i="1" dirty="0">
                  <a:sym typeface="Symbol" pitchFamily="18" charset="2"/>
                </a:endParaRPr>
              </a:p>
              <a:p>
                <a:pPr eaLnBrk="0" hangingPunct="0">
                  <a:spcBef>
                    <a:spcPct val="20000"/>
                  </a:spcBef>
                </a:pPr>
                <a:endParaRPr lang="en-US" i="1" dirty="0">
                  <a:sym typeface="Symbol" pitchFamily="18" charset="2"/>
                </a:endParaRPr>
              </a:p>
            </p:txBody>
          </p:sp>
        </mc:Choice>
        <mc:Fallback xmlns="">
          <p:sp>
            <p:nvSpPr>
              <p:cNvPr id="202756" name="Rectangle 4"/>
              <p:cNvSpPr>
                <a:spLocks noRot="1" noChangeAspect="1" noMove="1" noResize="1" noEditPoints="1" noAdjustHandles="1" noChangeArrowheads="1" noChangeShapeType="1" noTextEdit="1"/>
              </p:cNvSpPr>
              <p:nvPr/>
            </p:nvSpPr>
            <p:spPr bwMode="auto">
              <a:xfrm>
                <a:off x="674688" y="1779588"/>
                <a:ext cx="7772400" cy="4376737"/>
              </a:xfrm>
              <a:prstGeom prst="rect">
                <a:avLst/>
              </a:prstGeom>
              <a:blipFill>
                <a:blip r:embed="rId5"/>
                <a:stretch>
                  <a:fillRect l="-1255" t="-975" r="-1725"/>
                </a:stretch>
              </a:blipFill>
              <a:ln w="9525">
                <a:noFill/>
                <a:miter lim="800000"/>
                <a:headEnd/>
                <a:tailEnd/>
              </a:ln>
            </p:spPr>
            <p:txBody>
              <a:bodyPr/>
              <a:lstStyle/>
              <a:p>
                <a:r>
                  <a:rPr lang="en-US">
                    <a:noFill/>
                  </a:rPr>
                  <a:t> </a:t>
                </a:r>
              </a:p>
            </p:txBody>
          </p:sp>
        </mc:Fallback>
      </mc:AlternateContent>
      <p:grpSp>
        <p:nvGrpSpPr>
          <p:cNvPr id="2" name="Group 15"/>
          <p:cNvGrpSpPr>
            <a:grpSpLocks/>
          </p:cNvGrpSpPr>
          <p:nvPr/>
        </p:nvGrpSpPr>
        <p:grpSpPr bwMode="auto">
          <a:xfrm>
            <a:off x="4988858" y="3693913"/>
            <a:ext cx="3458229" cy="2631621"/>
            <a:chOff x="522" y="3351"/>
            <a:chExt cx="4702" cy="559"/>
          </a:xfrm>
        </p:grpSpPr>
        <p:sp>
          <p:nvSpPr>
            <p:cNvPr id="38919" name="Text Box 7"/>
            <p:cNvSpPr txBox="1">
              <a:spLocks noChangeArrowheads="1"/>
            </p:cNvSpPr>
            <p:nvPr/>
          </p:nvSpPr>
          <p:spPr bwMode="auto">
            <a:xfrm>
              <a:off x="3155" y="3351"/>
              <a:ext cx="2069" cy="500"/>
            </a:xfrm>
            <a:prstGeom prst="rect">
              <a:avLst/>
            </a:prstGeom>
            <a:solidFill>
              <a:srgbClr val="FF0000"/>
            </a:solidFill>
            <a:ln w="9525">
              <a:noFill/>
              <a:miter lim="800000"/>
              <a:headEnd/>
              <a:tailEnd/>
            </a:ln>
          </p:spPr>
          <p:txBody>
            <a:bodyPr wrap="square">
              <a:spAutoFit/>
            </a:bodyPr>
            <a:lstStyle/>
            <a:p>
              <a:pPr algn="ctr">
                <a:spcBef>
                  <a:spcPct val="50000"/>
                </a:spcBef>
              </a:pPr>
              <a:r>
                <a:rPr lang="en-US" dirty="0">
                  <a:solidFill>
                    <a:schemeClr val="bg1"/>
                  </a:solidFill>
                </a:rPr>
                <a:t>total energy of an orbiting </a:t>
              </a:r>
              <a:r>
                <a:rPr lang="en-US" dirty="0" smtClean="0">
                  <a:solidFill>
                    <a:schemeClr val="bg1"/>
                  </a:solidFill>
                </a:rPr>
                <a:t>satellite</a:t>
              </a:r>
            </a:p>
            <a:p>
              <a:pPr algn="ctr">
                <a:spcBef>
                  <a:spcPct val="50000"/>
                </a:spcBef>
              </a:pPr>
              <a:endParaRPr lang="en-US" sz="1800" dirty="0">
                <a:solidFill>
                  <a:schemeClr val="bg1"/>
                </a:solidFill>
              </a:endParaRPr>
            </a:p>
          </p:txBody>
        </p:sp>
        <p:sp>
          <p:nvSpPr>
            <p:cNvPr id="38920" name="Rectangle 8"/>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38921" name="Rectangle 9"/>
                <p:cNvSpPr>
                  <a:spLocks noChangeArrowheads="1"/>
                </p:cNvSpPr>
                <p:nvPr/>
              </p:nvSpPr>
              <p:spPr bwMode="auto">
                <a:xfrm>
                  <a:off x="635" y="3376"/>
                  <a:ext cx="2067" cy="202"/>
                </a:xfrm>
                <a:prstGeom prst="rect">
                  <a:avLst/>
                </a:prstGeom>
                <a:noFill/>
                <a:ln w="9525">
                  <a:noFill/>
                  <a:miter lim="800000"/>
                  <a:headEnd/>
                  <a:tailEnd/>
                </a:ln>
              </p:spPr>
              <p:txBody>
                <a:bodyPr/>
                <a:lstStyle/>
                <a:p>
                  <a:pPr eaLnBrk="0" hangingPunct="0">
                    <a:lnSpc>
                      <a:spcPct val="90000"/>
                    </a:lnSpc>
                    <a:spcBef>
                      <a:spcPct val="20000"/>
                    </a:spcBef>
                  </a:pPr>
                  <a:r>
                    <a:rPr lang="en-US" i="1" dirty="0">
                      <a:sym typeface="Symbol" pitchFamily="18" charset="2"/>
                    </a:rPr>
                    <a:t>E</a:t>
                  </a:r>
                  <a:r>
                    <a:rPr lang="en-US" dirty="0">
                      <a:sym typeface="Symbol" pitchFamily="18" charset="2"/>
                    </a:rPr>
                    <a:t> = </a:t>
                  </a:r>
                  <a14:m>
                    <m:oMath xmlns:m="http://schemas.openxmlformats.org/officeDocument/2006/math">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𝑟</m:t>
                          </m:r>
                        </m:den>
                      </m:f>
                    </m:oMath>
                  </a14:m>
                  <a:endParaRPr lang="en-US" dirty="0">
                    <a:sym typeface="Symbol" pitchFamily="18" charset="2"/>
                  </a:endParaRPr>
                </a:p>
              </p:txBody>
            </p:sp>
          </mc:Choice>
          <mc:Fallback xmlns="">
            <p:sp>
              <p:nvSpPr>
                <p:cNvPr id="38921" name="Rectangle 9"/>
                <p:cNvSpPr>
                  <a:spLocks noRot="1" noChangeAspect="1" noMove="1" noResize="1" noEditPoints="1" noAdjustHandles="1" noChangeArrowheads="1" noChangeShapeType="1" noTextEdit="1"/>
                </p:cNvSpPr>
                <p:nvPr/>
              </p:nvSpPr>
              <p:spPr bwMode="auto">
                <a:xfrm>
                  <a:off x="635" y="3376"/>
                  <a:ext cx="2067" cy="202"/>
                </a:xfrm>
                <a:prstGeom prst="rect">
                  <a:avLst/>
                </a:prstGeom>
                <a:blipFill>
                  <a:blip r:embed="rId6"/>
                  <a:stretch>
                    <a:fillRect l="-6024" t="-128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22" name="Rectangle 10"/>
                <p:cNvSpPr>
                  <a:spLocks noChangeArrowheads="1"/>
                </p:cNvSpPr>
                <p:nvPr/>
              </p:nvSpPr>
              <p:spPr bwMode="auto">
                <a:xfrm>
                  <a:off x="635" y="3540"/>
                  <a:ext cx="2067" cy="202"/>
                </a:xfrm>
                <a:prstGeom prst="rect">
                  <a:avLst/>
                </a:prstGeom>
                <a:noFill/>
                <a:ln w="9525">
                  <a:noFill/>
                  <a:miter lim="800000"/>
                  <a:headEnd/>
                  <a:tailEnd/>
                </a:ln>
              </p:spPr>
              <p:txBody>
                <a:bodyPr/>
                <a:lstStyle/>
                <a:p>
                  <a:pPr eaLnBrk="0" hangingPunct="0">
                    <a:lnSpc>
                      <a:spcPct val="90000"/>
                    </a:lnSpc>
                    <a:spcBef>
                      <a:spcPct val="20000"/>
                    </a:spcBef>
                  </a:pPr>
                  <a:r>
                    <a:rPr lang="en-US" i="1" dirty="0">
                      <a:sym typeface="Symbol" pitchFamily="18" charset="2"/>
                    </a:rPr>
                    <a:t>E</a:t>
                  </a:r>
                  <a:r>
                    <a:rPr lang="en-US" baseline="-25000" dirty="0">
                      <a:sym typeface="Symbol" pitchFamily="18" charset="2"/>
                    </a:rPr>
                    <a:t>K</a:t>
                  </a:r>
                  <a:r>
                    <a:rPr lang="en-US" dirty="0">
                      <a:sym typeface="Symbol" pitchFamily="18" charset="2"/>
                    </a:rPr>
                    <a:t> = </a:t>
                  </a:r>
                  <a14:m>
                    <m:oMath xmlns:m="http://schemas.openxmlformats.org/officeDocument/2006/math">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𝑟</m:t>
                          </m:r>
                        </m:den>
                      </m:f>
                    </m:oMath>
                  </a14:m>
                  <a:endParaRPr lang="en-US" dirty="0">
                    <a:sym typeface="Symbol" pitchFamily="18" charset="2"/>
                  </a:endParaRPr>
                </a:p>
              </p:txBody>
            </p:sp>
          </mc:Choice>
          <mc:Fallback xmlns="">
            <p:sp>
              <p:nvSpPr>
                <p:cNvPr id="38922" name="Rectangle 10"/>
                <p:cNvSpPr>
                  <a:spLocks noRot="1" noChangeAspect="1" noMove="1" noResize="1" noEditPoints="1" noAdjustHandles="1" noChangeArrowheads="1" noChangeShapeType="1" noTextEdit="1"/>
                </p:cNvSpPr>
                <p:nvPr/>
              </p:nvSpPr>
              <p:spPr bwMode="auto">
                <a:xfrm>
                  <a:off x="635" y="3540"/>
                  <a:ext cx="2067" cy="202"/>
                </a:xfrm>
                <a:prstGeom prst="rect">
                  <a:avLst/>
                </a:prstGeom>
                <a:blipFill>
                  <a:blip r:embed="rId7"/>
                  <a:stretch>
                    <a:fillRect l="-6024" t="-128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23" name="Rectangle 11"/>
                <p:cNvSpPr>
                  <a:spLocks noChangeArrowheads="1"/>
                </p:cNvSpPr>
                <p:nvPr/>
              </p:nvSpPr>
              <p:spPr bwMode="auto">
                <a:xfrm>
                  <a:off x="636" y="3708"/>
                  <a:ext cx="2272" cy="202"/>
                </a:xfrm>
                <a:prstGeom prst="rect">
                  <a:avLst/>
                </a:prstGeom>
                <a:noFill/>
                <a:ln w="9525">
                  <a:noFill/>
                  <a:miter lim="800000"/>
                  <a:headEnd/>
                  <a:tailEnd/>
                </a:ln>
              </p:spPr>
              <p:txBody>
                <a:bodyPr/>
                <a:lstStyle/>
                <a:p>
                  <a:pPr eaLnBrk="0" hangingPunct="0">
                    <a:lnSpc>
                      <a:spcPct val="90000"/>
                    </a:lnSpc>
                    <a:spcBef>
                      <a:spcPct val="20000"/>
                    </a:spcBef>
                  </a:pPr>
                  <a:r>
                    <a:rPr lang="en-US" i="1" dirty="0">
                      <a:sym typeface="Symbol" pitchFamily="18" charset="2"/>
                    </a:rPr>
                    <a:t>E</a:t>
                  </a:r>
                  <a:r>
                    <a:rPr lang="en-US" baseline="-25000" dirty="0">
                      <a:sym typeface="Symbol" pitchFamily="18" charset="2"/>
                    </a:rPr>
                    <a:t>P</a:t>
                  </a:r>
                  <a:r>
                    <a:rPr lang="en-US" dirty="0">
                      <a:sym typeface="Symbol" pitchFamily="18" charset="2"/>
                    </a:rPr>
                    <a:t> = </a:t>
                  </a:r>
                  <a14:m>
                    <m:oMath xmlns:m="http://schemas.openxmlformats.org/officeDocument/2006/math">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oMath>
                  </a14:m>
                  <a:endParaRPr lang="en-US" i="1" dirty="0">
                    <a:sym typeface="Symbol" pitchFamily="18" charset="2"/>
                  </a:endParaRPr>
                </a:p>
              </p:txBody>
            </p:sp>
          </mc:Choice>
          <mc:Fallback xmlns="">
            <p:sp>
              <p:nvSpPr>
                <p:cNvPr id="38923" name="Rectangle 11"/>
                <p:cNvSpPr>
                  <a:spLocks noRot="1" noChangeAspect="1" noMove="1" noResize="1" noEditPoints="1" noAdjustHandles="1" noChangeArrowheads="1" noChangeShapeType="1" noTextEdit="1"/>
                </p:cNvSpPr>
                <p:nvPr/>
              </p:nvSpPr>
              <p:spPr bwMode="auto">
                <a:xfrm>
                  <a:off x="636" y="3708"/>
                  <a:ext cx="2272" cy="202"/>
                </a:xfrm>
                <a:prstGeom prst="rect">
                  <a:avLst/>
                </a:prstGeom>
                <a:blipFill>
                  <a:blip r:embed="rId8"/>
                  <a:stretch>
                    <a:fillRect l="-5474" t="-1282"/>
                  </a:stretch>
                </a:blipFill>
                <a:ln w="9525">
                  <a:noFill/>
                  <a:miter lim="800000"/>
                  <a:headEnd/>
                  <a:tailEnd/>
                </a:ln>
              </p:spPr>
              <p:txBody>
                <a:bodyPr/>
                <a:lstStyle/>
                <a:p>
                  <a:r>
                    <a:rPr lang="en-US">
                      <a:noFill/>
                    </a:rPr>
                    <a:t> </a:t>
                  </a:r>
                </a:p>
              </p:txBody>
            </p:sp>
          </mc:Fallback>
        </mc:AlternateContent>
      </p:grpSp>
      <p:sp>
        <p:nvSpPr>
          <p:cNvPr id="3891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8918" name="Rectangle 1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756">
                                            <p:txEl>
                                              <p:pRg st="0" end="0"/>
                                            </p:txEl>
                                          </p:spTgt>
                                        </p:tgtEl>
                                        <p:attrNameLst>
                                          <p:attrName>style.visibility</p:attrName>
                                        </p:attrNameLst>
                                      </p:cBhvr>
                                      <p:to>
                                        <p:strVal val="visible"/>
                                      </p:to>
                                    </p:set>
                                    <p:anim calcmode="lin" valueType="num">
                                      <p:cBhvr additive="base">
                                        <p:cTn id="7" dur="500" fill="hold"/>
                                        <p:tgtEl>
                                          <p:spTgt spid="202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2756">
                                            <p:txEl>
                                              <p:pRg st="1" end="1"/>
                                            </p:txEl>
                                          </p:spTgt>
                                        </p:tgtEl>
                                        <p:attrNameLst>
                                          <p:attrName>style.visibility</p:attrName>
                                        </p:attrNameLst>
                                      </p:cBhvr>
                                      <p:to>
                                        <p:strVal val="visible"/>
                                      </p:to>
                                    </p:set>
                                    <p:anim calcmode="lin" valueType="num">
                                      <p:cBhvr additive="base">
                                        <p:cTn id="13" dur="500" fill="hold"/>
                                        <p:tgtEl>
                                          <p:spTgt spid="2027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2756">
                                            <p:txEl>
                                              <p:pRg st="2" end="2"/>
                                            </p:txEl>
                                          </p:spTgt>
                                        </p:tgtEl>
                                        <p:attrNameLst>
                                          <p:attrName>style.visibility</p:attrName>
                                        </p:attrNameLst>
                                      </p:cBhvr>
                                      <p:to>
                                        <p:strVal val="visible"/>
                                      </p:to>
                                    </p:set>
                                    <p:anim calcmode="lin" valueType="num">
                                      <p:cBhvr additive="base">
                                        <p:cTn id="19" dur="500" fill="hold"/>
                                        <p:tgtEl>
                                          <p:spTgt spid="2027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2756">
                                            <p:txEl>
                                              <p:pRg st="4" end="4"/>
                                            </p:txEl>
                                          </p:spTgt>
                                        </p:tgtEl>
                                        <p:attrNameLst>
                                          <p:attrName>style.visibility</p:attrName>
                                        </p:attrNameLst>
                                      </p:cBhvr>
                                      <p:to>
                                        <p:strVal val="visible"/>
                                      </p:to>
                                    </p:set>
                                    <p:anim calcmode="lin" valueType="num">
                                      <p:cBhvr additive="base">
                                        <p:cTn id="25" dur="500" fill="hold"/>
                                        <p:tgtEl>
                                          <p:spTgt spid="20275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2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2756">
                                            <p:txEl>
                                              <p:pRg st="5" end="5"/>
                                            </p:txEl>
                                          </p:spTgt>
                                        </p:tgtEl>
                                        <p:attrNameLst>
                                          <p:attrName>style.visibility</p:attrName>
                                        </p:attrNameLst>
                                      </p:cBhvr>
                                      <p:to>
                                        <p:strVal val="visible"/>
                                      </p:to>
                                    </p:set>
                                    <p:anim calcmode="lin" valueType="num">
                                      <p:cBhvr additive="base">
                                        <p:cTn id="31" dur="500" fill="hold"/>
                                        <p:tgtEl>
                                          <p:spTgt spid="20275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2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2756">
                                            <p:txEl>
                                              <p:pRg st="6" end="6"/>
                                            </p:txEl>
                                          </p:spTgt>
                                        </p:tgtEl>
                                        <p:attrNameLst>
                                          <p:attrName>style.visibility</p:attrName>
                                        </p:attrNameLst>
                                      </p:cBhvr>
                                      <p:to>
                                        <p:strVal val="visible"/>
                                      </p:to>
                                    </p:set>
                                    <p:anim calcmode="lin" valueType="num">
                                      <p:cBhvr additive="base">
                                        <p:cTn id="37" dur="500" fill="hold"/>
                                        <p:tgtEl>
                                          <p:spTgt spid="20275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27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2757">
                                            <p:txEl>
                                              <p:pRg st="1" end="1"/>
                                            </p:txEl>
                                          </p:spTgt>
                                        </p:tgtEl>
                                        <p:attrNameLst>
                                          <p:attrName>style.visibility</p:attrName>
                                        </p:attrNameLst>
                                      </p:cBhvr>
                                      <p:to>
                                        <p:strVal val="visible"/>
                                      </p:to>
                                    </p:set>
                                    <p:anim calcmode="lin" valueType="num">
                                      <p:cBhvr additive="base">
                                        <p:cTn id="50" dur="500" fill="hold"/>
                                        <p:tgtEl>
                                          <p:spTgt spid="202757">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0275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10" name="Rectangle 10"/>
              <p:cNvSpPr>
                <a:spLocks noChangeArrowheads="1"/>
              </p:cNvSpPr>
              <p:nvPr/>
            </p:nvSpPr>
            <p:spPr bwMode="auto">
              <a:xfrm>
                <a:off x="674688" y="2635250"/>
                <a:ext cx="7772400" cy="4222750"/>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Graph the kinetic energy vs. the radius of orbit for a satellite of mass </a:t>
                </a:r>
                <a:r>
                  <a:rPr lang="en-US" i="1" dirty="0">
                    <a:sym typeface="Symbol" pitchFamily="18" charset="2"/>
                  </a:rPr>
                  <a:t>m</a:t>
                </a:r>
                <a:r>
                  <a:rPr lang="en-US" dirty="0">
                    <a:sym typeface="Symbol" pitchFamily="18" charset="2"/>
                  </a:rPr>
                  <a:t> about a planet of mass </a:t>
                </a:r>
                <a:r>
                  <a:rPr lang="en-US" i="1" dirty="0">
                    <a:sym typeface="Symbol" pitchFamily="18" charset="2"/>
                  </a:rPr>
                  <a:t>M</a:t>
                </a:r>
                <a:r>
                  <a:rPr lang="en-US" dirty="0">
                    <a:sym typeface="Symbol" pitchFamily="18" charset="2"/>
                  </a:rPr>
                  <a:t> and radius </a:t>
                </a:r>
                <a:r>
                  <a:rPr lang="en-US" i="1" dirty="0">
                    <a:sym typeface="Symbol" pitchFamily="18" charset="2"/>
                  </a:rPr>
                  <a:t>R</a:t>
                </a:r>
                <a:r>
                  <a:rPr lang="en-US" dirty="0">
                    <a:sym typeface="Symbol" pitchFamily="18" charset="2"/>
                  </a:rPr>
                  <a:t>.</a:t>
                </a:r>
                <a:endParaRPr lang="en-US" i="1" dirty="0">
                  <a:sym typeface="Symbol" pitchFamily="18" charset="2"/>
                </a:endParaRPr>
              </a:p>
              <a:p>
                <a:pPr eaLnBrk="0" hangingPunct="0">
                  <a:spcBef>
                    <a:spcPct val="20000"/>
                  </a:spcBef>
                </a:pPr>
                <a:r>
                  <a:rPr lang="en-US" dirty="0">
                    <a:sym typeface="Symbol" pitchFamily="18" charset="2"/>
                  </a:rPr>
                  <a:t>SOLUTION: Use </a:t>
                </a:r>
                <a14:m>
                  <m:oMath xmlns:m="http://schemas.openxmlformats.org/officeDocument/2006/math">
                    <m:r>
                      <a:rPr lang="en-US" i="1" dirty="0" smtClean="0">
                        <a:solidFill>
                          <a:srgbClr val="008000"/>
                        </a:solidFill>
                        <a:latin typeface="Cambria Math" panose="02040503050406030204" pitchFamily="18" charset="0"/>
                        <a:sym typeface="Symbol" pitchFamily="18" charset="2"/>
                      </a:rPr>
                      <m:t>𝐸</m:t>
                    </m:r>
                    <m:r>
                      <a:rPr lang="en-US" i="1" baseline="-25000" dirty="0">
                        <a:solidFill>
                          <a:srgbClr val="008000"/>
                        </a:solidFill>
                        <a:latin typeface="Cambria Math" panose="02040503050406030204" pitchFamily="18" charset="0"/>
                        <a:sym typeface="Symbol" pitchFamily="18" charset="2"/>
                      </a:rPr>
                      <m:t>𝐾</m:t>
                    </m:r>
                    <m:r>
                      <a:rPr lang="en-US" i="1" dirty="0">
                        <a:latin typeface="Cambria Math" panose="02040503050406030204" pitchFamily="18" charset="0"/>
                        <a:sym typeface="Symbol" pitchFamily="18" charset="2"/>
                      </a:rPr>
                      <m:t> =</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𝑟</m:t>
                        </m:r>
                      </m:den>
                    </m:f>
                  </m:oMath>
                </a14:m>
                <a:r>
                  <a:rPr lang="en-US" dirty="0" smtClean="0">
                    <a:sym typeface="Symbol" pitchFamily="18" charset="2"/>
                  </a:rPr>
                  <a:t>. </a:t>
                </a:r>
                <a:r>
                  <a:rPr lang="en-US" dirty="0">
                    <a:sym typeface="Symbol" pitchFamily="18" charset="2"/>
                  </a:rPr>
                  <a:t>Note that </a:t>
                </a:r>
                <a:r>
                  <a:rPr lang="en-US" i="1" dirty="0">
                    <a:sym typeface="Symbol" pitchFamily="18" charset="2"/>
                  </a:rPr>
                  <a:t>E</a:t>
                </a:r>
                <a:r>
                  <a:rPr lang="en-US" baseline="-25000" dirty="0">
                    <a:sym typeface="Symbol" pitchFamily="18" charset="2"/>
                  </a:rPr>
                  <a:t>K </a:t>
                </a:r>
                <a:r>
                  <a:rPr lang="en-US" dirty="0">
                    <a:sym typeface="Symbol" pitchFamily="18" charset="2"/>
                  </a:rPr>
                  <a:t>decreases with radius. It has a maximum value of </a:t>
                </a:r>
                <a14:m>
                  <m:oMath xmlns:m="http://schemas.openxmlformats.org/officeDocument/2006/math">
                    <m:r>
                      <a:rPr lang="en-US" i="1" dirty="0" smtClean="0">
                        <a:latin typeface="Cambria Math" panose="02040503050406030204" pitchFamily="18" charset="0"/>
                        <a:sym typeface="Symbol" pitchFamily="18" charset="2"/>
                      </a:rPr>
                      <m:t>𝐸</m:t>
                    </m:r>
                    <m:r>
                      <a:rPr lang="en-US" i="1" baseline="-25000" dirty="0" smtClean="0">
                        <a:latin typeface="Cambria Math" panose="02040503050406030204" pitchFamily="18" charset="0"/>
                        <a:sym typeface="Symbol" pitchFamily="18" charset="2"/>
                      </a:rPr>
                      <m:t>𝐾</m:t>
                    </m:r>
                    <m:r>
                      <a:rPr lang="en-US" i="1" dirty="0" smtClean="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err="1" smtClean="0">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𝑅</m:t>
                        </m:r>
                      </m:den>
                    </m:f>
                  </m:oMath>
                </a14:m>
                <a:r>
                  <a:rPr lang="en-US" dirty="0" smtClean="0">
                    <a:sym typeface="Symbol" pitchFamily="18" charset="2"/>
                  </a:rPr>
                  <a:t>.</a:t>
                </a:r>
                <a:endParaRPr lang="en-US" dirty="0">
                  <a:sym typeface="Symbol" pitchFamily="18" charset="2"/>
                </a:endParaRPr>
              </a:p>
            </p:txBody>
          </p:sp>
        </mc:Choice>
        <mc:Fallback xmlns="">
          <p:sp>
            <p:nvSpPr>
              <p:cNvPr id="204810" name="Rectangle 10"/>
              <p:cNvSpPr>
                <a:spLocks noRot="1" noChangeAspect="1" noMove="1" noResize="1" noEditPoints="1" noAdjustHandles="1" noChangeArrowheads="1" noChangeShapeType="1" noTextEdit="1"/>
              </p:cNvSpPr>
              <p:nvPr/>
            </p:nvSpPr>
            <p:spPr bwMode="auto">
              <a:xfrm>
                <a:off x="674688" y="2635250"/>
                <a:ext cx="7772400" cy="4222750"/>
              </a:xfrm>
              <a:prstGeom prst="rect">
                <a:avLst/>
              </a:prstGeom>
              <a:blipFill>
                <a:blip r:embed="rId9"/>
                <a:stretch>
                  <a:fillRect l="-1255" t="-1010"/>
                </a:stretch>
              </a:blipFill>
              <a:ln w="9525">
                <a:noFill/>
                <a:miter lim="800000"/>
                <a:headEnd/>
                <a:tailEnd/>
              </a:ln>
            </p:spPr>
            <p:txBody>
              <a:bodyPr/>
              <a:lstStyle/>
              <a:p>
                <a:r>
                  <a:rPr lang="en-US">
                    <a:noFill/>
                  </a:rPr>
                  <a:t> </a:t>
                </a:r>
              </a:p>
            </p:txBody>
          </p:sp>
        </mc:Fallback>
      </mc:AlternateContent>
      <p:grpSp>
        <p:nvGrpSpPr>
          <p:cNvPr id="2" name="Group 11"/>
          <p:cNvGrpSpPr>
            <a:grpSpLocks/>
          </p:cNvGrpSpPr>
          <p:nvPr/>
        </p:nvGrpSpPr>
        <p:grpSpPr bwMode="auto">
          <a:xfrm>
            <a:off x="1135063" y="4930775"/>
            <a:ext cx="6935787" cy="1960563"/>
            <a:chOff x="715" y="3146"/>
            <a:chExt cx="4369" cy="1235"/>
          </a:xfrm>
        </p:grpSpPr>
        <p:sp>
          <p:nvSpPr>
            <p:cNvPr id="39967" name="Line 12"/>
            <p:cNvSpPr>
              <a:spLocks noChangeShapeType="1"/>
            </p:cNvSpPr>
            <p:nvPr/>
          </p:nvSpPr>
          <p:spPr bwMode="auto">
            <a:xfrm flipV="1">
              <a:off x="1008" y="3279"/>
              <a:ext cx="0" cy="849"/>
            </a:xfrm>
            <a:prstGeom prst="line">
              <a:avLst/>
            </a:prstGeom>
            <a:noFill/>
            <a:ln w="28575">
              <a:solidFill>
                <a:schemeClr val="tx1"/>
              </a:solidFill>
              <a:round/>
              <a:headEnd/>
              <a:tailEnd type="arrow" w="med" len="med"/>
            </a:ln>
          </p:spPr>
          <p:txBody>
            <a:bodyPr/>
            <a:lstStyle/>
            <a:p>
              <a:endParaRPr lang="en-US"/>
            </a:p>
          </p:txBody>
        </p:sp>
        <p:sp>
          <p:nvSpPr>
            <p:cNvPr id="39968" name="Line 13"/>
            <p:cNvSpPr>
              <a:spLocks noChangeShapeType="1"/>
            </p:cNvSpPr>
            <p:nvPr/>
          </p:nvSpPr>
          <p:spPr bwMode="auto">
            <a:xfrm>
              <a:off x="1008" y="4128"/>
              <a:ext cx="3895" cy="0"/>
            </a:xfrm>
            <a:prstGeom prst="line">
              <a:avLst/>
            </a:prstGeom>
            <a:noFill/>
            <a:ln w="28575">
              <a:solidFill>
                <a:schemeClr val="tx1"/>
              </a:solidFill>
              <a:round/>
              <a:headEnd/>
              <a:tailEnd type="arrow" w="med" len="med"/>
            </a:ln>
          </p:spPr>
          <p:txBody>
            <a:bodyPr/>
            <a:lstStyle/>
            <a:p>
              <a:endParaRPr lang="en-US"/>
            </a:p>
          </p:txBody>
        </p:sp>
        <p:sp>
          <p:nvSpPr>
            <p:cNvPr id="39969" name="Text Box 14"/>
            <p:cNvSpPr txBox="1">
              <a:spLocks noChangeArrowheads="1"/>
            </p:cNvSpPr>
            <p:nvPr/>
          </p:nvSpPr>
          <p:spPr bwMode="auto">
            <a:xfrm>
              <a:off x="715" y="3146"/>
              <a:ext cx="292" cy="250"/>
            </a:xfrm>
            <a:prstGeom prst="rect">
              <a:avLst/>
            </a:prstGeom>
            <a:noFill/>
            <a:ln w="9525">
              <a:noFill/>
              <a:miter lim="800000"/>
              <a:headEnd/>
              <a:tailEnd/>
            </a:ln>
          </p:spPr>
          <p:txBody>
            <a:bodyPr wrap="none">
              <a:spAutoFit/>
            </a:bodyPr>
            <a:lstStyle/>
            <a:p>
              <a:r>
                <a:rPr lang="en-US" sz="2000" i="1"/>
                <a:t>E</a:t>
              </a:r>
              <a:r>
                <a:rPr lang="en-US" sz="2000" baseline="-25000"/>
                <a:t>K</a:t>
              </a:r>
              <a:endParaRPr lang="en-US" sz="2000"/>
            </a:p>
          </p:txBody>
        </p:sp>
        <p:sp>
          <p:nvSpPr>
            <p:cNvPr id="39970" name="Text Box 15"/>
            <p:cNvSpPr txBox="1">
              <a:spLocks noChangeArrowheads="1"/>
            </p:cNvSpPr>
            <p:nvPr/>
          </p:nvSpPr>
          <p:spPr bwMode="auto">
            <a:xfrm>
              <a:off x="4915" y="4014"/>
              <a:ext cx="169" cy="250"/>
            </a:xfrm>
            <a:prstGeom prst="rect">
              <a:avLst/>
            </a:prstGeom>
            <a:noFill/>
            <a:ln w="9525">
              <a:noFill/>
              <a:miter lim="800000"/>
              <a:headEnd/>
              <a:tailEnd/>
            </a:ln>
          </p:spPr>
          <p:txBody>
            <a:bodyPr wrap="none">
              <a:spAutoFit/>
            </a:bodyPr>
            <a:lstStyle/>
            <a:p>
              <a:r>
                <a:rPr lang="en-US" sz="2000" i="1"/>
                <a:t>r</a:t>
              </a:r>
            </a:p>
          </p:txBody>
        </p:sp>
        <p:sp>
          <p:nvSpPr>
            <p:cNvPr id="39971" name="Line 16"/>
            <p:cNvSpPr>
              <a:spLocks noChangeShapeType="1"/>
            </p:cNvSpPr>
            <p:nvPr/>
          </p:nvSpPr>
          <p:spPr bwMode="auto">
            <a:xfrm>
              <a:off x="1758" y="4062"/>
              <a:ext cx="0" cy="122"/>
            </a:xfrm>
            <a:prstGeom prst="line">
              <a:avLst/>
            </a:prstGeom>
            <a:noFill/>
            <a:ln w="9525">
              <a:solidFill>
                <a:schemeClr val="tx1"/>
              </a:solidFill>
              <a:round/>
              <a:headEnd/>
              <a:tailEnd/>
            </a:ln>
          </p:spPr>
          <p:txBody>
            <a:bodyPr/>
            <a:lstStyle/>
            <a:p>
              <a:endParaRPr lang="en-US"/>
            </a:p>
          </p:txBody>
        </p:sp>
        <p:sp>
          <p:nvSpPr>
            <p:cNvPr id="39972" name="Text Box 17"/>
            <p:cNvSpPr txBox="1">
              <a:spLocks noChangeArrowheads="1"/>
            </p:cNvSpPr>
            <p:nvPr/>
          </p:nvSpPr>
          <p:spPr bwMode="auto">
            <a:xfrm>
              <a:off x="1642" y="4114"/>
              <a:ext cx="232" cy="250"/>
            </a:xfrm>
            <a:prstGeom prst="rect">
              <a:avLst/>
            </a:prstGeom>
            <a:noFill/>
            <a:ln w="9525">
              <a:noFill/>
              <a:miter lim="800000"/>
              <a:headEnd/>
              <a:tailEnd/>
            </a:ln>
          </p:spPr>
          <p:txBody>
            <a:bodyPr wrap="none">
              <a:spAutoFit/>
            </a:bodyPr>
            <a:lstStyle/>
            <a:p>
              <a:r>
                <a:rPr lang="en-US" sz="2000" i="1"/>
                <a:t>R</a:t>
              </a:r>
            </a:p>
          </p:txBody>
        </p:sp>
        <p:sp>
          <p:nvSpPr>
            <p:cNvPr id="39973" name="Line 18"/>
            <p:cNvSpPr>
              <a:spLocks noChangeShapeType="1"/>
            </p:cNvSpPr>
            <p:nvPr/>
          </p:nvSpPr>
          <p:spPr bwMode="auto">
            <a:xfrm>
              <a:off x="2490" y="4062"/>
              <a:ext cx="0" cy="122"/>
            </a:xfrm>
            <a:prstGeom prst="line">
              <a:avLst/>
            </a:prstGeom>
            <a:noFill/>
            <a:ln w="9525">
              <a:solidFill>
                <a:schemeClr val="tx1"/>
              </a:solidFill>
              <a:round/>
              <a:headEnd/>
              <a:tailEnd/>
            </a:ln>
          </p:spPr>
          <p:txBody>
            <a:bodyPr/>
            <a:lstStyle/>
            <a:p>
              <a:endParaRPr lang="en-US"/>
            </a:p>
          </p:txBody>
        </p:sp>
        <p:sp>
          <p:nvSpPr>
            <p:cNvPr id="39974" name="Text Box 19"/>
            <p:cNvSpPr txBox="1">
              <a:spLocks noChangeArrowheads="1"/>
            </p:cNvSpPr>
            <p:nvPr/>
          </p:nvSpPr>
          <p:spPr bwMode="auto">
            <a:xfrm>
              <a:off x="2326" y="4126"/>
              <a:ext cx="346" cy="250"/>
            </a:xfrm>
            <a:prstGeom prst="rect">
              <a:avLst/>
            </a:prstGeom>
            <a:noFill/>
            <a:ln w="9525">
              <a:noFill/>
              <a:miter lim="800000"/>
              <a:headEnd/>
              <a:tailEnd/>
            </a:ln>
          </p:spPr>
          <p:txBody>
            <a:bodyPr>
              <a:spAutoFit/>
            </a:bodyPr>
            <a:lstStyle/>
            <a:p>
              <a:r>
                <a:rPr lang="en-US" sz="2000"/>
                <a:t>2</a:t>
              </a:r>
              <a:r>
                <a:rPr lang="en-US" sz="2000" i="1"/>
                <a:t>R</a:t>
              </a:r>
            </a:p>
          </p:txBody>
        </p:sp>
        <p:sp>
          <p:nvSpPr>
            <p:cNvPr id="39975" name="Line 20"/>
            <p:cNvSpPr>
              <a:spLocks noChangeShapeType="1"/>
            </p:cNvSpPr>
            <p:nvPr/>
          </p:nvSpPr>
          <p:spPr bwMode="auto">
            <a:xfrm>
              <a:off x="3224" y="4067"/>
              <a:ext cx="0" cy="122"/>
            </a:xfrm>
            <a:prstGeom prst="line">
              <a:avLst/>
            </a:prstGeom>
            <a:noFill/>
            <a:ln w="9525">
              <a:solidFill>
                <a:schemeClr val="tx1"/>
              </a:solidFill>
              <a:round/>
              <a:headEnd/>
              <a:tailEnd/>
            </a:ln>
          </p:spPr>
          <p:txBody>
            <a:bodyPr/>
            <a:lstStyle/>
            <a:p>
              <a:endParaRPr lang="en-US"/>
            </a:p>
          </p:txBody>
        </p:sp>
        <p:sp>
          <p:nvSpPr>
            <p:cNvPr id="39976" name="Text Box 21"/>
            <p:cNvSpPr txBox="1">
              <a:spLocks noChangeArrowheads="1"/>
            </p:cNvSpPr>
            <p:nvPr/>
          </p:nvSpPr>
          <p:spPr bwMode="auto">
            <a:xfrm>
              <a:off x="3060" y="4131"/>
              <a:ext cx="346" cy="250"/>
            </a:xfrm>
            <a:prstGeom prst="rect">
              <a:avLst/>
            </a:prstGeom>
            <a:noFill/>
            <a:ln w="9525">
              <a:noFill/>
              <a:miter lim="800000"/>
              <a:headEnd/>
              <a:tailEnd/>
            </a:ln>
          </p:spPr>
          <p:txBody>
            <a:bodyPr>
              <a:spAutoFit/>
            </a:bodyPr>
            <a:lstStyle/>
            <a:p>
              <a:r>
                <a:rPr lang="en-US" sz="2000"/>
                <a:t>3</a:t>
              </a:r>
              <a:r>
                <a:rPr lang="en-US" sz="2000" i="1"/>
                <a:t>R</a:t>
              </a:r>
            </a:p>
          </p:txBody>
        </p:sp>
        <p:sp>
          <p:nvSpPr>
            <p:cNvPr id="39977" name="Line 22"/>
            <p:cNvSpPr>
              <a:spLocks noChangeShapeType="1"/>
            </p:cNvSpPr>
            <p:nvPr/>
          </p:nvSpPr>
          <p:spPr bwMode="auto">
            <a:xfrm>
              <a:off x="3964" y="4062"/>
              <a:ext cx="0" cy="122"/>
            </a:xfrm>
            <a:prstGeom prst="line">
              <a:avLst/>
            </a:prstGeom>
            <a:noFill/>
            <a:ln w="9525">
              <a:solidFill>
                <a:schemeClr val="tx1"/>
              </a:solidFill>
              <a:round/>
              <a:headEnd/>
              <a:tailEnd/>
            </a:ln>
          </p:spPr>
          <p:txBody>
            <a:bodyPr/>
            <a:lstStyle/>
            <a:p>
              <a:endParaRPr lang="en-US"/>
            </a:p>
          </p:txBody>
        </p:sp>
        <p:sp>
          <p:nvSpPr>
            <p:cNvPr id="39978" name="Text Box 23"/>
            <p:cNvSpPr txBox="1">
              <a:spLocks noChangeArrowheads="1"/>
            </p:cNvSpPr>
            <p:nvPr/>
          </p:nvSpPr>
          <p:spPr bwMode="auto">
            <a:xfrm>
              <a:off x="3800" y="4126"/>
              <a:ext cx="346" cy="250"/>
            </a:xfrm>
            <a:prstGeom prst="rect">
              <a:avLst/>
            </a:prstGeom>
            <a:noFill/>
            <a:ln w="9525">
              <a:noFill/>
              <a:miter lim="800000"/>
              <a:headEnd/>
              <a:tailEnd/>
            </a:ln>
          </p:spPr>
          <p:txBody>
            <a:bodyPr>
              <a:spAutoFit/>
            </a:bodyPr>
            <a:lstStyle/>
            <a:p>
              <a:r>
                <a:rPr lang="en-US" sz="2000"/>
                <a:t>4</a:t>
              </a:r>
              <a:r>
                <a:rPr lang="en-US" sz="2000" i="1"/>
                <a:t>R</a:t>
              </a:r>
            </a:p>
          </p:txBody>
        </p:sp>
        <p:sp>
          <p:nvSpPr>
            <p:cNvPr id="39979" name="Line 24"/>
            <p:cNvSpPr>
              <a:spLocks noChangeShapeType="1"/>
            </p:cNvSpPr>
            <p:nvPr/>
          </p:nvSpPr>
          <p:spPr bwMode="auto">
            <a:xfrm>
              <a:off x="4708" y="4062"/>
              <a:ext cx="0" cy="122"/>
            </a:xfrm>
            <a:prstGeom prst="line">
              <a:avLst/>
            </a:prstGeom>
            <a:noFill/>
            <a:ln w="9525">
              <a:solidFill>
                <a:schemeClr val="tx1"/>
              </a:solidFill>
              <a:round/>
              <a:headEnd/>
              <a:tailEnd/>
            </a:ln>
          </p:spPr>
          <p:txBody>
            <a:bodyPr/>
            <a:lstStyle/>
            <a:p>
              <a:endParaRPr lang="en-US"/>
            </a:p>
          </p:txBody>
        </p:sp>
        <p:sp>
          <p:nvSpPr>
            <p:cNvPr id="39980" name="Text Box 25"/>
            <p:cNvSpPr txBox="1">
              <a:spLocks noChangeArrowheads="1"/>
            </p:cNvSpPr>
            <p:nvPr/>
          </p:nvSpPr>
          <p:spPr bwMode="auto">
            <a:xfrm>
              <a:off x="4544" y="4126"/>
              <a:ext cx="346" cy="250"/>
            </a:xfrm>
            <a:prstGeom prst="rect">
              <a:avLst/>
            </a:prstGeom>
            <a:noFill/>
            <a:ln w="9525">
              <a:noFill/>
              <a:miter lim="800000"/>
              <a:headEnd/>
              <a:tailEnd/>
            </a:ln>
          </p:spPr>
          <p:txBody>
            <a:bodyPr>
              <a:spAutoFit/>
            </a:bodyPr>
            <a:lstStyle/>
            <a:p>
              <a:r>
                <a:rPr lang="en-US" sz="2000"/>
                <a:t>5</a:t>
              </a:r>
              <a:r>
                <a:rPr lang="en-US" sz="2000" i="1"/>
                <a:t>R</a:t>
              </a:r>
            </a:p>
          </p:txBody>
        </p:sp>
      </p:grpSp>
      <p:grpSp>
        <p:nvGrpSpPr>
          <p:cNvPr id="3" name="Group 54"/>
          <p:cNvGrpSpPr>
            <a:grpSpLocks/>
          </p:cNvGrpSpPr>
          <p:nvPr/>
        </p:nvGrpSpPr>
        <p:grpSpPr bwMode="auto">
          <a:xfrm>
            <a:off x="742950" y="5187950"/>
            <a:ext cx="6753225" cy="701675"/>
            <a:chOff x="468" y="3268"/>
            <a:chExt cx="4254" cy="442"/>
          </a:xfrm>
        </p:grpSpPr>
        <p:sp>
          <p:nvSpPr>
            <p:cNvPr id="39965" name="Line 27"/>
            <p:cNvSpPr>
              <a:spLocks noChangeShapeType="1"/>
            </p:cNvSpPr>
            <p:nvPr/>
          </p:nvSpPr>
          <p:spPr bwMode="auto">
            <a:xfrm>
              <a:off x="984" y="3463"/>
              <a:ext cx="3738" cy="0"/>
            </a:xfrm>
            <a:prstGeom prst="line">
              <a:avLst/>
            </a:prstGeom>
            <a:noFill/>
            <a:ln w="19050">
              <a:solidFill>
                <a:srgbClr val="008000"/>
              </a:solidFill>
              <a:prstDash val="dash"/>
              <a:round/>
              <a:headEnd/>
              <a:tailEnd/>
            </a:ln>
          </p:spPr>
          <p:txBody>
            <a:bodyPr/>
            <a:lstStyle/>
            <a:p>
              <a:endParaRPr lang="en-US"/>
            </a:p>
          </p:txBody>
        </p:sp>
        <p:sp>
          <p:nvSpPr>
            <p:cNvPr id="39966" name="Text Box 28"/>
            <p:cNvSpPr txBox="1">
              <a:spLocks noChangeArrowheads="1"/>
            </p:cNvSpPr>
            <p:nvPr/>
          </p:nvSpPr>
          <p:spPr bwMode="auto">
            <a:xfrm>
              <a:off x="468" y="3268"/>
              <a:ext cx="506" cy="442"/>
            </a:xfrm>
            <a:prstGeom prst="rect">
              <a:avLst/>
            </a:prstGeom>
            <a:noFill/>
            <a:ln w="9525">
              <a:noFill/>
              <a:miter lim="800000"/>
              <a:headEnd/>
              <a:tailEnd/>
            </a:ln>
          </p:spPr>
          <p:txBody>
            <a:bodyPr>
              <a:spAutoFit/>
            </a:bodyPr>
            <a:lstStyle/>
            <a:p>
              <a:pPr algn="ctr"/>
              <a:r>
                <a:rPr lang="en-US" sz="2000" i="1" u="sng" dirty="0" err="1">
                  <a:solidFill>
                    <a:srgbClr val="008000"/>
                  </a:solidFill>
                </a:rPr>
                <a:t>GMm</a:t>
              </a:r>
              <a:endParaRPr lang="en-US" sz="2000" i="1" u="sng" dirty="0">
                <a:solidFill>
                  <a:srgbClr val="008000"/>
                </a:solidFill>
              </a:endParaRPr>
            </a:p>
            <a:p>
              <a:pPr algn="ctr"/>
              <a:r>
                <a:rPr lang="en-US" sz="2000" dirty="0">
                  <a:solidFill>
                    <a:srgbClr val="008000"/>
                  </a:solidFill>
                </a:rPr>
                <a:t>2</a:t>
              </a:r>
              <a:r>
                <a:rPr lang="en-US" sz="2000" i="1" dirty="0">
                  <a:solidFill>
                    <a:srgbClr val="008000"/>
                  </a:solidFill>
                </a:rPr>
                <a:t>R</a:t>
              </a:r>
            </a:p>
          </p:txBody>
        </p:sp>
      </p:grpSp>
      <p:grpSp>
        <p:nvGrpSpPr>
          <p:cNvPr id="4" name="Group 29"/>
          <p:cNvGrpSpPr>
            <a:grpSpLocks/>
          </p:cNvGrpSpPr>
          <p:nvPr/>
        </p:nvGrpSpPr>
        <p:grpSpPr bwMode="auto">
          <a:xfrm>
            <a:off x="2706688" y="5422900"/>
            <a:ext cx="146050" cy="153988"/>
            <a:chOff x="129" y="2979"/>
            <a:chExt cx="129" cy="136"/>
          </a:xfrm>
        </p:grpSpPr>
        <p:sp>
          <p:nvSpPr>
            <p:cNvPr id="39963" name="Line 30"/>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64" name="Line 31"/>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5" name="Group 32"/>
          <p:cNvGrpSpPr>
            <a:grpSpLocks/>
          </p:cNvGrpSpPr>
          <p:nvPr/>
        </p:nvGrpSpPr>
        <p:grpSpPr bwMode="auto">
          <a:xfrm>
            <a:off x="3875088" y="5916613"/>
            <a:ext cx="146050" cy="153987"/>
            <a:chOff x="129" y="2979"/>
            <a:chExt cx="129" cy="136"/>
          </a:xfrm>
        </p:grpSpPr>
        <p:sp>
          <p:nvSpPr>
            <p:cNvPr id="39961" name="Line 33"/>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62" name="Line 34"/>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6" name="Group 35"/>
          <p:cNvGrpSpPr>
            <a:grpSpLocks/>
          </p:cNvGrpSpPr>
          <p:nvPr/>
        </p:nvGrpSpPr>
        <p:grpSpPr bwMode="auto">
          <a:xfrm>
            <a:off x="5043488" y="6097588"/>
            <a:ext cx="146050" cy="153987"/>
            <a:chOff x="129" y="2979"/>
            <a:chExt cx="129" cy="136"/>
          </a:xfrm>
        </p:grpSpPr>
        <p:sp>
          <p:nvSpPr>
            <p:cNvPr id="39959" name="Line 36"/>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60" name="Line 37"/>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7" name="Group 38"/>
          <p:cNvGrpSpPr>
            <a:grpSpLocks/>
          </p:cNvGrpSpPr>
          <p:nvPr/>
        </p:nvGrpSpPr>
        <p:grpSpPr bwMode="auto">
          <a:xfrm>
            <a:off x="6213475" y="6181725"/>
            <a:ext cx="146050" cy="153988"/>
            <a:chOff x="129" y="2979"/>
            <a:chExt cx="129" cy="136"/>
          </a:xfrm>
        </p:grpSpPr>
        <p:sp>
          <p:nvSpPr>
            <p:cNvPr id="39957" name="Line 39"/>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58" name="Line 40"/>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8" name="Group 41"/>
          <p:cNvGrpSpPr>
            <a:grpSpLocks/>
          </p:cNvGrpSpPr>
          <p:nvPr/>
        </p:nvGrpSpPr>
        <p:grpSpPr bwMode="auto">
          <a:xfrm>
            <a:off x="7394575" y="6208713"/>
            <a:ext cx="146050" cy="153987"/>
            <a:chOff x="129" y="2979"/>
            <a:chExt cx="129" cy="136"/>
          </a:xfrm>
        </p:grpSpPr>
        <p:sp>
          <p:nvSpPr>
            <p:cNvPr id="39955" name="Line 42"/>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56" name="Line 43"/>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sp>
        <p:nvSpPr>
          <p:cNvPr id="204844" name="Freeform 44"/>
          <p:cNvSpPr>
            <a:spLocks/>
          </p:cNvSpPr>
          <p:nvPr/>
        </p:nvSpPr>
        <p:spPr bwMode="auto">
          <a:xfrm>
            <a:off x="2779713" y="5483225"/>
            <a:ext cx="5305425" cy="806450"/>
          </a:xfrm>
          <a:custGeom>
            <a:avLst/>
            <a:gdLst>
              <a:gd name="T0" fmla="*/ 0 w 3342"/>
              <a:gd name="T1" fmla="*/ 0 h 508"/>
              <a:gd name="T2" fmla="*/ 735 w 3342"/>
              <a:gd name="T3" fmla="*/ 318 h 508"/>
              <a:gd name="T4" fmla="*/ 1470 w 3342"/>
              <a:gd name="T5" fmla="*/ 432 h 508"/>
              <a:gd name="T6" fmla="*/ 2205 w 3342"/>
              <a:gd name="T7" fmla="*/ 485 h 508"/>
              <a:gd name="T8" fmla="*/ 2963 w 3342"/>
              <a:gd name="T9" fmla="*/ 500 h 508"/>
              <a:gd name="T10" fmla="*/ 3342 w 3342"/>
              <a:gd name="T11" fmla="*/ 508 h 508"/>
              <a:gd name="T12" fmla="*/ 0 60000 65536"/>
              <a:gd name="T13" fmla="*/ 0 60000 65536"/>
              <a:gd name="T14" fmla="*/ 0 60000 65536"/>
              <a:gd name="T15" fmla="*/ 0 60000 65536"/>
              <a:gd name="T16" fmla="*/ 0 60000 65536"/>
              <a:gd name="T17" fmla="*/ 0 60000 65536"/>
              <a:gd name="T18" fmla="*/ 0 w 3342"/>
              <a:gd name="T19" fmla="*/ 0 h 508"/>
              <a:gd name="T20" fmla="*/ 3342 w 3342"/>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342" h="508">
                <a:moveTo>
                  <a:pt x="0" y="0"/>
                </a:moveTo>
                <a:cubicBezTo>
                  <a:pt x="245" y="123"/>
                  <a:pt x="490" y="246"/>
                  <a:pt x="735" y="318"/>
                </a:cubicBezTo>
                <a:cubicBezTo>
                  <a:pt x="980" y="390"/>
                  <a:pt x="1225" y="404"/>
                  <a:pt x="1470" y="432"/>
                </a:cubicBezTo>
                <a:cubicBezTo>
                  <a:pt x="1715" y="460"/>
                  <a:pt x="1956" y="474"/>
                  <a:pt x="2205" y="485"/>
                </a:cubicBezTo>
                <a:cubicBezTo>
                  <a:pt x="2454" y="496"/>
                  <a:pt x="2774" y="496"/>
                  <a:pt x="2963" y="500"/>
                </a:cubicBezTo>
                <a:cubicBezTo>
                  <a:pt x="3152" y="504"/>
                  <a:pt x="3247" y="506"/>
                  <a:pt x="3342" y="508"/>
                </a:cubicBezTo>
              </a:path>
            </a:pathLst>
          </a:custGeom>
          <a:noFill/>
          <a:ln w="28575" cmpd="sng">
            <a:solidFill>
              <a:srgbClr val="008000"/>
            </a:solidFill>
            <a:round/>
            <a:headEnd/>
            <a:tailEnd/>
          </a:ln>
        </p:spPr>
        <p:txBody>
          <a:bodyPr/>
          <a:lstStyle/>
          <a:p>
            <a:endParaRPr lang="en-US"/>
          </a:p>
        </p:txBody>
      </p:sp>
      <p:sp>
        <p:nvSpPr>
          <p:cNvPr id="399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9948" name="Rectangle 47"/>
          <p:cNvSpPr>
            <a:spLocks noChangeArrowheads="1"/>
          </p:cNvSpPr>
          <p:nvPr/>
        </p:nvSpPr>
        <p:spPr bwMode="auto">
          <a:xfrm>
            <a:off x="685800" y="1338263"/>
            <a:ext cx="7772400" cy="13176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grpSp>
        <p:nvGrpSpPr>
          <p:cNvPr id="9" name="Group 48"/>
          <p:cNvGrpSpPr>
            <a:grpSpLocks/>
          </p:cNvGrpSpPr>
          <p:nvPr/>
        </p:nvGrpSpPr>
        <p:grpSpPr bwMode="auto">
          <a:xfrm>
            <a:off x="774700" y="1795463"/>
            <a:ext cx="7518400" cy="822325"/>
            <a:chOff x="488" y="3351"/>
            <a:chExt cx="4736" cy="518"/>
          </a:xfrm>
        </p:grpSpPr>
        <p:sp>
          <p:nvSpPr>
            <p:cNvPr id="39950" name="Text Box 49"/>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energy of an orbiting satellite</a:t>
              </a:r>
            </a:p>
          </p:txBody>
        </p:sp>
        <p:sp>
          <p:nvSpPr>
            <p:cNvPr id="39951" name="Rectangle 50"/>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39952" name="Rectangle 51"/>
                <p:cNvSpPr>
                  <a:spLocks noChangeArrowheads="1"/>
                </p:cNvSpPr>
                <p:nvPr/>
              </p:nvSpPr>
              <p:spPr bwMode="auto">
                <a:xfrm>
                  <a:off x="488" y="3420"/>
                  <a:ext cx="868" cy="40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dirty="0" smtClean="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39952" name="Rectangle 51"/>
                <p:cNvSpPr>
                  <a:spLocks noRot="1" noChangeAspect="1" noMove="1" noResize="1" noEditPoints="1" noAdjustHandles="1" noChangeArrowheads="1" noChangeShapeType="1" noTextEdit="1"/>
                </p:cNvSpPr>
                <p:nvPr/>
              </p:nvSpPr>
              <p:spPr bwMode="auto">
                <a:xfrm>
                  <a:off x="488" y="3420"/>
                  <a:ext cx="868" cy="406"/>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53" name="Rectangle 52"/>
                <p:cNvSpPr>
                  <a:spLocks noChangeArrowheads="1"/>
                </p:cNvSpPr>
                <p:nvPr/>
              </p:nvSpPr>
              <p:spPr bwMode="auto">
                <a:xfrm>
                  <a:off x="1555" y="3420"/>
                  <a:ext cx="862" cy="395"/>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𝐾</m:t>
                        </m:r>
                        <m:r>
                          <a:rPr lang="en-US" sz="1800" i="1" dirty="0">
                            <a:latin typeface="Cambria Math" panose="02040503050406030204" pitchFamily="18" charset="0"/>
                            <a:sym typeface="Symbol" pitchFamily="18" charset="2"/>
                          </a:rPr>
                          <m:t>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39953" name="Rectangle 52"/>
                <p:cNvSpPr>
                  <a:spLocks noRot="1" noChangeAspect="1" noMove="1" noResize="1" noEditPoints="1" noAdjustHandles="1" noChangeArrowheads="1" noChangeShapeType="1" noTextEdit="1"/>
                </p:cNvSpPr>
                <p:nvPr/>
              </p:nvSpPr>
              <p:spPr bwMode="auto">
                <a:xfrm>
                  <a:off x="1555" y="3420"/>
                  <a:ext cx="862" cy="395"/>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54" name="Rectangle 53"/>
                <p:cNvSpPr>
                  <a:spLocks noChangeArrowheads="1"/>
                </p:cNvSpPr>
                <p:nvPr/>
              </p:nvSpPr>
              <p:spPr bwMode="auto">
                <a:xfrm>
                  <a:off x="2596" y="3417"/>
                  <a:ext cx="928" cy="409"/>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𝑃</m:t>
                        </m:r>
                        <m:r>
                          <a:rPr lang="en-US" sz="1800" i="1" dirty="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smtClean="0">
                                <a:latin typeface="Cambria Math" panose="02040503050406030204" pitchFamily="18" charset="0"/>
                                <a:sym typeface="Symbol" pitchFamily="18" charset="2"/>
                              </a:rPr>
                              <m:t>𝑟</m:t>
                            </m:r>
                          </m:den>
                        </m:f>
                      </m:oMath>
                    </m:oMathPara>
                  </a14:m>
                  <a:endParaRPr lang="en-US" i="1" dirty="0" smtClean="0">
                    <a:sym typeface="Symbol" pitchFamily="18" charset="2"/>
                  </a:endParaRPr>
                </a:p>
                <a:p>
                  <a:pPr eaLnBrk="0" hangingPunct="0">
                    <a:lnSpc>
                      <a:spcPct val="90000"/>
                    </a:lnSpc>
                    <a:spcBef>
                      <a:spcPct val="20000"/>
                    </a:spcBef>
                  </a:pPr>
                  <a:endParaRPr lang="en-US" i="1" dirty="0" smtClean="0">
                    <a:sym typeface="Symbol" pitchFamily="18" charset="2"/>
                  </a:endParaRPr>
                </a:p>
              </p:txBody>
            </p:sp>
          </mc:Choice>
          <mc:Fallback xmlns="">
            <p:sp>
              <p:nvSpPr>
                <p:cNvPr id="39954" name="Rectangle 53"/>
                <p:cNvSpPr>
                  <a:spLocks noRot="1" noChangeAspect="1" noMove="1" noResize="1" noEditPoints="1" noAdjustHandles="1" noChangeArrowheads="1" noChangeShapeType="1" noTextEdit="1"/>
                </p:cNvSpPr>
                <p:nvPr/>
              </p:nvSpPr>
              <p:spPr bwMode="auto">
                <a:xfrm>
                  <a:off x="2596" y="3417"/>
                  <a:ext cx="928" cy="409"/>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4810">
                                            <p:txEl>
                                              <p:pRg st="0" end="0"/>
                                            </p:txEl>
                                          </p:spTgt>
                                        </p:tgtEl>
                                        <p:attrNameLst>
                                          <p:attrName>style.visibility</p:attrName>
                                        </p:attrNameLst>
                                      </p:cBhvr>
                                      <p:to>
                                        <p:strVal val="visible"/>
                                      </p:to>
                                    </p:set>
                                    <p:anim calcmode="lin" valueType="num">
                                      <p:cBhvr additive="base">
                                        <p:cTn id="14" dur="500" fill="hold"/>
                                        <p:tgtEl>
                                          <p:spTgt spid="2048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4810">
                                            <p:txEl>
                                              <p:pRg st="1" end="1"/>
                                            </p:txEl>
                                          </p:spTgt>
                                        </p:tgtEl>
                                        <p:attrNameLst>
                                          <p:attrName>style.visibility</p:attrName>
                                        </p:attrNameLst>
                                      </p:cBhvr>
                                      <p:to>
                                        <p:strVal val="visible"/>
                                      </p:to>
                                    </p:set>
                                    <p:anim calcmode="lin" valueType="num">
                                      <p:cBhvr additive="base">
                                        <p:cTn id="20" dur="500" fill="hold"/>
                                        <p:tgtEl>
                                          <p:spTgt spid="20481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4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80">
                                          <p:stCondLst>
                                            <p:cond delay="0"/>
                                          </p:stCondLst>
                                        </p:cTn>
                                        <p:tgtEl>
                                          <p:spTgt spid="4"/>
                                        </p:tgtEl>
                                      </p:cBhvr>
                                    </p:animEffect>
                                    <p:anim calcmode="lin" valueType="num">
                                      <p:cBhvr>
                                        <p:cTn id="3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2" dur="26">
                                          <p:stCondLst>
                                            <p:cond delay="650"/>
                                          </p:stCondLst>
                                        </p:cTn>
                                        <p:tgtEl>
                                          <p:spTgt spid="4"/>
                                        </p:tgtEl>
                                      </p:cBhvr>
                                      <p:to x="100000" y="60000"/>
                                    </p:animScale>
                                    <p:animScale>
                                      <p:cBhvr>
                                        <p:cTn id="43" dur="166" decel="50000">
                                          <p:stCondLst>
                                            <p:cond delay="676"/>
                                          </p:stCondLst>
                                        </p:cTn>
                                        <p:tgtEl>
                                          <p:spTgt spid="4"/>
                                        </p:tgtEl>
                                      </p:cBhvr>
                                      <p:to x="100000" y="100000"/>
                                    </p:animScale>
                                    <p:animScale>
                                      <p:cBhvr>
                                        <p:cTn id="44" dur="26">
                                          <p:stCondLst>
                                            <p:cond delay="1312"/>
                                          </p:stCondLst>
                                        </p:cTn>
                                        <p:tgtEl>
                                          <p:spTgt spid="4"/>
                                        </p:tgtEl>
                                      </p:cBhvr>
                                      <p:to x="100000" y="80000"/>
                                    </p:animScale>
                                    <p:animScale>
                                      <p:cBhvr>
                                        <p:cTn id="45" dur="166" decel="50000">
                                          <p:stCondLst>
                                            <p:cond delay="1338"/>
                                          </p:stCondLst>
                                        </p:cTn>
                                        <p:tgtEl>
                                          <p:spTgt spid="4"/>
                                        </p:tgtEl>
                                      </p:cBhvr>
                                      <p:to x="100000" y="100000"/>
                                    </p:animScale>
                                    <p:animScale>
                                      <p:cBhvr>
                                        <p:cTn id="46" dur="26">
                                          <p:stCondLst>
                                            <p:cond delay="1642"/>
                                          </p:stCondLst>
                                        </p:cTn>
                                        <p:tgtEl>
                                          <p:spTgt spid="4"/>
                                        </p:tgtEl>
                                      </p:cBhvr>
                                      <p:to x="100000" y="90000"/>
                                    </p:animScale>
                                    <p:animScale>
                                      <p:cBhvr>
                                        <p:cTn id="47" dur="166" decel="50000">
                                          <p:stCondLst>
                                            <p:cond delay="1668"/>
                                          </p:stCondLst>
                                        </p:cTn>
                                        <p:tgtEl>
                                          <p:spTgt spid="4"/>
                                        </p:tgtEl>
                                      </p:cBhvr>
                                      <p:to x="100000" y="100000"/>
                                    </p:animScale>
                                    <p:animScale>
                                      <p:cBhvr>
                                        <p:cTn id="48" dur="26">
                                          <p:stCondLst>
                                            <p:cond delay="1808"/>
                                          </p:stCondLst>
                                        </p:cTn>
                                        <p:tgtEl>
                                          <p:spTgt spid="4"/>
                                        </p:tgtEl>
                                      </p:cBhvr>
                                      <p:to x="100000" y="95000"/>
                                    </p:animScale>
                                    <p:animScale>
                                      <p:cBhvr>
                                        <p:cTn id="49" dur="166" decel="50000">
                                          <p:stCondLst>
                                            <p:cond delay="1834"/>
                                          </p:stCondLst>
                                        </p:cTn>
                                        <p:tgtEl>
                                          <p:spTgt spid="4"/>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7" name="boing.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80">
                                          <p:stCondLst>
                                            <p:cond delay="0"/>
                                          </p:stCondLst>
                                        </p:cTn>
                                        <p:tgtEl>
                                          <p:spTgt spid="5"/>
                                        </p:tgtEl>
                                      </p:cBhvr>
                                    </p:animEffect>
                                    <p:anim calcmode="lin" valueType="num">
                                      <p:cBhvr>
                                        <p:cTn id="5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0" dur="26">
                                          <p:stCondLst>
                                            <p:cond delay="650"/>
                                          </p:stCondLst>
                                        </p:cTn>
                                        <p:tgtEl>
                                          <p:spTgt spid="5"/>
                                        </p:tgtEl>
                                      </p:cBhvr>
                                      <p:to x="100000" y="60000"/>
                                    </p:animScale>
                                    <p:animScale>
                                      <p:cBhvr>
                                        <p:cTn id="61" dur="166" decel="50000">
                                          <p:stCondLst>
                                            <p:cond delay="676"/>
                                          </p:stCondLst>
                                        </p:cTn>
                                        <p:tgtEl>
                                          <p:spTgt spid="5"/>
                                        </p:tgtEl>
                                      </p:cBhvr>
                                      <p:to x="100000" y="100000"/>
                                    </p:animScale>
                                    <p:animScale>
                                      <p:cBhvr>
                                        <p:cTn id="62" dur="26">
                                          <p:stCondLst>
                                            <p:cond delay="1312"/>
                                          </p:stCondLst>
                                        </p:cTn>
                                        <p:tgtEl>
                                          <p:spTgt spid="5"/>
                                        </p:tgtEl>
                                      </p:cBhvr>
                                      <p:to x="100000" y="80000"/>
                                    </p:animScale>
                                    <p:animScale>
                                      <p:cBhvr>
                                        <p:cTn id="63" dur="166" decel="50000">
                                          <p:stCondLst>
                                            <p:cond delay="1338"/>
                                          </p:stCondLst>
                                        </p:cTn>
                                        <p:tgtEl>
                                          <p:spTgt spid="5"/>
                                        </p:tgtEl>
                                      </p:cBhvr>
                                      <p:to x="100000" y="100000"/>
                                    </p:animScale>
                                    <p:animScale>
                                      <p:cBhvr>
                                        <p:cTn id="64" dur="26">
                                          <p:stCondLst>
                                            <p:cond delay="1642"/>
                                          </p:stCondLst>
                                        </p:cTn>
                                        <p:tgtEl>
                                          <p:spTgt spid="5"/>
                                        </p:tgtEl>
                                      </p:cBhvr>
                                      <p:to x="100000" y="90000"/>
                                    </p:animScale>
                                    <p:animScale>
                                      <p:cBhvr>
                                        <p:cTn id="65" dur="166" decel="50000">
                                          <p:stCondLst>
                                            <p:cond delay="1668"/>
                                          </p:stCondLst>
                                        </p:cTn>
                                        <p:tgtEl>
                                          <p:spTgt spid="5"/>
                                        </p:tgtEl>
                                      </p:cBhvr>
                                      <p:to x="100000" y="100000"/>
                                    </p:animScale>
                                    <p:animScale>
                                      <p:cBhvr>
                                        <p:cTn id="66" dur="26">
                                          <p:stCondLst>
                                            <p:cond delay="1808"/>
                                          </p:stCondLst>
                                        </p:cTn>
                                        <p:tgtEl>
                                          <p:spTgt spid="5"/>
                                        </p:tgtEl>
                                      </p:cBhvr>
                                      <p:to x="100000" y="95000"/>
                                    </p:animScale>
                                    <p:animScale>
                                      <p:cBhvr>
                                        <p:cTn id="67" dur="166" decel="50000">
                                          <p:stCondLst>
                                            <p:cond delay="1834"/>
                                          </p:stCondLst>
                                        </p:cTn>
                                        <p:tgtEl>
                                          <p:spTgt spid="5"/>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7" name="boing.wav"/>
                                        </p:tgtEl>
                                      </p:cMediaNode>
                                    </p:audio>
                                  </p:sub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down)">
                                      <p:cBhvr>
                                        <p:cTn id="72" dur="580">
                                          <p:stCondLst>
                                            <p:cond delay="0"/>
                                          </p:stCondLst>
                                        </p:cTn>
                                        <p:tgtEl>
                                          <p:spTgt spid="6"/>
                                        </p:tgtEl>
                                      </p:cBhvr>
                                    </p:animEffect>
                                    <p:anim calcmode="lin" valueType="num">
                                      <p:cBhvr>
                                        <p:cTn id="7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8" dur="26">
                                          <p:stCondLst>
                                            <p:cond delay="650"/>
                                          </p:stCondLst>
                                        </p:cTn>
                                        <p:tgtEl>
                                          <p:spTgt spid="6"/>
                                        </p:tgtEl>
                                      </p:cBhvr>
                                      <p:to x="100000" y="60000"/>
                                    </p:animScale>
                                    <p:animScale>
                                      <p:cBhvr>
                                        <p:cTn id="79" dur="166" decel="50000">
                                          <p:stCondLst>
                                            <p:cond delay="676"/>
                                          </p:stCondLst>
                                        </p:cTn>
                                        <p:tgtEl>
                                          <p:spTgt spid="6"/>
                                        </p:tgtEl>
                                      </p:cBhvr>
                                      <p:to x="100000" y="100000"/>
                                    </p:animScale>
                                    <p:animScale>
                                      <p:cBhvr>
                                        <p:cTn id="80" dur="26">
                                          <p:stCondLst>
                                            <p:cond delay="1312"/>
                                          </p:stCondLst>
                                        </p:cTn>
                                        <p:tgtEl>
                                          <p:spTgt spid="6"/>
                                        </p:tgtEl>
                                      </p:cBhvr>
                                      <p:to x="100000" y="80000"/>
                                    </p:animScale>
                                    <p:animScale>
                                      <p:cBhvr>
                                        <p:cTn id="81" dur="166" decel="50000">
                                          <p:stCondLst>
                                            <p:cond delay="1338"/>
                                          </p:stCondLst>
                                        </p:cTn>
                                        <p:tgtEl>
                                          <p:spTgt spid="6"/>
                                        </p:tgtEl>
                                      </p:cBhvr>
                                      <p:to x="100000" y="100000"/>
                                    </p:animScale>
                                    <p:animScale>
                                      <p:cBhvr>
                                        <p:cTn id="82" dur="26">
                                          <p:stCondLst>
                                            <p:cond delay="1642"/>
                                          </p:stCondLst>
                                        </p:cTn>
                                        <p:tgtEl>
                                          <p:spTgt spid="6"/>
                                        </p:tgtEl>
                                      </p:cBhvr>
                                      <p:to x="100000" y="90000"/>
                                    </p:animScale>
                                    <p:animScale>
                                      <p:cBhvr>
                                        <p:cTn id="83" dur="166" decel="50000">
                                          <p:stCondLst>
                                            <p:cond delay="1668"/>
                                          </p:stCondLst>
                                        </p:cTn>
                                        <p:tgtEl>
                                          <p:spTgt spid="6"/>
                                        </p:tgtEl>
                                      </p:cBhvr>
                                      <p:to x="100000" y="100000"/>
                                    </p:animScale>
                                    <p:animScale>
                                      <p:cBhvr>
                                        <p:cTn id="84" dur="26">
                                          <p:stCondLst>
                                            <p:cond delay="1808"/>
                                          </p:stCondLst>
                                        </p:cTn>
                                        <p:tgtEl>
                                          <p:spTgt spid="6"/>
                                        </p:tgtEl>
                                      </p:cBhvr>
                                      <p:to x="100000" y="95000"/>
                                    </p:animScale>
                                    <p:animScale>
                                      <p:cBhvr>
                                        <p:cTn id="85" dur="166" decel="50000">
                                          <p:stCondLst>
                                            <p:cond delay="1834"/>
                                          </p:stCondLst>
                                        </p:cTn>
                                        <p:tgtEl>
                                          <p:spTgt spid="6"/>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7" name="boing.wav"/>
                                        </p:tgtEl>
                                      </p:cMediaNode>
                                    </p:audio>
                                  </p:sub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down)">
                                      <p:cBhvr>
                                        <p:cTn id="90" dur="580">
                                          <p:stCondLst>
                                            <p:cond delay="0"/>
                                          </p:stCondLst>
                                        </p:cTn>
                                        <p:tgtEl>
                                          <p:spTgt spid="7"/>
                                        </p:tgtEl>
                                      </p:cBhvr>
                                    </p:animEffect>
                                    <p:anim calcmode="lin" valueType="num">
                                      <p:cBhvr>
                                        <p:cTn id="9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6" dur="26">
                                          <p:stCondLst>
                                            <p:cond delay="650"/>
                                          </p:stCondLst>
                                        </p:cTn>
                                        <p:tgtEl>
                                          <p:spTgt spid="7"/>
                                        </p:tgtEl>
                                      </p:cBhvr>
                                      <p:to x="100000" y="60000"/>
                                    </p:animScale>
                                    <p:animScale>
                                      <p:cBhvr>
                                        <p:cTn id="97" dur="166" decel="50000">
                                          <p:stCondLst>
                                            <p:cond delay="676"/>
                                          </p:stCondLst>
                                        </p:cTn>
                                        <p:tgtEl>
                                          <p:spTgt spid="7"/>
                                        </p:tgtEl>
                                      </p:cBhvr>
                                      <p:to x="100000" y="100000"/>
                                    </p:animScale>
                                    <p:animScale>
                                      <p:cBhvr>
                                        <p:cTn id="98" dur="26">
                                          <p:stCondLst>
                                            <p:cond delay="1312"/>
                                          </p:stCondLst>
                                        </p:cTn>
                                        <p:tgtEl>
                                          <p:spTgt spid="7"/>
                                        </p:tgtEl>
                                      </p:cBhvr>
                                      <p:to x="100000" y="80000"/>
                                    </p:animScale>
                                    <p:animScale>
                                      <p:cBhvr>
                                        <p:cTn id="99" dur="166" decel="50000">
                                          <p:stCondLst>
                                            <p:cond delay="1338"/>
                                          </p:stCondLst>
                                        </p:cTn>
                                        <p:tgtEl>
                                          <p:spTgt spid="7"/>
                                        </p:tgtEl>
                                      </p:cBhvr>
                                      <p:to x="100000" y="100000"/>
                                    </p:animScale>
                                    <p:animScale>
                                      <p:cBhvr>
                                        <p:cTn id="100" dur="26">
                                          <p:stCondLst>
                                            <p:cond delay="1642"/>
                                          </p:stCondLst>
                                        </p:cTn>
                                        <p:tgtEl>
                                          <p:spTgt spid="7"/>
                                        </p:tgtEl>
                                      </p:cBhvr>
                                      <p:to x="100000" y="90000"/>
                                    </p:animScale>
                                    <p:animScale>
                                      <p:cBhvr>
                                        <p:cTn id="101" dur="166" decel="50000">
                                          <p:stCondLst>
                                            <p:cond delay="1668"/>
                                          </p:stCondLst>
                                        </p:cTn>
                                        <p:tgtEl>
                                          <p:spTgt spid="7"/>
                                        </p:tgtEl>
                                      </p:cBhvr>
                                      <p:to x="100000" y="100000"/>
                                    </p:animScale>
                                    <p:animScale>
                                      <p:cBhvr>
                                        <p:cTn id="102" dur="26">
                                          <p:stCondLst>
                                            <p:cond delay="1808"/>
                                          </p:stCondLst>
                                        </p:cTn>
                                        <p:tgtEl>
                                          <p:spTgt spid="7"/>
                                        </p:tgtEl>
                                      </p:cBhvr>
                                      <p:to x="100000" y="95000"/>
                                    </p:animScale>
                                    <p:animScale>
                                      <p:cBhvr>
                                        <p:cTn id="103" dur="166" decel="50000">
                                          <p:stCondLst>
                                            <p:cond delay="1834"/>
                                          </p:stCondLst>
                                        </p:cTn>
                                        <p:tgtEl>
                                          <p:spTgt spid="7"/>
                                        </p:tgtEl>
                                      </p:cBhvr>
                                      <p:to x="100000" y="100000"/>
                                    </p:animScale>
                                  </p:childTnLst>
                                  <p:subTnLst>
                                    <p:audio>
                                      <p:cMediaNode>
                                        <p:cTn display="0" masterRel="sameClick">
                                          <p:stCondLst>
                                            <p:cond evt="begin" delay="0">
                                              <p:tn val="88"/>
                                            </p:cond>
                                          </p:stCondLst>
                                          <p:endCondLst>
                                            <p:cond evt="onStopAudio" delay="0">
                                              <p:tgtEl>
                                                <p:sldTgt/>
                                              </p:tgtEl>
                                            </p:cond>
                                          </p:endCondLst>
                                        </p:cTn>
                                        <p:tgtEl>
                                          <p:sndTgt r:embed="rId7" name="boing.wav"/>
                                        </p:tgtEl>
                                      </p:cMediaNode>
                                    </p:audio>
                                  </p:sub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down)">
                                      <p:cBhvr>
                                        <p:cTn id="108" dur="580">
                                          <p:stCondLst>
                                            <p:cond delay="0"/>
                                          </p:stCondLst>
                                        </p:cTn>
                                        <p:tgtEl>
                                          <p:spTgt spid="8"/>
                                        </p:tgtEl>
                                      </p:cBhvr>
                                    </p:animEffect>
                                    <p:anim calcmode="lin" valueType="num">
                                      <p:cBhvr>
                                        <p:cTn id="10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4" dur="26">
                                          <p:stCondLst>
                                            <p:cond delay="650"/>
                                          </p:stCondLst>
                                        </p:cTn>
                                        <p:tgtEl>
                                          <p:spTgt spid="8"/>
                                        </p:tgtEl>
                                      </p:cBhvr>
                                      <p:to x="100000" y="60000"/>
                                    </p:animScale>
                                    <p:animScale>
                                      <p:cBhvr>
                                        <p:cTn id="115" dur="166" decel="50000">
                                          <p:stCondLst>
                                            <p:cond delay="676"/>
                                          </p:stCondLst>
                                        </p:cTn>
                                        <p:tgtEl>
                                          <p:spTgt spid="8"/>
                                        </p:tgtEl>
                                      </p:cBhvr>
                                      <p:to x="100000" y="100000"/>
                                    </p:animScale>
                                    <p:animScale>
                                      <p:cBhvr>
                                        <p:cTn id="116" dur="26">
                                          <p:stCondLst>
                                            <p:cond delay="1312"/>
                                          </p:stCondLst>
                                        </p:cTn>
                                        <p:tgtEl>
                                          <p:spTgt spid="8"/>
                                        </p:tgtEl>
                                      </p:cBhvr>
                                      <p:to x="100000" y="80000"/>
                                    </p:animScale>
                                    <p:animScale>
                                      <p:cBhvr>
                                        <p:cTn id="117" dur="166" decel="50000">
                                          <p:stCondLst>
                                            <p:cond delay="1338"/>
                                          </p:stCondLst>
                                        </p:cTn>
                                        <p:tgtEl>
                                          <p:spTgt spid="8"/>
                                        </p:tgtEl>
                                      </p:cBhvr>
                                      <p:to x="100000" y="100000"/>
                                    </p:animScale>
                                    <p:animScale>
                                      <p:cBhvr>
                                        <p:cTn id="118" dur="26">
                                          <p:stCondLst>
                                            <p:cond delay="1642"/>
                                          </p:stCondLst>
                                        </p:cTn>
                                        <p:tgtEl>
                                          <p:spTgt spid="8"/>
                                        </p:tgtEl>
                                      </p:cBhvr>
                                      <p:to x="100000" y="90000"/>
                                    </p:animScale>
                                    <p:animScale>
                                      <p:cBhvr>
                                        <p:cTn id="119" dur="166" decel="50000">
                                          <p:stCondLst>
                                            <p:cond delay="1668"/>
                                          </p:stCondLst>
                                        </p:cTn>
                                        <p:tgtEl>
                                          <p:spTgt spid="8"/>
                                        </p:tgtEl>
                                      </p:cBhvr>
                                      <p:to x="100000" y="100000"/>
                                    </p:animScale>
                                    <p:animScale>
                                      <p:cBhvr>
                                        <p:cTn id="120" dur="26">
                                          <p:stCondLst>
                                            <p:cond delay="1808"/>
                                          </p:stCondLst>
                                        </p:cTn>
                                        <p:tgtEl>
                                          <p:spTgt spid="8"/>
                                        </p:tgtEl>
                                      </p:cBhvr>
                                      <p:to x="100000" y="95000"/>
                                    </p:animScale>
                                    <p:animScale>
                                      <p:cBhvr>
                                        <p:cTn id="121" dur="166" decel="50000">
                                          <p:stCondLst>
                                            <p:cond delay="1834"/>
                                          </p:stCondLst>
                                        </p:cTn>
                                        <p:tgtEl>
                                          <p:spTgt spid="8"/>
                                        </p:tgtEl>
                                      </p:cBhvr>
                                      <p:to x="100000" y="100000"/>
                                    </p:animScale>
                                  </p:childTnLst>
                                  <p:subTnLst>
                                    <p:audio>
                                      <p:cMediaNode>
                                        <p:cTn display="0" masterRel="sameClick">
                                          <p:stCondLst>
                                            <p:cond evt="begin" delay="0">
                                              <p:tn val="106"/>
                                            </p:cond>
                                          </p:stCondLst>
                                          <p:endCondLst>
                                            <p:cond evt="onStopAudio" delay="0">
                                              <p:tgtEl>
                                                <p:sldTgt/>
                                              </p:tgtEl>
                                            </p:cond>
                                          </p:endCondLst>
                                        </p:cTn>
                                        <p:tgtEl>
                                          <p:sndTgt r:embed="rId7" name="boing.wav"/>
                                        </p:tgtEl>
                                      </p:cMediaNode>
                                    </p:audio>
                                  </p:sub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04844"/>
                                        </p:tgtEl>
                                        <p:attrNameLst>
                                          <p:attrName>style.visibility</p:attrName>
                                        </p:attrNameLst>
                                      </p:cBhvr>
                                      <p:to>
                                        <p:strVal val="visible"/>
                                      </p:to>
                                    </p:set>
                                    <p:animEffect transition="in" filter="wipe(left)">
                                      <p:cBhvr>
                                        <p:cTn id="126" dur="2000"/>
                                        <p:tgtEl>
                                          <p:spTgt spid="204844"/>
                                        </p:tgtEl>
                                      </p:cBhvr>
                                    </p:animEffect>
                                  </p:childTnLst>
                                  <p:subTnLst>
                                    <p:audio>
                                      <p:cMediaNode>
                                        <p:cTn display="0" masterRel="sameClick">
                                          <p:stCondLst>
                                            <p:cond evt="begin" delay="0">
                                              <p:tn val="124"/>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6858" name="Rectangle 10"/>
              <p:cNvSpPr>
                <a:spLocks noChangeArrowheads="1"/>
              </p:cNvSpPr>
              <p:nvPr/>
            </p:nvSpPr>
            <p:spPr bwMode="auto">
              <a:xfrm>
                <a:off x="674688" y="2635250"/>
                <a:ext cx="7772400" cy="4222750"/>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Graph the potential energy vs. the radius of orbit for a satellite of mass </a:t>
                </a:r>
                <a:r>
                  <a:rPr lang="en-US" i="1" dirty="0">
                    <a:sym typeface="Symbol" pitchFamily="18" charset="2"/>
                  </a:rPr>
                  <a:t>m</a:t>
                </a:r>
                <a:r>
                  <a:rPr lang="en-US" dirty="0">
                    <a:sym typeface="Symbol" pitchFamily="18" charset="2"/>
                  </a:rPr>
                  <a:t> about a planet of mass </a:t>
                </a:r>
                <a:r>
                  <a:rPr lang="en-US" i="1" dirty="0">
                    <a:sym typeface="Symbol" pitchFamily="18" charset="2"/>
                  </a:rPr>
                  <a:t>M</a:t>
                </a:r>
                <a:r>
                  <a:rPr lang="en-US" dirty="0">
                    <a:sym typeface="Symbol" pitchFamily="18" charset="2"/>
                  </a:rPr>
                  <a:t> and radius </a:t>
                </a:r>
                <a:r>
                  <a:rPr lang="en-US" i="1" dirty="0">
                    <a:sym typeface="Symbol" pitchFamily="18" charset="2"/>
                  </a:rPr>
                  <a:t>R</a:t>
                </a:r>
                <a:r>
                  <a:rPr lang="en-US" dirty="0">
                    <a:sym typeface="Symbol" pitchFamily="18" charset="2"/>
                  </a:rPr>
                  <a:t>.</a:t>
                </a:r>
                <a:endParaRPr lang="en-US" i="1" dirty="0">
                  <a:sym typeface="Symbol" pitchFamily="18" charset="2"/>
                </a:endParaRPr>
              </a:p>
              <a:p>
                <a:pPr eaLnBrk="0" hangingPunct="0">
                  <a:spcBef>
                    <a:spcPts val="0"/>
                  </a:spcBef>
                </a:pPr>
                <a:r>
                  <a:rPr lang="en-US" dirty="0">
                    <a:sym typeface="Symbol" pitchFamily="18" charset="2"/>
                  </a:rPr>
                  <a:t>SOLUTION: Use </a:t>
                </a:r>
                <a14:m>
                  <m:oMath xmlns:m="http://schemas.openxmlformats.org/officeDocument/2006/math">
                    <m:sSub>
                      <m:sSubPr>
                        <m:ctrlPr>
                          <a:rPr lang="en-US" b="0" i="1" dirty="0" smtClean="0">
                            <a:solidFill>
                              <a:schemeClr val="accent2"/>
                            </a:solidFill>
                            <a:latin typeface="Cambria Math" panose="02040503050406030204" pitchFamily="18" charset="0"/>
                            <a:sym typeface="Symbol" pitchFamily="18" charset="2"/>
                          </a:rPr>
                        </m:ctrlPr>
                      </m:sSubPr>
                      <m:e>
                        <m:r>
                          <a:rPr lang="en-US" i="1" dirty="0" smtClean="0">
                            <a:solidFill>
                              <a:schemeClr val="accent2"/>
                            </a:solidFill>
                            <a:latin typeface="Cambria Math" panose="02040503050406030204" pitchFamily="18" charset="0"/>
                            <a:sym typeface="Symbol" pitchFamily="18" charset="2"/>
                          </a:rPr>
                          <m:t>𝐸</m:t>
                        </m:r>
                      </m:e>
                      <m:sub>
                        <m:r>
                          <a:rPr lang="en-US" b="0" i="1" dirty="0" smtClean="0">
                            <a:solidFill>
                              <a:schemeClr val="accent2"/>
                            </a:solidFill>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oMath>
                </a14:m>
                <a:r>
                  <a:rPr lang="en-US" dirty="0">
                    <a:sym typeface="Symbol" pitchFamily="18" charset="2"/>
                  </a:rPr>
                  <a:t>. Note that </a:t>
                </a:r>
                <a:r>
                  <a:rPr lang="en-US" i="1" dirty="0">
                    <a:sym typeface="Symbol" pitchFamily="18" charset="2"/>
                  </a:rPr>
                  <a:t>E</a:t>
                </a:r>
                <a:r>
                  <a:rPr lang="en-US" baseline="-25000" dirty="0">
                    <a:sym typeface="Symbol" pitchFamily="18" charset="2"/>
                  </a:rPr>
                  <a:t>P </a:t>
                </a:r>
                <a:r>
                  <a:rPr lang="en-US" dirty="0">
                    <a:sym typeface="Symbol" pitchFamily="18" charset="2"/>
                  </a:rPr>
                  <a:t>increases with radius. It becomes </a:t>
                </a:r>
                <a:r>
                  <a:rPr lang="en-US" u="sng" dirty="0">
                    <a:sym typeface="Symbol" pitchFamily="18" charset="2"/>
                  </a:rPr>
                  <a:t>less negative</a:t>
                </a:r>
                <a:r>
                  <a:rPr lang="en-US" dirty="0">
                    <a:sym typeface="Symbol" pitchFamily="18" charset="2"/>
                  </a:rPr>
                  <a:t>.</a:t>
                </a:r>
              </a:p>
            </p:txBody>
          </p:sp>
        </mc:Choice>
        <mc:Fallback xmlns="">
          <p:sp>
            <p:nvSpPr>
              <p:cNvPr id="206858" name="Rectangle 10"/>
              <p:cNvSpPr>
                <a:spLocks noRot="1" noChangeAspect="1" noMove="1" noResize="1" noEditPoints="1" noAdjustHandles="1" noChangeArrowheads="1" noChangeShapeType="1" noTextEdit="1"/>
              </p:cNvSpPr>
              <p:nvPr/>
            </p:nvSpPr>
            <p:spPr bwMode="auto">
              <a:xfrm>
                <a:off x="674688" y="2635250"/>
                <a:ext cx="7772400" cy="4222750"/>
              </a:xfrm>
              <a:prstGeom prst="rect">
                <a:avLst/>
              </a:prstGeom>
              <a:blipFill>
                <a:blip r:embed="rId9"/>
                <a:stretch>
                  <a:fillRect l="-1255" t="-1010" r="-549"/>
                </a:stretch>
              </a:blipFill>
              <a:ln w="9525">
                <a:noFill/>
                <a:miter lim="800000"/>
                <a:headEnd/>
                <a:tailEnd/>
              </a:ln>
            </p:spPr>
            <p:txBody>
              <a:bodyPr/>
              <a:lstStyle/>
              <a:p>
                <a:r>
                  <a:rPr lang="en-US">
                    <a:noFill/>
                  </a:rPr>
                  <a:t> </a:t>
                </a:r>
              </a:p>
            </p:txBody>
          </p:sp>
        </mc:Fallback>
      </mc:AlternateContent>
      <p:grpSp>
        <p:nvGrpSpPr>
          <p:cNvPr id="2" name="Group 11"/>
          <p:cNvGrpSpPr>
            <a:grpSpLocks/>
          </p:cNvGrpSpPr>
          <p:nvPr/>
        </p:nvGrpSpPr>
        <p:grpSpPr bwMode="auto">
          <a:xfrm>
            <a:off x="1212056" y="4814887"/>
            <a:ext cx="6935787" cy="2070100"/>
            <a:chOff x="715" y="2834"/>
            <a:chExt cx="4369" cy="1304"/>
          </a:xfrm>
        </p:grpSpPr>
        <p:sp>
          <p:nvSpPr>
            <p:cNvPr id="40992" name="Line 12"/>
            <p:cNvSpPr>
              <a:spLocks noChangeShapeType="1"/>
            </p:cNvSpPr>
            <p:nvPr/>
          </p:nvSpPr>
          <p:spPr bwMode="auto">
            <a:xfrm flipV="1">
              <a:off x="1008" y="3112"/>
              <a:ext cx="0" cy="849"/>
            </a:xfrm>
            <a:prstGeom prst="line">
              <a:avLst/>
            </a:prstGeom>
            <a:noFill/>
            <a:ln w="28575">
              <a:solidFill>
                <a:schemeClr val="tx1"/>
              </a:solidFill>
              <a:round/>
              <a:headEnd type="arrow" w="med" len="med"/>
              <a:tailEnd/>
            </a:ln>
          </p:spPr>
          <p:txBody>
            <a:bodyPr/>
            <a:lstStyle/>
            <a:p>
              <a:endParaRPr lang="en-US"/>
            </a:p>
          </p:txBody>
        </p:sp>
        <p:sp>
          <p:nvSpPr>
            <p:cNvPr id="40993" name="Text Box 13"/>
            <p:cNvSpPr txBox="1">
              <a:spLocks noChangeArrowheads="1"/>
            </p:cNvSpPr>
            <p:nvPr/>
          </p:nvSpPr>
          <p:spPr bwMode="auto">
            <a:xfrm>
              <a:off x="715" y="3888"/>
              <a:ext cx="292" cy="250"/>
            </a:xfrm>
            <a:prstGeom prst="rect">
              <a:avLst/>
            </a:prstGeom>
            <a:noFill/>
            <a:ln w="9525">
              <a:noFill/>
              <a:miter lim="800000"/>
              <a:headEnd/>
              <a:tailEnd/>
            </a:ln>
          </p:spPr>
          <p:txBody>
            <a:bodyPr wrap="none">
              <a:spAutoFit/>
            </a:bodyPr>
            <a:lstStyle/>
            <a:p>
              <a:r>
                <a:rPr lang="en-US" sz="2000" i="1"/>
                <a:t>E</a:t>
              </a:r>
              <a:r>
                <a:rPr lang="en-US" sz="2000" baseline="-25000"/>
                <a:t>P</a:t>
              </a:r>
              <a:endParaRPr lang="en-US" sz="2000"/>
            </a:p>
          </p:txBody>
        </p:sp>
        <p:grpSp>
          <p:nvGrpSpPr>
            <p:cNvPr id="40994" name="Group 14"/>
            <p:cNvGrpSpPr>
              <a:grpSpLocks/>
            </p:cNvGrpSpPr>
            <p:nvPr/>
          </p:nvGrpSpPr>
          <p:grpSpPr bwMode="auto">
            <a:xfrm>
              <a:off x="1008" y="2834"/>
              <a:ext cx="4076" cy="414"/>
              <a:chOff x="1008" y="2834"/>
              <a:chExt cx="4076" cy="414"/>
            </a:xfrm>
          </p:grpSpPr>
          <p:sp>
            <p:nvSpPr>
              <p:cNvPr id="40995" name="Line 15"/>
              <p:cNvSpPr>
                <a:spLocks noChangeShapeType="1"/>
              </p:cNvSpPr>
              <p:nvPr/>
            </p:nvSpPr>
            <p:spPr bwMode="auto">
              <a:xfrm>
                <a:off x="1008" y="3112"/>
                <a:ext cx="3895" cy="0"/>
              </a:xfrm>
              <a:prstGeom prst="line">
                <a:avLst/>
              </a:prstGeom>
              <a:noFill/>
              <a:ln w="28575">
                <a:solidFill>
                  <a:schemeClr val="tx1"/>
                </a:solidFill>
                <a:round/>
                <a:headEnd/>
                <a:tailEnd type="arrow" w="med" len="med"/>
              </a:ln>
            </p:spPr>
            <p:txBody>
              <a:bodyPr/>
              <a:lstStyle/>
              <a:p>
                <a:endParaRPr lang="en-US"/>
              </a:p>
            </p:txBody>
          </p:sp>
          <p:sp>
            <p:nvSpPr>
              <p:cNvPr id="40996" name="Text Box 16"/>
              <p:cNvSpPr txBox="1">
                <a:spLocks noChangeArrowheads="1"/>
              </p:cNvSpPr>
              <p:nvPr/>
            </p:nvSpPr>
            <p:spPr bwMode="auto">
              <a:xfrm>
                <a:off x="4915" y="2998"/>
                <a:ext cx="169" cy="250"/>
              </a:xfrm>
              <a:prstGeom prst="rect">
                <a:avLst/>
              </a:prstGeom>
              <a:noFill/>
              <a:ln w="9525">
                <a:noFill/>
                <a:miter lim="800000"/>
                <a:headEnd/>
                <a:tailEnd/>
              </a:ln>
            </p:spPr>
            <p:txBody>
              <a:bodyPr wrap="none">
                <a:spAutoFit/>
              </a:bodyPr>
              <a:lstStyle/>
              <a:p>
                <a:r>
                  <a:rPr lang="en-US" sz="2000" i="1"/>
                  <a:t>r</a:t>
                </a:r>
              </a:p>
            </p:txBody>
          </p:sp>
          <p:sp>
            <p:nvSpPr>
              <p:cNvPr id="40997" name="Line 17"/>
              <p:cNvSpPr>
                <a:spLocks noChangeShapeType="1"/>
              </p:cNvSpPr>
              <p:nvPr/>
            </p:nvSpPr>
            <p:spPr bwMode="auto">
              <a:xfrm>
                <a:off x="1758" y="3046"/>
                <a:ext cx="0" cy="122"/>
              </a:xfrm>
              <a:prstGeom prst="line">
                <a:avLst/>
              </a:prstGeom>
              <a:noFill/>
              <a:ln w="9525">
                <a:solidFill>
                  <a:schemeClr val="tx1"/>
                </a:solidFill>
                <a:round/>
                <a:headEnd/>
                <a:tailEnd/>
              </a:ln>
            </p:spPr>
            <p:txBody>
              <a:bodyPr/>
              <a:lstStyle/>
              <a:p>
                <a:endParaRPr lang="en-US"/>
              </a:p>
            </p:txBody>
          </p:sp>
          <p:sp>
            <p:nvSpPr>
              <p:cNvPr id="40998" name="Text Box 18"/>
              <p:cNvSpPr txBox="1">
                <a:spLocks noChangeArrowheads="1"/>
              </p:cNvSpPr>
              <p:nvPr/>
            </p:nvSpPr>
            <p:spPr bwMode="auto">
              <a:xfrm>
                <a:off x="1642" y="2834"/>
                <a:ext cx="232" cy="250"/>
              </a:xfrm>
              <a:prstGeom prst="rect">
                <a:avLst/>
              </a:prstGeom>
              <a:noFill/>
              <a:ln w="9525">
                <a:noFill/>
                <a:miter lim="800000"/>
                <a:headEnd/>
                <a:tailEnd/>
              </a:ln>
            </p:spPr>
            <p:txBody>
              <a:bodyPr wrap="none">
                <a:spAutoFit/>
              </a:bodyPr>
              <a:lstStyle/>
              <a:p>
                <a:r>
                  <a:rPr lang="en-US" sz="2000" i="1"/>
                  <a:t>R</a:t>
                </a:r>
              </a:p>
            </p:txBody>
          </p:sp>
          <p:sp>
            <p:nvSpPr>
              <p:cNvPr id="40999" name="Line 19"/>
              <p:cNvSpPr>
                <a:spLocks noChangeShapeType="1"/>
              </p:cNvSpPr>
              <p:nvPr/>
            </p:nvSpPr>
            <p:spPr bwMode="auto">
              <a:xfrm>
                <a:off x="2490" y="3046"/>
                <a:ext cx="0" cy="122"/>
              </a:xfrm>
              <a:prstGeom prst="line">
                <a:avLst/>
              </a:prstGeom>
              <a:noFill/>
              <a:ln w="9525">
                <a:solidFill>
                  <a:schemeClr val="tx1"/>
                </a:solidFill>
                <a:round/>
                <a:headEnd/>
                <a:tailEnd/>
              </a:ln>
            </p:spPr>
            <p:txBody>
              <a:bodyPr/>
              <a:lstStyle/>
              <a:p>
                <a:endParaRPr lang="en-US"/>
              </a:p>
            </p:txBody>
          </p:sp>
          <p:sp>
            <p:nvSpPr>
              <p:cNvPr id="41000" name="Text Box 20"/>
              <p:cNvSpPr txBox="1">
                <a:spLocks noChangeArrowheads="1"/>
              </p:cNvSpPr>
              <p:nvPr/>
            </p:nvSpPr>
            <p:spPr bwMode="auto">
              <a:xfrm>
                <a:off x="2326" y="2846"/>
                <a:ext cx="346" cy="250"/>
              </a:xfrm>
              <a:prstGeom prst="rect">
                <a:avLst/>
              </a:prstGeom>
              <a:noFill/>
              <a:ln w="9525">
                <a:noFill/>
                <a:miter lim="800000"/>
                <a:headEnd/>
                <a:tailEnd/>
              </a:ln>
            </p:spPr>
            <p:txBody>
              <a:bodyPr>
                <a:spAutoFit/>
              </a:bodyPr>
              <a:lstStyle/>
              <a:p>
                <a:r>
                  <a:rPr lang="en-US" sz="2000"/>
                  <a:t>2</a:t>
                </a:r>
                <a:r>
                  <a:rPr lang="en-US" sz="2000" i="1"/>
                  <a:t>R</a:t>
                </a:r>
              </a:p>
            </p:txBody>
          </p:sp>
          <p:sp>
            <p:nvSpPr>
              <p:cNvPr id="41001" name="Line 21"/>
              <p:cNvSpPr>
                <a:spLocks noChangeShapeType="1"/>
              </p:cNvSpPr>
              <p:nvPr/>
            </p:nvSpPr>
            <p:spPr bwMode="auto">
              <a:xfrm>
                <a:off x="3224" y="3051"/>
                <a:ext cx="0" cy="122"/>
              </a:xfrm>
              <a:prstGeom prst="line">
                <a:avLst/>
              </a:prstGeom>
              <a:noFill/>
              <a:ln w="9525">
                <a:solidFill>
                  <a:schemeClr val="tx1"/>
                </a:solidFill>
                <a:round/>
                <a:headEnd/>
                <a:tailEnd/>
              </a:ln>
            </p:spPr>
            <p:txBody>
              <a:bodyPr/>
              <a:lstStyle/>
              <a:p>
                <a:endParaRPr lang="en-US"/>
              </a:p>
            </p:txBody>
          </p:sp>
          <p:sp>
            <p:nvSpPr>
              <p:cNvPr id="41002" name="Text Box 22"/>
              <p:cNvSpPr txBox="1">
                <a:spLocks noChangeArrowheads="1"/>
              </p:cNvSpPr>
              <p:nvPr/>
            </p:nvSpPr>
            <p:spPr bwMode="auto">
              <a:xfrm>
                <a:off x="3060" y="2851"/>
                <a:ext cx="346" cy="250"/>
              </a:xfrm>
              <a:prstGeom prst="rect">
                <a:avLst/>
              </a:prstGeom>
              <a:noFill/>
              <a:ln w="9525">
                <a:noFill/>
                <a:miter lim="800000"/>
                <a:headEnd/>
                <a:tailEnd/>
              </a:ln>
            </p:spPr>
            <p:txBody>
              <a:bodyPr>
                <a:spAutoFit/>
              </a:bodyPr>
              <a:lstStyle/>
              <a:p>
                <a:r>
                  <a:rPr lang="en-US" sz="2000"/>
                  <a:t>3</a:t>
                </a:r>
                <a:r>
                  <a:rPr lang="en-US" sz="2000" i="1"/>
                  <a:t>R</a:t>
                </a:r>
              </a:p>
            </p:txBody>
          </p:sp>
          <p:sp>
            <p:nvSpPr>
              <p:cNvPr id="41003" name="Line 23"/>
              <p:cNvSpPr>
                <a:spLocks noChangeShapeType="1"/>
              </p:cNvSpPr>
              <p:nvPr/>
            </p:nvSpPr>
            <p:spPr bwMode="auto">
              <a:xfrm>
                <a:off x="3964" y="3046"/>
                <a:ext cx="0" cy="122"/>
              </a:xfrm>
              <a:prstGeom prst="line">
                <a:avLst/>
              </a:prstGeom>
              <a:noFill/>
              <a:ln w="9525">
                <a:solidFill>
                  <a:schemeClr val="tx1"/>
                </a:solidFill>
                <a:round/>
                <a:headEnd/>
                <a:tailEnd/>
              </a:ln>
            </p:spPr>
            <p:txBody>
              <a:bodyPr/>
              <a:lstStyle/>
              <a:p>
                <a:endParaRPr lang="en-US"/>
              </a:p>
            </p:txBody>
          </p:sp>
          <p:sp>
            <p:nvSpPr>
              <p:cNvPr id="41004" name="Text Box 24"/>
              <p:cNvSpPr txBox="1">
                <a:spLocks noChangeArrowheads="1"/>
              </p:cNvSpPr>
              <p:nvPr/>
            </p:nvSpPr>
            <p:spPr bwMode="auto">
              <a:xfrm>
                <a:off x="3800" y="2846"/>
                <a:ext cx="346" cy="250"/>
              </a:xfrm>
              <a:prstGeom prst="rect">
                <a:avLst/>
              </a:prstGeom>
              <a:noFill/>
              <a:ln w="9525">
                <a:noFill/>
                <a:miter lim="800000"/>
                <a:headEnd/>
                <a:tailEnd/>
              </a:ln>
            </p:spPr>
            <p:txBody>
              <a:bodyPr>
                <a:spAutoFit/>
              </a:bodyPr>
              <a:lstStyle/>
              <a:p>
                <a:r>
                  <a:rPr lang="en-US" sz="2000"/>
                  <a:t>4</a:t>
                </a:r>
                <a:r>
                  <a:rPr lang="en-US" sz="2000" i="1"/>
                  <a:t>R</a:t>
                </a:r>
              </a:p>
            </p:txBody>
          </p:sp>
          <p:sp>
            <p:nvSpPr>
              <p:cNvPr id="41005" name="Line 25"/>
              <p:cNvSpPr>
                <a:spLocks noChangeShapeType="1"/>
              </p:cNvSpPr>
              <p:nvPr/>
            </p:nvSpPr>
            <p:spPr bwMode="auto">
              <a:xfrm>
                <a:off x="4708" y="3046"/>
                <a:ext cx="0" cy="122"/>
              </a:xfrm>
              <a:prstGeom prst="line">
                <a:avLst/>
              </a:prstGeom>
              <a:noFill/>
              <a:ln w="9525">
                <a:solidFill>
                  <a:schemeClr val="tx1"/>
                </a:solidFill>
                <a:round/>
                <a:headEnd/>
                <a:tailEnd/>
              </a:ln>
            </p:spPr>
            <p:txBody>
              <a:bodyPr/>
              <a:lstStyle/>
              <a:p>
                <a:endParaRPr lang="en-US"/>
              </a:p>
            </p:txBody>
          </p:sp>
          <p:sp>
            <p:nvSpPr>
              <p:cNvPr id="41006" name="Text Box 26"/>
              <p:cNvSpPr txBox="1">
                <a:spLocks noChangeArrowheads="1"/>
              </p:cNvSpPr>
              <p:nvPr/>
            </p:nvSpPr>
            <p:spPr bwMode="auto">
              <a:xfrm>
                <a:off x="4544" y="2846"/>
                <a:ext cx="346" cy="250"/>
              </a:xfrm>
              <a:prstGeom prst="rect">
                <a:avLst/>
              </a:prstGeom>
              <a:noFill/>
              <a:ln w="9525">
                <a:noFill/>
                <a:miter lim="800000"/>
                <a:headEnd/>
                <a:tailEnd/>
              </a:ln>
            </p:spPr>
            <p:txBody>
              <a:bodyPr>
                <a:spAutoFit/>
              </a:bodyPr>
              <a:lstStyle/>
              <a:p>
                <a:r>
                  <a:rPr lang="en-US" sz="2000"/>
                  <a:t>5</a:t>
                </a:r>
                <a:r>
                  <a:rPr lang="en-US" sz="2000" i="1"/>
                  <a:t>R</a:t>
                </a:r>
              </a:p>
            </p:txBody>
          </p:sp>
        </p:grpSp>
      </p:grpSp>
      <p:grpSp>
        <p:nvGrpSpPr>
          <p:cNvPr id="4" name="Group 27"/>
          <p:cNvGrpSpPr>
            <a:grpSpLocks/>
          </p:cNvGrpSpPr>
          <p:nvPr/>
        </p:nvGrpSpPr>
        <p:grpSpPr bwMode="auto">
          <a:xfrm>
            <a:off x="2794793" y="6203950"/>
            <a:ext cx="146050" cy="153987"/>
            <a:chOff x="129" y="2979"/>
            <a:chExt cx="129" cy="136"/>
          </a:xfrm>
        </p:grpSpPr>
        <p:sp>
          <p:nvSpPr>
            <p:cNvPr id="40990" name="Line 28"/>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91" name="Line 29"/>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5" name="Group 30"/>
          <p:cNvGrpSpPr>
            <a:grpSpLocks/>
          </p:cNvGrpSpPr>
          <p:nvPr/>
        </p:nvGrpSpPr>
        <p:grpSpPr bwMode="auto">
          <a:xfrm>
            <a:off x="3964781" y="5707062"/>
            <a:ext cx="146050" cy="153988"/>
            <a:chOff x="129" y="2979"/>
            <a:chExt cx="129" cy="136"/>
          </a:xfrm>
        </p:grpSpPr>
        <p:sp>
          <p:nvSpPr>
            <p:cNvPr id="40988" name="Line 31"/>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89" name="Line 32"/>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6" name="Group 33"/>
          <p:cNvGrpSpPr>
            <a:grpSpLocks/>
          </p:cNvGrpSpPr>
          <p:nvPr/>
        </p:nvGrpSpPr>
        <p:grpSpPr bwMode="auto">
          <a:xfrm>
            <a:off x="5123656" y="5518150"/>
            <a:ext cx="146050" cy="153987"/>
            <a:chOff x="129" y="2979"/>
            <a:chExt cx="129" cy="136"/>
          </a:xfrm>
        </p:grpSpPr>
        <p:sp>
          <p:nvSpPr>
            <p:cNvPr id="40986" name="Line 34"/>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87" name="Line 35"/>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7" name="Group 36"/>
          <p:cNvGrpSpPr>
            <a:grpSpLocks/>
          </p:cNvGrpSpPr>
          <p:nvPr/>
        </p:nvGrpSpPr>
        <p:grpSpPr bwMode="auto">
          <a:xfrm>
            <a:off x="6290468" y="5441950"/>
            <a:ext cx="146050" cy="153987"/>
            <a:chOff x="129" y="2979"/>
            <a:chExt cx="129" cy="136"/>
          </a:xfrm>
        </p:grpSpPr>
        <p:sp>
          <p:nvSpPr>
            <p:cNvPr id="40984" name="Line 37"/>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85" name="Line 38"/>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8" name="Group 39"/>
          <p:cNvGrpSpPr>
            <a:grpSpLocks/>
          </p:cNvGrpSpPr>
          <p:nvPr/>
        </p:nvGrpSpPr>
        <p:grpSpPr bwMode="auto">
          <a:xfrm>
            <a:off x="7484268" y="5422900"/>
            <a:ext cx="146050" cy="153987"/>
            <a:chOff x="129" y="2979"/>
            <a:chExt cx="129" cy="136"/>
          </a:xfrm>
        </p:grpSpPr>
        <p:sp>
          <p:nvSpPr>
            <p:cNvPr id="40982" name="Line 40"/>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83" name="Line 41"/>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9" name="Group 50"/>
          <p:cNvGrpSpPr>
            <a:grpSpLocks/>
          </p:cNvGrpSpPr>
          <p:nvPr/>
        </p:nvGrpSpPr>
        <p:grpSpPr bwMode="auto">
          <a:xfrm>
            <a:off x="616743" y="5972175"/>
            <a:ext cx="6905625" cy="701675"/>
            <a:chOff x="340" y="3675"/>
            <a:chExt cx="4350" cy="442"/>
          </a:xfrm>
        </p:grpSpPr>
        <p:sp>
          <p:nvSpPr>
            <p:cNvPr id="40979" name="Line 44"/>
            <p:cNvSpPr>
              <a:spLocks noChangeShapeType="1"/>
            </p:cNvSpPr>
            <p:nvPr/>
          </p:nvSpPr>
          <p:spPr bwMode="auto">
            <a:xfrm>
              <a:off x="939" y="3878"/>
              <a:ext cx="3751" cy="0"/>
            </a:xfrm>
            <a:prstGeom prst="line">
              <a:avLst/>
            </a:prstGeom>
            <a:noFill/>
            <a:ln w="19050">
              <a:solidFill>
                <a:schemeClr val="accent2"/>
              </a:solidFill>
              <a:prstDash val="dash"/>
              <a:round/>
              <a:headEnd/>
              <a:tailEnd/>
            </a:ln>
          </p:spPr>
          <p:txBody>
            <a:bodyPr/>
            <a:lstStyle/>
            <a:p>
              <a:endParaRPr lang="en-US"/>
            </a:p>
          </p:txBody>
        </p:sp>
        <p:sp>
          <p:nvSpPr>
            <p:cNvPr id="40980" name="Text Box 45"/>
            <p:cNvSpPr txBox="1">
              <a:spLocks noChangeArrowheads="1"/>
            </p:cNvSpPr>
            <p:nvPr/>
          </p:nvSpPr>
          <p:spPr bwMode="auto">
            <a:xfrm>
              <a:off x="435" y="3675"/>
              <a:ext cx="562" cy="442"/>
            </a:xfrm>
            <a:prstGeom prst="rect">
              <a:avLst/>
            </a:prstGeom>
            <a:noFill/>
            <a:ln w="9525">
              <a:noFill/>
              <a:miter lim="800000"/>
              <a:headEnd/>
              <a:tailEnd/>
            </a:ln>
          </p:spPr>
          <p:txBody>
            <a:bodyPr>
              <a:spAutoFit/>
            </a:bodyPr>
            <a:lstStyle/>
            <a:p>
              <a:pPr algn="ctr"/>
              <a:r>
                <a:rPr lang="en-US" sz="2000" i="1" u="sng" dirty="0" err="1">
                  <a:solidFill>
                    <a:schemeClr val="accent2"/>
                  </a:solidFill>
                </a:rPr>
                <a:t>GMm</a:t>
              </a:r>
              <a:endParaRPr lang="en-US" sz="2000" i="1" u="sng" dirty="0">
                <a:solidFill>
                  <a:schemeClr val="accent2"/>
                </a:solidFill>
              </a:endParaRPr>
            </a:p>
            <a:p>
              <a:pPr algn="ctr"/>
              <a:r>
                <a:rPr lang="en-US" sz="2000" i="1" dirty="0">
                  <a:solidFill>
                    <a:schemeClr val="accent2"/>
                  </a:solidFill>
                </a:rPr>
                <a:t>R</a:t>
              </a:r>
            </a:p>
          </p:txBody>
        </p:sp>
        <p:sp>
          <p:nvSpPr>
            <p:cNvPr id="40981" name="Text Box 46"/>
            <p:cNvSpPr txBox="1">
              <a:spLocks noChangeArrowheads="1"/>
            </p:cNvSpPr>
            <p:nvPr/>
          </p:nvSpPr>
          <p:spPr bwMode="auto">
            <a:xfrm>
              <a:off x="340" y="3744"/>
              <a:ext cx="212" cy="250"/>
            </a:xfrm>
            <a:prstGeom prst="rect">
              <a:avLst/>
            </a:prstGeom>
            <a:noFill/>
            <a:ln w="9525">
              <a:noFill/>
              <a:miter lim="800000"/>
              <a:headEnd/>
              <a:tailEnd/>
            </a:ln>
          </p:spPr>
          <p:txBody>
            <a:bodyPr wrap="none">
              <a:spAutoFit/>
            </a:bodyPr>
            <a:lstStyle/>
            <a:p>
              <a:r>
                <a:rPr lang="en-US" sz="2000" b="1" dirty="0">
                  <a:solidFill>
                    <a:schemeClr val="accent2"/>
                  </a:solidFill>
                  <a:latin typeface="Courier New" pitchFamily="49" charset="0"/>
                </a:rPr>
                <a:t>-</a:t>
              </a:r>
            </a:p>
          </p:txBody>
        </p:sp>
      </p:grpSp>
      <p:sp>
        <p:nvSpPr>
          <p:cNvPr id="206895" name="Freeform 47"/>
          <p:cNvSpPr>
            <a:spLocks/>
          </p:cNvSpPr>
          <p:nvPr/>
        </p:nvSpPr>
        <p:spPr bwMode="auto">
          <a:xfrm flipV="1">
            <a:off x="2856706" y="5481637"/>
            <a:ext cx="5305425" cy="806450"/>
          </a:xfrm>
          <a:custGeom>
            <a:avLst/>
            <a:gdLst>
              <a:gd name="T0" fmla="*/ 0 w 3342"/>
              <a:gd name="T1" fmla="*/ 0 h 508"/>
              <a:gd name="T2" fmla="*/ 735 w 3342"/>
              <a:gd name="T3" fmla="*/ 318 h 508"/>
              <a:gd name="T4" fmla="*/ 1470 w 3342"/>
              <a:gd name="T5" fmla="*/ 432 h 508"/>
              <a:gd name="T6" fmla="*/ 2205 w 3342"/>
              <a:gd name="T7" fmla="*/ 485 h 508"/>
              <a:gd name="T8" fmla="*/ 2963 w 3342"/>
              <a:gd name="T9" fmla="*/ 500 h 508"/>
              <a:gd name="T10" fmla="*/ 3342 w 3342"/>
              <a:gd name="T11" fmla="*/ 508 h 508"/>
              <a:gd name="T12" fmla="*/ 0 60000 65536"/>
              <a:gd name="T13" fmla="*/ 0 60000 65536"/>
              <a:gd name="T14" fmla="*/ 0 60000 65536"/>
              <a:gd name="T15" fmla="*/ 0 60000 65536"/>
              <a:gd name="T16" fmla="*/ 0 60000 65536"/>
              <a:gd name="T17" fmla="*/ 0 60000 65536"/>
              <a:gd name="T18" fmla="*/ 0 w 3342"/>
              <a:gd name="T19" fmla="*/ 0 h 508"/>
              <a:gd name="T20" fmla="*/ 3342 w 3342"/>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342" h="508">
                <a:moveTo>
                  <a:pt x="0" y="0"/>
                </a:moveTo>
                <a:cubicBezTo>
                  <a:pt x="245" y="123"/>
                  <a:pt x="490" y="246"/>
                  <a:pt x="735" y="318"/>
                </a:cubicBezTo>
                <a:cubicBezTo>
                  <a:pt x="980" y="390"/>
                  <a:pt x="1225" y="404"/>
                  <a:pt x="1470" y="432"/>
                </a:cubicBezTo>
                <a:cubicBezTo>
                  <a:pt x="1715" y="460"/>
                  <a:pt x="1956" y="474"/>
                  <a:pt x="2205" y="485"/>
                </a:cubicBezTo>
                <a:cubicBezTo>
                  <a:pt x="2454" y="496"/>
                  <a:pt x="2774" y="496"/>
                  <a:pt x="2963" y="500"/>
                </a:cubicBezTo>
                <a:cubicBezTo>
                  <a:pt x="3152" y="504"/>
                  <a:pt x="3247" y="506"/>
                  <a:pt x="3342" y="508"/>
                </a:cubicBezTo>
              </a:path>
            </a:pathLst>
          </a:custGeom>
          <a:noFill/>
          <a:ln w="28575" cmpd="sng">
            <a:solidFill>
              <a:schemeClr val="accent2"/>
            </a:solidFill>
            <a:round/>
            <a:headEnd/>
            <a:tailEnd/>
          </a:ln>
        </p:spPr>
        <p:txBody>
          <a:bodyPr/>
          <a:lstStyle/>
          <a:p>
            <a:endParaRPr lang="en-US"/>
          </a:p>
        </p:txBody>
      </p:sp>
      <p:sp>
        <p:nvSpPr>
          <p:cNvPr id="4097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0972" name="Rectangle 51"/>
          <p:cNvSpPr>
            <a:spLocks noChangeArrowheads="1"/>
          </p:cNvSpPr>
          <p:nvPr/>
        </p:nvSpPr>
        <p:spPr bwMode="auto">
          <a:xfrm>
            <a:off x="685800" y="1338263"/>
            <a:ext cx="7772400" cy="13176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mc:AlternateContent xmlns:mc="http://schemas.openxmlformats.org/markup-compatibility/2006" xmlns:a14="http://schemas.microsoft.com/office/drawing/2010/main">
        <mc:Choice Requires="a14">
          <p:sp>
            <p:nvSpPr>
              <p:cNvPr id="50" name="Rectangle 51"/>
              <p:cNvSpPr>
                <a:spLocks noChangeArrowheads="1"/>
              </p:cNvSpPr>
              <p:nvPr/>
            </p:nvSpPr>
            <p:spPr bwMode="auto">
              <a:xfrm>
                <a:off x="774700" y="1905001"/>
                <a:ext cx="1377950" cy="644525"/>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dirty="0" smtClean="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50" name="Rectangle 51"/>
              <p:cNvSpPr>
                <a:spLocks noRot="1" noChangeAspect="1" noMove="1" noResize="1" noEditPoints="1" noAdjustHandles="1" noChangeArrowheads="1" noChangeShapeType="1" noTextEdit="1"/>
              </p:cNvSpPr>
              <p:nvPr/>
            </p:nvSpPr>
            <p:spPr bwMode="auto">
              <a:xfrm>
                <a:off x="774700" y="1905001"/>
                <a:ext cx="1377950" cy="644525"/>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2"/>
              <p:cNvSpPr>
                <a:spLocks noChangeArrowheads="1"/>
              </p:cNvSpPr>
              <p:nvPr/>
            </p:nvSpPr>
            <p:spPr bwMode="auto">
              <a:xfrm>
                <a:off x="2468563" y="1905001"/>
                <a:ext cx="1368425" cy="627063"/>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𝐾</m:t>
                      </m:r>
                      <m:r>
                        <a:rPr lang="en-US" sz="1800" i="1" dirty="0">
                          <a:latin typeface="Cambria Math" panose="02040503050406030204" pitchFamily="18" charset="0"/>
                          <a:sym typeface="Symbol" pitchFamily="18" charset="2"/>
                        </a:rPr>
                        <m:t>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51" name="Rectangle 52"/>
              <p:cNvSpPr>
                <a:spLocks noRot="1" noChangeAspect="1" noMove="1" noResize="1" noEditPoints="1" noAdjustHandles="1" noChangeArrowheads="1" noChangeShapeType="1" noTextEdit="1"/>
              </p:cNvSpPr>
              <p:nvPr/>
            </p:nvSpPr>
            <p:spPr bwMode="auto">
              <a:xfrm>
                <a:off x="2468563" y="1905001"/>
                <a:ext cx="1368425" cy="627063"/>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3"/>
              <p:cNvSpPr>
                <a:spLocks noChangeArrowheads="1"/>
              </p:cNvSpPr>
              <p:nvPr/>
            </p:nvSpPr>
            <p:spPr bwMode="auto">
              <a:xfrm>
                <a:off x="4121150" y="1900238"/>
                <a:ext cx="1473200" cy="64928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𝑃</m:t>
                      </m:r>
                      <m:r>
                        <a:rPr lang="en-US" sz="1800" i="1" dirty="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smtClean="0">
                              <a:latin typeface="Cambria Math" panose="02040503050406030204" pitchFamily="18" charset="0"/>
                              <a:sym typeface="Symbol" pitchFamily="18" charset="2"/>
                            </a:rPr>
                            <m:t>𝑟</m:t>
                          </m:r>
                        </m:den>
                      </m:f>
                    </m:oMath>
                  </m:oMathPara>
                </a14:m>
                <a:endParaRPr lang="en-US" i="1" dirty="0" smtClean="0">
                  <a:sym typeface="Symbol" pitchFamily="18" charset="2"/>
                </a:endParaRPr>
              </a:p>
              <a:p>
                <a:pPr eaLnBrk="0" hangingPunct="0">
                  <a:lnSpc>
                    <a:spcPct val="90000"/>
                  </a:lnSpc>
                  <a:spcBef>
                    <a:spcPct val="20000"/>
                  </a:spcBef>
                </a:pPr>
                <a:endParaRPr lang="en-US" i="1" dirty="0" smtClean="0">
                  <a:sym typeface="Symbol" pitchFamily="18" charset="2"/>
                </a:endParaRPr>
              </a:p>
            </p:txBody>
          </p:sp>
        </mc:Choice>
        <mc:Fallback xmlns="">
          <p:sp>
            <p:nvSpPr>
              <p:cNvPr id="52" name="Rectangle 53"/>
              <p:cNvSpPr>
                <a:spLocks noRot="1" noChangeAspect="1" noMove="1" noResize="1" noEditPoints="1" noAdjustHandles="1" noChangeArrowheads="1" noChangeShapeType="1" noTextEdit="1"/>
              </p:cNvSpPr>
              <p:nvPr/>
            </p:nvSpPr>
            <p:spPr bwMode="auto">
              <a:xfrm>
                <a:off x="4121150" y="1900238"/>
                <a:ext cx="1473200" cy="649288"/>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p:grpSp>
        <p:nvGrpSpPr>
          <p:cNvPr id="53" name="Group 48"/>
          <p:cNvGrpSpPr>
            <a:grpSpLocks/>
          </p:cNvGrpSpPr>
          <p:nvPr/>
        </p:nvGrpSpPr>
        <p:grpSpPr bwMode="auto">
          <a:xfrm>
            <a:off x="774700" y="1795463"/>
            <a:ext cx="7518400" cy="822325"/>
            <a:chOff x="488" y="3351"/>
            <a:chExt cx="4736" cy="518"/>
          </a:xfrm>
        </p:grpSpPr>
        <p:sp>
          <p:nvSpPr>
            <p:cNvPr id="54" name="Text Box 49"/>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total energy of an orbiting satellite</a:t>
              </a:r>
            </a:p>
          </p:txBody>
        </p:sp>
        <p:sp>
          <p:nvSpPr>
            <p:cNvPr id="55" name="Rectangle 50"/>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56" name="Rectangle 51"/>
                <p:cNvSpPr>
                  <a:spLocks noChangeArrowheads="1"/>
                </p:cNvSpPr>
                <p:nvPr/>
              </p:nvSpPr>
              <p:spPr bwMode="auto">
                <a:xfrm>
                  <a:off x="488" y="3420"/>
                  <a:ext cx="868" cy="40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dirty="0" smtClean="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56" name="Rectangle 51"/>
                <p:cNvSpPr>
                  <a:spLocks noRot="1" noChangeAspect="1" noMove="1" noResize="1" noEditPoints="1" noAdjustHandles="1" noChangeArrowheads="1" noChangeShapeType="1" noTextEdit="1"/>
                </p:cNvSpPr>
                <p:nvPr/>
              </p:nvSpPr>
              <p:spPr bwMode="auto">
                <a:xfrm>
                  <a:off x="488" y="3420"/>
                  <a:ext cx="868" cy="406"/>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2"/>
                <p:cNvSpPr>
                  <a:spLocks noChangeArrowheads="1"/>
                </p:cNvSpPr>
                <p:nvPr/>
              </p:nvSpPr>
              <p:spPr bwMode="auto">
                <a:xfrm>
                  <a:off x="1555" y="3420"/>
                  <a:ext cx="862" cy="395"/>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𝐾</m:t>
                        </m:r>
                        <m:r>
                          <a:rPr lang="en-US" sz="1800" i="1" dirty="0">
                            <a:latin typeface="Cambria Math" panose="02040503050406030204" pitchFamily="18" charset="0"/>
                            <a:sym typeface="Symbol" pitchFamily="18" charset="2"/>
                          </a:rPr>
                          <m:t>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57" name="Rectangle 52"/>
                <p:cNvSpPr>
                  <a:spLocks noRot="1" noChangeAspect="1" noMove="1" noResize="1" noEditPoints="1" noAdjustHandles="1" noChangeArrowheads="1" noChangeShapeType="1" noTextEdit="1"/>
                </p:cNvSpPr>
                <p:nvPr/>
              </p:nvSpPr>
              <p:spPr bwMode="auto">
                <a:xfrm>
                  <a:off x="1555" y="3420"/>
                  <a:ext cx="862" cy="395"/>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3"/>
                <p:cNvSpPr>
                  <a:spLocks noChangeArrowheads="1"/>
                </p:cNvSpPr>
                <p:nvPr/>
              </p:nvSpPr>
              <p:spPr bwMode="auto">
                <a:xfrm>
                  <a:off x="2596" y="3417"/>
                  <a:ext cx="928" cy="409"/>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𝑃</m:t>
                        </m:r>
                        <m:r>
                          <a:rPr lang="en-US" sz="1800" i="1" dirty="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smtClean="0">
                                <a:latin typeface="Cambria Math" panose="02040503050406030204" pitchFamily="18" charset="0"/>
                                <a:sym typeface="Symbol" pitchFamily="18" charset="2"/>
                              </a:rPr>
                              <m:t>𝑟</m:t>
                            </m:r>
                          </m:den>
                        </m:f>
                      </m:oMath>
                    </m:oMathPara>
                  </a14:m>
                  <a:endParaRPr lang="en-US" i="1" dirty="0" smtClean="0">
                    <a:sym typeface="Symbol" pitchFamily="18" charset="2"/>
                  </a:endParaRPr>
                </a:p>
                <a:p>
                  <a:pPr eaLnBrk="0" hangingPunct="0">
                    <a:lnSpc>
                      <a:spcPct val="90000"/>
                    </a:lnSpc>
                    <a:spcBef>
                      <a:spcPct val="20000"/>
                    </a:spcBef>
                  </a:pPr>
                  <a:endParaRPr lang="en-US" i="1" dirty="0" smtClean="0">
                    <a:sym typeface="Symbol" pitchFamily="18" charset="2"/>
                  </a:endParaRPr>
                </a:p>
              </p:txBody>
            </p:sp>
          </mc:Choice>
          <mc:Fallback xmlns="">
            <p:sp>
              <p:nvSpPr>
                <p:cNvPr id="58" name="Rectangle 53"/>
                <p:cNvSpPr>
                  <a:spLocks noRot="1" noChangeAspect="1" noMove="1" noResize="1" noEditPoints="1" noAdjustHandles="1" noChangeArrowheads="1" noChangeShapeType="1" noTextEdit="1"/>
                </p:cNvSpPr>
                <p:nvPr/>
              </p:nvSpPr>
              <p:spPr bwMode="auto">
                <a:xfrm>
                  <a:off x="2596" y="3417"/>
                  <a:ext cx="928" cy="409"/>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858">
                                            <p:txEl>
                                              <p:pRg st="0" end="0"/>
                                            </p:txEl>
                                          </p:spTgt>
                                        </p:tgtEl>
                                        <p:attrNameLst>
                                          <p:attrName>style.visibility</p:attrName>
                                        </p:attrNameLst>
                                      </p:cBhvr>
                                      <p:to>
                                        <p:strVal val="visible"/>
                                      </p:to>
                                    </p:set>
                                    <p:anim calcmode="lin" valueType="num">
                                      <p:cBhvr additive="base">
                                        <p:cTn id="7" dur="500" fill="hold"/>
                                        <p:tgtEl>
                                          <p:spTgt spid="2068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68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6858">
                                            <p:txEl>
                                              <p:pRg st="1" end="1"/>
                                            </p:txEl>
                                          </p:spTgt>
                                        </p:tgtEl>
                                        <p:attrNameLst>
                                          <p:attrName>style.visibility</p:attrName>
                                        </p:attrNameLst>
                                      </p:cBhvr>
                                      <p:to>
                                        <p:strVal val="visible"/>
                                      </p:to>
                                    </p:set>
                                    <p:anim calcmode="lin" valueType="num">
                                      <p:cBhvr additive="base">
                                        <p:cTn id="13" dur="500" fill="hold"/>
                                        <p:tgtEl>
                                          <p:spTgt spid="2068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6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7" name="boing.wav"/>
                                        </p:tgtEl>
                                      </p:cMediaNode>
                                    </p:audio>
                                  </p:sub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subTnLst>
                                    <p:audio>
                                      <p:cMediaNode>
                                        <p:cTn display="0" masterRel="sameClick">
                                          <p:stCondLst>
                                            <p:cond evt="begin" delay="0">
                                              <p:tn val="45"/>
                                            </p:cond>
                                          </p:stCondLst>
                                          <p:endCondLst>
                                            <p:cond evt="onStopAudio" delay="0">
                                              <p:tgtEl>
                                                <p:sldTgt/>
                                              </p:tgtEl>
                                            </p:cond>
                                          </p:endCondLst>
                                        </p:cTn>
                                        <p:tgtEl>
                                          <p:sndTgt r:embed="rId7" name="boing.wav"/>
                                        </p:tgtEl>
                                      </p:cMediaNode>
                                    </p:audio>
                                  </p:sub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subTnLst>
                                    <p:audio>
                                      <p:cMediaNode>
                                        <p:cTn display="0" masterRel="sameClick">
                                          <p:stCondLst>
                                            <p:cond evt="begin" delay="0">
                                              <p:tn val="63"/>
                                            </p:cond>
                                          </p:stCondLst>
                                          <p:endCondLst>
                                            <p:cond evt="onStopAudio" delay="0">
                                              <p:tgtEl>
                                                <p:sldTgt/>
                                              </p:tgtEl>
                                            </p:cond>
                                          </p:endCondLst>
                                        </p:cTn>
                                        <p:tgtEl>
                                          <p:sndTgt r:embed="rId7" name="boing.wav"/>
                                        </p:tgtEl>
                                      </p:cMediaNode>
                                    </p:audio>
                                  </p:sub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down)">
                                      <p:cBhvr>
                                        <p:cTn id="83" dur="580">
                                          <p:stCondLst>
                                            <p:cond delay="0"/>
                                          </p:stCondLst>
                                        </p:cTn>
                                        <p:tgtEl>
                                          <p:spTgt spid="7"/>
                                        </p:tgtEl>
                                      </p:cBhvr>
                                    </p:animEffect>
                                    <p:anim calcmode="lin" valueType="num">
                                      <p:cBhvr>
                                        <p:cTn id="8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9" dur="26">
                                          <p:stCondLst>
                                            <p:cond delay="650"/>
                                          </p:stCondLst>
                                        </p:cTn>
                                        <p:tgtEl>
                                          <p:spTgt spid="7"/>
                                        </p:tgtEl>
                                      </p:cBhvr>
                                      <p:to x="100000" y="60000"/>
                                    </p:animScale>
                                    <p:animScale>
                                      <p:cBhvr>
                                        <p:cTn id="90" dur="166" decel="50000">
                                          <p:stCondLst>
                                            <p:cond delay="676"/>
                                          </p:stCondLst>
                                        </p:cTn>
                                        <p:tgtEl>
                                          <p:spTgt spid="7"/>
                                        </p:tgtEl>
                                      </p:cBhvr>
                                      <p:to x="100000" y="100000"/>
                                    </p:animScale>
                                    <p:animScale>
                                      <p:cBhvr>
                                        <p:cTn id="91" dur="26">
                                          <p:stCondLst>
                                            <p:cond delay="1312"/>
                                          </p:stCondLst>
                                        </p:cTn>
                                        <p:tgtEl>
                                          <p:spTgt spid="7"/>
                                        </p:tgtEl>
                                      </p:cBhvr>
                                      <p:to x="100000" y="80000"/>
                                    </p:animScale>
                                    <p:animScale>
                                      <p:cBhvr>
                                        <p:cTn id="92" dur="166" decel="50000">
                                          <p:stCondLst>
                                            <p:cond delay="1338"/>
                                          </p:stCondLst>
                                        </p:cTn>
                                        <p:tgtEl>
                                          <p:spTgt spid="7"/>
                                        </p:tgtEl>
                                      </p:cBhvr>
                                      <p:to x="100000" y="100000"/>
                                    </p:animScale>
                                    <p:animScale>
                                      <p:cBhvr>
                                        <p:cTn id="93" dur="26">
                                          <p:stCondLst>
                                            <p:cond delay="1642"/>
                                          </p:stCondLst>
                                        </p:cTn>
                                        <p:tgtEl>
                                          <p:spTgt spid="7"/>
                                        </p:tgtEl>
                                      </p:cBhvr>
                                      <p:to x="100000" y="90000"/>
                                    </p:animScale>
                                    <p:animScale>
                                      <p:cBhvr>
                                        <p:cTn id="94" dur="166" decel="50000">
                                          <p:stCondLst>
                                            <p:cond delay="1668"/>
                                          </p:stCondLst>
                                        </p:cTn>
                                        <p:tgtEl>
                                          <p:spTgt spid="7"/>
                                        </p:tgtEl>
                                      </p:cBhvr>
                                      <p:to x="100000" y="100000"/>
                                    </p:animScale>
                                    <p:animScale>
                                      <p:cBhvr>
                                        <p:cTn id="95" dur="26">
                                          <p:stCondLst>
                                            <p:cond delay="1808"/>
                                          </p:stCondLst>
                                        </p:cTn>
                                        <p:tgtEl>
                                          <p:spTgt spid="7"/>
                                        </p:tgtEl>
                                      </p:cBhvr>
                                      <p:to x="100000" y="95000"/>
                                    </p:animScale>
                                    <p:animScale>
                                      <p:cBhvr>
                                        <p:cTn id="96" dur="166" decel="50000">
                                          <p:stCondLst>
                                            <p:cond delay="1834"/>
                                          </p:stCondLst>
                                        </p:cTn>
                                        <p:tgtEl>
                                          <p:spTgt spid="7"/>
                                        </p:tgtEl>
                                      </p:cBhvr>
                                      <p:to x="100000" y="100000"/>
                                    </p:animScale>
                                  </p:childTnLst>
                                  <p:subTnLst>
                                    <p:audio>
                                      <p:cMediaNode>
                                        <p:cTn display="0" masterRel="sameClick">
                                          <p:stCondLst>
                                            <p:cond evt="begin" delay="0">
                                              <p:tn val="81"/>
                                            </p:cond>
                                          </p:stCondLst>
                                          <p:endCondLst>
                                            <p:cond evt="onStopAudio" delay="0">
                                              <p:tgtEl>
                                                <p:sldTgt/>
                                              </p:tgtEl>
                                            </p:cond>
                                          </p:endCondLst>
                                        </p:cTn>
                                        <p:tgtEl>
                                          <p:sndTgt r:embed="rId7" name="boing.wav"/>
                                        </p:tgtEl>
                                      </p:cMediaNode>
                                    </p:audio>
                                  </p:sub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down)">
                                      <p:cBhvr>
                                        <p:cTn id="101" dur="580">
                                          <p:stCondLst>
                                            <p:cond delay="0"/>
                                          </p:stCondLst>
                                        </p:cTn>
                                        <p:tgtEl>
                                          <p:spTgt spid="8"/>
                                        </p:tgtEl>
                                      </p:cBhvr>
                                    </p:animEffect>
                                    <p:anim calcmode="lin" valueType="num">
                                      <p:cBhvr>
                                        <p:cTn id="10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7" dur="26">
                                          <p:stCondLst>
                                            <p:cond delay="650"/>
                                          </p:stCondLst>
                                        </p:cTn>
                                        <p:tgtEl>
                                          <p:spTgt spid="8"/>
                                        </p:tgtEl>
                                      </p:cBhvr>
                                      <p:to x="100000" y="60000"/>
                                    </p:animScale>
                                    <p:animScale>
                                      <p:cBhvr>
                                        <p:cTn id="108" dur="166" decel="50000">
                                          <p:stCondLst>
                                            <p:cond delay="676"/>
                                          </p:stCondLst>
                                        </p:cTn>
                                        <p:tgtEl>
                                          <p:spTgt spid="8"/>
                                        </p:tgtEl>
                                      </p:cBhvr>
                                      <p:to x="100000" y="100000"/>
                                    </p:animScale>
                                    <p:animScale>
                                      <p:cBhvr>
                                        <p:cTn id="109" dur="26">
                                          <p:stCondLst>
                                            <p:cond delay="1312"/>
                                          </p:stCondLst>
                                        </p:cTn>
                                        <p:tgtEl>
                                          <p:spTgt spid="8"/>
                                        </p:tgtEl>
                                      </p:cBhvr>
                                      <p:to x="100000" y="80000"/>
                                    </p:animScale>
                                    <p:animScale>
                                      <p:cBhvr>
                                        <p:cTn id="110" dur="166" decel="50000">
                                          <p:stCondLst>
                                            <p:cond delay="1338"/>
                                          </p:stCondLst>
                                        </p:cTn>
                                        <p:tgtEl>
                                          <p:spTgt spid="8"/>
                                        </p:tgtEl>
                                      </p:cBhvr>
                                      <p:to x="100000" y="100000"/>
                                    </p:animScale>
                                    <p:animScale>
                                      <p:cBhvr>
                                        <p:cTn id="111" dur="26">
                                          <p:stCondLst>
                                            <p:cond delay="1642"/>
                                          </p:stCondLst>
                                        </p:cTn>
                                        <p:tgtEl>
                                          <p:spTgt spid="8"/>
                                        </p:tgtEl>
                                      </p:cBhvr>
                                      <p:to x="100000" y="90000"/>
                                    </p:animScale>
                                    <p:animScale>
                                      <p:cBhvr>
                                        <p:cTn id="112" dur="166" decel="50000">
                                          <p:stCondLst>
                                            <p:cond delay="1668"/>
                                          </p:stCondLst>
                                        </p:cTn>
                                        <p:tgtEl>
                                          <p:spTgt spid="8"/>
                                        </p:tgtEl>
                                      </p:cBhvr>
                                      <p:to x="100000" y="100000"/>
                                    </p:animScale>
                                    <p:animScale>
                                      <p:cBhvr>
                                        <p:cTn id="113" dur="26">
                                          <p:stCondLst>
                                            <p:cond delay="1808"/>
                                          </p:stCondLst>
                                        </p:cTn>
                                        <p:tgtEl>
                                          <p:spTgt spid="8"/>
                                        </p:tgtEl>
                                      </p:cBhvr>
                                      <p:to x="100000" y="95000"/>
                                    </p:animScale>
                                    <p:animScale>
                                      <p:cBhvr>
                                        <p:cTn id="114" dur="166" decel="50000">
                                          <p:stCondLst>
                                            <p:cond delay="1834"/>
                                          </p:stCondLst>
                                        </p:cTn>
                                        <p:tgtEl>
                                          <p:spTgt spid="8"/>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7" name="boing.wav"/>
                                        </p:tgtEl>
                                      </p:cMediaNode>
                                    </p:audio>
                                  </p:sub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06895"/>
                                        </p:tgtEl>
                                        <p:attrNameLst>
                                          <p:attrName>style.visibility</p:attrName>
                                        </p:attrNameLst>
                                      </p:cBhvr>
                                      <p:to>
                                        <p:strVal val="visible"/>
                                      </p:to>
                                    </p:set>
                                    <p:animEffect transition="in" filter="wipe(left)">
                                      <p:cBhvr>
                                        <p:cTn id="119" dur="2000"/>
                                        <p:tgtEl>
                                          <p:spTgt spid="206895"/>
                                        </p:tgtEl>
                                      </p:cBhvr>
                                    </p:animEffect>
                                  </p:childTnLst>
                                  <p:subTnLst>
                                    <p:audio>
                                      <p:cMediaNode>
                                        <p:cTn display="0" masterRel="sameClick">
                                          <p:stCondLst>
                                            <p:cond evt="begin" delay="0">
                                              <p:tn val="117"/>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323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Guidance: </a:t>
            </a:r>
            <a:endParaRPr lang="en-US" altLang="en-US">
              <a:solidFill>
                <a:srgbClr val="000000"/>
              </a:solidFill>
            </a:endParaRPr>
          </a:p>
          <a:p>
            <a:pPr marL="633413" indent="-633413"/>
            <a:r>
              <a:rPr lang="en-US" altLang="en-US">
                <a:solidFill>
                  <a:srgbClr val="000000"/>
                </a:solidFill>
              </a:rPr>
              <a:t>• Orbital motion of a satellite around a planet is restricted to a consideration of circular orbits (links to 6.1 and 6.2) </a:t>
            </a:r>
          </a:p>
          <a:p>
            <a:pPr marL="633413" indent="-633413"/>
            <a:r>
              <a:rPr lang="en-US" altLang="en-US">
                <a:solidFill>
                  <a:srgbClr val="000000"/>
                </a:solidFill>
              </a:rPr>
              <a:t>• Both uniform and radial fields need to be considered </a:t>
            </a:r>
          </a:p>
          <a:p>
            <a:pPr marL="633413" indent="-633413"/>
            <a:r>
              <a:rPr lang="en-US" altLang="en-US">
                <a:solidFill>
                  <a:srgbClr val="000000"/>
                </a:solidFill>
              </a:rPr>
              <a:t>• Students should recognize that lines of force can be two-dimensional representations of three-dimensional fields </a:t>
            </a:r>
          </a:p>
          <a:p>
            <a:pPr marL="633413" indent="-633413"/>
            <a:r>
              <a:rPr lang="en-US" altLang="en-US">
                <a:solidFill>
                  <a:srgbClr val="000000"/>
                </a:solidFill>
              </a:rPr>
              <a:t>• Students should assume that the electric field everywhere between parallel plates is uniform with edge effects occurring beyond the limits of the plates.</a:t>
            </a:r>
          </a:p>
        </p:txBody>
      </p:sp>
      <p:sp>
        <p:nvSpPr>
          <p:cNvPr id="512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04" name="Rectangle 108"/>
          <p:cNvSpPr>
            <a:spLocks noChangeArrowheads="1"/>
          </p:cNvSpPr>
          <p:nvPr/>
        </p:nvSpPr>
        <p:spPr bwMode="auto">
          <a:xfrm>
            <a:off x="673100" y="6021388"/>
            <a:ext cx="7773988" cy="836612"/>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Kinetic energy (thus </a:t>
            </a:r>
            <a:r>
              <a:rPr lang="en-US" i="1" dirty="0">
                <a:sym typeface="Symbol" pitchFamily="18" charset="2"/>
              </a:rPr>
              <a:t>v)</a:t>
            </a:r>
            <a:r>
              <a:rPr lang="en-US" dirty="0">
                <a:sym typeface="Symbol" pitchFamily="18" charset="2"/>
              </a:rPr>
              <a:t> DECREASES with radius.</a:t>
            </a:r>
          </a:p>
        </p:txBody>
      </p:sp>
      <p:sp>
        <p:nvSpPr>
          <p:cNvPr id="208906" name="Rectangle 10"/>
          <p:cNvSpPr>
            <a:spLocks noChangeArrowheads="1"/>
          </p:cNvSpPr>
          <p:nvPr/>
        </p:nvSpPr>
        <p:spPr bwMode="auto">
          <a:xfrm>
            <a:off x="674688" y="2635250"/>
            <a:ext cx="7772400" cy="3392488"/>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Graph the total energy </a:t>
            </a:r>
            <a:r>
              <a:rPr lang="en-US" i="1">
                <a:solidFill>
                  <a:srgbClr val="FF0000"/>
                </a:solidFill>
                <a:sym typeface="Symbol" pitchFamily="18" charset="2"/>
              </a:rPr>
              <a:t>E</a:t>
            </a:r>
            <a:r>
              <a:rPr lang="en-US" i="1">
                <a:sym typeface="Symbol" pitchFamily="18" charset="2"/>
              </a:rPr>
              <a:t> </a:t>
            </a:r>
            <a:r>
              <a:rPr lang="en-US">
                <a:sym typeface="Symbol" pitchFamily="18" charset="2"/>
              </a:rPr>
              <a:t>vs. the radius of orbit and include both </a:t>
            </a:r>
            <a:r>
              <a:rPr lang="en-US" i="1">
                <a:solidFill>
                  <a:srgbClr val="008000"/>
                </a:solidFill>
                <a:sym typeface="Symbol" pitchFamily="18" charset="2"/>
              </a:rPr>
              <a:t>E</a:t>
            </a:r>
            <a:r>
              <a:rPr lang="en-US" baseline="-25000">
                <a:solidFill>
                  <a:srgbClr val="008000"/>
                </a:solidFill>
                <a:sym typeface="Symbol" pitchFamily="18" charset="2"/>
              </a:rPr>
              <a:t>K</a:t>
            </a:r>
            <a:r>
              <a:rPr lang="en-US" i="1">
                <a:sym typeface="Symbol" pitchFamily="18" charset="2"/>
              </a:rPr>
              <a:t> </a:t>
            </a:r>
            <a:r>
              <a:rPr lang="en-US">
                <a:sym typeface="Symbol" pitchFamily="18" charset="2"/>
              </a:rPr>
              <a:t>and </a:t>
            </a:r>
            <a:r>
              <a:rPr lang="en-US" i="1">
                <a:solidFill>
                  <a:schemeClr val="accent2"/>
                </a:solidFill>
                <a:sym typeface="Symbol" pitchFamily="18" charset="2"/>
              </a:rPr>
              <a:t>E</a:t>
            </a:r>
            <a:r>
              <a:rPr lang="en-US" baseline="-25000">
                <a:solidFill>
                  <a:schemeClr val="accent2"/>
                </a:solidFill>
                <a:sym typeface="Symbol" pitchFamily="18" charset="2"/>
              </a:rPr>
              <a:t>P</a:t>
            </a:r>
            <a:r>
              <a:rPr lang="en-US">
                <a:sym typeface="Symbol" pitchFamily="18" charset="2"/>
              </a:rPr>
              <a:t>.</a:t>
            </a:r>
            <a:endParaRPr lang="en-US" i="1">
              <a:sym typeface="Symbol" pitchFamily="18" charset="2"/>
            </a:endParaRPr>
          </a:p>
          <a:p>
            <a:pPr eaLnBrk="0" hangingPunct="0">
              <a:spcBef>
                <a:spcPct val="20000"/>
              </a:spcBef>
            </a:pPr>
            <a:r>
              <a:rPr lang="en-US">
                <a:sym typeface="Symbol" pitchFamily="18" charset="2"/>
              </a:rPr>
              <a:t>SOLUTION:</a:t>
            </a:r>
          </a:p>
        </p:txBody>
      </p:sp>
      <p:grpSp>
        <p:nvGrpSpPr>
          <p:cNvPr id="2" name="Group 11"/>
          <p:cNvGrpSpPr>
            <a:grpSpLocks/>
          </p:cNvGrpSpPr>
          <p:nvPr/>
        </p:nvGrpSpPr>
        <p:grpSpPr bwMode="auto">
          <a:xfrm>
            <a:off x="2719388" y="5207000"/>
            <a:ext cx="146050" cy="153988"/>
            <a:chOff x="129" y="2979"/>
            <a:chExt cx="129" cy="136"/>
          </a:xfrm>
        </p:grpSpPr>
        <p:sp>
          <p:nvSpPr>
            <p:cNvPr id="42077" name="Line 12"/>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8" name="Line 13"/>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3" name="Group 14"/>
          <p:cNvGrpSpPr>
            <a:grpSpLocks/>
          </p:cNvGrpSpPr>
          <p:nvPr/>
        </p:nvGrpSpPr>
        <p:grpSpPr bwMode="auto">
          <a:xfrm>
            <a:off x="3876675" y="4965700"/>
            <a:ext cx="146050" cy="153988"/>
            <a:chOff x="129" y="2979"/>
            <a:chExt cx="129" cy="136"/>
          </a:xfrm>
        </p:grpSpPr>
        <p:sp>
          <p:nvSpPr>
            <p:cNvPr id="42075" name="Line 15"/>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6" name="Line 16"/>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4" name="Group 17"/>
          <p:cNvGrpSpPr>
            <a:grpSpLocks/>
          </p:cNvGrpSpPr>
          <p:nvPr/>
        </p:nvGrpSpPr>
        <p:grpSpPr bwMode="auto">
          <a:xfrm>
            <a:off x="5035550" y="4872038"/>
            <a:ext cx="146050" cy="153987"/>
            <a:chOff x="129" y="2979"/>
            <a:chExt cx="129" cy="136"/>
          </a:xfrm>
        </p:grpSpPr>
        <p:sp>
          <p:nvSpPr>
            <p:cNvPr id="42073" name="Line 18"/>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4" name="Line 19"/>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5" name="Group 20"/>
          <p:cNvGrpSpPr>
            <a:grpSpLocks/>
          </p:cNvGrpSpPr>
          <p:nvPr/>
        </p:nvGrpSpPr>
        <p:grpSpPr bwMode="auto">
          <a:xfrm>
            <a:off x="6215063" y="4830763"/>
            <a:ext cx="146050" cy="153987"/>
            <a:chOff x="129" y="2979"/>
            <a:chExt cx="129" cy="136"/>
          </a:xfrm>
        </p:grpSpPr>
        <p:sp>
          <p:nvSpPr>
            <p:cNvPr id="42071" name="Line 21"/>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2" name="Line 22"/>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6" name="Group 23"/>
          <p:cNvGrpSpPr>
            <a:grpSpLocks/>
          </p:cNvGrpSpPr>
          <p:nvPr/>
        </p:nvGrpSpPr>
        <p:grpSpPr bwMode="auto">
          <a:xfrm>
            <a:off x="7394575" y="4811713"/>
            <a:ext cx="146050" cy="153987"/>
            <a:chOff x="129" y="2979"/>
            <a:chExt cx="129" cy="136"/>
          </a:xfrm>
        </p:grpSpPr>
        <p:sp>
          <p:nvSpPr>
            <p:cNvPr id="42069" name="Line 24"/>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0" name="Line 25"/>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7" name="Group 107"/>
          <p:cNvGrpSpPr>
            <a:grpSpLocks/>
          </p:cNvGrpSpPr>
          <p:nvPr/>
        </p:nvGrpSpPr>
        <p:grpSpPr bwMode="auto">
          <a:xfrm>
            <a:off x="585788" y="5503863"/>
            <a:ext cx="6931025" cy="701675"/>
            <a:chOff x="369" y="3681"/>
            <a:chExt cx="4366" cy="442"/>
          </a:xfrm>
        </p:grpSpPr>
        <p:sp>
          <p:nvSpPr>
            <p:cNvPr id="42066" name="Line 28"/>
            <p:cNvSpPr>
              <a:spLocks noChangeShapeType="1"/>
            </p:cNvSpPr>
            <p:nvPr/>
          </p:nvSpPr>
          <p:spPr bwMode="auto">
            <a:xfrm>
              <a:off x="984" y="3884"/>
              <a:ext cx="3751" cy="0"/>
            </a:xfrm>
            <a:prstGeom prst="line">
              <a:avLst/>
            </a:prstGeom>
            <a:noFill/>
            <a:ln w="19050">
              <a:solidFill>
                <a:schemeClr val="accent2"/>
              </a:solidFill>
              <a:prstDash val="dash"/>
              <a:round/>
              <a:headEnd/>
              <a:tailEnd/>
            </a:ln>
          </p:spPr>
          <p:txBody>
            <a:bodyPr/>
            <a:lstStyle/>
            <a:p>
              <a:endParaRPr lang="en-US"/>
            </a:p>
          </p:txBody>
        </p:sp>
        <p:sp>
          <p:nvSpPr>
            <p:cNvPr id="42067" name="Text Box 29"/>
            <p:cNvSpPr txBox="1">
              <a:spLocks noChangeArrowheads="1"/>
            </p:cNvSpPr>
            <p:nvPr/>
          </p:nvSpPr>
          <p:spPr bwMode="auto">
            <a:xfrm>
              <a:off x="490" y="3681"/>
              <a:ext cx="508" cy="442"/>
            </a:xfrm>
            <a:prstGeom prst="rect">
              <a:avLst/>
            </a:prstGeom>
            <a:noFill/>
            <a:ln w="9525">
              <a:noFill/>
              <a:miter lim="800000"/>
              <a:headEnd/>
              <a:tailEnd/>
            </a:ln>
          </p:spPr>
          <p:txBody>
            <a:bodyPr>
              <a:spAutoFit/>
            </a:bodyPr>
            <a:lstStyle/>
            <a:p>
              <a:pPr algn="ctr"/>
              <a:r>
                <a:rPr lang="en-US" sz="2000" i="1" u="sng">
                  <a:solidFill>
                    <a:schemeClr val="accent2"/>
                  </a:solidFill>
                </a:rPr>
                <a:t>GMm</a:t>
              </a:r>
            </a:p>
            <a:p>
              <a:pPr algn="ctr"/>
              <a:r>
                <a:rPr lang="en-US" sz="2000" i="1">
                  <a:solidFill>
                    <a:schemeClr val="accent2"/>
                  </a:solidFill>
                </a:rPr>
                <a:t>R</a:t>
              </a:r>
            </a:p>
          </p:txBody>
        </p:sp>
        <p:sp>
          <p:nvSpPr>
            <p:cNvPr id="42068" name="Text Box 30"/>
            <p:cNvSpPr txBox="1">
              <a:spLocks noChangeArrowheads="1"/>
            </p:cNvSpPr>
            <p:nvPr/>
          </p:nvSpPr>
          <p:spPr bwMode="auto">
            <a:xfrm>
              <a:off x="369" y="3758"/>
              <a:ext cx="212" cy="250"/>
            </a:xfrm>
            <a:prstGeom prst="rect">
              <a:avLst/>
            </a:prstGeom>
            <a:noFill/>
            <a:ln w="9525">
              <a:noFill/>
              <a:miter lim="800000"/>
              <a:headEnd/>
              <a:tailEnd/>
            </a:ln>
          </p:spPr>
          <p:txBody>
            <a:bodyPr wrap="none">
              <a:spAutoFit/>
            </a:bodyPr>
            <a:lstStyle/>
            <a:p>
              <a:r>
                <a:rPr lang="en-US" sz="2000" b="1">
                  <a:solidFill>
                    <a:schemeClr val="accent2"/>
                  </a:solidFill>
                  <a:latin typeface="Courier New" pitchFamily="49" charset="0"/>
                </a:rPr>
                <a:t>-</a:t>
              </a:r>
            </a:p>
          </p:txBody>
        </p:sp>
      </p:grpSp>
      <p:grpSp>
        <p:nvGrpSpPr>
          <p:cNvPr id="8" name="Group 31"/>
          <p:cNvGrpSpPr>
            <a:grpSpLocks/>
          </p:cNvGrpSpPr>
          <p:nvPr/>
        </p:nvGrpSpPr>
        <p:grpSpPr bwMode="auto">
          <a:xfrm>
            <a:off x="2779713" y="4645030"/>
            <a:ext cx="5656263" cy="646113"/>
            <a:chOff x="1751" y="3180"/>
            <a:chExt cx="3563" cy="407"/>
          </a:xfrm>
        </p:grpSpPr>
        <p:sp>
          <p:nvSpPr>
            <p:cNvPr id="42064" name="Text Box 32"/>
            <p:cNvSpPr txBox="1">
              <a:spLocks noChangeArrowheads="1"/>
            </p:cNvSpPr>
            <p:nvPr/>
          </p:nvSpPr>
          <p:spPr bwMode="auto">
            <a:xfrm>
              <a:off x="5091" y="3180"/>
              <a:ext cx="223" cy="250"/>
            </a:xfrm>
            <a:prstGeom prst="rect">
              <a:avLst/>
            </a:prstGeom>
            <a:noFill/>
            <a:ln w="9525">
              <a:noFill/>
              <a:miter lim="800000"/>
              <a:headEnd/>
              <a:tailEnd/>
            </a:ln>
          </p:spPr>
          <p:txBody>
            <a:bodyPr wrap="none">
              <a:spAutoFit/>
            </a:bodyPr>
            <a:lstStyle/>
            <a:p>
              <a:r>
                <a:rPr lang="en-US" sz="2000" i="1" dirty="0">
                  <a:solidFill>
                    <a:srgbClr val="FF0000"/>
                  </a:solidFill>
                </a:rPr>
                <a:t>E</a:t>
              </a:r>
            </a:p>
          </p:txBody>
        </p:sp>
        <p:sp>
          <p:nvSpPr>
            <p:cNvPr id="42065" name="Freeform 33"/>
            <p:cNvSpPr>
              <a:spLocks/>
            </p:cNvSpPr>
            <p:nvPr/>
          </p:nvSpPr>
          <p:spPr bwMode="auto">
            <a:xfrm flipV="1">
              <a:off x="1751" y="3329"/>
              <a:ext cx="3342" cy="258"/>
            </a:xfrm>
            <a:custGeom>
              <a:avLst/>
              <a:gdLst>
                <a:gd name="T0" fmla="*/ 0 w 3342"/>
                <a:gd name="T1" fmla="*/ 0 h 508"/>
                <a:gd name="T2" fmla="*/ 735 w 3342"/>
                <a:gd name="T3" fmla="*/ 318 h 508"/>
                <a:gd name="T4" fmla="*/ 1470 w 3342"/>
                <a:gd name="T5" fmla="*/ 432 h 508"/>
                <a:gd name="T6" fmla="*/ 2205 w 3342"/>
                <a:gd name="T7" fmla="*/ 485 h 508"/>
                <a:gd name="T8" fmla="*/ 2963 w 3342"/>
                <a:gd name="T9" fmla="*/ 500 h 508"/>
                <a:gd name="T10" fmla="*/ 3342 w 3342"/>
                <a:gd name="T11" fmla="*/ 508 h 508"/>
                <a:gd name="T12" fmla="*/ 0 60000 65536"/>
                <a:gd name="T13" fmla="*/ 0 60000 65536"/>
                <a:gd name="T14" fmla="*/ 0 60000 65536"/>
                <a:gd name="T15" fmla="*/ 0 60000 65536"/>
                <a:gd name="T16" fmla="*/ 0 60000 65536"/>
                <a:gd name="T17" fmla="*/ 0 60000 65536"/>
                <a:gd name="T18" fmla="*/ 0 w 3342"/>
                <a:gd name="T19" fmla="*/ 0 h 508"/>
                <a:gd name="T20" fmla="*/ 3342 w 3342"/>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342" h="508">
                  <a:moveTo>
                    <a:pt x="0" y="0"/>
                  </a:moveTo>
                  <a:cubicBezTo>
                    <a:pt x="245" y="123"/>
                    <a:pt x="490" y="246"/>
                    <a:pt x="735" y="318"/>
                  </a:cubicBezTo>
                  <a:cubicBezTo>
                    <a:pt x="980" y="390"/>
                    <a:pt x="1225" y="404"/>
                    <a:pt x="1470" y="432"/>
                  </a:cubicBezTo>
                  <a:cubicBezTo>
                    <a:pt x="1715" y="460"/>
                    <a:pt x="1956" y="474"/>
                    <a:pt x="2205" y="485"/>
                  </a:cubicBezTo>
                  <a:cubicBezTo>
                    <a:pt x="2454" y="496"/>
                    <a:pt x="2774" y="496"/>
                    <a:pt x="2963" y="500"/>
                  </a:cubicBezTo>
                  <a:cubicBezTo>
                    <a:pt x="3152" y="504"/>
                    <a:pt x="3247" y="506"/>
                    <a:pt x="3342" y="508"/>
                  </a:cubicBezTo>
                </a:path>
              </a:pathLst>
            </a:custGeom>
            <a:noFill/>
            <a:ln w="28575" cmpd="sng">
              <a:solidFill>
                <a:srgbClr val="FF0000"/>
              </a:solidFill>
              <a:round/>
              <a:headEnd/>
              <a:tailEnd/>
            </a:ln>
          </p:spPr>
          <p:txBody>
            <a:bodyPr/>
            <a:lstStyle/>
            <a:p>
              <a:endParaRPr lang="en-US"/>
            </a:p>
          </p:txBody>
        </p:sp>
      </p:grpSp>
      <p:grpSp>
        <p:nvGrpSpPr>
          <p:cNvPr id="9" name="Group 34"/>
          <p:cNvGrpSpPr>
            <a:grpSpLocks/>
          </p:cNvGrpSpPr>
          <p:nvPr/>
        </p:nvGrpSpPr>
        <p:grpSpPr bwMode="auto">
          <a:xfrm>
            <a:off x="1600200" y="3794125"/>
            <a:ext cx="6470650" cy="2332038"/>
            <a:chOff x="1008" y="2644"/>
            <a:chExt cx="4076" cy="1469"/>
          </a:xfrm>
        </p:grpSpPr>
        <p:sp>
          <p:nvSpPr>
            <p:cNvPr id="42049" name="Line 35"/>
            <p:cNvSpPr>
              <a:spLocks noChangeShapeType="1"/>
            </p:cNvSpPr>
            <p:nvPr/>
          </p:nvSpPr>
          <p:spPr bwMode="auto">
            <a:xfrm flipV="1">
              <a:off x="1008" y="3264"/>
              <a:ext cx="0" cy="849"/>
            </a:xfrm>
            <a:prstGeom prst="line">
              <a:avLst/>
            </a:prstGeom>
            <a:noFill/>
            <a:ln w="28575">
              <a:solidFill>
                <a:schemeClr val="tx1"/>
              </a:solidFill>
              <a:round/>
              <a:headEnd type="arrow" w="med" len="med"/>
              <a:tailEnd/>
            </a:ln>
          </p:spPr>
          <p:txBody>
            <a:bodyPr/>
            <a:lstStyle/>
            <a:p>
              <a:endParaRPr lang="en-US"/>
            </a:p>
          </p:txBody>
        </p:sp>
        <p:grpSp>
          <p:nvGrpSpPr>
            <p:cNvPr id="42050" name="Group 36"/>
            <p:cNvGrpSpPr>
              <a:grpSpLocks/>
            </p:cNvGrpSpPr>
            <p:nvPr/>
          </p:nvGrpSpPr>
          <p:grpSpPr bwMode="auto">
            <a:xfrm>
              <a:off x="1008" y="2986"/>
              <a:ext cx="4076" cy="414"/>
              <a:chOff x="1008" y="2834"/>
              <a:chExt cx="4076" cy="414"/>
            </a:xfrm>
          </p:grpSpPr>
          <p:sp>
            <p:nvSpPr>
              <p:cNvPr id="42052" name="Line 37"/>
              <p:cNvSpPr>
                <a:spLocks noChangeShapeType="1"/>
              </p:cNvSpPr>
              <p:nvPr/>
            </p:nvSpPr>
            <p:spPr bwMode="auto">
              <a:xfrm>
                <a:off x="1008" y="3112"/>
                <a:ext cx="3895" cy="0"/>
              </a:xfrm>
              <a:prstGeom prst="line">
                <a:avLst/>
              </a:prstGeom>
              <a:noFill/>
              <a:ln w="28575">
                <a:solidFill>
                  <a:schemeClr val="tx1"/>
                </a:solidFill>
                <a:round/>
                <a:headEnd/>
                <a:tailEnd type="arrow" w="med" len="med"/>
              </a:ln>
            </p:spPr>
            <p:txBody>
              <a:bodyPr/>
              <a:lstStyle/>
              <a:p>
                <a:endParaRPr lang="en-US"/>
              </a:p>
            </p:txBody>
          </p:sp>
          <p:sp>
            <p:nvSpPr>
              <p:cNvPr id="42053" name="Text Box 38"/>
              <p:cNvSpPr txBox="1">
                <a:spLocks noChangeArrowheads="1"/>
              </p:cNvSpPr>
              <p:nvPr/>
            </p:nvSpPr>
            <p:spPr bwMode="auto">
              <a:xfrm>
                <a:off x="4915" y="2998"/>
                <a:ext cx="169" cy="250"/>
              </a:xfrm>
              <a:prstGeom prst="rect">
                <a:avLst/>
              </a:prstGeom>
              <a:noFill/>
              <a:ln w="9525">
                <a:noFill/>
                <a:miter lim="800000"/>
                <a:headEnd/>
                <a:tailEnd/>
              </a:ln>
            </p:spPr>
            <p:txBody>
              <a:bodyPr wrap="none">
                <a:spAutoFit/>
              </a:bodyPr>
              <a:lstStyle/>
              <a:p>
                <a:r>
                  <a:rPr lang="en-US" sz="2000" i="1"/>
                  <a:t>r</a:t>
                </a:r>
              </a:p>
            </p:txBody>
          </p:sp>
          <p:sp>
            <p:nvSpPr>
              <p:cNvPr id="42054" name="Line 39"/>
              <p:cNvSpPr>
                <a:spLocks noChangeShapeType="1"/>
              </p:cNvSpPr>
              <p:nvPr/>
            </p:nvSpPr>
            <p:spPr bwMode="auto">
              <a:xfrm>
                <a:off x="1758" y="3046"/>
                <a:ext cx="0" cy="122"/>
              </a:xfrm>
              <a:prstGeom prst="line">
                <a:avLst/>
              </a:prstGeom>
              <a:noFill/>
              <a:ln w="9525">
                <a:solidFill>
                  <a:schemeClr val="tx1"/>
                </a:solidFill>
                <a:round/>
                <a:headEnd/>
                <a:tailEnd/>
              </a:ln>
            </p:spPr>
            <p:txBody>
              <a:bodyPr/>
              <a:lstStyle/>
              <a:p>
                <a:endParaRPr lang="en-US"/>
              </a:p>
            </p:txBody>
          </p:sp>
          <p:sp>
            <p:nvSpPr>
              <p:cNvPr id="42055" name="Text Box 40"/>
              <p:cNvSpPr txBox="1">
                <a:spLocks noChangeArrowheads="1"/>
              </p:cNvSpPr>
              <p:nvPr/>
            </p:nvSpPr>
            <p:spPr bwMode="auto">
              <a:xfrm>
                <a:off x="1642" y="2834"/>
                <a:ext cx="232" cy="250"/>
              </a:xfrm>
              <a:prstGeom prst="rect">
                <a:avLst/>
              </a:prstGeom>
              <a:noFill/>
              <a:ln w="9525">
                <a:noFill/>
                <a:miter lim="800000"/>
                <a:headEnd/>
                <a:tailEnd/>
              </a:ln>
            </p:spPr>
            <p:txBody>
              <a:bodyPr wrap="none">
                <a:spAutoFit/>
              </a:bodyPr>
              <a:lstStyle/>
              <a:p>
                <a:r>
                  <a:rPr lang="en-US" sz="2000" i="1"/>
                  <a:t>R</a:t>
                </a:r>
              </a:p>
            </p:txBody>
          </p:sp>
          <p:sp>
            <p:nvSpPr>
              <p:cNvPr id="42056" name="Line 41"/>
              <p:cNvSpPr>
                <a:spLocks noChangeShapeType="1"/>
              </p:cNvSpPr>
              <p:nvPr/>
            </p:nvSpPr>
            <p:spPr bwMode="auto">
              <a:xfrm>
                <a:off x="2490" y="3046"/>
                <a:ext cx="0" cy="122"/>
              </a:xfrm>
              <a:prstGeom prst="line">
                <a:avLst/>
              </a:prstGeom>
              <a:noFill/>
              <a:ln w="9525">
                <a:solidFill>
                  <a:schemeClr val="tx1"/>
                </a:solidFill>
                <a:round/>
                <a:headEnd/>
                <a:tailEnd/>
              </a:ln>
            </p:spPr>
            <p:txBody>
              <a:bodyPr/>
              <a:lstStyle/>
              <a:p>
                <a:endParaRPr lang="en-US"/>
              </a:p>
            </p:txBody>
          </p:sp>
          <p:sp>
            <p:nvSpPr>
              <p:cNvPr id="42057" name="Text Box 42"/>
              <p:cNvSpPr txBox="1">
                <a:spLocks noChangeArrowheads="1"/>
              </p:cNvSpPr>
              <p:nvPr/>
            </p:nvSpPr>
            <p:spPr bwMode="auto">
              <a:xfrm>
                <a:off x="2326" y="2846"/>
                <a:ext cx="346" cy="250"/>
              </a:xfrm>
              <a:prstGeom prst="rect">
                <a:avLst/>
              </a:prstGeom>
              <a:noFill/>
              <a:ln w="9525">
                <a:noFill/>
                <a:miter lim="800000"/>
                <a:headEnd/>
                <a:tailEnd/>
              </a:ln>
            </p:spPr>
            <p:txBody>
              <a:bodyPr>
                <a:spAutoFit/>
              </a:bodyPr>
              <a:lstStyle/>
              <a:p>
                <a:r>
                  <a:rPr lang="en-US" sz="2000"/>
                  <a:t>2</a:t>
                </a:r>
                <a:r>
                  <a:rPr lang="en-US" sz="2000" i="1"/>
                  <a:t>R</a:t>
                </a:r>
              </a:p>
            </p:txBody>
          </p:sp>
          <p:sp>
            <p:nvSpPr>
              <p:cNvPr id="42058" name="Line 43"/>
              <p:cNvSpPr>
                <a:spLocks noChangeShapeType="1"/>
              </p:cNvSpPr>
              <p:nvPr/>
            </p:nvSpPr>
            <p:spPr bwMode="auto">
              <a:xfrm>
                <a:off x="3224" y="3051"/>
                <a:ext cx="0" cy="122"/>
              </a:xfrm>
              <a:prstGeom prst="line">
                <a:avLst/>
              </a:prstGeom>
              <a:noFill/>
              <a:ln w="9525">
                <a:solidFill>
                  <a:schemeClr val="tx1"/>
                </a:solidFill>
                <a:round/>
                <a:headEnd/>
                <a:tailEnd/>
              </a:ln>
            </p:spPr>
            <p:txBody>
              <a:bodyPr/>
              <a:lstStyle/>
              <a:p>
                <a:endParaRPr lang="en-US"/>
              </a:p>
            </p:txBody>
          </p:sp>
          <p:sp>
            <p:nvSpPr>
              <p:cNvPr id="42059" name="Text Box 44"/>
              <p:cNvSpPr txBox="1">
                <a:spLocks noChangeArrowheads="1"/>
              </p:cNvSpPr>
              <p:nvPr/>
            </p:nvSpPr>
            <p:spPr bwMode="auto">
              <a:xfrm>
                <a:off x="3060" y="2851"/>
                <a:ext cx="346" cy="250"/>
              </a:xfrm>
              <a:prstGeom prst="rect">
                <a:avLst/>
              </a:prstGeom>
              <a:noFill/>
              <a:ln w="9525">
                <a:noFill/>
                <a:miter lim="800000"/>
                <a:headEnd/>
                <a:tailEnd/>
              </a:ln>
            </p:spPr>
            <p:txBody>
              <a:bodyPr>
                <a:spAutoFit/>
              </a:bodyPr>
              <a:lstStyle/>
              <a:p>
                <a:r>
                  <a:rPr lang="en-US" sz="2000"/>
                  <a:t>3</a:t>
                </a:r>
                <a:r>
                  <a:rPr lang="en-US" sz="2000" i="1"/>
                  <a:t>R</a:t>
                </a:r>
              </a:p>
            </p:txBody>
          </p:sp>
          <p:sp>
            <p:nvSpPr>
              <p:cNvPr id="42060" name="Line 45"/>
              <p:cNvSpPr>
                <a:spLocks noChangeShapeType="1"/>
              </p:cNvSpPr>
              <p:nvPr/>
            </p:nvSpPr>
            <p:spPr bwMode="auto">
              <a:xfrm>
                <a:off x="3964" y="3046"/>
                <a:ext cx="0" cy="122"/>
              </a:xfrm>
              <a:prstGeom prst="line">
                <a:avLst/>
              </a:prstGeom>
              <a:noFill/>
              <a:ln w="9525">
                <a:solidFill>
                  <a:schemeClr val="tx1"/>
                </a:solidFill>
                <a:round/>
                <a:headEnd/>
                <a:tailEnd/>
              </a:ln>
            </p:spPr>
            <p:txBody>
              <a:bodyPr/>
              <a:lstStyle/>
              <a:p>
                <a:endParaRPr lang="en-US"/>
              </a:p>
            </p:txBody>
          </p:sp>
          <p:sp>
            <p:nvSpPr>
              <p:cNvPr id="42061" name="Text Box 46"/>
              <p:cNvSpPr txBox="1">
                <a:spLocks noChangeArrowheads="1"/>
              </p:cNvSpPr>
              <p:nvPr/>
            </p:nvSpPr>
            <p:spPr bwMode="auto">
              <a:xfrm>
                <a:off x="3800" y="2846"/>
                <a:ext cx="346" cy="250"/>
              </a:xfrm>
              <a:prstGeom prst="rect">
                <a:avLst/>
              </a:prstGeom>
              <a:noFill/>
              <a:ln w="9525">
                <a:noFill/>
                <a:miter lim="800000"/>
                <a:headEnd/>
                <a:tailEnd/>
              </a:ln>
            </p:spPr>
            <p:txBody>
              <a:bodyPr>
                <a:spAutoFit/>
              </a:bodyPr>
              <a:lstStyle/>
              <a:p>
                <a:r>
                  <a:rPr lang="en-US" sz="2000"/>
                  <a:t>4</a:t>
                </a:r>
                <a:r>
                  <a:rPr lang="en-US" sz="2000" i="1"/>
                  <a:t>R</a:t>
                </a:r>
              </a:p>
            </p:txBody>
          </p:sp>
          <p:sp>
            <p:nvSpPr>
              <p:cNvPr id="42062" name="Line 47"/>
              <p:cNvSpPr>
                <a:spLocks noChangeShapeType="1"/>
              </p:cNvSpPr>
              <p:nvPr/>
            </p:nvSpPr>
            <p:spPr bwMode="auto">
              <a:xfrm>
                <a:off x="4708" y="3046"/>
                <a:ext cx="0" cy="122"/>
              </a:xfrm>
              <a:prstGeom prst="line">
                <a:avLst/>
              </a:prstGeom>
              <a:noFill/>
              <a:ln w="9525">
                <a:solidFill>
                  <a:schemeClr val="tx1"/>
                </a:solidFill>
                <a:round/>
                <a:headEnd/>
                <a:tailEnd/>
              </a:ln>
            </p:spPr>
            <p:txBody>
              <a:bodyPr/>
              <a:lstStyle/>
              <a:p>
                <a:endParaRPr lang="en-US"/>
              </a:p>
            </p:txBody>
          </p:sp>
          <p:sp>
            <p:nvSpPr>
              <p:cNvPr id="42063" name="Text Box 48"/>
              <p:cNvSpPr txBox="1">
                <a:spLocks noChangeArrowheads="1"/>
              </p:cNvSpPr>
              <p:nvPr/>
            </p:nvSpPr>
            <p:spPr bwMode="auto">
              <a:xfrm>
                <a:off x="4544" y="2846"/>
                <a:ext cx="346" cy="250"/>
              </a:xfrm>
              <a:prstGeom prst="rect">
                <a:avLst/>
              </a:prstGeom>
              <a:noFill/>
              <a:ln w="9525">
                <a:noFill/>
                <a:miter lim="800000"/>
                <a:headEnd/>
                <a:tailEnd/>
              </a:ln>
            </p:spPr>
            <p:txBody>
              <a:bodyPr>
                <a:spAutoFit/>
              </a:bodyPr>
              <a:lstStyle/>
              <a:p>
                <a:r>
                  <a:rPr lang="en-US" sz="2000"/>
                  <a:t>5</a:t>
                </a:r>
                <a:r>
                  <a:rPr lang="en-US" sz="2000" i="1"/>
                  <a:t>R</a:t>
                </a:r>
              </a:p>
            </p:txBody>
          </p:sp>
        </p:grpSp>
        <p:sp>
          <p:nvSpPr>
            <p:cNvPr id="42051" name="Line 49"/>
            <p:cNvSpPr>
              <a:spLocks noChangeShapeType="1"/>
            </p:cNvSpPr>
            <p:nvPr/>
          </p:nvSpPr>
          <p:spPr bwMode="auto">
            <a:xfrm flipV="1">
              <a:off x="1009" y="2644"/>
              <a:ext cx="0" cy="623"/>
            </a:xfrm>
            <a:prstGeom prst="line">
              <a:avLst/>
            </a:prstGeom>
            <a:noFill/>
            <a:ln w="28575">
              <a:solidFill>
                <a:schemeClr val="tx1"/>
              </a:solidFill>
              <a:round/>
              <a:headEnd/>
              <a:tailEnd type="arrow" w="med" len="med"/>
            </a:ln>
          </p:spPr>
          <p:txBody>
            <a:bodyPr/>
            <a:lstStyle/>
            <a:p>
              <a:endParaRPr lang="en-US"/>
            </a:p>
          </p:txBody>
        </p:sp>
      </p:grpSp>
      <p:grpSp>
        <p:nvGrpSpPr>
          <p:cNvPr id="11" name="Group 106"/>
          <p:cNvGrpSpPr>
            <a:grpSpLocks/>
          </p:cNvGrpSpPr>
          <p:nvPr/>
        </p:nvGrpSpPr>
        <p:grpSpPr bwMode="auto">
          <a:xfrm>
            <a:off x="571500" y="4967288"/>
            <a:ext cx="6943725" cy="701675"/>
            <a:chOff x="360" y="3343"/>
            <a:chExt cx="4374" cy="442"/>
          </a:xfrm>
        </p:grpSpPr>
        <p:sp>
          <p:nvSpPr>
            <p:cNvPr id="42046" name="Line 52"/>
            <p:cNvSpPr>
              <a:spLocks noChangeShapeType="1"/>
            </p:cNvSpPr>
            <p:nvPr/>
          </p:nvSpPr>
          <p:spPr bwMode="auto">
            <a:xfrm>
              <a:off x="983" y="3546"/>
              <a:ext cx="3751" cy="0"/>
            </a:xfrm>
            <a:prstGeom prst="line">
              <a:avLst/>
            </a:prstGeom>
            <a:noFill/>
            <a:ln w="19050">
              <a:solidFill>
                <a:srgbClr val="FF0000"/>
              </a:solidFill>
              <a:prstDash val="dash"/>
              <a:round/>
              <a:headEnd/>
              <a:tailEnd/>
            </a:ln>
          </p:spPr>
          <p:txBody>
            <a:bodyPr/>
            <a:lstStyle/>
            <a:p>
              <a:endParaRPr lang="en-US"/>
            </a:p>
          </p:txBody>
        </p:sp>
        <p:sp>
          <p:nvSpPr>
            <p:cNvPr id="42047" name="Text Box 53"/>
            <p:cNvSpPr txBox="1">
              <a:spLocks noChangeArrowheads="1"/>
            </p:cNvSpPr>
            <p:nvPr/>
          </p:nvSpPr>
          <p:spPr bwMode="auto">
            <a:xfrm>
              <a:off x="466" y="3343"/>
              <a:ext cx="562" cy="442"/>
            </a:xfrm>
            <a:prstGeom prst="rect">
              <a:avLst/>
            </a:prstGeom>
            <a:noFill/>
            <a:ln w="9525">
              <a:noFill/>
              <a:miter lim="800000"/>
              <a:headEnd/>
              <a:tailEnd/>
            </a:ln>
          </p:spPr>
          <p:txBody>
            <a:bodyPr>
              <a:spAutoFit/>
            </a:bodyPr>
            <a:lstStyle/>
            <a:p>
              <a:pPr algn="ctr"/>
              <a:r>
                <a:rPr lang="en-US" sz="2000" i="1" u="sng">
                  <a:solidFill>
                    <a:srgbClr val="FF0000"/>
                  </a:solidFill>
                </a:rPr>
                <a:t>GMm</a:t>
              </a:r>
            </a:p>
            <a:p>
              <a:pPr algn="ctr"/>
              <a:r>
                <a:rPr lang="en-US" sz="2000">
                  <a:solidFill>
                    <a:srgbClr val="FF0000"/>
                  </a:solidFill>
                </a:rPr>
                <a:t>2</a:t>
              </a:r>
              <a:r>
                <a:rPr lang="en-US" sz="2000" i="1">
                  <a:solidFill>
                    <a:srgbClr val="FF0000"/>
                  </a:solidFill>
                </a:rPr>
                <a:t>R</a:t>
              </a:r>
            </a:p>
          </p:txBody>
        </p:sp>
        <p:sp>
          <p:nvSpPr>
            <p:cNvPr id="42048" name="Text Box 54"/>
            <p:cNvSpPr txBox="1">
              <a:spLocks noChangeArrowheads="1"/>
            </p:cNvSpPr>
            <p:nvPr/>
          </p:nvSpPr>
          <p:spPr bwMode="auto">
            <a:xfrm>
              <a:off x="360" y="3420"/>
              <a:ext cx="212" cy="250"/>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a:t>
              </a:r>
            </a:p>
          </p:txBody>
        </p:sp>
      </p:grpSp>
      <p:grpSp>
        <p:nvGrpSpPr>
          <p:cNvPr id="12" name="Group 105"/>
          <p:cNvGrpSpPr>
            <a:grpSpLocks/>
          </p:cNvGrpSpPr>
          <p:nvPr/>
        </p:nvGrpSpPr>
        <p:grpSpPr bwMode="auto">
          <a:xfrm>
            <a:off x="573088" y="3957638"/>
            <a:ext cx="6943725" cy="701675"/>
            <a:chOff x="361" y="2707"/>
            <a:chExt cx="4374" cy="442"/>
          </a:xfrm>
        </p:grpSpPr>
        <p:sp>
          <p:nvSpPr>
            <p:cNvPr id="42043" name="Line 57"/>
            <p:cNvSpPr>
              <a:spLocks noChangeShapeType="1"/>
            </p:cNvSpPr>
            <p:nvPr/>
          </p:nvSpPr>
          <p:spPr bwMode="auto">
            <a:xfrm>
              <a:off x="984" y="2910"/>
              <a:ext cx="3751" cy="0"/>
            </a:xfrm>
            <a:prstGeom prst="line">
              <a:avLst/>
            </a:prstGeom>
            <a:noFill/>
            <a:ln w="19050">
              <a:solidFill>
                <a:srgbClr val="008000"/>
              </a:solidFill>
              <a:prstDash val="dash"/>
              <a:round/>
              <a:headEnd/>
              <a:tailEnd/>
            </a:ln>
          </p:spPr>
          <p:txBody>
            <a:bodyPr/>
            <a:lstStyle/>
            <a:p>
              <a:endParaRPr lang="en-US"/>
            </a:p>
          </p:txBody>
        </p:sp>
        <p:sp>
          <p:nvSpPr>
            <p:cNvPr id="42044" name="Text Box 58"/>
            <p:cNvSpPr txBox="1">
              <a:spLocks noChangeArrowheads="1"/>
            </p:cNvSpPr>
            <p:nvPr/>
          </p:nvSpPr>
          <p:spPr bwMode="auto">
            <a:xfrm>
              <a:off x="481" y="2707"/>
              <a:ext cx="531" cy="442"/>
            </a:xfrm>
            <a:prstGeom prst="rect">
              <a:avLst/>
            </a:prstGeom>
            <a:noFill/>
            <a:ln w="9525">
              <a:noFill/>
              <a:miter lim="800000"/>
              <a:headEnd/>
              <a:tailEnd/>
            </a:ln>
          </p:spPr>
          <p:txBody>
            <a:bodyPr>
              <a:spAutoFit/>
            </a:bodyPr>
            <a:lstStyle/>
            <a:p>
              <a:pPr algn="ctr"/>
              <a:r>
                <a:rPr lang="en-US" sz="2000" i="1" u="sng">
                  <a:solidFill>
                    <a:srgbClr val="008000"/>
                  </a:solidFill>
                </a:rPr>
                <a:t>GMm</a:t>
              </a:r>
            </a:p>
            <a:p>
              <a:pPr algn="ctr"/>
              <a:r>
                <a:rPr lang="en-US" sz="2000">
                  <a:solidFill>
                    <a:srgbClr val="008000"/>
                  </a:solidFill>
                </a:rPr>
                <a:t>2</a:t>
              </a:r>
              <a:r>
                <a:rPr lang="en-US" sz="2000" i="1">
                  <a:solidFill>
                    <a:srgbClr val="008000"/>
                  </a:solidFill>
                </a:rPr>
                <a:t>R</a:t>
              </a:r>
            </a:p>
          </p:txBody>
        </p:sp>
        <p:sp>
          <p:nvSpPr>
            <p:cNvPr id="42045" name="Text Box 59"/>
            <p:cNvSpPr txBox="1">
              <a:spLocks noChangeArrowheads="1"/>
            </p:cNvSpPr>
            <p:nvPr/>
          </p:nvSpPr>
          <p:spPr bwMode="auto">
            <a:xfrm>
              <a:off x="361" y="2784"/>
              <a:ext cx="212" cy="250"/>
            </a:xfrm>
            <a:prstGeom prst="rect">
              <a:avLst/>
            </a:prstGeom>
            <a:noFill/>
            <a:ln w="9525">
              <a:noFill/>
              <a:miter lim="800000"/>
              <a:headEnd/>
              <a:tailEnd/>
            </a:ln>
          </p:spPr>
          <p:txBody>
            <a:bodyPr wrap="none">
              <a:spAutoFit/>
            </a:bodyPr>
            <a:lstStyle/>
            <a:p>
              <a:r>
                <a:rPr lang="en-US" sz="2000" b="1">
                  <a:solidFill>
                    <a:srgbClr val="008000"/>
                  </a:solidFill>
                  <a:latin typeface="Courier New" pitchFamily="49" charset="0"/>
                </a:rPr>
                <a:t>+</a:t>
              </a:r>
            </a:p>
          </p:txBody>
        </p:sp>
      </p:grpSp>
      <p:grpSp>
        <p:nvGrpSpPr>
          <p:cNvPr id="13" name="Group 60"/>
          <p:cNvGrpSpPr>
            <a:grpSpLocks/>
          </p:cNvGrpSpPr>
          <p:nvPr/>
        </p:nvGrpSpPr>
        <p:grpSpPr bwMode="auto">
          <a:xfrm>
            <a:off x="2720975" y="4198938"/>
            <a:ext cx="146050" cy="153987"/>
            <a:chOff x="129" y="2979"/>
            <a:chExt cx="129" cy="136"/>
          </a:xfrm>
        </p:grpSpPr>
        <p:sp>
          <p:nvSpPr>
            <p:cNvPr id="42041" name="Line 61"/>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42" name="Line 62"/>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4" name="Group 63"/>
          <p:cNvGrpSpPr>
            <a:grpSpLocks/>
          </p:cNvGrpSpPr>
          <p:nvPr/>
        </p:nvGrpSpPr>
        <p:grpSpPr bwMode="auto">
          <a:xfrm>
            <a:off x="3878263" y="4452938"/>
            <a:ext cx="146050" cy="153987"/>
            <a:chOff x="129" y="2979"/>
            <a:chExt cx="129" cy="136"/>
          </a:xfrm>
        </p:grpSpPr>
        <p:sp>
          <p:nvSpPr>
            <p:cNvPr id="42039" name="Line 64"/>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40" name="Line 65"/>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5" name="Group 66"/>
          <p:cNvGrpSpPr>
            <a:grpSpLocks/>
          </p:cNvGrpSpPr>
          <p:nvPr/>
        </p:nvGrpSpPr>
        <p:grpSpPr bwMode="auto">
          <a:xfrm>
            <a:off x="5037138" y="4524375"/>
            <a:ext cx="146050" cy="153988"/>
            <a:chOff x="129" y="2979"/>
            <a:chExt cx="129" cy="136"/>
          </a:xfrm>
        </p:grpSpPr>
        <p:sp>
          <p:nvSpPr>
            <p:cNvPr id="42037" name="Line 67"/>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38" name="Line 68"/>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6" name="Group 69"/>
          <p:cNvGrpSpPr>
            <a:grpSpLocks/>
          </p:cNvGrpSpPr>
          <p:nvPr/>
        </p:nvGrpSpPr>
        <p:grpSpPr bwMode="auto">
          <a:xfrm>
            <a:off x="6216650" y="4572000"/>
            <a:ext cx="146050" cy="153988"/>
            <a:chOff x="129" y="2979"/>
            <a:chExt cx="129" cy="136"/>
          </a:xfrm>
        </p:grpSpPr>
        <p:sp>
          <p:nvSpPr>
            <p:cNvPr id="42035" name="Line 70"/>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36" name="Line 71"/>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7" name="Group 72"/>
          <p:cNvGrpSpPr>
            <a:grpSpLocks/>
          </p:cNvGrpSpPr>
          <p:nvPr/>
        </p:nvGrpSpPr>
        <p:grpSpPr bwMode="auto">
          <a:xfrm>
            <a:off x="7396163" y="4591050"/>
            <a:ext cx="146050" cy="153988"/>
            <a:chOff x="129" y="2979"/>
            <a:chExt cx="129" cy="136"/>
          </a:xfrm>
        </p:grpSpPr>
        <p:sp>
          <p:nvSpPr>
            <p:cNvPr id="42033" name="Line 73"/>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34" name="Line 74"/>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8" name="Group 75"/>
          <p:cNvGrpSpPr>
            <a:grpSpLocks/>
          </p:cNvGrpSpPr>
          <p:nvPr/>
        </p:nvGrpSpPr>
        <p:grpSpPr bwMode="auto">
          <a:xfrm>
            <a:off x="2776538" y="4262437"/>
            <a:ext cx="5768975" cy="482600"/>
            <a:chOff x="1653" y="2416"/>
            <a:chExt cx="3634" cy="304"/>
          </a:xfrm>
        </p:grpSpPr>
        <p:sp>
          <p:nvSpPr>
            <p:cNvPr id="42031" name="Text Box 76"/>
            <p:cNvSpPr txBox="1">
              <a:spLocks noChangeArrowheads="1"/>
            </p:cNvSpPr>
            <p:nvPr/>
          </p:nvSpPr>
          <p:spPr bwMode="auto">
            <a:xfrm>
              <a:off x="4995" y="2470"/>
              <a:ext cx="292" cy="250"/>
            </a:xfrm>
            <a:prstGeom prst="rect">
              <a:avLst/>
            </a:prstGeom>
            <a:noFill/>
            <a:ln w="9525">
              <a:noFill/>
              <a:miter lim="800000"/>
              <a:headEnd/>
              <a:tailEnd/>
            </a:ln>
          </p:spPr>
          <p:txBody>
            <a:bodyPr wrap="none">
              <a:spAutoFit/>
            </a:bodyPr>
            <a:lstStyle/>
            <a:p>
              <a:r>
                <a:rPr lang="en-US" sz="2000" i="1" dirty="0">
                  <a:solidFill>
                    <a:srgbClr val="008000"/>
                  </a:solidFill>
                </a:rPr>
                <a:t>E</a:t>
              </a:r>
              <a:r>
                <a:rPr lang="en-US" sz="2000" baseline="-25000" dirty="0">
                  <a:solidFill>
                    <a:srgbClr val="008000"/>
                  </a:solidFill>
                </a:rPr>
                <a:t>K</a:t>
              </a:r>
              <a:endParaRPr lang="en-US" sz="2000" dirty="0">
                <a:solidFill>
                  <a:srgbClr val="008000"/>
                </a:solidFill>
              </a:endParaRPr>
            </a:p>
          </p:txBody>
        </p:sp>
        <p:sp>
          <p:nvSpPr>
            <p:cNvPr id="42032" name="Freeform 77"/>
            <p:cNvSpPr>
              <a:spLocks/>
            </p:cNvSpPr>
            <p:nvPr/>
          </p:nvSpPr>
          <p:spPr bwMode="auto">
            <a:xfrm>
              <a:off x="1653" y="2416"/>
              <a:ext cx="3342" cy="258"/>
            </a:xfrm>
            <a:custGeom>
              <a:avLst/>
              <a:gdLst>
                <a:gd name="T0" fmla="*/ 0 w 3342"/>
                <a:gd name="T1" fmla="*/ 0 h 508"/>
                <a:gd name="T2" fmla="*/ 735 w 3342"/>
                <a:gd name="T3" fmla="*/ 318 h 508"/>
                <a:gd name="T4" fmla="*/ 1470 w 3342"/>
                <a:gd name="T5" fmla="*/ 432 h 508"/>
                <a:gd name="T6" fmla="*/ 2205 w 3342"/>
                <a:gd name="T7" fmla="*/ 485 h 508"/>
                <a:gd name="T8" fmla="*/ 2963 w 3342"/>
                <a:gd name="T9" fmla="*/ 500 h 508"/>
                <a:gd name="T10" fmla="*/ 3342 w 3342"/>
                <a:gd name="T11" fmla="*/ 508 h 508"/>
                <a:gd name="T12" fmla="*/ 0 60000 65536"/>
                <a:gd name="T13" fmla="*/ 0 60000 65536"/>
                <a:gd name="T14" fmla="*/ 0 60000 65536"/>
                <a:gd name="T15" fmla="*/ 0 60000 65536"/>
                <a:gd name="T16" fmla="*/ 0 60000 65536"/>
                <a:gd name="T17" fmla="*/ 0 60000 65536"/>
                <a:gd name="T18" fmla="*/ 0 w 3342"/>
                <a:gd name="T19" fmla="*/ 0 h 508"/>
                <a:gd name="T20" fmla="*/ 3342 w 3342"/>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342" h="508">
                  <a:moveTo>
                    <a:pt x="0" y="0"/>
                  </a:moveTo>
                  <a:cubicBezTo>
                    <a:pt x="245" y="123"/>
                    <a:pt x="490" y="246"/>
                    <a:pt x="735" y="318"/>
                  </a:cubicBezTo>
                  <a:cubicBezTo>
                    <a:pt x="980" y="390"/>
                    <a:pt x="1225" y="404"/>
                    <a:pt x="1470" y="432"/>
                  </a:cubicBezTo>
                  <a:cubicBezTo>
                    <a:pt x="1715" y="460"/>
                    <a:pt x="1956" y="474"/>
                    <a:pt x="2205" y="485"/>
                  </a:cubicBezTo>
                  <a:cubicBezTo>
                    <a:pt x="2454" y="496"/>
                    <a:pt x="2774" y="496"/>
                    <a:pt x="2963" y="500"/>
                  </a:cubicBezTo>
                  <a:cubicBezTo>
                    <a:pt x="3152" y="504"/>
                    <a:pt x="3247" y="506"/>
                    <a:pt x="3342" y="508"/>
                  </a:cubicBezTo>
                </a:path>
              </a:pathLst>
            </a:custGeom>
            <a:noFill/>
            <a:ln w="28575" cmpd="sng">
              <a:solidFill>
                <a:srgbClr val="008000"/>
              </a:solidFill>
              <a:round/>
              <a:headEnd/>
              <a:tailEnd/>
            </a:ln>
          </p:spPr>
          <p:txBody>
            <a:bodyPr/>
            <a:lstStyle/>
            <a:p>
              <a:endParaRPr lang="en-US"/>
            </a:p>
          </p:txBody>
        </p:sp>
      </p:grpSp>
      <p:grpSp>
        <p:nvGrpSpPr>
          <p:cNvPr id="19" name="Group 78"/>
          <p:cNvGrpSpPr>
            <a:grpSpLocks/>
          </p:cNvGrpSpPr>
          <p:nvPr/>
        </p:nvGrpSpPr>
        <p:grpSpPr bwMode="auto">
          <a:xfrm>
            <a:off x="2724150" y="5745163"/>
            <a:ext cx="146050" cy="153987"/>
            <a:chOff x="129" y="2979"/>
            <a:chExt cx="129" cy="136"/>
          </a:xfrm>
        </p:grpSpPr>
        <p:sp>
          <p:nvSpPr>
            <p:cNvPr id="42029" name="Line 79"/>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30" name="Line 80"/>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0" name="Group 81"/>
          <p:cNvGrpSpPr>
            <a:grpSpLocks/>
          </p:cNvGrpSpPr>
          <p:nvPr/>
        </p:nvGrpSpPr>
        <p:grpSpPr bwMode="auto">
          <a:xfrm>
            <a:off x="3881438" y="5211763"/>
            <a:ext cx="146050" cy="153987"/>
            <a:chOff x="129" y="2979"/>
            <a:chExt cx="129" cy="136"/>
          </a:xfrm>
        </p:grpSpPr>
        <p:sp>
          <p:nvSpPr>
            <p:cNvPr id="42027" name="Line 82"/>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28" name="Line 83"/>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1" name="Group 84"/>
          <p:cNvGrpSpPr>
            <a:grpSpLocks/>
          </p:cNvGrpSpPr>
          <p:nvPr/>
        </p:nvGrpSpPr>
        <p:grpSpPr bwMode="auto">
          <a:xfrm>
            <a:off x="5040313" y="5029200"/>
            <a:ext cx="146050" cy="153988"/>
            <a:chOff x="129" y="2979"/>
            <a:chExt cx="129" cy="136"/>
          </a:xfrm>
        </p:grpSpPr>
        <p:sp>
          <p:nvSpPr>
            <p:cNvPr id="42025" name="Line 85"/>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26" name="Line 86"/>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2" name="Group 87"/>
          <p:cNvGrpSpPr>
            <a:grpSpLocks/>
          </p:cNvGrpSpPr>
          <p:nvPr/>
        </p:nvGrpSpPr>
        <p:grpSpPr bwMode="auto">
          <a:xfrm>
            <a:off x="6219825" y="4949825"/>
            <a:ext cx="146050" cy="153988"/>
            <a:chOff x="129" y="2979"/>
            <a:chExt cx="129" cy="136"/>
          </a:xfrm>
        </p:grpSpPr>
        <p:sp>
          <p:nvSpPr>
            <p:cNvPr id="42023" name="Line 88"/>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24" name="Line 89"/>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3" name="Group 90"/>
          <p:cNvGrpSpPr>
            <a:grpSpLocks/>
          </p:cNvGrpSpPr>
          <p:nvPr/>
        </p:nvGrpSpPr>
        <p:grpSpPr bwMode="auto">
          <a:xfrm>
            <a:off x="7399338" y="4905375"/>
            <a:ext cx="146050" cy="153988"/>
            <a:chOff x="129" y="2979"/>
            <a:chExt cx="129" cy="136"/>
          </a:xfrm>
        </p:grpSpPr>
        <p:sp>
          <p:nvSpPr>
            <p:cNvPr id="42021" name="Line 91"/>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22" name="Line 92"/>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4" name="Group 93"/>
          <p:cNvGrpSpPr>
            <a:grpSpLocks/>
          </p:cNvGrpSpPr>
          <p:nvPr/>
        </p:nvGrpSpPr>
        <p:grpSpPr bwMode="auto">
          <a:xfrm>
            <a:off x="2782888" y="4905838"/>
            <a:ext cx="5764213" cy="919163"/>
            <a:chOff x="1753" y="3343"/>
            <a:chExt cx="3631" cy="579"/>
          </a:xfrm>
        </p:grpSpPr>
        <p:sp>
          <p:nvSpPr>
            <p:cNvPr id="42019" name="Text Box 94"/>
            <p:cNvSpPr txBox="1">
              <a:spLocks noChangeArrowheads="1"/>
            </p:cNvSpPr>
            <p:nvPr/>
          </p:nvSpPr>
          <p:spPr bwMode="auto">
            <a:xfrm>
              <a:off x="5092" y="3343"/>
              <a:ext cx="292" cy="250"/>
            </a:xfrm>
            <a:prstGeom prst="rect">
              <a:avLst/>
            </a:prstGeom>
            <a:noFill/>
            <a:ln w="9525">
              <a:noFill/>
              <a:miter lim="800000"/>
              <a:headEnd/>
              <a:tailEnd/>
            </a:ln>
          </p:spPr>
          <p:txBody>
            <a:bodyPr wrap="none">
              <a:spAutoFit/>
            </a:bodyPr>
            <a:lstStyle/>
            <a:p>
              <a:r>
                <a:rPr lang="en-US" sz="2000" i="1" dirty="0">
                  <a:solidFill>
                    <a:schemeClr val="accent2"/>
                  </a:solidFill>
                </a:rPr>
                <a:t>E</a:t>
              </a:r>
              <a:r>
                <a:rPr lang="en-US" sz="2000" baseline="-25000" dirty="0">
                  <a:solidFill>
                    <a:schemeClr val="accent2"/>
                  </a:solidFill>
                </a:rPr>
                <a:t>P</a:t>
              </a:r>
              <a:endParaRPr lang="en-US" sz="2000" dirty="0">
                <a:solidFill>
                  <a:schemeClr val="accent2"/>
                </a:solidFill>
              </a:endParaRPr>
            </a:p>
          </p:txBody>
        </p:sp>
        <p:sp>
          <p:nvSpPr>
            <p:cNvPr id="42020" name="Freeform 95"/>
            <p:cNvSpPr>
              <a:spLocks/>
            </p:cNvSpPr>
            <p:nvPr/>
          </p:nvSpPr>
          <p:spPr bwMode="auto">
            <a:xfrm>
              <a:off x="1753" y="3399"/>
              <a:ext cx="3340" cy="523"/>
            </a:xfrm>
            <a:custGeom>
              <a:avLst/>
              <a:gdLst>
                <a:gd name="T0" fmla="*/ 0 w 3340"/>
                <a:gd name="T1" fmla="*/ 523 h 523"/>
                <a:gd name="T2" fmla="*/ 733 w 3340"/>
                <a:gd name="T3" fmla="*/ 193 h 523"/>
                <a:gd name="T4" fmla="*/ 1468 w 3340"/>
                <a:gd name="T5" fmla="*/ 72 h 523"/>
                <a:gd name="T6" fmla="*/ 2211 w 3340"/>
                <a:gd name="T7" fmla="*/ 27 h 523"/>
                <a:gd name="T8" fmla="*/ 2954 w 3340"/>
                <a:gd name="T9" fmla="*/ 4 h 523"/>
                <a:gd name="T10" fmla="*/ 3340 w 3340"/>
                <a:gd name="T11" fmla="*/ 4 h 523"/>
                <a:gd name="T12" fmla="*/ 0 60000 65536"/>
                <a:gd name="T13" fmla="*/ 0 60000 65536"/>
                <a:gd name="T14" fmla="*/ 0 60000 65536"/>
                <a:gd name="T15" fmla="*/ 0 60000 65536"/>
                <a:gd name="T16" fmla="*/ 0 60000 65536"/>
                <a:gd name="T17" fmla="*/ 0 60000 65536"/>
                <a:gd name="T18" fmla="*/ 0 w 3340"/>
                <a:gd name="T19" fmla="*/ 0 h 523"/>
                <a:gd name="T20" fmla="*/ 3340 w 3340"/>
                <a:gd name="T21" fmla="*/ 523 h 523"/>
              </a:gdLst>
              <a:ahLst/>
              <a:cxnLst>
                <a:cxn ang="T12">
                  <a:pos x="T0" y="T1"/>
                </a:cxn>
                <a:cxn ang="T13">
                  <a:pos x="T2" y="T3"/>
                </a:cxn>
                <a:cxn ang="T14">
                  <a:pos x="T4" y="T5"/>
                </a:cxn>
                <a:cxn ang="T15">
                  <a:pos x="T6" y="T7"/>
                </a:cxn>
                <a:cxn ang="T16">
                  <a:pos x="T8" y="T9"/>
                </a:cxn>
                <a:cxn ang="T17">
                  <a:pos x="T10" y="T11"/>
                </a:cxn>
              </a:cxnLst>
              <a:rect l="T18" t="T19" r="T20" b="T21"/>
              <a:pathLst>
                <a:path w="3340" h="523">
                  <a:moveTo>
                    <a:pt x="0" y="523"/>
                  </a:moveTo>
                  <a:cubicBezTo>
                    <a:pt x="122" y="468"/>
                    <a:pt x="488" y="268"/>
                    <a:pt x="733" y="193"/>
                  </a:cubicBezTo>
                  <a:cubicBezTo>
                    <a:pt x="978" y="118"/>
                    <a:pt x="1222" y="100"/>
                    <a:pt x="1468" y="72"/>
                  </a:cubicBezTo>
                  <a:cubicBezTo>
                    <a:pt x="1714" y="44"/>
                    <a:pt x="1963" y="38"/>
                    <a:pt x="2211" y="27"/>
                  </a:cubicBezTo>
                  <a:cubicBezTo>
                    <a:pt x="2459" y="16"/>
                    <a:pt x="2766" y="8"/>
                    <a:pt x="2954" y="4"/>
                  </a:cubicBezTo>
                  <a:cubicBezTo>
                    <a:pt x="3142" y="0"/>
                    <a:pt x="3260" y="4"/>
                    <a:pt x="3340" y="4"/>
                  </a:cubicBezTo>
                </a:path>
              </a:pathLst>
            </a:custGeom>
            <a:noFill/>
            <a:ln w="28575" cmpd="sng">
              <a:solidFill>
                <a:schemeClr val="accent2"/>
              </a:solidFill>
              <a:round/>
              <a:headEnd/>
              <a:tailEnd/>
            </a:ln>
          </p:spPr>
          <p:txBody>
            <a:bodyPr/>
            <a:lstStyle/>
            <a:p>
              <a:endParaRPr lang="en-US"/>
            </a:p>
          </p:txBody>
        </p:sp>
      </p:grpSp>
      <p:sp>
        <p:nvSpPr>
          <p:cNvPr id="4201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2011" name="Rectangle 98"/>
          <p:cNvSpPr>
            <a:spLocks noChangeArrowheads="1"/>
          </p:cNvSpPr>
          <p:nvPr/>
        </p:nvSpPr>
        <p:spPr bwMode="auto">
          <a:xfrm>
            <a:off x="685800" y="1338263"/>
            <a:ext cx="7772400" cy="13176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09005" name="Text Box 109"/>
          <p:cNvSpPr txBox="1">
            <a:spLocks noChangeArrowheads="1"/>
          </p:cNvSpPr>
          <p:nvPr/>
        </p:nvSpPr>
        <p:spPr bwMode="auto">
          <a:xfrm>
            <a:off x="5446713" y="49213"/>
            <a:ext cx="3697287" cy="1187450"/>
          </a:xfrm>
          <a:prstGeom prst="rect">
            <a:avLst/>
          </a:prstGeom>
          <a:noFill/>
          <a:ln w="9525">
            <a:noFill/>
            <a:miter lim="800000"/>
            <a:headEnd/>
            <a:tailEnd/>
          </a:ln>
        </p:spPr>
        <p:txBody>
          <a:bodyPr>
            <a:spAutoFit/>
          </a:bodyPr>
          <a:lstStyle/>
          <a:p>
            <a:r>
              <a:rPr lang="en-US">
                <a:solidFill>
                  <a:schemeClr val="hlink"/>
                </a:solidFill>
              </a:rPr>
              <a:t>Thus a spacecraft must SLOW DOWN in order to reach a higher orbit!</a:t>
            </a:r>
          </a:p>
        </p:txBody>
      </p:sp>
      <mc:AlternateContent xmlns:mc="http://schemas.openxmlformats.org/markup-compatibility/2006" xmlns:a14="http://schemas.microsoft.com/office/drawing/2010/main">
        <mc:Choice Requires="a14">
          <p:sp>
            <p:nvSpPr>
              <p:cNvPr id="95" name="Rectangle 51"/>
              <p:cNvSpPr>
                <a:spLocks noChangeArrowheads="1"/>
              </p:cNvSpPr>
              <p:nvPr/>
            </p:nvSpPr>
            <p:spPr bwMode="auto">
              <a:xfrm>
                <a:off x="774700" y="1905001"/>
                <a:ext cx="1377950" cy="644525"/>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dirty="0" smtClean="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95" name="Rectangle 51"/>
              <p:cNvSpPr>
                <a:spLocks noRot="1" noChangeAspect="1" noMove="1" noResize="1" noEditPoints="1" noAdjustHandles="1" noChangeArrowheads="1" noChangeShapeType="1" noTextEdit="1"/>
              </p:cNvSpPr>
              <p:nvPr/>
            </p:nvSpPr>
            <p:spPr bwMode="auto">
              <a:xfrm>
                <a:off x="774700" y="1905001"/>
                <a:ext cx="1377950" cy="644525"/>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52"/>
              <p:cNvSpPr>
                <a:spLocks noChangeArrowheads="1"/>
              </p:cNvSpPr>
              <p:nvPr/>
            </p:nvSpPr>
            <p:spPr bwMode="auto">
              <a:xfrm>
                <a:off x="2468563" y="1905001"/>
                <a:ext cx="1368425" cy="627063"/>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𝐾</m:t>
                      </m:r>
                      <m:r>
                        <a:rPr lang="en-US" sz="1800" i="1" dirty="0">
                          <a:latin typeface="Cambria Math" panose="02040503050406030204" pitchFamily="18" charset="0"/>
                          <a:sym typeface="Symbol" pitchFamily="18" charset="2"/>
                        </a:rPr>
                        <m:t>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96" name="Rectangle 52"/>
              <p:cNvSpPr>
                <a:spLocks noRot="1" noChangeAspect="1" noMove="1" noResize="1" noEditPoints="1" noAdjustHandles="1" noChangeArrowheads="1" noChangeShapeType="1" noTextEdit="1"/>
              </p:cNvSpPr>
              <p:nvPr/>
            </p:nvSpPr>
            <p:spPr bwMode="auto">
              <a:xfrm>
                <a:off x="2468563" y="1905001"/>
                <a:ext cx="1368425" cy="627063"/>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53"/>
              <p:cNvSpPr>
                <a:spLocks noChangeArrowheads="1"/>
              </p:cNvSpPr>
              <p:nvPr/>
            </p:nvSpPr>
            <p:spPr bwMode="auto">
              <a:xfrm>
                <a:off x="4121150" y="1900238"/>
                <a:ext cx="1473200" cy="64928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𝑃</m:t>
                      </m:r>
                      <m:r>
                        <a:rPr lang="en-US" sz="1800" i="1" dirty="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smtClean="0">
                              <a:latin typeface="Cambria Math" panose="02040503050406030204" pitchFamily="18" charset="0"/>
                              <a:sym typeface="Symbol" pitchFamily="18" charset="2"/>
                            </a:rPr>
                            <m:t>𝑟</m:t>
                          </m:r>
                        </m:den>
                      </m:f>
                    </m:oMath>
                  </m:oMathPara>
                </a14:m>
                <a:endParaRPr lang="en-US" i="1" dirty="0" smtClean="0">
                  <a:sym typeface="Symbol" pitchFamily="18" charset="2"/>
                </a:endParaRPr>
              </a:p>
              <a:p>
                <a:pPr eaLnBrk="0" hangingPunct="0">
                  <a:lnSpc>
                    <a:spcPct val="90000"/>
                  </a:lnSpc>
                  <a:spcBef>
                    <a:spcPct val="20000"/>
                  </a:spcBef>
                </a:pPr>
                <a:endParaRPr lang="en-US" i="1" dirty="0" smtClean="0">
                  <a:sym typeface="Symbol" pitchFamily="18" charset="2"/>
                </a:endParaRPr>
              </a:p>
            </p:txBody>
          </p:sp>
        </mc:Choice>
        <mc:Fallback xmlns="">
          <p:sp>
            <p:nvSpPr>
              <p:cNvPr id="97" name="Rectangle 53"/>
              <p:cNvSpPr>
                <a:spLocks noRot="1" noChangeAspect="1" noMove="1" noResize="1" noEditPoints="1" noAdjustHandles="1" noChangeArrowheads="1" noChangeShapeType="1" noTextEdit="1"/>
              </p:cNvSpPr>
              <p:nvPr/>
            </p:nvSpPr>
            <p:spPr bwMode="auto">
              <a:xfrm>
                <a:off x="4121150" y="1900238"/>
                <a:ext cx="1473200" cy="649288"/>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grpSp>
        <p:nvGrpSpPr>
          <p:cNvPr id="98" name="Group 48"/>
          <p:cNvGrpSpPr>
            <a:grpSpLocks/>
          </p:cNvGrpSpPr>
          <p:nvPr/>
        </p:nvGrpSpPr>
        <p:grpSpPr bwMode="auto">
          <a:xfrm>
            <a:off x="828675" y="1795463"/>
            <a:ext cx="7464425" cy="822325"/>
            <a:chOff x="522" y="3351"/>
            <a:chExt cx="4702" cy="518"/>
          </a:xfrm>
        </p:grpSpPr>
        <p:sp>
          <p:nvSpPr>
            <p:cNvPr id="99" name="Text Box 49"/>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total energy of an orbiting satellite</a:t>
              </a:r>
            </a:p>
          </p:txBody>
        </p:sp>
        <p:sp>
          <p:nvSpPr>
            <p:cNvPr id="100" name="Rectangle 50"/>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02" name="Rectangle 52"/>
                <p:cNvSpPr>
                  <a:spLocks noChangeArrowheads="1"/>
                </p:cNvSpPr>
                <p:nvPr/>
              </p:nvSpPr>
              <p:spPr bwMode="auto">
                <a:xfrm>
                  <a:off x="1555" y="3420"/>
                  <a:ext cx="862" cy="395"/>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𝐾</m:t>
                        </m:r>
                        <m:r>
                          <a:rPr lang="en-US" sz="1800" i="1" dirty="0">
                            <a:latin typeface="Cambria Math" panose="02040503050406030204" pitchFamily="18" charset="0"/>
                            <a:sym typeface="Symbol" pitchFamily="18" charset="2"/>
                          </a:rPr>
                          <m:t>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a:latin typeface="Cambria Math" panose="02040503050406030204" pitchFamily="18" charset="0"/>
                                <a:sym typeface="Symbol" pitchFamily="18" charset="2"/>
                              </a:rPr>
                              <m:t>2</m:t>
                            </m:r>
                            <m:r>
                              <a:rPr lang="en-US" sz="1800" i="1" dirty="0">
                                <a:latin typeface="Cambria Math" panose="02040503050406030204" pitchFamily="18" charset="0"/>
                                <a:sym typeface="Symbol" pitchFamily="18" charset="2"/>
                              </a:rPr>
                              <m:t>𝑟</m:t>
                            </m:r>
                          </m:den>
                        </m:f>
                      </m:oMath>
                    </m:oMathPara>
                  </a14:m>
                  <a:endParaRPr lang="en-US" dirty="0" smtClean="0">
                    <a:sym typeface="Symbol" pitchFamily="18" charset="2"/>
                  </a:endParaRPr>
                </a:p>
                <a:p>
                  <a:pPr eaLnBrk="0" hangingPunct="0">
                    <a:lnSpc>
                      <a:spcPct val="90000"/>
                    </a:lnSpc>
                    <a:spcBef>
                      <a:spcPct val="20000"/>
                    </a:spcBef>
                  </a:pPr>
                  <a:endParaRPr lang="en-US" dirty="0" smtClean="0">
                    <a:sym typeface="Symbol" pitchFamily="18" charset="2"/>
                  </a:endParaRPr>
                </a:p>
              </p:txBody>
            </p:sp>
          </mc:Choice>
          <mc:Fallback xmlns="">
            <p:sp>
              <p:nvSpPr>
                <p:cNvPr id="102" name="Rectangle 52"/>
                <p:cNvSpPr>
                  <a:spLocks noRot="1" noChangeAspect="1" noMove="1" noResize="1" noEditPoints="1" noAdjustHandles="1" noChangeArrowheads="1" noChangeShapeType="1" noTextEdit="1"/>
                </p:cNvSpPr>
                <p:nvPr/>
              </p:nvSpPr>
              <p:spPr bwMode="auto">
                <a:xfrm>
                  <a:off x="1555" y="3420"/>
                  <a:ext cx="862" cy="395"/>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53"/>
                <p:cNvSpPr>
                  <a:spLocks noChangeArrowheads="1"/>
                </p:cNvSpPr>
                <p:nvPr/>
              </p:nvSpPr>
              <p:spPr bwMode="auto">
                <a:xfrm>
                  <a:off x="2596" y="3417"/>
                  <a:ext cx="928" cy="409"/>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baseline="-25000" dirty="0">
                            <a:latin typeface="Cambria Math" panose="02040503050406030204" pitchFamily="18" charset="0"/>
                            <a:sym typeface="Symbol" pitchFamily="18" charset="2"/>
                          </a:rPr>
                          <m:t>𝑃</m:t>
                        </m:r>
                        <m:r>
                          <a:rPr lang="en-US" sz="1800" i="1" dirty="0">
                            <a:latin typeface="Cambria Math" panose="02040503050406030204" pitchFamily="18" charset="0"/>
                            <a:sym typeface="Symbol" pitchFamily="18" charset="2"/>
                          </a:rPr>
                          <m:t> = –</m:t>
                        </m:r>
                        <m:f>
                          <m:fPr>
                            <m:ctrlPr>
                              <a:rPr lang="en-US" sz="1800" i="1" dirty="0" smtClean="0">
                                <a:latin typeface="Cambria Math" panose="02040503050406030204" pitchFamily="18" charset="0"/>
                                <a:sym typeface="Symbol" pitchFamily="18" charset="2"/>
                              </a:rPr>
                            </m:ctrlPr>
                          </m:fPr>
                          <m:num>
                            <m:r>
                              <a:rPr lang="en-US" sz="1800" i="1" dirty="0" err="1" smtClean="0">
                                <a:latin typeface="Cambria Math" panose="02040503050406030204" pitchFamily="18" charset="0"/>
                                <a:sym typeface="Symbol" pitchFamily="18" charset="2"/>
                              </a:rPr>
                              <m:t>𝐺𝑀𝑚</m:t>
                            </m:r>
                          </m:num>
                          <m:den>
                            <m:r>
                              <a:rPr lang="en-US" sz="1800" i="1" dirty="0" smtClean="0">
                                <a:latin typeface="Cambria Math" panose="02040503050406030204" pitchFamily="18" charset="0"/>
                                <a:sym typeface="Symbol" pitchFamily="18" charset="2"/>
                              </a:rPr>
                              <m:t>𝑟</m:t>
                            </m:r>
                          </m:den>
                        </m:f>
                      </m:oMath>
                    </m:oMathPara>
                  </a14:m>
                  <a:endParaRPr lang="en-US" i="1" dirty="0" smtClean="0">
                    <a:sym typeface="Symbol" pitchFamily="18" charset="2"/>
                  </a:endParaRPr>
                </a:p>
                <a:p>
                  <a:pPr eaLnBrk="0" hangingPunct="0">
                    <a:lnSpc>
                      <a:spcPct val="90000"/>
                    </a:lnSpc>
                    <a:spcBef>
                      <a:spcPct val="20000"/>
                    </a:spcBef>
                  </a:pPr>
                  <a:endParaRPr lang="en-US" i="1" dirty="0" smtClean="0">
                    <a:sym typeface="Symbol" pitchFamily="18" charset="2"/>
                  </a:endParaRPr>
                </a:p>
              </p:txBody>
            </p:sp>
          </mc:Choice>
          <mc:Fallback xmlns="">
            <p:sp>
              <p:nvSpPr>
                <p:cNvPr id="103" name="Rectangle 53"/>
                <p:cNvSpPr>
                  <a:spLocks noRot="1" noChangeAspect="1" noMove="1" noResize="1" noEditPoints="1" noAdjustHandles="1" noChangeArrowheads="1" noChangeShapeType="1" noTextEdit="1"/>
                </p:cNvSpPr>
                <p:nvPr/>
              </p:nvSpPr>
              <p:spPr bwMode="auto">
                <a:xfrm>
                  <a:off x="2596" y="3417"/>
                  <a:ext cx="928" cy="409"/>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906">
                                            <p:txEl>
                                              <p:pRg st="0" end="0"/>
                                            </p:txEl>
                                          </p:spTgt>
                                        </p:tgtEl>
                                        <p:attrNameLst>
                                          <p:attrName>style.visibility</p:attrName>
                                        </p:attrNameLst>
                                      </p:cBhvr>
                                      <p:to>
                                        <p:strVal val="visible"/>
                                      </p:to>
                                    </p:set>
                                    <p:anim calcmode="lin" valueType="num">
                                      <p:cBhvr additive="base">
                                        <p:cTn id="7" dur="500" fill="hold"/>
                                        <p:tgtEl>
                                          <p:spTgt spid="208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8906">
                                            <p:txEl>
                                              <p:pRg st="1" end="1"/>
                                            </p:txEl>
                                          </p:spTgt>
                                        </p:tgtEl>
                                        <p:attrNameLst>
                                          <p:attrName>style.visibility</p:attrName>
                                        </p:attrNameLst>
                                      </p:cBhvr>
                                      <p:to>
                                        <p:strVal val="visible"/>
                                      </p:to>
                                    </p:set>
                                    <p:anim calcmode="lin" valueType="num">
                                      <p:cBhvr additive="base">
                                        <p:cTn id="13" dur="500" fill="hold"/>
                                        <p:tgtEl>
                                          <p:spTgt spid="208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8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7" name="boing.wav"/>
                                        </p:tgtEl>
                                      </p:cMediaNode>
                                    </p:audio>
                                  </p:sub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80">
                                          <p:stCondLst>
                                            <p:cond delay="0"/>
                                          </p:stCondLst>
                                        </p:cTn>
                                        <p:tgtEl>
                                          <p:spTgt spid="3"/>
                                        </p:tgtEl>
                                      </p:cBhvr>
                                    </p:animEffect>
                                    <p:anim calcmode="lin" valueType="num">
                                      <p:cBhvr>
                                        <p:cTn id="5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gtEl>
                                      </p:cBhvr>
                                      <p:to x="100000" y="60000"/>
                                    </p:animScale>
                                    <p:animScale>
                                      <p:cBhvr>
                                        <p:cTn id="64" dur="166" decel="50000">
                                          <p:stCondLst>
                                            <p:cond delay="676"/>
                                          </p:stCondLst>
                                        </p:cTn>
                                        <p:tgtEl>
                                          <p:spTgt spid="3"/>
                                        </p:tgtEl>
                                      </p:cBhvr>
                                      <p:to x="100000" y="100000"/>
                                    </p:animScale>
                                    <p:animScale>
                                      <p:cBhvr>
                                        <p:cTn id="65" dur="26">
                                          <p:stCondLst>
                                            <p:cond delay="1312"/>
                                          </p:stCondLst>
                                        </p:cTn>
                                        <p:tgtEl>
                                          <p:spTgt spid="3"/>
                                        </p:tgtEl>
                                      </p:cBhvr>
                                      <p:to x="100000" y="80000"/>
                                    </p:animScale>
                                    <p:animScale>
                                      <p:cBhvr>
                                        <p:cTn id="66" dur="166" decel="50000">
                                          <p:stCondLst>
                                            <p:cond delay="1338"/>
                                          </p:stCondLst>
                                        </p:cTn>
                                        <p:tgtEl>
                                          <p:spTgt spid="3"/>
                                        </p:tgtEl>
                                      </p:cBhvr>
                                      <p:to x="100000" y="100000"/>
                                    </p:animScale>
                                    <p:animScale>
                                      <p:cBhvr>
                                        <p:cTn id="67" dur="26">
                                          <p:stCondLst>
                                            <p:cond delay="1642"/>
                                          </p:stCondLst>
                                        </p:cTn>
                                        <p:tgtEl>
                                          <p:spTgt spid="3"/>
                                        </p:tgtEl>
                                      </p:cBhvr>
                                      <p:to x="100000" y="90000"/>
                                    </p:animScale>
                                    <p:animScale>
                                      <p:cBhvr>
                                        <p:cTn id="68" dur="166" decel="50000">
                                          <p:stCondLst>
                                            <p:cond delay="1668"/>
                                          </p:stCondLst>
                                        </p:cTn>
                                        <p:tgtEl>
                                          <p:spTgt spid="3"/>
                                        </p:tgtEl>
                                      </p:cBhvr>
                                      <p:to x="100000" y="100000"/>
                                    </p:animScale>
                                    <p:animScale>
                                      <p:cBhvr>
                                        <p:cTn id="69" dur="26">
                                          <p:stCondLst>
                                            <p:cond delay="1808"/>
                                          </p:stCondLst>
                                        </p:cTn>
                                        <p:tgtEl>
                                          <p:spTgt spid="3"/>
                                        </p:tgtEl>
                                      </p:cBhvr>
                                      <p:to x="100000" y="95000"/>
                                    </p:animScale>
                                    <p:animScale>
                                      <p:cBhvr>
                                        <p:cTn id="70" dur="166" decel="50000">
                                          <p:stCondLst>
                                            <p:cond delay="1834"/>
                                          </p:stCondLst>
                                        </p:cTn>
                                        <p:tgtEl>
                                          <p:spTgt spid="3"/>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7" name="boing.wav"/>
                                        </p:tgtEl>
                                      </p:cMediaNode>
                                    </p:audio>
                                  </p:sub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down)">
                                      <p:cBhvr>
                                        <p:cTn id="75" dur="580">
                                          <p:stCondLst>
                                            <p:cond delay="0"/>
                                          </p:stCondLst>
                                        </p:cTn>
                                        <p:tgtEl>
                                          <p:spTgt spid="4"/>
                                        </p:tgtEl>
                                      </p:cBhvr>
                                    </p:animEffect>
                                    <p:anim calcmode="lin" valueType="num">
                                      <p:cBhvr>
                                        <p:cTn id="7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gtEl>
                                      </p:cBhvr>
                                      <p:to x="100000" y="60000"/>
                                    </p:animScale>
                                    <p:animScale>
                                      <p:cBhvr>
                                        <p:cTn id="82" dur="166" decel="50000">
                                          <p:stCondLst>
                                            <p:cond delay="676"/>
                                          </p:stCondLst>
                                        </p:cTn>
                                        <p:tgtEl>
                                          <p:spTgt spid="4"/>
                                        </p:tgtEl>
                                      </p:cBhvr>
                                      <p:to x="100000" y="100000"/>
                                    </p:animScale>
                                    <p:animScale>
                                      <p:cBhvr>
                                        <p:cTn id="83" dur="26">
                                          <p:stCondLst>
                                            <p:cond delay="1312"/>
                                          </p:stCondLst>
                                        </p:cTn>
                                        <p:tgtEl>
                                          <p:spTgt spid="4"/>
                                        </p:tgtEl>
                                      </p:cBhvr>
                                      <p:to x="100000" y="80000"/>
                                    </p:animScale>
                                    <p:animScale>
                                      <p:cBhvr>
                                        <p:cTn id="84" dur="166" decel="50000">
                                          <p:stCondLst>
                                            <p:cond delay="1338"/>
                                          </p:stCondLst>
                                        </p:cTn>
                                        <p:tgtEl>
                                          <p:spTgt spid="4"/>
                                        </p:tgtEl>
                                      </p:cBhvr>
                                      <p:to x="100000" y="100000"/>
                                    </p:animScale>
                                    <p:animScale>
                                      <p:cBhvr>
                                        <p:cTn id="85" dur="26">
                                          <p:stCondLst>
                                            <p:cond delay="1642"/>
                                          </p:stCondLst>
                                        </p:cTn>
                                        <p:tgtEl>
                                          <p:spTgt spid="4"/>
                                        </p:tgtEl>
                                      </p:cBhvr>
                                      <p:to x="100000" y="90000"/>
                                    </p:animScale>
                                    <p:animScale>
                                      <p:cBhvr>
                                        <p:cTn id="86" dur="166" decel="50000">
                                          <p:stCondLst>
                                            <p:cond delay="1668"/>
                                          </p:stCondLst>
                                        </p:cTn>
                                        <p:tgtEl>
                                          <p:spTgt spid="4"/>
                                        </p:tgtEl>
                                      </p:cBhvr>
                                      <p:to x="100000" y="100000"/>
                                    </p:animScale>
                                    <p:animScale>
                                      <p:cBhvr>
                                        <p:cTn id="87" dur="26">
                                          <p:stCondLst>
                                            <p:cond delay="1808"/>
                                          </p:stCondLst>
                                        </p:cTn>
                                        <p:tgtEl>
                                          <p:spTgt spid="4"/>
                                        </p:tgtEl>
                                      </p:cBhvr>
                                      <p:to x="100000" y="95000"/>
                                    </p:animScale>
                                    <p:animScale>
                                      <p:cBhvr>
                                        <p:cTn id="88" dur="166" decel="50000">
                                          <p:stCondLst>
                                            <p:cond delay="1834"/>
                                          </p:stCondLst>
                                        </p:cTn>
                                        <p:tgtEl>
                                          <p:spTgt spid="4"/>
                                        </p:tgtEl>
                                      </p:cBhvr>
                                      <p:to x="100000" y="100000"/>
                                    </p:animScale>
                                  </p:childTnLst>
                                  <p:subTnLst>
                                    <p:audio>
                                      <p:cMediaNode>
                                        <p:cTn display="0" masterRel="sameClick">
                                          <p:stCondLst>
                                            <p:cond evt="begin" delay="0">
                                              <p:tn val="73"/>
                                            </p:cond>
                                          </p:stCondLst>
                                          <p:endCondLst>
                                            <p:cond evt="onStopAudio" delay="0">
                                              <p:tgtEl>
                                                <p:sldTgt/>
                                              </p:tgtEl>
                                            </p:cond>
                                          </p:endCondLst>
                                        </p:cTn>
                                        <p:tgtEl>
                                          <p:sndTgt r:embed="rId7" name="boing.wav"/>
                                        </p:tgtEl>
                                      </p:cMediaNode>
                                    </p:audio>
                                  </p:sub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down)">
                                      <p:cBhvr>
                                        <p:cTn id="93" dur="580">
                                          <p:stCondLst>
                                            <p:cond delay="0"/>
                                          </p:stCondLst>
                                        </p:cTn>
                                        <p:tgtEl>
                                          <p:spTgt spid="5"/>
                                        </p:tgtEl>
                                      </p:cBhvr>
                                    </p:animEffect>
                                    <p:anim calcmode="lin" valueType="num">
                                      <p:cBhvr>
                                        <p:cTn id="9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tgtEl>
                                      </p:cBhvr>
                                      <p:to x="100000" y="60000"/>
                                    </p:animScale>
                                    <p:animScale>
                                      <p:cBhvr>
                                        <p:cTn id="100" dur="166" decel="50000">
                                          <p:stCondLst>
                                            <p:cond delay="676"/>
                                          </p:stCondLst>
                                        </p:cTn>
                                        <p:tgtEl>
                                          <p:spTgt spid="5"/>
                                        </p:tgtEl>
                                      </p:cBhvr>
                                      <p:to x="100000" y="100000"/>
                                    </p:animScale>
                                    <p:animScale>
                                      <p:cBhvr>
                                        <p:cTn id="101" dur="26">
                                          <p:stCondLst>
                                            <p:cond delay="1312"/>
                                          </p:stCondLst>
                                        </p:cTn>
                                        <p:tgtEl>
                                          <p:spTgt spid="5"/>
                                        </p:tgtEl>
                                      </p:cBhvr>
                                      <p:to x="100000" y="80000"/>
                                    </p:animScale>
                                    <p:animScale>
                                      <p:cBhvr>
                                        <p:cTn id="102" dur="166" decel="50000">
                                          <p:stCondLst>
                                            <p:cond delay="1338"/>
                                          </p:stCondLst>
                                        </p:cTn>
                                        <p:tgtEl>
                                          <p:spTgt spid="5"/>
                                        </p:tgtEl>
                                      </p:cBhvr>
                                      <p:to x="100000" y="100000"/>
                                    </p:animScale>
                                    <p:animScale>
                                      <p:cBhvr>
                                        <p:cTn id="103" dur="26">
                                          <p:stCondLst>
                                            <p:cond delay="1642"/>
                                          </p:stCondLst>
                                        </p:cTn>
                                        <p:tgtEl>
                                          <p:spTgt spid="5"/>
                                        </p:tgtEl>
                                      </p:cBhvr>
                                      <p:to x="100000" y="90000"/>
                                    </p:animScale>
                                    <p:animScale>
                                      <p:cBhvr>
                                        <p:cTn id="104" dur="166" decel="50000">
                                          <p:stCondLst>
                                            <p:cond delay="1668"/>
                                          </p:stCondLst>
                                        </p:cTn>
                                        <p:tgtEl>
                                          <p:spTgt spid="5"/>
                                        </p:tgtEl>
                                      </p:cBhvr>
                                      <p:to x="100000" y="100000"/>
                                    </p:animScale>
                                    <p:animScale>
                                      <p:cBhvr>
                                        <p:cTn id="105" dur="26">
                                          <p:stCondLst>
                                            <p:cond delay="1808"/>
                                          </p:stCondLst>
                                        </p:cTn>
                                        <p:tgtEl>
                                          <p:spTgt spid="5"/>
                                        </p:tgtEl>
                                      </p:cBhvr>
                                      <p:to x="100000" y="95000"/>
                                    </p:animScale>
                                    <p:animScale>
                                      <p:cBhvr>
                                        <p:cTn id="106" dur="166" decel="50000">
                                          <p:stCondLst>
                                            <p:cond delay="1834"/>
                                          </p:stCondLst>
                                        </p:cTn>
                                        <p:tgtEl>
                                          <p:spTgt spid="5"/>
                                        </p:tgtEl>
                                      </p:cBhvr>
                                      <p:to x="100000" y="100000"/>
                                    </p:animScale>
                                  </p:childTnLst>
                                  <p:subTnLst>
                                    <p:audio>
                                      <p:cMediaNode>
                                        <p:cTn display="0" masterRel="sameClick">
                                          <p:stCondLst>
                                            <p:cond evt="begin" delay="0">
                                              <p:tn val="91"/>
                                            </p:cond>
                                          </p:stCondLst>
                                          <p:endCondLst>
                                            <p:cond evt="onStopAudio" delay="0">
                                              <p:tgtEl>
                                                <p:sldTgt/>
                                              </p:tgtEl>
                                            </p:cond>
                                          </p:endCondLst>
                                        </p:cTn>
                                        <p:tgtEl>
                                          <p:sndTgt r:embed="rId7" name="boing.wav"/>
                                        </p:tgtEl>
                                      </p:cMediaNode>
                                    </p:audio>
                                  </p:sub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down)">
                                      <p:cBhvr>
                                        <p:cTn id="111" dur="580">
                                          <p:stCondLst>
                                            <p:cond delay="0"/>
                                          </p:stCondLst>
                                        </p:cTn>
                                        <p:tgtEl>
                                          <p:spTgt spid="6"/>
                                        </p:tgtEl>
                                      </p:cBhvr>
                                    </p:animEffect>
                                    <p:anim calcmode="lin" valueType="num">
                                      <p:cBhvr>
                                        <p:cTn id="1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17" dur="26">
                                          <p:stCondLst>
                                            <p:cond delay="650"/>
                                          </p:stCondLst>
                                        </p:cTn>
                                        <p:tgtEl>
                                          <p:spTgt spid="6"/>
                                        </p:tgtEl>
                                      </p:cBhvr>
                                      <p:to x="100000" y="60000"/>
                                    </p:animScale>
                                    <p:animScale>
                                      <p:cBhvr>
                                        <p:cTn id="118" dur="166" decel="50000">
                                          <p:stCondLst>
                                            <p:cond delay="676"/>
                                          </p:stCondLst>
                                        </p:cTn>
                                        <p:tgtEl>
                                          <p:spTgt spid="6"/>
                                        </p:tgtEl>
                                      </p:cBhvr>
                                      <p:to x="100000" y="100000"/>
                                    </p:animScale>
                                    <p:animScale>
                                      <p:cBhvr>
                                        <p:cTn id="119" dur="26">
                                          <p:stCondLst>
                                            <p:cond delay="1312"/>
                                          </p:stCondLst>
                                        </p:cTn>
                                        <p:tgtEl>
                                          <p:spTgt spid="6"/>
                                        </p:tgtEl>
                                      </p:cBhvr>
                                      <p:to x="100000" y="80000"/>
                                    </p:animScale>
                                    <p:animScale>
                                      <p:cBhvr>
                                        <p:cTn id="120" dur="166" decel="50000">
                                          <p:stCondLst>
                                            <p:cond delay="1338"/>
                                          </p:stCondLst>
                                        </p:cTn>
                                        <p:tgtEl>
                                          <p:spTgt spid="6"/>
                                        </p:tgtEl>
                                      </p:cBhvr>
                                      <p:to x="100000" y="100000"/>
                                    </p:animScale>
                                    <p:animScale>
                                      <p:cBhvr>
                                        <p:cTn id="121" dur="26">
                                          <p:stCondLst>
                                            <p:cond delay="1642"/>
                                          </p:stCondLst>
                                        </p:cTn>
                                        <p:tgtEl>
                                          <p:spTgt spid="6"/>
                                        </p:tgtEl>
                                      </p:cBhvr>
                                      <p:to x="100000" y="90000"/>
                                    </p:animScale>
                                    <p:animScale>
                                      <p:cBhvr>
                                        <p:cTn id="122" dur="166" decel="50000">
                                          <p:stCondLst>
                                            <p:cond delay="1668"/>
                                          </p:stCondLst>
                                        </p:cTn>
                                        <p:tgtEl>
                                          <p:spTgt spid="6"/>
                                        </p:tgtEl>
                                      </p:cBhvr>
                                      <p:to x="100000" y="100000"/>
                                    </p:animScale>
                                    <p:animScale>
                                      <p:cBhvr>
                                        <p:cTn id="123" dur="26">
                                          <p:stCondLst>
                                            <p:cond delay="1808"/>
                                          </p:stCondLst>
                                        </p:cTn>
                                        <p:tgtEl>
                                          <p:spTgt spid="6"/>
                                        </p:tgtEl>
                                      </p:cBhvr>
                                      <p:to x="100000" y="95000"/>
                                    </p:animScale>
                                    <p:animScale>
                                      <p:cBhvr>
                                        <p:cTn id="124" dur="166" decel="50000">
                                          <p:stCondLst>
                                            <p:cond delay="1834"/>
                                          </p:stCondLst>
                                        </p:cTn>
                                        <p:tgtEl>
                                          <p:spTgt spid="6"/>
                                        </p:tgtEl>
                                      </p:cBhvr>
                                      <p:to x="100000" y="100000"/>
                                    </p:animScale>
                                  </p:childTnLst>
                                  <p:subTnLst>
                                    <p:audio>
                                      <p:cMediaNode>
                                        <p:cTn display="0" masterRel="sameClick">
                                          <p:stCondLst>
                                            <p:cond evt="begin" delay="0">
                                              <p:tn val="109"/>
                                            </p:cond>
                                          </p:stCondLst>
                                          <p:endCondLst>
                                            <p:cond evt="onStopAudio" delay="0">
                                              <p:tgtEl>
                                                <p:sldTgt/>
                                              </p:tgtEl>
                                            </p:cond>
                                          </p:endCondLst>
                                        </p:cTn>
                                        <p:tgtEl>
                                          <p:sndTgt r:embed="rId7" name="boing.wav"/>
                                        </p:tgtEl>
                                      </p:cMediaNode>
                                    </p:audio>
                                  </p:sub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2000"/>
                                        <p:tgtEl>
                                          <p:spTgt spid="8"/>
                                        </p:tgtEl>
                                      </p:cBhvr>
                                    </p:animEffect>
                                  </p:childTnLst>
                                  <p:subTnLst>
                                    <p:audio>
                                      <p:cMediaNode>
                                        <p:cTn display="0" masterRel="sameClick">
                                          <p:stCondLst>
                                            <p:cond evt="begin" delay="0">
                                              <p:tn val="127"/>
                                            </p:cond>
                                          </p:stCondLst>
                                          <p:endCondLst>
                                            <p:cond evt="onStopAudio" delay="0">
                                              <p:tgtEl>
                                                <p:sldTgt/>
                                              </p:tgtEl>
                                            </p:cond>
                                          </p:endCondLst>
                                        </p:cTn>
                                        <p:tgtEl>
                                          <p:sndTgt r:embed="rId8" name="drumroll.wav"/>
                                        </p:tgtEl>
                                      </p:cMediaNode>
                                    </p:audio>
                                  </p:sub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wipe(down)">
                                      <p:cBhvr>
                                        <p:cTn id="134" dur="580">
                                          <p:stCondLst>
                                            <p:cond delay="0"/>
                                          </p:stCondLst>
                                        </p:cTn>
                                        <p:tgtEl>
                                          <p:spTgt spid="13"/>
                                        </p:tgtEl>
                                      </p:cBhvr>
                                    </p:animEffect>
                                    <p:anim calcmode="lin" valueType="num">
                                      <p:cBhvr>
                                        <p:cTn id="13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0" dur="26">
                                          <p:stCondLst>
                                            <p:cond delay="650"/>
                                          </p:stCondLst>
                                        </p:cTn>
                                        <p:tgtEl>
                                          <p:spTgt spid="13"/>
                                        </p:tgtEl>
                                      </p:cBhvr>
                                      <p:to x="100000" y="60000"/>
                                    </p:animScale>
                                    <p:animScale>
                                      <p:cBhvr>
                                        <p:cTn id="141" dur="166" decel="50000">
                                          <p:stCondLst>
                                            <p:cond delay="676"/>
                                          </p:stCondLst>
                                        </p:cTn>
                                        <p:tgtEl>
                                          <p:spTgt spid="13"/>
                                        </p:tgtEl>
                                      </p:cBhvr>
                                      <p:to x="100000" y="100000"/>
                                    </p:animScale>
                                    <p:animScale>
                                      <p:cBhvr>
                                        <p:cTn id="142" dur="26">
                                          <p:stCondLst>
                                            <p:cond delay="1312"/>
                                          </p:stCondLst>
                                        </p:cTn>
                                        <p:tgtEl>
                                          <p:spTgt spid="13"/>
                                        </p:tgtEl>
                                      </p:cBhvr>
                                      <p:to x="100000" y="80000"/>
                                    </p:animScale>
                                    <p:animScale>
                                      <p:cBhvr>
                                        <p:cTn id="143" dur="166" decel="50000">
                                          <p:stCondLst>
                                            <p:cond delay="1338"/>
                                          </p:stCondLst>
                                        </p:cTn>
                                        <p:tgtEl>
                                          <p:spTgt spid="13"/>
                                        </p:tgtEl>
                                      </p:cBhvr>
                                      <p:to x="100000" y="100000"/>
                                    </p:animScale>
                                    <p:animScale>
                                      <p:cBhvr>
                                        <p:cTn id="144" dur="26">
                                          <p:stCondLst>
                                            <p:cond delay="1642"/>
                                          </p:stCondLst>
                                        </p:cTn>
                                        <p:tgtEl>
                                          <p:spTgt spid="13"/>
                                        </p:tgtEl>
                                      </p:cBhvr>
                                      <p:to x="100000" y="90000"/>
                                    </p:animScale>
                                    <p:animScale>
                                      <p:cBhvr>
                                        <p:cTn id="145" dur="166" decel="50000">
                                          <p:stCondLst>
                                            <p:cond delay="1668"/>
                                          </p:stCondLst>
                                        </p:cTn>
                                        <p:tgtEl>
                                          <p:spTgt spid="13"/>
                                        </p:tgtEl>
                                      </p:cBhvr>
                                      <p:to x="100000" y="100000"/>
                                    </p:animScale>
                                    <p:animScale>
                                      <p:cBhvr>
                                        <p:cTn id="146" dur="26">
                                          <p:stCondLst>
                                            <p:cond delay="1808"/>
                                          </p:stCondLst>
                                        </p:cTn>
                                        <p:tgtEl>
                                          <p:spTgt spid="13"/>
                                        </p:tgtEl>
                                      </p:cBhvr>
                                      <p:to x="100000" y="95000"/>
                                    </p:animScale>
                                    <p:animScale>
                                      <p:cBhvr>
                                        <p:cTn id="147" dur="166" decel="50000">
                                          <p:stCondLst>
                                            <p:cond delay="1834"/>
                                          </p:stCondLst>
                                        </p:cTn>
                                        <p:tgtEl>
                                          <p:spTgt spid="13"/>
                                        </p:tgtEl>
                                      </p:cBhvr>
                                      <p:to x="100000" y="100000"/>
                                    </p:animScale>
                                  </p:childTnLst>
                                  <p:subTnLst>
                                    <p:audio>
                                      <p:cMediaNode>
                                        <p:cTn display="0" masterRel="sameClick">
                                          <p:stCondLst>
                                            <p:cond evt="begin" delay="0">
                                              <p:tn val="132"/>
                                            </p:cond>
                                          </p:stCondLst>
                                          <p:endCondLst>
                                            <p:cond evt="onStopAudio" delay="0">
                                              <p:tgtEl>
                                                <p:sldTgt/>
                                              </p:tgtEl>
                                            </p:cond>
                                          </p:endCondLst>
                                        </p:cTn>
                                        <p:tgtEl>
                                          <p:sndTgt r:embed="rId7" name="boing.wav"/>
                                        </p:tgtEl>
                                      </p:cMediaNode>
                                    </p:audio>
                                  </p:subTnLst>
                                </p:cTn>
                              </p:par>
                            </p:childTnLst>
                          </p:cTn>
                        </p:par>
                      </p:childTnLst>
                    </p:cTn>
                  </p:par>
                  <p:par>
                    <p:cTn id="148" fill="hold">
                      <p:stCondLst>
                        <p:cond delay="indefinite"/>
                      </p:stCondLst>
                      <p:childTnLst>
                        <p:par>
                          <p:cTn id="149" fill="hold">
                            <p:stCondLst>
                              <p:cond delay="0"/>
                            </p:stCondLst>
                            <p:childTnLst>
                              <p:par>
                                <p:cTn id="150" presetID="26" presetClass="entr" presetSubtype="0" fill="hold" nodeType="clickEffect">
                                  <p:stCondLst>
                                    <p:cond delay="0"/>
                                  </p:stCondLst>
                                  <p:childTnLst>
                                    <p:set>
                                      <p:cBhvr>
                                        <p:cTn id="151" dur="1" fill="hold">
                                          <p:stCondLst>
                                            <p:cond delay="0"/>
                                          </p:stCondLst>
                                        </p:cTn>
                                        <p:tgtEl>
                                          <p:spTgt spid="14"/>
                                        </p:tgtEl>
                                        <p:attrNameLst>
                                          <p:attrName>style.visibility</p:attrName>
                                        </p:attrNameLst>
                                      </p:cBhvr>
                                      <p:to>
                                        <p:strVal val="visible"/>
                                      </p:to>
                                    </p:set>
                                    <p:animEffect transition="in" filter="wipe(down)">
                                      <p:cBhvr>
                                        <p:cTn id="152" dur="580">
                                          <p:stCondLst>
                                            <p:cond delay="0"/>
                                          </p:stCondLst>
                                        </p:cTn>
                                        <p:tgtEl>
                                          <p:spTgt spid="14"/>
                                        </p:tgtEl>
                                      </p:cBhvr>
                                    </p:animEffect>
                                    <p:anim calcmode="lin" valueType="num">
                                      <p:cBhvr>
                                        <p:cTn id="15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8" dur="26">
                                          <p:stCondLst>
                                            <p:cond delay="650"/>
                                          </p:stCondLst>
                                        </p:cTn>
                                        <p:tgtEl>
                                          <p:spTgt spid="14"/>
                                        </p:tgtEl>
                                      </p:cBhvr>
                                      <p:to x="100000" y="60000"/>
                                    </p:animScale>
                                    <p:animScale>
                                      <p:cBhvr>
                                        <p:cTn id="159" dur="166" decel="50000">
                                          <p:stCondLst>
                                            <p:cond delay="676"/>
                                          </p:stCondLst>
                                        </p:cTn>
                                        <p:tgtEl>
                                          <p:spTgt spid="14"/>
                                        </p:tgtEl>
                                      </p:cBhvr>
                                      <p:to x="100000" y="100000"/>
                                    </p:animScale>
                                    <p:animScale>
                                      <p:cBhvr>
                                        <p:cTn id="160" dur="26">
                                          <p:stCondLst>
                                            <p:cond delay="1312"/>
                                          </p:stCondLst>
                                        </p:cTn>
                                        <p:tgtEl>
                                          <p:spTgt spid="14"/>
                                        </p:tgtEl>
                                      </p:cBhvr>
                                      <p:to x="100000" y="80000"/>
                                    </p:animScale>
                                    <p:animScale>
                                      <p:cBhvr>
                                        <p:cTn id="161" dur="166" decel="50000">
                                          <p:stCondLst>
                                            <p:cond delay="1338"/>
                                          </p:stCondLst>
                                        </p:cTn>
                                        <p:tgtEl>
                                          <p:spTgt spid="14"/>
                                        </p:tgtEl>
                                      </p:cBhvr>
                                      <p:to x="100000" y="100000"/>
                                    </p:animScale>
                                    <p:animScale>
                                      <p:cBhvr>
                                        <p:cTn id="162" dur="26">
                                          <p:stCondLst>
                                            <p:cond delay="1642"/>
                                          </p:stCondLst>
                                        </p:cTn>
                                        <p:tgtEl>
                                          <p:spTgt spid="14"/>
                                        </p:tgtEl>
                                      </p:cBhvr>
                                      <p:to x="100000" y="90000"/>
                                    </p:animScale>
                                    <p:animScale>
                                      <p:cBhvr>
                                        <p:cTn id="163" dur="166" decel="50000">
                                          <p:stCondLst>
                                            <p:cond delay="1668"/>
                                          </p:stCondLst>
                                        </p:cTn>
                                        <p:tgtEl>
                                          <p:spTgt spid="14"/>
                                        </p:tgtEl>
                                      </p:cBhvr>
                                      <p:to x="100000" y="100000"/>
                                    </p:animScale>
                                    <p:animScale>
                                      <p:cBhvr>
                                        <p:cTn id="164" dur="26">
                                          <p:stCondLst>
                                            <p:cond delay="1808"/>
                                          </p:stCondLst>
                                        </p:cTn>
                                        <p:tgtEl>
                                          <p:spTgt spid="14"/>
                                        </p:tgtEl>
                                      </p:cBhvr>
                                      <p:to x="100000" y="95000"/>
                                    </p:animScale>
                                    <p:animScale>
                                      <p:cBhvr>
                                        <p:cTn id="165" dur="166" decel="50000">
                                          <p:stCondLst>
                                            <p:cond delay="1834"/>
                                          </p:stCondLst>
                                        </p:cTn>
                                        <p:tgtEl>
                                          <p:spTgt spid="14"/>
                                        </p:tgtEl>
                                      </p:cBhvr>
                                      <p:to x="100000" y="100000"/>
                                    </p:animScale>
                                  </p:childTnLst>
                                  <p:subTnLst>
                                    <p:audio>
                                      <p:cMediaNode>
                                        <p:cTn display="0" masterRel="sameClick">
                                          <p:stCondLst>
                                            <p:cond evt="begin" delay="0">
                                              <p:tn val="150"/>
                                            </p:cond>
                                          </p:stCondLst>
                                          <p:endCondLst>
                                            <p:cond evt="onStopAudio" delay="0">
                                              <p:tgtEl>
                                                <p:sldTgt/>
                                              </p:tgtEl>
                                            </p:cond>
                                          </p:endCondLst>
                                        </p:cTn>
                                        <p:tgtEl>
                                          <p:sndTgt r:embed="rId7" name="boing.wav"/>
                                        </p:tgtEl>
                                      </p:cMediaNode>
                                    </p:audio>
                                  </p:subTnLst>
                                </p:cTn>
                              </p:par>
                            </p:childTnLst>
                          </p:cTn>
                        </p:par>
                      </p:childTnLst>
                    </p:cTn>
                  </p:par>
                  <p:par>
                    <p:cTn id="166" fill="hold">
                      <p:stCondLst>
                        <p:cond delay="indefinite"/>
                      </p:stCondLst>
                      <p:childTnLst>
                        <p:par>
                          <p:cTn id="167" fill="hold">
                            <p:stCondLst>
                              <p:cond delay="0"/>
                            </p:stCondLst>
                            <p:childTnLst>
                              <p:par>
                                <p:cTn id="168" presetID="26" presetClass="entr" presetSubtype="0" fill="hold" nodeType="clickEffect">
                                  <p:stCondLst>
                                    <p:cond delay="0"/>
                                  </p:stCondLst>
                                  <p:childTnLst>
                                    <p:set>
                                      <p:cBhvr>
                                        <p:cTn id="169" dur="1" fill="hold">
                                          <p:stCondLst>
                                            <p:cond delay="0"/>
                                          </p:stCondLst>
                                        </p:cTn>
                                        <p:tgtEl>
                                          <p:spTgt spid="15"/>
                                        </p:tgtEl>
                                        <p:attrNameLst>
                                          <p:attrName>style.visibility</p:attrName>
                                        </p:attrNameLst>
                                      </p:cBhvr>
                                      <p:to>
                                        <p:strVal val="visible"/>
                                      </p:to>
                                    </p:set>
                                    <p:animEffect transition="in" filter="wipe(down)">
                                      <p:cBhvr>
                                        <p:cTn id="170" dur="580">
                                          <p:stCondLst>
                                            <p:cond delay="0"/>
                                          </p:stCondLst>
                                        </p:cTn>
                                        <p:tgtEl>
                                          <p:spTgt spid="15"/>
                                        </p:tgtEl>
                                      </p:cBhvr>
                                    </p:animEffect>
                                    <p:anim calcmode="lin" valueType="num">
                                      <p:cBhvr>
                                        <p:cTn id="1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6" dur="26">
                                          <p:stCondLst>
                                            <p:cond delay="650"/>
                                          </p:stCondLst>
                                        </p:cTn>
                                        <p:tgtEl>
                                          <p:spTgt spid="15"/>
                                        </p:tgtEl>
                                      </p:cBhvr>
                                      <p:to x="100000" y="60000"/>
                                    </p:animScale>
                                    <p:animScale>
                                      <p:cBhvr>
                                        <p:cTn id="177" dur="166" decel="50000">
                                          <p:stCondLst>
                                            <p:cond delay="676"/>
                                          </p:stCondLst>
                                        </p:cTn>
                                        <p:tgtEl>
                                          <p:spTgt spid="15"/>
                                        </p:tgtEl>
                                      </p:cBhvr>
                                      <p:to x="100000" y="100000"/>
                                    </p:animScale>
                                    <p:animScale>
                                      <p:cBhvr>
                                        <p:cTn id="178" dur="26">
                                          <p:stCondLst>
                                            <p:cond delay="1312"/>
                                          </p:stCondLst>
                                        </p:cTn>
                                        <p:tgtEl>
                                          <p:spTgt spid="15"/>
                                        </p:tgtEl>
                                      </p:cBhvr>
                                      <p:to x="100000" y="80000"/>
                                    </p:animScale>
                                    <p:animScale>
                                      <p:cBhvr>
                                        <p:cTn id="179" dur="166" decel="50000">
                                          <p:stCondLst>
                                            <p:cond delay="1338"/>
                                          </p:stCondLst>
                                        </p:cTn>
                                        <p:tgtEl>
                                          <p:spTgt spid="15"/>
                                        </p:tgtEl>
                                      </p:cBhvr>
                                      <p:to x="100000" y="100000"/>
                                    </p:animScale>
                                    <p:animScale>
                                      <p:cBhvr>
                                        <p:cTn id="180" dur="26">
                                          <p:stCondLst>
                                            <p:cond delay="1642"/>
                                          </p:stCondLst>
                                        </p:cTn>
                                        <p:tgtEl>
                                          <p:spTgt spid="15"/>
                                        </p:tgtEl>
                                      </p:cBhvr>
                                      <p:to x="100000" y="90000"/>
                                    </p:animScale>
                                    <p:animScale>
                                      <p:cBhvr>
                                        <p:cTn id="181" dur="166" decel="50000">
                                          <p:stCondLst>
                                            <p:cond delay="1668"/>
                                          </p:stCondLst>
                                        </p:cTn>
                                        <p:tgtEl>
                                          <p:spTgt spid="15"/>
                                        </p:tgtEl>
                                      </p:cBhvr>
                                      <p:to x="100000" y="100000"/>
                                    </p:animScale>
                                    <p:animScale>
                                      <p:cBhvr>
                                        <p:cTn id="182" dur="26">
                                          <p:stCondLst>
                                            <p:cond delay="1808"/>
                                          </p:stCondLst>
                                        </p:cTn>
                                        <p:tgtEl>
                                          <p:spTgt spid="15"/>
                                        </p:tgtEl>
                                      </p:cBhvr>
                                      <p:to x="100000" y="95000"/>
                                    </p:animScale>
                                    <p:animScale>
                                      <p:cBhvr>
                                        <p:cTn id="183" dur="166" decel="50000">
                                          <p:stCondLst>
                                            <p:cond delay="1834"/>
                                          </p:stCondLst>
                                        </p:cTn>
                                        <p:tgtEl>
                                          <p:spTgt spid="15"/>
                                        </p:tgtEl>
                                      </p:cBhvr>
                                      <p:to x="100000" y="100000"/>
                                    </p:animScale>
                                  </p:childTnLst>
                                  <p:subTnLst>
                                    <p:audio>
                                      <p:cMediaNode>
                                        <p:cTn display="0" masterRel="sameClick">
                                          <p:stCondLst>
                                            <p:cond evt="begin" delay="0">
                                              <p:tn val="168"/>
                                            </p:cond>
                                          </p:stCondLst>
                                          <p:endCondLst>
                                            <p:cond evt="onStopAudio" delay="0">
                                              <p:tgtEl>
                                                <p:sldTgt/>
                                              </p:tgtEl>
                                            </p:cond>
                                          </p:endCondLst>
                                        </p:cTn>
                                        <p:tgtEl>
                                          <p:sndTgt r:embed="rId7" name="boing.wav"/>
                                        </p:tgtEl>
                                      </p:cMediaNode>
                                    </p:audio>
                                  </p:sub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nodeType="clickEffect">
                                  <p:stCondLst>
                                    <p:cond delay="0"/>
                                  </p:stCondLst>
                                  <p:childTnLst>
                                    <p:set>
                                      <p:cBhvr>
                                        <p:cTn id="187" dur="1" fill="hold">
                                          <p:stCondLst>
                                            <p:cond delay="0"/>
                                          </p:stCondLst>
                                        </p:cTn>
                                        <p:tgtEl>
                                          <p:spTgt spid="16"/>
                                        </p:tgtEl>
                                        <p:attrNameLst>
                                          <p:attrName>style.visibility</p:attrName>
                                        </p:attrNameLst>
                                      </p:cBhvr>
                                      <p:to>
                                        <p:strVal val="visible"/>
                                      </p:to>
                                    </p:set>
                                    <p:animEffect transition="in" filter="wipe(down)">
                                      <p:cBhvr>
                                        <p:cTn id="188" dur="580">
                                          <p:stCondLst>
                                            <p:cond delay="0"/>
                                          </p:stCondLst>
                                        </p:cTn>
                                        <p:tgtEl>
                                          <p:spTgt spid="16"/>
                                        </p:tgtEl>
                                      </p:cBhvr>
                                    </p:animEffect>
                                    <p:anim calcmode="lin" valueType="num">
                                      <p:cBhvr>
                                        <p:cTn id="18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94" dur="26">
                                          <p:stCondLst>
                                            <p:cond delay="650"/>
                                          </p:stCondLst>
                                        </p:cTn>
                                        <p:tgtEl>
                                          <p:spTgt spid="16"/>
                                        </p:tgtEl>
                                      </p:cBhvr>
                                      <p:to x="100000" y="60000"/>
                                    </p:animScale>
                                    <p:animScale>
                                      <p:cBhvr>
                                        <p:cTn id="195" dur="166" decel="50000">
                                          <p:stCondLst>
                                            <p:cond delay="676"/>
                                          </p:stCondLst>
                                        </p:cTn>
                                        <p:tgtEl>
                                          <p:spTgt spid="16"/>
                                        </p:tgtEl>
                                      </p:cBhvr>
                                      <p:to x="100000" y="100000"/>
                                    </p:animScale>
                                    <p:animScale>
                                      <p:cBhvr>
                                        <p:cTn id="196" dur="26">
                                          <p:stCondLst>
                                            <p:cond delay="1312"/>
                                          </p:stCondLst>
                                        </p:cTn>
                                        <p:tgtEl>
                                          <p:spTgt spid="16"/>
                                        </p:tgtEl>
                                      </p:cBhvr>
                                      <p:to x="100000" y="80000"/>
                                    </p:animScale>
                                    <p:animScale>
                                      <p:cBhvr>
                                        <p:cTn id="197" dur="166" decel="50000">
                                          <p:stCondLst>
                                            <p:cond delay="1338"/>
                                          </p:stCondLst>
                                        </p:cTn>
                                        <p:tgtEl>
                                          <p:spTgt spid="16"/>
                                        </p:tgtEl>
                                      </p:cBhvr>
                                      <p:to x="100000" y="100000"/>
                                    </p:animScale>
                                    <p:animScale>
                                      <p:cBhvr>
                                        <p:cTn id="198" dur="26">
                                          <p:stCondLst>
                                            <p:cond delay="1642"/>
                                          </p:stCondLst>
                                        </p:cTn>
                                        <p:tgtEl>
                                          <p:spTgt spid="16"/>
                                        </p:tgtEl>
                                      </p:cBhvr>
                                      <p:to x="100000" y="90000"/>
                                    </p:animScale>
                                    <p:animScale>
                                      <p:cBhvr>
                                        <p:cTn id="199" dur="166" decel="50000">
                                          <p:stCondLst>
                                            <p:cond delay="1668"/>
                                          </p:stCondLst>
                                        </p:cTn>
                                        <p:tgtEl>
                                          <p:spTgt spid="16"/>
                                        </p:tgtEl>
                                      </p:cBhvr>
                                      <p:to x="100000" y="100000"/>
                                    </p:animScale>
                                    <p:animScale>
                                      <p:cBhvr>
                                        <p:cTn id="200" dur="26">
                                          <p:stCondLst>
                                            <p:cond delay="1808"/>
                                          </p:stCondLst>
                                        </p:cTn>
                                        <p:tgtEl>
                                          <p:spTgt spid="16"/>
                                        </p:tgtEl>
                                      </p:cBhvr>
                                      <p:to x="100000" y="95000"/>
                                    </p:animScale>
                                    <p:animScale>
                                      <p:cBhvr>
                                        <p:cTn id="201" dur="166" decel="50000">
                                          <p:stCondLst>
                                            <p:cond delay="1834"/>
                                          </p:stCondLst>
                                        </p:cTn>
                                        <p:tgtEl>
                                          <p:spTgt spid="16"/>
                                        </p:tgtEl>
                                      </p:cBhvr>
                                      <p:to x="100000" y="100000"/>
                                    </p:animScale>
                                  </p:childTnLst>
                                  <p:subTnLst>
                                    <p:audio>
                                      <p:cMediaNode>
                                        <p:cTn display="0" masterRel="sameClick">
                                          <p:stCondLst>
                                            <p:cond evt="begin" delay="0">
                                              <p:tn val="186"/>
                                            </p:cond>
                                          </p:stCondLst>
                                          <p:endCondLst>
                                            <p:cond evt="onStopAudio" delay="0">
                                              <p:tgtEl>
                                                <p:sldTgt/>
                                              </p:tgtEl>
                                            </p:cond>
                                          </p:endCondLst>
                                        </p:cTn>
                                        <p:tgtEl>
                                          <p:sndTgt r:embed="rId7" name="boing.wav"/>
                                        </p:tgtEl>
                                      </p:cMediaNode>
                                    </p:audio>
                                  </p:sub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17"/>
                                        </p:tgtEl>
                                        <p:attrNameLst>
                                          <p:attrName>style.visibility</p:attrName>
                                        </p:attrNameLst>
                                      </p:cBhvr>
                                      <p:to>
                                        <p:strVal val="visible"/>
                                      </p:to>
                                    </p:set>
                                    <p:animEffect transition="in" filter="wipe(down)">
                                      <p:cBhvr>
                                        <p:cTn id="206" dur="580">
                                          <p:stCondLst>
                                            <p:cond delay="0"/>
                                          </p:stCondLst>
                                        </p:cTn>
                                        <p:tgtEl>
                                          <p:spTgt spid="17"/>
                                        </p:tgtEl>
                                      </p:cBhvr>
                                    </p:animEffect>
                                    <p:anim calcmode="lin" valueType="num">
                                      <p:cBhvr>
                                        <p:cTn id="20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2" dur="26">
                                          <p:stCondLst>
                                            <p:cond delay="650"/>
                                          </p:stCondLst>
                                        </p:cTn>
                                        <p:tgtEl>
                                          <p:spTgt spid="17"/>
                                        </p:tgtEl>
                                      </p:cBhvr>
                                      <p:to x="100000" y="60000"/>
                                    </p:animScale>
                                    <p:animScale>
                                      <p:cBhvr>
                                        <p:cTn id="213" dur="166" decel="50000">
                                          <p:stCondLst>
                                            <p:cond delay="676"/>
                                          </p:stCondLst>
                                        </p:cTn>
                                        <p:tgtEl>
                                          <p:spTgt spid="17"/>
                                        </p:tgtEl>
                                      </p:cBhvr>
                                      <p:to x="100000" y="100000"/>
                                    </p:animScale>
                                    <p:animScale>
                                      <p:cBhvr>
                                        <p:cTn id="214" dur="26">
                                          <p:stCondLst>
                                            <p:cond delay="1312"/>
                                          </p:stCondLst>
                                        </p:cTn>
                                        <p:tgtEl>
                                          <p:spTgt spid="17"/>
                                        </p:tgtEl>
                                      </p:cBhvr>
                                      <p:to x="100000" y="80000"/>
                                    </p:animScale>
                                    <p:animScale>
                                      <p:cBhvr>
                                        <p:cTn id="215" dur="166" decel="50000">
                                          <p:stCondLst>
                                            <p:cond delay="1338"/>
                                          </p:stCondLst>
                                        </p:cTn>
                                        <p:tgtEl>
                                          <p:spTgt spid="17"/>
                                        </p:tgtEl>
                                      </p:cBhvr>
                                      <p:to x="100000" y="100000"/>
                                    </p:animScale>
                                    <p:animScale>
                                      <p:cBhvr>
                                        <p:cTn id="216" dur="26">
                                          <p:stCondLst>
                                            <p:cond delay="1642"/>
                                          </p:stCondLst>
                                        </p:cTn>
                                        <p:tgtEl>
                                          <p:spTgt spid="17"/>
                                        </p:tgtEl>
                                      </p:cBhvr>
                                      <p:to x="100000" y="90000"/>
                                    </p:animScale>
                                    <p:animScale>
                                      <p:cBhvr>
                                        <p:cTn id="217" dur="166" decel="50000">
                                          <p:stCondLst>
                                            <p:cond delay="1668"/>
                                          </p:stCondLst>
                                        </p:cTn>
                                        <p:tgtEl>
                                          <p:spTgt spid="17"/>
                                        </p:tgtEl>
                                      </p:cBhvr>
                                      <p:to x="100000" y="100000"/>
                                    </p:animScale>
                                    <p:animScale>
                                      <p:cBhvr>
                                        <p:cTn id="218" dur="26">
                                          <p:stCondLst>
                                            <p:cond delay="1808"/>
                                          </p:stCondLst>
                                        </p:cTn>
                                        <p:tgtEl>
                                          <p:spTgt spid="17"/>
                                        </p:tgtEl>
                                      </p:cBhvr>
                                      <p:to x="100000" y="95000"/>
                                    </p:animScale>
                                    <p:animScale>
                                      <p:cBhvr>
                                        <p:cTn id="219" dur="166" decel="50000">
                                          <p:stCondLst>
                                            <p:cond delay="1834"/>
                                          </p:stCondLst>
                                        </p:cTn>
                                        <p:tgtEl>
                                          <p:spTgt spid="17"/>
                                        </p:tgtEl>
                                      </p:cBhvr>
                                      <p:to x="100000" y="100000"/>
                                    </p:animScale>
                                  </p:childTnLst>
                                  <p:subTnLst>
                                    <p:audio>
                                      <p:cMediaNode>
                                        <p:cTn display="0" masterRel="sameClick">
                                          <p:stCondLst>
                                            <p:cond evt="begin" delay="0">
                                              <p:tn val="204"/>
                                            </p:cond>
                                          </p:stCondLst>
                                          <p:endCondLst>
                                            <p:cond evt="onStopAudio" delay="0">
                                              <p:tgtEl>
                                                <p:sldTgt/>
                                              </p:tgtEl>
                                            </p:cond>
                                          </p:endCondLst>
                                        </p:cTn>
                                        <p:tgtEl>
                                          <p:sndTgt r:embed="rId7" name="boing.wav"/>
                                        </p:tgtEl>
                                      </p:cMediaNode>
                                    </p:audio>
                                  </p:sub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wipe(left)">
                                      <p:cBhvr>
                                        <p:cTn id="224" dur="2000"/>
                                        <p:tgtEl>
                                          <p:spTgt spid="18"/>
                                        </p:tgtEl>
                                      </p:cBhvr>
                                    </p:animEffect>
                                  </p:childTnLst>
                                  <p:subTnLst>
                                    <p:audio>
                                      <p:cMediaNode>
                                        <p:cTn display="0" masterRel="sameClick">
                                          <p:stCondLst>
                                            <p:cond evt="begin" delay="0">
                                              <p:tn val="222"/>
                                            </p:cond>
                                          </p:stCondLst>
                                          <p:endCondLst>
                                            <p:cond evt="onStopAudio" delay="0">
                                              <p:tgtEl>
                                                <p:sldTgt/>
                                              </p:tgtEl>
                                            </p:cond>
                                          </p:endCondLst>
                                        </p:cTn>
                                        <p:tgtEl>
                                          <p:sndTgt r:embed="rId8" name="drumroll.wav"/>
                                        </p:tgtEl>
                                      </p:cMediaNode>
                                    </p:audio>
                                  </p:subTnLst>
                                </p:cTn>
                              </p:par>
                            </p:childTnLst>
                          </p:cTn>
                        </p:par>
                      </p:childTnLst>
                    </p:cTn>
                  </p:par>
                  <p:par>
                    <p:cTn id="225" fill="hold">
                      <p:stCondLst>
                        <p:cond delay="indefinite"/>
                      </p:stCondLst>
                      <p:childTnLst>
                        <p:par>
                          <p:cTn id="226" fill="hold">
                            <p:stCondLst>
                              <p:cond delay="0"/>
                            </p:stCondLst>
                            <p:childTnLst>
                              <p:par>
                                <p:cTn id="227" presetID="26" presetClass="entr" presetSubtype="0" fill="hold" nodeType="clickEffect">
                                  <p:stCondLst>
                                    <p:cond delay="0"/>
                                  </p:stCondLst>
                                  <p:childTnLst>
                                    <p:set>
                                      <p:cBhvr>
                                        <p:cTn id="228" dur="1" fill="hold">
                                          <p:stCondLst>
                                            <p:cond delay="0"/>
                                          </p:stCondLst>
                                        </p:cTn>
                                        <p:tgtEl>
                                          <p:spTgt spid="19"/>
                                        </p:tgtEl>
                                        <p:attrNameLst>
                                          <p:attrName>style.visibility</p:attrName>
                                        </p:attrNameLst>
                                      </p:cBhvr>
                                      <p:to>
                                        <p:strVal val="visible"/>
                                      </p:to>
                                    </p:set>
                                    <p:animEffect transition="in" filter="wipe(down)">
                                      <p:cBhvr>
                                        <p:cTn id="229" dur="580">
                                          <p:stCondLst>
                                            <p:cond delay="0"/>
                                          </p:stCondLst>
                                        </p:cTn>
                                        <p:tgtEl>
                                          <p:spTgt spid="19"/>
                                        </p:tgtEl>
                                      </p:cBhvr>
                                    </p:animEffect>
                                    <p:anim calcmode="lin" valueType="num">
                                      <p:cBhvr>
                                        <p:cTn id="23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5" dur="26">
                                          <p:stCondLst>
                                            <p:cond delay="650"/>
                                          </p:stCondLst>
                                        </p:cTn>
                                        <p:tgtEl>
                                          <p:spTgt spid="19"/>
                                        </p:tgtEl>
                                      </p:cBhvr>
                                      <p:to x="100000" y="60000"/>
                                    </p:animScale>
                                    <p:animScale>
                                      <p:cBhvr>
                                        <p:cTn id="236" dur="166" decel="50000">
                                          <p:stCondLst>
                                            <p:cond delay="676"/>
                                          </p:stCondLst>
                                        </p:cTn>
                                        <p:tgtEl>
                                          <p:spTgt spid="19"/>
                                        </p:tgtEl>
                                      </p:cBhvr>
                                      <p:to x="100000" y="100000"/>
                                    </p:animScale>
                                    <p:animScale>
                                      <p:cBhvr>
                                        <p:cTn id="237" dur="26">
                                          <p:stCondLst>
                                            <p:cond delay="1312"/>
                                          </p:stCondLst>
                                        </p:cTn>
                                        <p:tgtEl>
                                          <p:spTgt spid="19"/>
                                        </p:tgtEl>
                                      </p:cBhvr>
                                      <p:to x="100000" y="80000"/>
                                    </p:animScale>
                                    <p:animScale>
                                      <p:cBhvr>
                                        <p:cTn id="238" dur="166" decel="50000">
                                          <p:stCondLst>
                                            <p:cond delay="1338"/>
                                          </p:stCondLst>
                                        </p:cTn>
                                        <p:tgtEl>
                                          <p:spTgt spid="19"/>
                                        </p:tgtEl>
                                      </p:cBhvr>
                                      <p:to x="100000" y="100000"/>
                                    </p:animScale>
                                    <p:animScale>
                                      <p:cBhvr>
                                        <p:cTn id="239" dur="26">
                                          <p:stCondLst>
                                            <p:cond delay="1642"/>
                                          </p:stCondLst>
                                        </p:cTn>
                                        <p:tgtEl>
                                          <p:spTgt spid="19"/>
                                        </p:tgtEl>
                                      </p:cBhvr>
                                      <p:to x="100000" y="90000"/>
                                    </p:animScale>
                                    <p:animScale>
                                      <p:cBhvr>
                                        <p:cTn id="240" dur="166" decel="50000">
                                          <p:stCondLst>
                                            <p:cond delay="1668"/>
                                          </p:stCondLst>
                                        </p:cTn>
                                        <p:tgtEl>
                                          <p:spTgt spid="19"/>
                                        </p:tgtEl>
                                      </p:cBhvr>
                                      <p:to x="100000" y="100000"/>
                                    </p:animScale>
                                    <p:animScale>
                                      <p:cBhvr>
                                        <p:cTn id="241" dur="26">
                                          <p:stCondLst>
                                            <p:cond delay="1808"/>
                                          </p:stCondLst>
                                        </p:cTn>
                                        <p:tgtEl>
                                          <p:spTgt spid="19"/>
                                        </p:tgtEl>
                                      </p:cBhvr>
                                      <p:to x="100000" y="95000"/>
                                    </p:animScale>
                                    <p:animScale>
                                      <p:cBhvr>
                                        <p:cTn id="242" dur="166" decel="50000">
                                          <p:stCondLst>
                                            <p:cond delay="1834"/>
                                          </p:stCondLst>
                                        </p:cTn>
                                        <p:tgtEl>
                                          <p:spTgt spid="19"/>
                                        </p:tgtEl>
                                      </p:cBhvr>
                                      <p:to x="100000" y="100000"/>
                                    </p:animScale>
                                  </p:childTnLst>
                                  <p:subTnLst>
                                    <p:audio>
                                      <p:cMediaNode>
                                        <p:cTn display="0" masterRel="sameClick">
                                          <p:stCondLst>
                                            <p:cond evt="begin" delay="0">
                                              <p:tn val="227"/>
                                            </p:cond>
                                          </p:stCondLst>
                                          <p:endCondLst>
                                            <p:cond evt="onStopAudio" delay="0">
                                              <p:tgtEl>
                                                <p:sldTgt/>
                                              </p:tgtEl>
                                            </p:cond>
                                          </p:endCondLst>
                                        </p:cTn>
                                        <p:tgtEl>
                                          <p:sndTgt r:embed="rId7" name="boing.wav"/>
                                        </p:tgtEl>
                                      </p:cMediaNode>
                                    </p:audio>
                                  </p:subTnLst>
                                </p:cTn>
                              </p:par>
                            </p:childTnLst>
                          </p:cTn>
                        </p:par>
                      </p:childTnLst>
                    </p:cTn>
                  </p:par>
                  <p:par>
                    <p:cTn id="243" fill="hold">
                      <p:stCondLst>
                        <p:cond delay="indefinite"/>
                      </p:stCondLst>
                      <p:childTnLst>
                        <p:par>
                          <p:cTn id="244" fill="hold">
                            <p:stCondLst>
                              <p:cond delay="0"/>
                            </p:stCondLst>
                            <p:childTnLst>
                              <p:par>
                                <p:cTn id="245" presetID="26" presetClass="entr" presetSubtype="0" fill="hold" nodeType="clickEffect">
                                  <p:stCondLst>
                                    <p:cond delay="0"/>
                                  </p:stCondLst>
                                  <p:childTnLst>
                                    <p:set>
                                      <p:cBhvr>
                                        <p:cTn id="246" dur="1" fill="hold">
                                          <p:stCondLst>
                                            <p:cond delay="0"/>
                                          </p:stCondLst>
                                        </p:cTn>
                                        <p:tgtEl>
                                          <p:spTgt spid="20"/>
                                        </p:tgtEl>
                                        <p:attrNameLst>
                                          <p:attrName>style.visibility</p:attrName>
                                        </p:attrNameLst>
                                      </p:cBhvr>
                                      <p:to>
                                        <p:strVal val="visible"/>
                                      </p:to>
                                    </p:set>
                                    <p:animEffect transition="in" filter="wipe(down)">
                                      <p:cBhvr>
                                        <p:cTn id="247" dur="580">
                                          <p:stCondLst>
                                            <p:cond delay="0"/>
                                          </p:stCondLst>
                                        </p:cTn>
                                        <p:tgtEl>
                                          <p:spTgt spid="20"/>
                                        </p:tgtEl>
                                      </p:cBhvr>
                                    </p:animEffect>
                                    <p:anim calcmode="lin" valueType="num">
                                      <p:cBhvr>
                                        <p:cTn id="24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53" dur="26">
                                          <p:stCondLst>
                                            <p:cond delay="650"/>
                                          </p:stCondLst>
                                        </p:cTn>
                                        <p:tgtEl>
                                          <p:spTgt spid="20"/>
                                        </p:tgtEl>
                                      </p:cBhvr>
                                      <p:to x="100000" y="60000"/>
                                    </p:animScale>
                                    <p:animScale>
                                      <p:cBhvr>
                                        <p:cTn id="254" dur="166" decel="50000">
                                          <p:stCondLst>
                                            <p:cond delay="676"/>
                                          </p:stCondLst>
                                        </p:cTn>
                                        <p:tgtEl>
                                          <p:spTgt spid="20"/>
                                        </p:tgtEl>
                                      </p:cBhvr>
                                      <p:to x="100000" y="100000"/>
                                    </p:animScale>
                                    <p:animScale>
                                      <p:cBhvr>
                                        <p:cTn id="255" dur="26">
                                          <p:stCondLst>
                                            <p:cond delay="1312"/>
                                          </p:stCondLst>
                                        </p:cTn>
                                        <p:tgtEl>
                                          <p:spTgt spid="20"/>
                                        </p:tgtEl>
                                      </p:cBhvr>
                                      <p:to x="100000" y="80000"/>
                                    </p:animScale>
                                    <p:animScale>
                                      <p:cBhvr>
                                        <p:cTn id="256" dur="166" decel="50000">
                                          <p:stCondLst>
                                            <p:cond delay="1338"/>
                                          </p:stCondLst>
                                        </p:cTn>
                                        <p:tgtEl>
                                          <p:spTgt spid="20"/>
                                        </p:tgtEl>
                                      </p:cBhvr>
                                      <p:to x="100000" y="100000"/>
                                    </p:animScale>
                                    <p:animScale>
                                      <p:cBhvr>
                                        <p:cTn id="257" dur="26">
                                          <p:stCondLst>
                                            <p:cond delay="1642"/>
                                          </p:stCondLst>
                                        </p:cTn>
                                        <p:tgtEl>
                                          <p:spTgt spid="20"/>
                                        </p:tgtEl>
                                      </p:cBhvr>
                                      <p:to x="100000" y="90000"/>
                                    </p:animScale>
                                    <p:animScale>
                                      <p:cBhvr>
                                        <p:cTn id="258" dur="166" decel="50000">
                                          <p:stCondLst>
                                            <p:cond delay="1668"/>
                                          </p:stCondLst>
                                        </p:cTn>
                                        <p:tgtEl>
                                          <p:spTgt spid="20"/>
                                        </p:tgtEl>
                                      </p:cBhvr>
                                      <p:to x="100000" y="100000"/>
                                    </p:animScale>
                                    <p:animScale>
                                      <p:cBhvr>
                                        <p:cTn id="259" dur="26">
                                          <p:stCondLst>
                                            <p:cond delay="1808"/>
                                          </p:stCondLst>
                                        </p:cTn>
                                        <p:tgtEl>
                                          <p:spTgt spid="20"/>
                                        </p:tgtEl>
                                      </p:cBhvr>
                                      <p:to x="100000" y="95000"/>
                                    </p:animScale>
                                    <p:animScale>
                                      <p:cBhvr>
                                        <p:cTn id="260" dur="166" decel="50000">
                                          <p:stCondLst>
                                            <p:cond delay="1834"/>
                                          </p:stCondLst>
                                        </p:cTn>
                                        <p:tgtEl>
                                          <p:spTgt spid="20"/>
                                        </p:tgtEl>
                                      </p:cBhvr>
                                      <p:to x="100000" y="100000"/>
                                    </p:animScale>
                                  </p:childTnLst>
                                  <p:subTnLst>
                                    <p:audio>
                                      <p:cMediaNode>
                                        <p:cTn display="0" masterRel="sameClick">
                                          <p:stCondLst>
                                            <p:cond evt="begin" delay="0">
                                              <p:tn val="245"/>
                                            </p:cond>
                                          </p:stCondLst>
                                          <p:endCondLst>
                                            <p:cond evt="onStopAudio" delay="0">
                                              <p:tgtEl>
                                                <p:sldTgt/>
                                              </p:tgtEl>
                                            </p:cond>
                                          </p:endCondLst>
                                        </p:cTn>
                                        <p:tgtEl>
                                          <p:sndTgt r:embed="rId7" name="boing.wav"/>
                                        </p:tgtEl>
                                      </p:cMediaNode>
                                    </p:audio>
                                  </p:subTnLst>
                                </p:cTn>
                              </p:par>
                            </p:childTnLst>
                          </p:cTn>
                        </p:par>
                      </p:childTnLst>
                    </p:cTn>
                  </p:par>
                  <p:par>
                    <p:cTn id="261" fill="hold">
                      <p:stCondLst>
                        <p:cond delay="indefinite"/>
                      </p:stCondLst>
                      <p:childTnLst>
                        <p:par>
                          <p:cTn id="262" fill="hold">
                            <p:stCondLst>
                              <p:cond delay="0"/>
                            </p:stCondLst>
                            <p:childTnLst>
                              <p:par>
                                <p:cTn id="263" presetID="26" presetClass="entr" presetSubtype="0" fill="hold" nodeType="clickEffect">
                                  <p:stCondLst>
                                    <p:cond delay="0"/>
                                  </p:stCondLst>
                                  <p:childTnLst>
                                    <p:set>
                                      <p:cBhvr>
                                        <p:cTn id="264" dur="1" fill="hold">
                                          <p:stCondLst>
                                            <p:cond delay="0"/>
                                          </p:stCondLst>
                                        </p:cTn>
                                        <p:tgtEl>
                                          <p:spTgt spid="21"/>
                                        </p:tgtEl>
                                        <p:attrNameLst>
                                          <p:attrName>style.visibility</p:attrName>
                                        </p:attrNameLst>
                                      </p:cBhvr>
                                      <p:to>
                                        <p:strVal val="visible"/>
                                      </p:to>
                                    </p:set>
                                    <p:animEffect transition="in" filter="wipe(down)">
                                      <p:cBhvr>
                                        <p:cTn id="265" dur="580">
                                          <p:stCondLst>
                                            <p:cond delay="0"/>
                                          </p:stCondLst>
                                        </p:cTn>
                                        <p:tgtEl>
                                          <p:spTgt spid="21"/>
                                        </p:tgtEl>
                                      </p:cBhvr>
                                    </p:animEffect>
                                    <p:anim calcmode="lin" valueType="num">
                                      <p:cBhvr>
                                        <p:cTn id="26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6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6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7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71" dur="26">
                                          <p:stCondLst>
                                            <p:cond delay="650"/>
                                          </p:stCondLst>
                                        </p:cTn>
                                        <p:tgtEl>
                                          <p:spTgt spid="21"/>
                                        </p:tgtEl>
                                      </p:cBhvr>
                                      <p:to x="100000" y="60000"/>
                                    </p:animScale>
                                    <p:animScale>
                                      <p:cBhvr>
                                        <p:cTn id="272" dur="166" decel="50000">
                                          <p:stCondLst>
                                            <p:cond delay="676"/>
                                          </p:stCondLst>
                                        </p:cTn>
                                        <p:tgtEl>
                                          <p:spTgt spid="21"/>
                                        </p:tgtEl>
                                      </p:cBhvr>
                                      <p:to x="100000" y="100000"/>
                                    </p:animScale>
                                    <p:animScale>
                                      <p:cBhvr>
                                        <p:cTn id="273" dur="26">
                                          <p:stCondLst>
                                            <p:cond delay="1312"/>
                                          </p:stCondLst>
                                        </p:cTn>
                                        <p:tgtEl>
                                          <p:spTgt spid="21"/>
                                        </p:tgtEl>
                                      </p:cBhvr>
                                      <p:to x="100000" y="80000"/>
                                    </p:animScale>
                                    <p:animScale>
                                      <p:cBhvr>
                                        <p:cTn id="274" dur="166" decel="50000">
                                          <p:stCondLst>
                                            <p:cond delay="1338"/>
                                          </p:stCondLst>
                                        </p:cTn>
                                        <p:tgtEl>
                                          <p:spTgt spid="21"/>
                                        </p:tgtEl>
                                      </p:cBhvr>
                                      <p:to x="100000" y="100000"/>
                                    </p:animScale>
                                    <p:animScale>
                                      <p:cBhvr>
                                        <p:cTn id="275" dur="26">
                                          <p:stCondLst>
                                            <p:cond delay="1642"/>
                                          </p:stCondLst>
                                        </p:cTn>
                                        <p:tgtEl>
                                          <p:spTgt spid="21"/>
                                        </p:tgtEl>
                                      </p:cBhvr>
                                      <p:to x="100000" y="90000"/>
                                    </p:animScale>
                                    <p:animScale>
                                      <p:cBhvr>
                                        <p:cTn id="276" dur="166" decel="50000">
                                          <p:stCondLst>
                                            <p:cond delay="1668"/>
                                          </p:stCondLst>
                                        </p:cTn>
                                        <p:tgtEl>
                                          <p:spTgt spid="21"/>
                                        </p:tgtEl>
                                      </p:cBhvr>
                                      <p:to x="100000" y="100000"/>
                                    </p:animScale>
                                    <p:animScale>
                                      <p:cBhvr>
                                        <p:cTn id="277" dur="26">
                                          <p:stCondLst>
                                            <p:cond delay="1808"/>
                                          </p:stCondLst>
                                        </p:cTn>
                                        <p:tgtEl>
                                          <p:spTgt spid="21"/>
                                        </p:tgtEl>
                                      </p:cBhvr>
                                      <p:to x="100000" y="95000"/>
                                    </p:animScale>
                                    <p:animScale>
                                      <p:cBhvr>
                                        <p:cTn id="278" dur="166" decel="50000">
                                          <p:stCondLst>
                                            <p:cond delay="1834"/>
                                          </p:stCondLst>
                                        </p:cTn>
                                        <p:tgtEl>
                                          <p:spTgt spid="21"/>
                                        </p:tgtEl>
                                      </p:cBhvr>
                                      <p:to x="100000" y="100000"/>
                                    </p:animScale>
                                  </p:childTnLst>
                                  <p:subTnLst>
                                    <p:audio>
                                      <p:cMediaNode>
                                        <p:cTn display="0" masterRel="sameClick">
                                          <p:stCondLst>
                                            <p:cond evt="begin" delay="0">
                                              <p:tn val="263"/>
                                            </p:cond>
                                          </p:stCondLst>
                                          <p:endCondLst>
                                            <p:cond evt="onStopAudio" delay="0">
                                              <p:tgtEl>
                                                <p:sldTgt/>
                                              </p:tgtEl>
                                            </p:cond>
                                          </p:endCondLst>
                                        </p:cTn>
                                        <p:tgtEl>
                                          <p:sndTgt r:embed="rId7" name="boing.wav"/>
                                        </p:tgtEl>
                                      </p:cMediaNode>
                                    </p:audio>
                                  </p:subTnLst>
                                </p:cTn>
                              </p:par>
                            </p:childTnLst>
                          </p:cTn>
                        </p:par>
                      </p:childTnLst>
                    </p:cTn>
                  </p:par>
                  <p:par>
                    <p:cTn id="279" fill="hold">
                      <p:stCondLst>
                        <p:cond delay="indefinite"/>
                      </p:stCondLst>
                      <p:childTnLst>
                        <p:par>
                          <p:cTn id="280" fill="hold">
                            <p:stCondLst>
                              <p:cond delay="0"/>
                            </p:stCondLst>
                            <p:childTnLst>
                              <p:par>
                                <p:cTn id="281" presetID="26" presetClass="entr" presetSubtype="0" fill="hold" nodeType="clickEffect">
                                  <p:stCondLst>
                                    <p:cond delay="0"/>
                                  </p:stCondLst>
                                  <p:childTnLst>
                                    <p:set>
                                      <p:cBhvr>
                                        <p:cTn id="282" dur="1" fill="hold">
                                          <p:stCondLst>
                                            <p:cond delay="0"/>
                                          </p:stCondLst>
                                        </p:cTn>
                                        <p:tgtEl>
                                          <p:spTgt spid="22"/>
                                        </p:tgtEl>
                                        <p:attrNameLst>
                                          <p:attrName>style.visibility</p:attrName>
                                        </p:attrNameLst>
                                      </p:cBhvr>
                                      <p:to>
                                        <p:strVal val="visible"/>
                                      </p:to>
                                    </p:set>
                                    <p:animEffect transition="in" filter="wipe(down)">
                                      <p:cBhvr>
                                        <p:cTn id="283" dur="580">
                                          <p:stCondLst>
                                            <p:cond delay="0"/>
                                          </p:stCondLst>
                                        </p:cTn>
                                        <p:tgtEl>
                                          <p:spTgt spid="22"/>
                                        </p:tgtEl>
                                      </p:cBhvr>
                                    </p:animEffect>
                                    <p:anim calcmode="lin" valueType="num">
                                      <p:cBhvr>
                                        <p:cTn id="28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89" dur="26">
                                          <p:stCondLst>
                                            <p:cond delay="650"/>
                                          </p:stCondLst>
                                        </p:cTn>
                                        <p:tgtEl>
                                          <p:spTgt spid="22"/>
                                        </p:tgtEl>
                                      </p:cBhvr>
                                      <p:to x="100000" y="60000"/>
                                    </p:animScale>
                                    <p:animScale>
                                      <p:cBhvr>
                                        <p:cTn id="290" dur="166" decel="50000">
                                          <p:stCondLst>
                                            <p:cond delay="676"/>
                                          </p:stCondLst>
                                        </p:cTn>
                                        <p:tgtEl>
                                          <p:spTgt spid="22"/>
                                        </p:tgtEl>
                                      </p:cBhvr>
                                      <p:to x="100000" y="100000"/>
                                    </p:animScale>
                                    <p:animScale>
                                      <p:cBhvr>
                                        <p:cTn id="291" dur="26">
                                          <p:stCondLst>
                                            <p:cond delay="1312"/>
                                          </p:stCondLst>
                                        </p:cTn>
                                        <p:tgtEl>
                                          <p:spTgt spid="22"/>
                                        </p:tgtEl>
                                      </p:cBhvr>
                                      <p:to x="100000" y="80000"/>
                                    </p:animScale>
                                    <p:animScale>
                                      <p:cBhvr>
                                        <p:cTn id="292" dur="166" decel="50000">
                                          <p:stCondLst>
                                            <p:cond delay="1338"/>
                                          </p:stCondLst>
                                        </p:cTn>
                                        <p:tgtEl>
                                          <p:spTgt spid="22"/>
                                        </p:tgtEl>
                                      </p:cBhvr>
                                      <p:to x="100000" y="100000"/>
                                    </p:animScale>
                                    <p:animScale>
                                      <p:cBhvr>
                                        <p:cTn id="293" dur="26">
                                          <p:stCondLst>
                                            <p:cond delay="1642"/>
                                          </p:stCondLst>
                                        </p:cTn>
                                        <p:tgtEl>
                                          <p:spTgt spid="22"/>
                                        </p:tgtEl>
                                      </p:cBhvr>
                                      <p:to x="100000" y="90000"/>
                                    </p:animScale>
                                    <p:animScale>
                                      <p:cBhvr>
                                        <p:cTn id="294" dur="166" decel="50000">
                                          <p:stCondLst>
                                            <p:cond delay="1668"/>
                                          </p:stCondLst>
                                        </p:cTn>
                                        <p:tgtEl>
                                          <p:spTgt spid="22"/>
                                        </p:tgtEl>
                                      </p:cBhvr>
                                      <p:to x="100000" y="100000"/>
                                    </p:animScale>
                                    <p:animScale>
                                      <p:cBhvr>
                                        <p:cTn id="295" dur="26">
                                          <p:stCondLst>
                                            <p:cond delay="1808"/>
                                          </p:stCondLst>
                                        </p:cTn>
                                        <p:tgtEl>
                                          <p:spTgt spid="22"/>
                                        </p:tgtEl>
                                      </p:cBhvr>
                                      <p:to x="100000" y="95000"/>
                                    </p:animScale>
                                    <p:animScale>
                                      <p:cBhvr>
                                        <p:cTn id="296" dur="166" decel="50000">
                                          <p:stCondLst>
                                            <p:cond delay="1834"/>
                                          </p:stCondLst>
                                        </p:cTn>
                                        <p:tgtEl>
                                          <p:spTgt spid="22"/>
                                        </p:tgtEl>
                                      </p:cBhvr>
                                      <p:to x="100000" y="100000"/>
                                    </p:animScale>
                                  </p:childTnLst>
                                  <p:subTnLst>
                                    <p:audio>
                                      <p:cMediaNode>
                                        <p:cTn display="0" masterRel="sameClick">
                                          <p:stCondLst>
                                            <p:cond evt="begin" delay="0">
                                              <p:tn val="281"/>
                                            </p:cond>
                                          </p:stCondLst>
                                          <p:endCondLst>
                                            <p:cond evt="onStopAudio" delay="0">
                                              <p:tgtEl>
                                                <p:sldTgt/>
                                              </p:tgtEl>
                                            </p:cond>
                                          </p:endCondLst>
                                        </p:cTn>
                                        <p:tgtEl>
                                          <p:sndTgt r:embed="rId7" name="boing.wav"/>
                                        </p:tgtEl>
                                      </p:cMediaNode>
                                    </p:audio>
                                  </p:subTnLst>
                                </p:cTn>
                              </p:par>
                            </p:childTnLst>
                          </p:cTn>
                        </p:par>
                      </p:childTnLst>
                    </p:cTn>
                  </p:par>
                  <p:par>
                    <p:cTn id="297" fill="hold">
                      <p:stCondLst>
                        <p:cond delay="indefinite"/>
                      </p:stCondLst>
                      <p:childTnLst>
                        <p:par>
                          <p:cTn id="298" fill="hold">
                            <p:stCondLst>
                              <p:cond delay="0"/>
                            </p:stCondLst>
                            <p:childTnLst>
                              <p:par>
                                <p:cTn id="299" presetID="26" presetClass="entr" presetSubtype="0" fill="hold" nodeType="clickEffect">
                                  <p:stCondLst>
                                    <p:cond delay="0"/>
                                  </p:stCondLst>
                                  <p:childTnLst>
                                    <p:set>
                                      <p:cBhvr>
                                        <p:cTn id="300" dur="1" fill="hold">
                                          <p:stCondLst>
                                            <p:cond delay="0"/>
                                          </p:stCondLst>
                                        </p:cTn>
                                        <p:tgtEl>
                                          <p:spTgt spid="23"/>
                                        </p:tgtEl>
                                        <p:attrNameLst>
                                          <p:attrName>style.visibility</p:attrName>
                                        </p:attrNameLst>
                                      </p:cBhvr>
                                      <p:to>
                                        <p:strVal val="visible"/>
                                      </p:to>
                                    </p:set>
                                    <p:animEffect transition="in" filter="wipe(down)">
                                      <p:cBhvr>
                                        <p:cTn id="301" dur="580">
                                          <p:stCondLst>
                                            <p:cond delay="0"/>
                                          </p:stCondLst>
                                        </p:cTn>
                                        <p:tgtEl>
                                          <p:spTgt spid="23"/>
                                        </p:tgtEl>
                                      </p:cBhvr>
                                    </p:animEffect>
                                    <p:anim calcmode="lin" valueType="num">
                                      <p:cBhvr>
                                        <p:cTn id="30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0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0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0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07" dur="26">
                                          <p:stCondLst>
                                            <p:cond delay="650"/>
                                          </p:stCondLst>
                                        </p:cTn>
                                        <p:tgtEl>
                                          <p:spTgt spid="23"/>
                                        </p:tgtEl>
                                      </p:cBhvr>
                                      <p:to x="100000" y="60000"/>
                                    </p:animScale>
                                    <p:animScale>
                                      <p:cBhvr>
                                        <p:cTn id="308" dur="166" decel="50000">
                                          <p:stCondLst>
                                            <p:cond delay="676"/>
                                          </p:stCondLst>
                                        </p:cTn>
                                        <p:tgtEl>
                                          <p:spTgt spid="23"/>
                                        </p:tgtEl>
                                      </p:cBhvr>
                                      <p:to x="100000" y="100000"/>
                                    </p:animScale>
                                    <p:animScale>
                                      <p:cBhvr>
                                        <p:cTn id="309" dur="26">
                                          <p:stCondLst>
                                            <p:cond delay="1312"/>
                                          </p:stCondLst>
                                        </p:cTn>
                                        <p:tgtEl>
                                          <p:spTgt spid="23"/>
                                        </p:tgtEl>
                                      </p:cBhvr>
                                      <p:to x="100000" y="80000"/>
                                    </p:animScale>
                                    <p:animScale>
                                      <p:cBhvr>
                                        <p:cTn id="310" dur="166" decel="50000">
                                          <p:stCondLst>
                                            <p:cond delay="1338"/>
                                          </p:stCondLst>
                                        </p:cTn>
                                        <p:tgtEl>
                                          <p:spTgt spid="23"/>
                                        </p:tgtEl>
                                      </p:cBhvr>
                                      <p:to x="100000" y="100000"/>
                                    </p:animScale>
                                    <p:animScale>
                                      <p:cBhvr>
                                        <p:cTn id="311" dur="26">
                                          <p:stCondLst>
                                            <p:cond delay="1642"/>
                                          </p:stCondLst>
                                        </p:cTn>
                                        <p:tgtEl>
                                          <p:spTgt spid="23"/>
                                        </p:tgtEl>
                                      </p:cBhvr>
                                      <p:to x="100000" y="90000"/>
                                    </p:animScale>
                                    <p:animScale>
                                      <p:cBhvr>
                                        <p:cTn id="312" dur="166" decel="50000">
                                          <p:stCondLst>
                                            <p:cond delay="1668"/>
                                          </p:stCondLst>
                                        </p:cTn>
                                        <p:tgtEl>
                                          <p:spTgt spid="23"/>
                                        </p:tgtEl>
                                      </p:cBhvr>
                                      <p:to x="100000" y="100000"/>
                                    </p:animScale>
                                    <p:animScale>
                                      <p:cBhvr>
                                        <p:cTn id="313" dur="26">
                                          <p:stCondLst>
                                            <p:cond delay="1808"/>
                                          </p:stCondLst>
                                        </p:cTn>
                                        <p:tgtEl>
                                          <p:spTgt spid="23"/>
                                        </p:tgtEl>
                                      </p:cBhvr>
                                      <p:to x="100000" y="95000"/>
                                    </p:animScale>
                                    <p:animScale>
                                      <p:cBhvr>
                                        <p:cTn id="314" dur="166" decel="50000">
                                          <p:stCondLst>
                                            <p:cond delay="1834"/>
                                          </p:stCondLst>
                                        </p:cTn>
                                        <p:tgtEl>
                                          <p:spTgt spid="23"/>
                                        </p:tgtEl>
                                      </p:cBhvr>
                                      <p:to x="100000" y="100000"/>
                                    </p:animScale>
                                  </p:childTnLst>
                                  <p:subTnLst>
                                    <p:audio>
                                      <p:cMediaNode>
                                        <p:cTn display="0" masterRel="sameClick">
                                          <p:stCondLst>
                                            <p:cond evt="begin" delay="0">
                                              <p:tn val="299"/>
                                            </p:cond>
                                          </p:stCondLst>
                                          <p:endCondLst>
                                            <p:cond evt="onStopAudio" delay="0">
                                              <p:tgtEl>
                                                <p:sldTgt/>
                                              </p:tgtEl>
                                            </p:cond>
                                          </p:endCondLst>
                                        </p:cTn>
                                        <p:tgtEl>
                                          <p:sndTgt r:embed="rId7" name="boing.wav"/>
                                        </p:tgtEl>
                                      </p:cMediaNode>
                                    </p:audio>
                                  </p:subTnLst>
                                </p:cTn>
                              </p:par>
                            </p:childTnLst>
                          </p:cTn>
                        </p:par>
                      </p:childTnLst>
                    </p:cTn>
                  </p:par>
                  <p:par>
                    <p:cTn id="315" fill="hold">
                      <p:stCondLst>
                        <p:cond delay="indefinite"/>
                      </p:stCondLst>
                      <p:childTnLst>
                        <p:par>
                          <p:cTn id="316" fill="hold">
                            <p:stCondLst>
                              <p:cond delay="0"/>
                            </p:stCondLst>
                            <p:childTnLst>
                              <p:par>
                                <p:cTn id="317" presetID="22" presetClass="entr" presetSubtype="8" fill="hold" nodeType="clickEffect">
                                  <p:stCondLst>
                                    <p:cond delay="0"/>
                                  </p:stCondLst>
                                  <p:childTnLst>
                                    <p:set>
                                      <p:cBhvr>
                                        <p:cTn id="318" dur="1" fill="hold">
                                          <p:stCondLst>
                                            <p:cond delay="0"/>
                                          </p:stCondLst>
                                        </p:cTn>
                                        <p:tgtEl>
                                          <p:spTgt spid="24"/>
                                        </p:tgtEl>
                                        <p:attrNameLst>
                                          <p:attrName>style.visibility</p:attrName>
                                        </p:attrNameLst>
                                      </p:cBhvr>
                                      <p:to>
                                        <p:strVal val="visible"/>
                                      </p:to>
                                    </p:set>
                                    <p:animEffect transition="in" filter="wipe(left)">
                                      <p:cBhvr>
                                        <p:cTn id="319" dur="2000"/>
                                        <p:tgtEl>
                                          <p:spTgt spid="24"/>
                                        </p:tgtEl>
                                      </p:cBhvr>
                                    </p:animEffect>
                                  </p:childTnLst>
                                  <p:subTnLst>
                                    <p:audio>
                                      <p:cMediaNode>
                                        <p:cTn display="0" masterRel="sameClick">
                                          <p:stCondLst>
                                            <p:cond evt="begin" delay="0">
                                              <p:tn val="317"/>
                                            </p:cond>
                                          </p:stCondLst>
                                          <p:endCondLst>
                                            <p:cond evt="onStopAudio" delay="0">
                                              <p:tgtEl>
                                                <p:sldTgt/>
                                              </p:tgtEl>
                                            </p:cond>
                                          </p:endCondLst>
                                        </p:cTn>
                                        <p:tgtEl>
                                          <p:sndTgt r:embed="rId8" name="drumroll.wav"/>
                                        </p:tgtEl>
                                      </p:cMediaNode>
                                    </p:audio>
                                  </p:subTnLst>
                                </p:cTn>
                              </p:par>
                            </p:childTnLst>
                          </p:cTn>
                        </p:par>
                      </p:childTnLst>
                    </p:cTn>
                  </p:par>
                  <p:par>
                    <p:cTn id="320" fill="hold">
                      <p:stCondLst>
                        <p:cond delay="indefinite"/>
                      </p:stCondLst>
                      <p:childTnLst>
                        <p:par>
                          <p:cTn id="321" fill="hold">
                            <p:stCondLst>
                              <p:cond delay="0"/>
                            </p:stCondLst>
                            <p:childTnLst>
                              <p:par>
                                <p:cTn id="322" presetID="2" presetClass="entr" presetSubtype="4" fill="hold" nodeType="clickEffect">
                                  <p:stCondLst>
                                    <p:cond delay="0"/>
                                  </p:stCondLst>
                                  <p:childTnLst>
                                    <p:set>
                                      <p:cBhvr>
                                        <p:cTn id="323" dur="1" fill="hold">
                                          <p:stCondLst>
                                            <p:cond delay="0"/>
                                          </p:stCondLst>
                                        </p:cTn>
                                        <p:tgtEl>
                                          <p:spTgt spid="209004">
                                            <p:txEl>
                                              <p:pRg st="1" end="1"/>
                                            </p:txEl>
                                          </p:spTgt>
                                        </p:tgtEl>
                                        <p:attrNameLst>
                                          <p:attrName>style.visibility</p:attrName>
                                        </p:attrNameLst>
                                      </p:cBhvr>
                                      <p:to>
                                        <p:strVal val="visible"/>
                                      </p:to>
                                    </p:set>
                                    <p:anim calcmode="lin" valueType="num">
                                      <p:cBhvr additive="base">
                                        <p:cTn id="324" dur="500" fill="hold"/>
                                        <p:tgtEl>
                                          <p:spTgt spid="209004">
                                            <p:txEl>
                                              <p:pRg st="1" end="1"/>
                                            </p:txEl>
                                          </p:spTgt>
                                        </p:tgtEl>
                                        <p:attrNameLst>
                                          <p:attrName>ppt_x</p:attrName>
                                        </p:attrNameLst>
                                      </p:cBhvr>
                                      <p:tavLst>
                                        <p:tav tm="0">
                                          <p:val>
                                            <p:strVal val="#ppt_x"/>
                                          </p:val>
                                        </p:tav>
                                        <p:tav tm="100000">
                                          <p:val>
                                            <p:strVal val="#ppt_x"/>
                                          </p:val>
                                        </p:tav>
                                      </p:tavLst>
                                    </p:anim>
                                    <p:anim calcmode="lin" valueType="num">
                                      <p:cBhvr additive="base">
                                        <p:cTn id="325" dur="500" fill="hold"/>
                                        <p:tgtEl>
                                          <p:spTgt spid="2090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2"/>
                                            </p:cond>
                                          </p:stCondLst>
                                          <p:endCondLst>
                                            <p:cond evt="onStopAudio" delay="0">
                                              <p:tgtEl>
                                                <p:sldTgt/>
                                              </p:tgtEl>
                                            </p:cond>
                                          </p:endCondLst>
                                        </p:cTn>
                                        <p:tgtEl>
                                          <p:sndTgt r:embed="rId4" name="arrow.wav"/>
                                        </p:tgtEl>
                                      </p:cMediaNode>
                                    </p:audio>
                                  </p:subTnLst>
                                </p:cTn>
                              </p:par>
                            </p:childTnLst>
                          </p:cTn>
                        </p:par>
                      </p:childTnLst>
                    </p:cTn>
                  </p:par>
                  <p:par>
                    <p:cTn id="326" fill="hold">
                      <p:stCondLst>
                        <p:cond delay="indefinite"/>
                      </p:stCondLst>
                      <p:childTnLst>
                        <p:par>
                          <p:cTn id="327" fill="hold">
                            <p:stCondLst>
                              <p:cond delay="0"/>
                            </p:stCondLst>
                            <p:childTnLst>
                              <p:par>
                                <p:cTn id="328" presetID="2" presetClass="entr" presetSubtype="2" fill="hold" grpId="0" nodeType="clickEffect">
                                  <p:stCondLst>
                                    <p:cond delay="0"/>
                                  </p:stCondLst>
                                  <p:childTnLst>
                                    <p:set>
                                      <p:cBhvr>
                                        <p:cTn id="329" dur="1" fill="hold">
                                          <p:stCondLst>
                                            <p:cond delay="0"/>
                                          </p:stCondLst>
                                        </p:cTn>
                                        <p:tgtEl>
                                          <p:spTgt spid="209005"/>
                                        </p:tgtEl>
                                        <p:attrNameLst>
                                          <p:attrName>style.visibility</p:attrName>
                                        </p:attrNameLst>
                                      </p:cBhvr>
                                      <p:to>
                                        <p:strVal val="visible"/>
                                      </p:to>
                                    </p:set>
                                    <p:anim calcmode="lin" valueType="num">
                                      <p:cBhvr additive="base">
                                        <p:cTn id="330" dur="500" fill="hold"/>
                                        <p:tgtEl>
                                          <p:spTgt spid="209005"/>
                                        </p:tgtEl>
                                        <p:attrNameLst>
                                          <p:attrName>ppt_x</p:attrName>
                                        </p:attrNameLst>
                                      </p:cBhvr>
                                      <p:tavLst>
                                        <p:tav tm="0">
                                          <p:val>
                                            <p:strVal val="1+#ppt_w/2"/>
                                          </p:val>
                                        </p:tav>
                                        <p:tav tm="100000">
                                          <p:val>
                                            <p:strVal val="#ppt_x"/>
                                          </p:val>
                                        </p:tav>
                                      </p:tavLst>
                                    </p:anim>
                                    <p:anim calcmode="lin" valueType="num">
                                      <p:cBhvr additive="base">
                                        <p:cTn id="331" dur="500" fill="hold"/>
                                        <p:tgtEl>
                                          <p:spTgt spid="2090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00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685800" y="3379788"/>
            <a:ext cx="7772400" cy="3478212"/>
          </a:xfrm>
          <a:prstGeom prst="rect">
            <a:avLst/>
          </a:prstGeom>
          <a:solidFill>
            <a:srgbClr val="CCFFCC"/>
          </a:solidFill>
          <a:ln w="9525">
            <a:noFill/>
            <a:miter lim="800000"/>
            <a:headEnd/>
            <a:tailEnd/>
          </a:ln>
        </p:spPr>
        <p:txBody>
          <a:bodyPr/>
          <a:lstStyle/>
          <a:p>
            <a:r>
              <a:rPr lang="en-US" dirty="0"/>
              <a:t>PRACTICE: If the elevator </a:t>
            </a:r>
            <a:r>
              <a:rPr lang="en-US" dirty="0" smtClean="0"/>
              <a:t>is accelerating                    </a:t>
            </a:r>
            <a:r>
              <a:rPr lang="en-US" dirty="0"/>
              <a:t>upward at 2 ms</a:t>
            </a:r>
            <a:r>
              <a:rPr lang="en-US" baseline="30000" dirty="0"/>
              <a:t>-2</a:t>
            </a:r>
            <a:r>
              <a:rPr lang="en-US" dirty="0"/>
              <a:t>, what </a:t>
            </a:r>
            <a:r>
              <a:rPr lang="en-US" dirty="0" smtClean="0"/>
              <a:t>does </a:t>
            </a:r>
            <a:r>
              <a:rPr lang="en-US" dirty="0"/>
              <a:t>Dobson observe                 the dropped ball’s acceleration to be?</a:t>
            </a:r>
            <a:endParaRPr lang="en-US" dirty="0">
              <a:sym typeface="Symbol" pitchFamily="18" charset="2"/>
            </a:endParaRPr>
          </a:p>
          <a:p>
            <a:r>
              <a:rPr lang="en-US" dirty="0">
                <a:sym typeface="Symbol" pitchFamily="18" charset="2"/>
              </a:rPr>
              <a:t>SOLUTION: </a:t>
            </a:r>
          </a:p>
          <a:p>
            <a:r>
              <a:rPr lang="en-US" dirty="0">
                <a:sym typeface="Symbol" pitchFamily="18" charset="2"/>
              </a:rPr>
              <a:t>Since the elevator is accelerating upward at 2 ms</a:t>
            </a:r>
            <a:r>
              <a:rPr lang="en-US" baseline="30000" dirty="0">
                <a:sym typeface="Symbol" pitchFamily="18" charset="2"/>
              </a:rPr>
              <a:t>-2</a:t>
            </a:r>
            <a:r>
              <a:rPr lang="en-US" dirty="0">
                <a:sym typeface="Symbol" pitchFamily="18" charset="2"/>
              </a:rPr>
              <a:t> to meet the ball, and the ball is accelerating downward at 10 ms</a:t>
            </a:r>
            <a:r>
              <a:rPr lang="en-US" baseline="30000" dirty="0">
                <a:sym typeface="Symbol" pitchFamily="18" charset="2"/>
              </a:rPr>
              <a:t>-2</a:t>
            </a:r>
            <a:r>
              <a:rPr lang="en-US" dirty="0">
                <a:sym typeface="Symbol" pitchFamily="18" charset="2"/>
              </a:rPr>
              <a:t>, Dobson observes an acceleration </a:t>
            </a:r>
            <a:r>
              <a:rPr lang="en-US" dirty="0" smtClean="0">
                <a:sym typeface="Symbol" pitchFamily="18" charset="2"/>
              </a:rPr>
              <a:t>of </a:t>
            </a:r>
            <a:r>
              <a:rPr lang="en-US" dirty="0">
                <a:sym typeface="Symbol" pitchFamily="18" charset="2"/>
              </a:rPr>
              <a:t>12 ms</a:t>
            </a:r>
            <a:r>
              <a:rPr lang="en-US" baseline="30000" dirty="0">
                <a:sym typeface="Symbol" pitchFamily="18" charset="2"/>
              </a:rPr>
              <a:t>-2</a:t>
            </a:r>
            <a:r>
              <a:rPr lang="en-US" dirty="0">
                <a:sym typeface="Symbol" pitchFamily="18" charset="2"/>
              </a:rPr>
              <a:t>.</a:t>
            </a:r>
          </a:p>
          <a:p>
            <a:r>
              <a:rPr lang="en-US" dirty="0">
                <a:sym typeface="Symbol" pitchFamily="18" charset="2"/>
              </a:rPr>
              <a:t>If the elevator </a:t>
            </a:r>
            <a:r>
              <a:rPr lang="en-US" dirty="0" smtClean="0">
                <a:sym typeface="Symbol" pitchFamily="18" charset="2"/>
              </a:rPr>
              <a:t>is </a:t>
            </a:r>
            <a:r>
              <a:rPr lang="en-US" dirty="0">
                <a:sym typeface="Symbol" pitchFamily="18" charset="2"/>
              </a:rPr>
              <a:t>accelerating downward at 2, he observes an acceleration of 8 ms</a:t>
            </a:r>
            <a:r>
              <a:rPr lang="en-US" baseline="30000" dirty="0">
                <a:sym typeface="Symbol" pitchFamily="18" charset="2"/>
              </a:rPr>
              <a:t>-2</a:t>
            </a:r>
            <a:r>
              <a:rPr lang="en-US" dirty="0">
                <a:sym typeface="Symbol" pitchFamily="18" charset="2"/>
              </a:rPr>
              <a:t>.</a:t>
            </a:r>
          </a:p>
        </p:txBody>
      </p:sp>
      <p:sp>
        <p:nvSpPr>
          <p:cNvPr id="210947" name="Rectangle 3"/>
          <p:cNvSpPr>
            <a:spLocks noChangeArrowheads="1"/>
          </p:cNvSpPr>
          <p:nvPr/>
        </p:nvSpPr>
        <p:spPr bwMode="auto">
          <a:xfrm>
            <a:off x="685800" y="1338263"/>
            <a:ext cx="7772400" cy="2055812"/>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Orbital motion and weightlessness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Consider Dobson inside an elevator which is                  not moving…</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If he drops a ball, it will accelerate downward                   at 10 ms</a:t>
            </a:r>
            <a:r>
              <a:rPr lang="en-US" baseline="30000" dirty="0">
                <a:solidFill>
                  <a:srgbClr val="000000"/>
                </a:solidFill>
                <a:cs typeface="Times New Roman" pitchFamily="18" charset="0"/>
              </a:rPr>
              <a:t>-2</a:t>
            </a:r>
            <a:r>
              <a:rPr lang="en-US" dirty="0">
                <a:solidFill>
                  <a:srgbClr val="000000"/>
                </a:solidFill>
                <a:cs typeface="Times New Roman" pitchFamily="18" charset="0"/>
              </a:rPr>
              <a:t> as expected.</a:t>
            </a:r>
          </a:p>
        </p:txBody>
      </p:sp>
      <p:grpSp>
        <p:nvGrpSpPr>
          <p:cNvPr id="2" name="Group 5"/>
          <p:cNvGrpSpPr>
            <a:grpSpLocks/>
          </p:cNvGrpSpPr>
          <p:nvPr/>
        </p:nvGrpSpPr>
        <p:grpSpPr bwMode="auto">
          <a:xfrm>
            <a:off x="7059613" y="1846263"/>
            <a:ext cx="1957387" cy="2112962"/>
            <a:chOff x="3916" y="1403"/>
            <a:chExt cx="1233" cy="1331"/>
          </a:xfrm>
        </p:grpSpPr>
        <p:sp>
          <p:nvSpPr>
            <p:cNvPr id="210950" name="Rectangle 6"/>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43016" name="Rectangle 7"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1095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ln>
              <a:noFill/>
            </a:ln>
            <a:effectLst>
              <a:outerShdw blurRad="292100" dist="139700" dir="2700000" algn="tl" rotWithShape="0">
                <a:srgbClr val="333333">
                  <a:alpha val="65000"/>
                </a:srgbClr>
              </a:outerShdw>
            </a:effectLst>
          </p:spPr>
        </p:pic>
      </p:grpSp>
      <p:sp>
        <p:nvSpPr>
          <p:cNvPr id="210953" name="Oval 9"/>
          <p:cNvSpPr>
            <a:spLocks noChangeArrowheads="1"/>
          </p:cNvSpPr>
          <p:nvPr/>
        </p:nvSpPr>
        <p:spPr bwMode="auto">
          <a:xfrm>
            <a:off x="7821613" y="2951163"/>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4301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additive="base">
                                        <p:cTn id="7"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0947">
                                            <p:txEl>
                                              <p:pRg st="1" end="1"/>
                                            </p:txEl>
                                          </p:spTgt>
                                        </p:tgtEl>
                                        <p:attrNameLst>
                                          <p:attrName>style.visibility</p:attrName>
                                        </p:attrNameLst>
                                      </p:cBhvr>
                                      <p:to>
                                        <p:strVal val="visible"/>
                                      </p:to>
                                    </p:set>
                                    <p:anim calcmode="lin" valueType="num">
                                      <p:cBhvr additive="base">
                                        <p:cTn id="13"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0947">
                                            <p:txEl>
                                              <p:pRg st="2" end="2"/>
                                            </p:txEl>
                                          </p:spTgt>
                                        </p:tgtEl>
                                        <p:attrNameLst>
                                          <p:attrName>style.visibility</p:attrName>
                                        </p:attrNameLst>
                                      </p:cBhvr>
                                      <p:to>
                                        <p:strVal val="visible"/>
                                      </p:to>
                                    </p:set>
                                    <p:anim calcmode="lin" valueType="num">
                                      <p:cBhvr additive="base">
                                        <p:cTn id="22"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094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210953"/>
                                        </p:tgtEl>
                                        <p:attrNameLst>
                                          <p:attrName>style.visibility</p:attrName>
                                        </p:attrNameLst>
                                      </p:cBhvr>
                                      <p:to>
                                        <p:strVal val="visible"/>
                                      </p:to>
                                    </p:set>
                                    <p:animEffect transition="in" filter="fade">
                                      <p:cBhvr>
                                        <p:cTn id="26" dur="2000"/>
                                        <p:tgtEl>
                                          <p:spTgt spid="21095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fill="hold" grpId="1" nodeType="clickEffect">
                                  <p:stCondLst>
                                    <p:cond delay="0"/>
                                  </p:stCondLst>
                                  <p:childTnLst>
                                    <p:animMotion origin="layout" path="M 2.77778E-7 -3.7037E-7 L 2.77778E-7 0.08079 " pathEditMode="relative" rAng="0" ptsTypes="AA">
                                      <p:cBhvr>
                                        <p:cTn id="30" dur="2000" fill="hold"/>
                                        <p:tgtEl>
                                          <p:spTgt spid="210953"/>
                                        </p:tgtEl>
                                        <p:attrNameLst>
                                          <p:attrName>ppt_x</p:attrName>
                                          <p:attrName>ppt_y</p:attrName>
                                        </p:attrNameLst>
                                      </p:cBhvr>
                                      <p:rCtr x="0" y="4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0946">
                                            <p:txEl>
                                              <p:pRg st="0" end="0"/>
                                            </p:txEl>
                                          </p:spTgt>
                                        </p:tgtEl>
                                        <p:attrNameLst>
                                          <p:attrName>style.visibility</p:attrName>
                                        </p:attrNameLst>
                                      </p:cBhvr>
                                      <p:to>
                                        <p:strVal val="visible"/>
                                      </p:to>
                                    </p:set>
                                    <p:anim calcmode="lin" valueType="num">
                                      <p:cBhvr additive="base">
                                        <p:cTn id="35" dur="500" fill="hold"/>
                                        <p:tgtEl>
                                          <p:spTgt spid="21094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09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0946">
                                            <p:txEl>
                                              <p:pRg st="1" end="1"/>
                                            </p:txEl>
                                          </p:spTgt>
                                        </p:tgtEl>
                                        <p:attrNameLst>
                                          <p:attrName>style.visibility</p:attrName>
                                        </p:attrNameLst>
                                      </p:cBhvr>
                                      <p:to>
                                        <p:strVal val="visible"/>
                                      </p:to>
                                    </p:set>
                                    <p:anim calcmode="lin" valueType="num">
                                      <p:cBhvr additive="base">
                                        <p:cTn id="41" dur="500" fill="hold"/>
                                        <p:tgtEl>
                                          <p:spTgt spid="21094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0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0946">
                                            <p:txEl>
                                              <p:pRg st="2" end="2"/>
                                            </p:txEl>
                                          </p:spTgt>
                                        </p:tgtEl>
                                        <p:attrNameLst>
                                          <p:attrName>style.visibility</p:attrName>
                                        </p:attrNameLst>
                                      </p:cBhvr>
                                      <p:to>
                                        <p:strVal val="visible"/>
                                      </p:to>
                                    </p:set>
                                    <p:anim calcmode="lin" valueType="num">
                                      <p:cBhvr additive="base">
                                        <p:cTn id="47" dur="500" fill="hold"/>
                                        <p:tgtEl>
                                          <p:spTgt spid="21094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09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0946">
                                            <p:txEl>
                                              <p:pRg st="3" end="3"/>
                                            </p:txEl>
                                          </p:spTgt>
                                        </p:tgtEl>
                                        <p:attrNameLst>
                                          <p:attrName>style.visibility</p:attrName>
                                        </p:attrNameLst>
                                      </p:cBhvr>
                                      <p:to>
                                        <p:strVal val="visible"/>
                                      </p:to>
                                    </p:set>
                                    <p:anim calcmode="lin" valueType="num">
                                      <p:cBhvr additive="base">
                                        <p:cTn id="53" dur="500" fill="hold"/>
                                        <p:tgtEl>
                                          <p:spTgt spid="21094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0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3" grpId="0" animBg="1"/>
      <p:bldP spid="21095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660400" y="4408488"/>
            <a:ext cx="7799388" cy="2281237"/>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ball is NOT weightless, obviously. It is                    merely accelerating at the same rate as                       Dobson!</a:t>
            </a:r>
          </a:p>
          <a:p>
            <a:pPr eaLnBrk="0" hangingPunct="0"/>
            <a:r>
              <a:rPr lang="en-US" b="1">
                <a:sym typeface="Symbol" pitchFamily="18" charset="2"/>
              </a:rPr>
              <a:t></a:t>
            </a:r>
            <a:r>
              <a:rPr lang="en-US">
                <a:sym typeface="Symbol" pitchFamily="18" charset="2"/>
              </a:rPr>
              <a:t>This is what we mean by </a:t>
            </a:r>
            <a:r>
              <a:rPr lang="en-US" b="1">
                <a:sym typeface="Symbol" pitchFamily="18" charset="2"/>
              </a:rPr>
              <a:t>weightlessness</a:t>
            </a:r>
            <a:r>
              <a:rPr lang="en-US">
                <a:sym typeface="Symbol" pitchFamily="18" charset="2"/>
              </a:rPr>
              <a:t> in                     an orbiting spacecraft </a:t>
            </a:r>
            <a:endParaRPr lang="en-US" b="1">
              <a:solidFill>
                <a:schemeClr val="hlink"/>
              </a:solidFill>
              <a:sym typeface="Symbol" pitchFamily="18" charset="2"/>
            </a:endParaRPr>
          </a:p>
        </p:txBody>
      </p:sp>
      <p:sp>
        <p:nvSpPr>
          <p:cNvPr id="212994" name="Rectangle 2"/>
          <p:cNvSpPr>
            <a:spLocks noChangeArrowheads="1"/>
          </p:cNvSpPr>
          <p:nvPr/>
        </p:nvSpPr>
        <p:spPr bwMode="auto">
          <a:xfrm>
            <a:off x="685800" y="1781175"/>
            <a:ext cx="7772400" cy="2643188"/>
          </a:xfrm>
          <a:prstGeom prst="rect">
            <a:avLst/>
          </a:prstGeom>
          <a:solidFill>
            <a:srgbClr val="CCFFCC"/>
          </a:solidFill>
          <a:ln w="9525">
            <a:noFill/>
            <a:miter lim="800000"/>
            <a:headEnd/>
            <a:tailEnd/>
          </a:ln>
        </p:spPr>
        <p:txBody>
          <a:bodyPr/>
          <a:lstStyle/>
          <a:p>
            <a:r>
              <a:rPr lang="en-US" dirty="0"/>
              <a:t>PRACTICE: If the elevator </a:t>
            </a:r>
            <a:r>
              <a:rPr lang="en-US" dirty="0" smtClean="0"/>
              <a:t>is accelerating                     </a:t>
            </a:r>
            <a:r>
              <a:rPr lang="en-US" dirty="0"/>
              <a:t>downward at 10 ms</a:t>
            </a:r>
            <a:r>
              <a:rPr lang="en-US" baseline="30000" dirty="0"/>
              <a:t>-2</a:t>
            </a:r>
            <a:r>
              <a:rPr lang="en-US" dirty="0"/>
              <a:t>, what </a:t>
            </a:r>
            <a:r>
              <a:rPr lang="en-US" dirty="0" smtClean="0"/>
              <a:t>does </a:t>
            </a:r>
            <a:r>
              <a:rPr lang="en-US" dirty="0"/>
              <a:t>Dobson                    observe the dropped ball’s acceleration to be?</a:t>
            </a:r>
            <a:endParaRPr lang="en-US" dirty="0">
              <a:sym typeface="Symbol" pitchFamily="18" charset="2"/>
            </a:endParaRPr>
          </a:p>
          <a:p>
            <a:r>
              <a:rPr lang="en-US" dirty="0">
                <a:sym typeface="Symbol" pitchFamily="18" charset="2"/>
              </a:rPr>
              <a:t>SOLUTION: </a:t>
            </a:r>
          </a:p>
          <a:p>
            <a:r>
              <a:rPr lang="en-US" dirty="0">
                <a:sym typeface="Symbol" pitchFamily="18" charset="2"/>
              </a:rPr>
              <a:t>He observes the acceleration of the ball to                      be zero!</a:t>
            </a:r>
          </a:p>
          <a:p>
            <a:r>
              <a:rPr lang="en-US" dirty="0">
                <a:sym typeface="Symbol" pitchFamily="18" charset="2"/>
              </a:rPr>
              <a:t>He thinks that the ball is “weightless!”</a:t>
            </a:r>
          </a:p>
        </p:txBody>
      </p:sp>
      <p:grpSp>
        <p:nvGrpSpPr>
          <p:cNvPr id="2" name="Group 6"/>
          <p:cNvGrpSpPr>
            <a:grpSpLocks/>
          </p:cNvGrpSpPr>
          <p:nvPr/>
        </p:nvGrpSpPr>
        <p:grpSpPr bwMode="auto">
          <a:xfrm>
            <a:off x="7059613" y="1846263"/>
            <a:ext cx="1957387" cy="2112962"/>
            <a:chOff x="3916" y="1403"/>
            <a:chExt cx="1233" cy="1331"/>
          </a:xfrm>
        </p:grpSpPr>
        <p:sp>
          <p:nvSpPr>
            <p:cNvPr id="212999" name="Rectangle 7"/>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44041" name="Rectangle 8"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1300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ln>
              <a:noFill/>
            </a:ln>
            <a:effectLst>
              <a:outerShdw blurRad="292100" dist="139700" dir="2700000" algn="tl" rotWithShape="0">
                <a:srgbClr val="333333">
                  <a:alpha val="65000"/>
                </a:srgbClr>
              </a:outerShdw>
            </a:effectLst>
          </p:spPr>
        </p:pic>
      </p:grpSp>
      <p:sp>
        <p:nvSpPr>
          <p:cNvPr id="213002" name="Oval 10"/>
          <p:cNvSpPr>
            <a:spLocks noChangeArrowheads="1"/>
          </p:cNvSpPr>
          <p:nvPr/>
        </p:nvSpPr>
        <p:spPr bwMode="auto">
          <a:xfrm>
            <a:off x="7821613" y="2951163"/>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440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4039" name="Rectangle 13"/>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and weightlessness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994">
                                            <p:txEl>
                                              <p:pRg st="0" end="0"/>
                                            </p:txEl>
                                          </p:spTgt>
                                        </p:tgtEl>
                                        <p:attrNameLst>
                                          <p:attrName>style.visibility</p:attrName>
                                        </p:attrNameLst>
                                      </p:cBhvr>
                                      <p:to>
                                        <p:strVal val="visible"/>
                                      </p:to>
                                    </p:set>
                                    <p:anim calcmode="lin" valueType="num">
                                      <p:cBhvr additive="base">
                                        <p:cTn id="7" dur="500" fill="hold"/>
                                        <p:tgtEl>
                                          <p:spTgt spid="212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9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2994">
                                            <p:txEl>
                                              <p:pRg st="1" end="1"/>
                                            </p:txEl>
                                          </p:spTgt>
                                        </p:tgtEl>
                                        <p:attrNameLst>
                                          <p:attrName>style.visibility</p:attrName>
                                        </p:attrNameLst>
                                      </p:cBhvr>
                                      <p:to>
                                        <p:strVal val="visible"/>
                                      </p:to>
                                    </p:set>
                                    <p:anim calcmode="lin" valueType="num">
                                      <p:cBhvr additive="base">
                                        <p:cTn id="13" dur="500" fill="hold"/>
                                        <p:tgtEl>
                                          <p:spTgt spid="2129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2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2994">
                                            <p:txEl>
                                              <p:pRg st="2" end="2"/>
                                            </p:txEl>
                                          </p:spTgt>
                                        </p:tgtEl>
                                        <p:attrNameLst>
                                          <p:attrName>style.visibility</p:attrName>
                                        </p:attrNameLst>
                                      </p:cBhvr>
                                      <p:to>
                                        <p:strVal val="visible"/>
                                      </p:to>
                                    </p:set>
                                    <p:anim calcmode="lin" valueType="num">
                                      <p:cBhvr additive="base">
                                        <p:cTn id="19" dur="500" fill="hold"/>
                                        <p:tgtEl>
                                          <p:spTgt spid="2129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29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2994">
                                            <p:txEl>
                                              <p:pRg st="3" end="3"/>
                                            </p:txEl>
                                          </p:spTgt>
                                        </p:tgtEl>
                                        <p:attrNameLst>
                                          <p:attrName>style.visibility</p:attrName>
                                        </p:attrNameLst>
                                      </p:cBhvr>
                                      <p:to>
                                        <p:strVal val="visible"/>
                                      </p:to>
                                    </p:set>
                                    <p:anim calcmode="lin" valueType="num">
                                      <p:cBhvr additive="base">
                                        <p:cTn id="25" dur="500" fill="hold"/>
                                        <p:tgtEl>
                                          <p:spTgt spid="2129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29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path" presetSubtype="0" repeatCount="indefinite" accel="50000" fill="hold" nodeType="clickEffect">
                                  <p:stCondLst>
                                    <p:cond delay="0"/>
                                  </p:stCondLst>
                                  <p:childTnLst>
                                    <p:animMotion origin="layout" path="M 0 0  L 0 0.33333  E" pathEditMode="relative" ptsTypes="">
                                      <p:cBhvr>
                                        <p:cTn id="30" dur="2000" fill="hold"/>
                                        <p:tgtEl>
                                          <p:spTgt spid="2"/>
                                        </p:tgtEl>
                                        <p:attrNameLst>
                                          <p:attrName>ppt_x</p:attrName>
                                          <p:attrName>ppt_y</p:attrName>
                                        </p:attrNameLst>
                                      </p:cBhvr>
                                    </p:animMotion>
                                  </p:childTnLst>
                                </p:cTn>
                              </p:par>
                              <p:par>
                                <p:cTn id="31" presetID="42" presetClass="path" presetSubtype="0" repeatCount="indefinite" accel="50000" fill="hold" grpId="0" nodeType="withEffect">
                                  <p:stCondLst>
                                    <p:cond delay="0"/>
                                  </p:stCondLst>
                                  <p:childTnLst>
                                    <p:animMotion origin="layout" path="M 0.02153 -0.00185 L 0.02153 0.32778 " pathEditMode="relative" rAng="0" ptsTypes="AA">
                                      <p:cBhvr>
                                        <p:cTn id="32" dur="2000" fill="hold"/>
                                        <p:tgtEl>
                                          <p:spTgt spid="213002"/>
                                        </p:tgtEl>
                                        <p:attrNameLst>
                                          <p:attrName>ppt_x</p:attrName>
                                          <p:attrName>ppt_y</p:attrName>
                                        </p:attrNameLst>
                                      </p:cBhvr>
                                      <p:rCtr x="0" y="165"/>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2995">
                                            <p:txEl>
                                              <p:pRg st="1" end="1"/>
                                            </p:txEl>
                                          </p:spTgt>
                                        </p:tgtEl>
                                        <p:attrNameLst>
                                          <p:attrName>style.visibility</p:attrName>
                                        </p:attrNameLst>
                                      </p:cBhvr>
                                      <p:to>
                                        <p:strVal val="visible"/>
                                      </p:to>
                                    </p:set>
                                    <p:anim calcmode="lin" valueType="num">
                                      <p:cBhvr additive="base">
                                        <p:cTn id="37" dur="500" fill="hold"/>
                                        <p:tgtEl>
                                          <p:spTgt spid="21299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29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2995">
                                            <p:txEl>
                                              <p:pRg st="2" end="2"/>
                                            </p:txEl>
                                          </p:spTgt>
                                        </p:tgtEl>
                                        <p:attrNameLst>
                                          <p:attrName>style.visibility</p:attrName>
                                        </p:attrNameLst>
                                      </p:cBhvr>
                                      <p:to>
                                        <p:strVal val="visible"/>
                                      </p:to>
                                    </p:set>
                                    <p:anim calcmode="lin" valueType="num">
                                      <p:cBhvr additive="base">
                                        <p:cTn id="43" dur="5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29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astronauts+floating"/>
          <p:cNvPicPr>
            <a:picLocks noChangeAspect="1" noChangeArrowheads="1"/>
          </p:cNvPicPr>
          <p:nvPr/>
        </p:nvPicPr>
        <p:blipFill>
          <a:blip r:embed="rId5" cstate="print"/>
          <a:srcRect/>
          <a:stretch>
            <a:fillRect/>
          </a:stretch>
        </p:blipFill>
        <p:spPr bwMode="auto">
          <a:xfrm>
            <a:off x="4860925" y="119063"/>
            <a:ext cx="3930650" cy="2927350"/>
          </a:xfrm>
          <a:prstGeom prst="rect">
            <a:avLst/>
          </a:prstGeom>
          <a:ln>
            <a:noFill/>
          </a:ln>
          <a:effectLst>
            <a:outerShdw blurRad="292100" dist="139700" dir="2700000" algn="tl" rotWithShape="0">
              <a:srgbClr val="333333">
                <a:alpha val="65000"/>
              </a:srgbClr>
            </a:outerShdw>
          </a:effectLst>
        </p:spPr>
      </p:pic>
      <p:pic>
        <p:nvPicPr>
          <p:cNvPr id="215044" name="Picture 4"/>
          <p:cNvPicPr>
            <a:picLocks noChangeAspect="1" noChangeArrowheads="1"/>
          </p:cNvPicPr>
          <p:nvPr/>
        </p:nvPicPr>
        <p:blipFill>
          <a:blip r:embed="rId6" cstate="print"/>
          <a:srcRect/>
          <a:stretch>
            <a:fillRect/>
          </a:stretch>
        </p:blipFill>
        <p:spPr bwMode="auto">
          <a:xfrm>
            <a:off x="393700" y="3208338"/>
            <a:ext cx="8405813" cy="3432175"/>
          </a:xfrm>
          <a:prstGeom prst="rect">
            <a:avLst/>
          </a:prstGeom>
          <a:ln>
            <a:noFill/>
          </a:ln>
          <a:effectLst>
            <a:outerShdw blurRad="292100" dist="139700" dir="2700000" algn="tl" rotWithShape="0">
              <a:srgbClr val="333333">
                <a:alpha val="65000"/>
              </a:srgbClr>
            </a:outerShdw>
          </a:effectLst>
        </p:spPr>
      </p:pic>
      <p:sp>
        <p:nvSpPr>
          <p:cNvPr id="215045" name="Text Box 5"/>
          <p:cNvSpPr txBox="1">
            <a:spLocks noChangeArrowheads="1"/>
          </p:cNvSpPr>
          <p:nvPr/>
        </p:nvSpPr>
        <p:spPr bwMode="auto">
          <a:xfrm rot="508996">
            <a:off x="2681288" y="4622800"/>
            <a:ext cx="2759075" cy="457200"/>
          </a:xfrm>
          <a:prstGeom prst="rect">
            <a:avLst/>
          </a:prstGeom>
          <a:noFill/>
          <a:ln w="9525">
            <a:noFill/>
            <a:miter lim="800000"/>
            <a:headEnd/>
            <a:tailEnd/>
          </a:ln>
        </p:spPr>
        <p:txBody>
          <a:bodyPr wrap="none">
            <a:spAutoFit/>
          </a:bodyPr>
          <a:lstStyle/>
          <a:p>
            <a:r>
              <a:rPr lang="en-US">
                <a:solidFill>
                  <a:schemeClr val="bg1"/>
                </a:solidFill>
              </a:rPr>
              <a:t>The “Vomit Comet”</a:t>
            </a:r>
          </a:p>
        </p:txBody>
      </p:sp>
      <p:pic>
        <p:nvPicPr>
          <p:cNvPr id="45063" name="Picture 7"/>
          <p:cNvPicPr>
            <a:picLocks noChangeAspect="1" noChangeArrowheads="1"/>
          </p:cNvPicPr>
          <p:nvPr/>
        </p:nvPicPr>
        <p:blipFill>
          <a:blip r:embed="rId7" cstate="print"/>
          <a:srcRect/>
          <a:stretch>
            <a:fillRect/>
          </a:stretch>
        </p:blipFill>
        <p:spPr bwMode="auto">
          <a:xfrm>
            <a:off x="420688" y="115888"/>
            <a:ext cx="4244975" cy="2927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5044"/>
                                        </p:tgtEl>
                                        <p:attrNameLst>
                                          <p:attrName>style.visibility</p:attrName>
                                        </p:attrNameLst>
                                      </p:cBhvr>
                                      <p:to>
                                        <p:strVal val="visible"/>
                                      </p:to>
                                    </p:set>
                                    <p:anim calcmode="lin" valueType="num">
                                      <p:cBhvr>
                                        <p:cTn id="7" dur="500" fill="hold"/>
                                        <p:tgtEl>
                                          <p:spTgt spid="215044"/>
                                        </p:tgtEl>
                                        <p:attrNameLst>
                                          <p:attrName>ppt_w</p:attrName>
                                        </p:attrNameLst>
                                      </p:cBhvr>
                                      <p:tavLst>
                                        <p:tav tm="0">
                                          <p:val>
                                            <p:fltVal val="0"/>
                                          </p:val>
                                        </p:tav>
                                        <p:tav tm="100000">
                                          <p:val>
                                            <p:strVal val="#ppt_w"/>
                                          </p:val>
                                        </p:tav>
                                      </p:tavLst>
                                    </p:anim>
                                    <p:anim calcmode="lin" valueType="num">
                                      <p:cBhvr>
                                        <p:cTn id="8" dur="500" fill="hold"/>
                                        <p:tgtEl>
                                          <p:spTgt spid="215044"/>
                                        </p:tgtEl>
                                        <p:attrNameLst>
                                          <p:attrName>ppt_h</p:attrName>
                                        </p:attrNameLst>
                                      </p:cBhvr>
                                      <p:tavLst>
                                        <p:tav tm="0">
                                          <p:val>
                                            <p:fltVal val="0"/>
                                          </p:val>
                                        </p:tav>
                                        <p:tav tm="100000">
                                          <p:val>
                                            <p:strVal val="#ppt_h"/>
                                          </p:val>
                                        </p:tav>
                                      </p:tavLst>
                                    </p:anim>
                                    <p:animEffect transition="in" filter="fade">
                                      <p:cBhvr>
                                        <p:cTn id="9" dur="500"/>
                                        <p:tgtEl>
                                          <p:spTgt spid="21504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5045">
                                            <p:txEl>
                                              <p:pRg st="0" end="0"/>
                                            </p:txEl>
                                          </p:spTgt>
                                        </p:tgtEl>
                                        <p:attrNameLst>
                                          <p:attrName>style.visibility</p:attrName>
                                        </p:attrNameLst>
                                      </p:cBhvr>
                                      <p:to>
                                        <p:strVal val="visible"/>
                                      </p:to>
                                    </p:set>
                                    <p:anim calcmode="lin" valueType="num">
                                      <p:cBhvr additive="base">
                                        <p:cTn id="14" dur="500" fill="hold"/>
                                        <p:tgtEl>
                                          <p:spTgt spid="21504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150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5063"/>
                                        </p:tgtEl>
                                        <p:attrNameLst>
                                          <p:attrName>style.visibility</p:attrName>
                                        </p:attrNameLst>
                                      </p:cBhvr>
                                      <p:to>
                                        <p:strVal val="visible"/>
                                      </p:to>
                                    </p:set>
                                    <p:anim calcmode="lin" valueType="num">
                                      <p:cBhvr>
                                        <p:cTn id="20" dur="500" fill="hold"/>
                                        <p:tgtEl>
                                          <p:spTgt spid="45063"/>
                                        </p:tgtEl>
                                        <p:attrNameLst>
                                          <p:attrName>ppt_w</p:attrName>
                                        </p:attrNameLst>
                                      </p:cBhvr>
                                      <p:tavLst>
                                        <p:tav tm="0">
                                          <p:val>
                                            <p:fltVal val="0"/>
                                          </p:val>
                                        </p:tav>
                                        <p:tav tm="100000">
                                          <p:val>
                                            <p:strVal val="#ppt_w"/>
                                          </p:val>
                                        </p:tav>
                                      </p:tavLst>
                                    </p:anim>
                                    <p:anim calcmode="lin" valueType="num">
                                      <p:cBhvr>
                                        <p:cTn id="21" dur="500" fill="hold"/>
                                        <p:tgtEl>
                                          <p:spTgt spid="45063"/>
                                        </p:tgtEl>
                                        <p:attrNameLst>
                                          <p:attrName>ppt_h</p:attrName>
                                        </p:attrNameLst>
                                      </p:cBhvr>
                                      <p:tavLst>
                                        <p:tav tm="0">
                                          <p:val>
                                            <p:fltVal val="0"/>
                                          </p:val>
                                        </p:tav>
                                        <p:tav tm="100000">
                                          <p:val>
                                            <p:strVal val="#ppt_h"/>
                                          </p:val>
                                        </p:tav>
                                      </p:tavLst>
                                    </p:anim>
                                    <p:animEffect transition="in" filter="fade">
                                      <p:cBhvr>
                                        <p:cTn id="22" dur="500"/>
                                        <p:tgtEl>
                                          <p:spTgt spid="45063"/>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15042"/>
                                        </p:tgtEl>
                                        <p:attrNameLst>
                                          <p:attrName>style.visibility</p:attrName>
                                        </p:attrNameLst>
                                      </p:cBhvr>
                                      <p:to>
                                        <p:strVal val="visible"/>
                                      </p:to>
                                    </p:set>
                                    <p:anim calcmode="lin" valueType="num">
                                      <p:cBhvr>
                                        <p:cTn id="27" dur="500" fill="hold"/>
                                        <p:tgtEl>
                                          <p:spTgt spid="215042"/>
                                        </p:tgtEl>
                                        <p:attrNameLst>
                                          <p:attrName>ppt_w</p:attrName>
                                        </p:attrNameLst>
                                      </p:cBhvr>
                                      <p:tavLst>
                                        <p:tav tm="0">
                                          <p:val>
                                            <p:fltVal val="0"/>
                                          </p:val>
                                        </p:tav>
                                        <p:tav tm="100000">
                                          <p:val>
                                            <p:strVal val="#ppt_w"/>
                                          </p:val>
                                        </p:tav>
                                      </p:tavLst>
                                    </p:anim>
                                    <p:anim calcmode="lin" valueType="num">
                                      <p:cBhvr>
                                        <p:cTn id="28" dur="500" fill="hold"/>
                                        <p:tgtEl>
                                          <p:spTgt spid="215042"/>
                                        </p:tgtEl>
                                        <p:attrNameLst>
                                          <p:attrName>ppt_h</p:attrName>
                                        </p:attrNameLst>
                                      </p:cBhvr>
                                      <p:tavLst>
                                        <p:tav tm="0">
                                          <p:val>
                                            <p:fltVal val="0"/>
                                          </p:val>
                                        </p:tav>
                                        <p:tav tm="100000">
                                          <p:val>
                                            <p:strVal val="#ppt_h"/>
                                          </p:val>
                                        </p:tav>
                                      </p:tavLst>
                                    </p:anim>
                                    <p:animEffect transition="in" filter="fade">
                                      <p:cBhvr>
                                        <p:cTn id="29" dur="500"/>
                                        <p:tgtEl>
                                          <p:spTgt spid="215042"/>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685800" y="1766888"/>
            <a:ext cx="7772400" cy="2271712"/>
          </a:xfrm>
          <a:prstGeom prst="rect">
            <a:avLst/>
          </a:prstGeom>
          <a:solidFill>
            <a:srgbClr val="CCFFCC"/>
          </a:solidFill>
          <a:ln w="9525">
            <a:noFill/>
            <a:miter lim="800000"/>
            <a:headEnd/>
            <a:tailEnd/>
          </a:ln>
        </p:spPr>
        <p:txBody>
          <a:bodyPr/>
          <a:lstStyle/>
          <a:p>
            <a:r>
              <a:rPr lang="en-US"/>
              <a:t>PRACTICE: We have all seen astronauts experiencing “weightlessness.” Explain why it only appears that they are weightless.</a:t>
            </a:r>
            <a:endParaRPr lang="en-US">
              <a:sym typeface="Symbol" pitchFamily="18" charset="2"/>
            </a:endParaRPr>
          </a:p>
          <a:p>
            <a:r>
              <a:rPr lang="en-US">
                <a:sym typeface="Symbol" pitchFamily="18" charset="2"/>
              </a:rPr>
              <a:t>SOLUTION: The astronaut, the spacecraft, </a:t>
            </a:r>
            <a:r>
              <a:rPr lang="en-US" i="1">
                <a:sym typeface="Symbol" pitchFamily="18" charset="2"/>
              </a:rPr>
              <a:t>and</a:t>
            </a:r>
            <a:r>
              <a:rPr lang="en-US">
                <a:sym typeface="Symbol" pitchFamily="18" charset="2"/>
              </a:rPr>
              <a:t> the tomatoes, are all accelerating at </a:t>
            </a:r>
            <a:r>
              <a:rPr lang="en-US" i="1">
                <a:sym typeface="Symbol" pitchFamily="18" charset="2"/>
              </a:rPr>
              <a:t>a</a:t>
            </a:r>
            <a:r>
              <a:rPr lang="en-US" baseline="-25000">
                <a:sym typeface="Symbol" pitchFamily="18" charset="2"/>
              </a:rPr>
              <a:t>c</a:t>
            </a:r>
            <a:r>
              <a:rPr lang="en-US">
                <a:sym typeface="Symbol" pitchFamily="18" charset="2"/>
              </a:rPr>
              <a:t> = </a:t>
            </a:r>
            <a:r>
              <a:rPr lang="en-US" i="1">
                <a:sym typeface="Symbol" pitchFamily="18" charset="2"/>
              </a:rPr>
              <a:t>g</a:t>
            </a:r>
            <a:r>
              <a:rPr lang="en-US">
                <a:sym typeface="Symbol" pitchFamily="18" charset="2"/>
              </a:rPr>
              <a:t>.</a:t>
            </a:r>
          </a:p>
          <a:p>
            <a:r>
              <a:rPr lang="en-US">
                <a:sym typeface="Symbol" pitchFamily="18" charset="2"/>
              </a:rPr>
              <a:t>They all fall together and appear to be weightless.</a:t>
            </a:r>
          </a:p>
        </p:txBody>
      </p:sp>
      <p:pic>
        <p:nvPicPr>
          <p:cNvPr id="217093" name="Picture 5" descr="International-Space-Station"/>
          <p:cNvPicPr>
            <a:picLocks noChangeAspect="1" noChangeArrowheads="1"/>
          </p:cNvPicPr>
          <p:nvPr/>
        </p:nvPicPr>
        <p:blipFill>
          <a:blip r:embed="rId5" cstate="print"/>
          <a:srcRect/>
          <a:stretch>
            <a:fillRect/>
          </a:stretch>
        </p:blipFill>
        <p:spPr bwMode="auto">
          <a:xfrm>
            <a:off x="684213" y="4081463"/>
            <a:ext cx="3933825" cy="2624137"/>
          </a:xfrm>
          <a:prstGeom prst="rect">
            <a:avLst/>
          </a:prstGeom>
          <a:ln>
            <a:noFill/>
          </a:ln>
          <a:effectLst>
            <a:outerShdw blurRad="292100" dist="139700" dir="2700000" algn="tl" rotWithShape="0">
              <a:srgbClr val="333333">
                <a:alpha val="65000"/>
              </a:srgbClr>
            </a:outerShdw>
          </a:effectLst>
        </p:spPr>
      </p:pic>
      <p:pic>
        <p:nvPicPr>
          <p:cNvPr id="217096" name="Picture 8" descr="2013-03-13t131616z_1245394693_tm4e93d0oly01_rtrmadp_3_usa"/>
          <p:cNvPicPr>
            <a:picLocks noChangeAspect="1" noChangeArrowheads="1"/>
          </p:cNvPicPr>
          <p:nvPr/>
        </p:nvPicPr>
        <p:blipFill>
          <a:blip r:embed="rId6" cstate="print"/>
          <a:srcRect l="8803" r="4150"/>
          <a:stretch>
            <a:fillRect/>
          </a:stretch>
        </p:blipFill>
        <p:spPr bwMode="auto">
          <a:xfrm>
            <a:off x="5030788" y="4075113"/>
            <a:ext cx="3427412" cy="2611437"/>
          </a:xfrm>
          <a:prstGeom prst="rect">
            <a:avLst/>
          </a:prstGeom>
          <a:ln>
            <a:noFill/>
          </a:ln>
          <a:effectLst>
            <a:outerShdw blurRad="292100" dist="139700" dir="2700000" algn="tl" rotWithShape="0">
              <a:srgbClr val="333333">
                <a:alpha val="65000"/>
              </a:srgbClr>
            </a:outerShdw>
          </a:effectLst>
        </p:spPr>
      </p:pic>
      <p:sp>
        <p:nvSpPr>
          <p:cNvPr id="217097" name="Text Box 9"/>
          <p:cNvSpPr txBox="1">
            <a:spLocks noChangeArrowheads="1"/>
          </p:cNvSpPr>
          <p:nvPr/>
        </p:nvSpPr>
        <p:spPr bwMode="auto">
          <a:xfrm>
            <a:off x="700088" y="6270625"/>
            <a:ext cx="3914775" cy="457200"/>
          </a:xfrm>
          <a:prstGeom prst="rect">
            <a:avLst/>
          </a:prstGeom>
          <a:noFill/>
          <a:ln w="9525">
            <a:noFill/>
            <a:miter lim="800000"/>
            <a:headEnd/>
            <a:tailEnd/>
          </a:ln>
        </p:spPr>
        <p:txBody>
          <a:bodyPr>
            <a:spAutoFit/>
          </a:bodyPr>
          <a:lstStyle/>
          <a:p>
            <a:r>
              <a:rPr lang="en-US">
                <a:solidFill>
                  <a:schemeClr val="bg1"/>
                </a:solidFill>
              </a:rPr>
              <a:t>International Space Station</a:t>
            </a:r>
          </a:p>
        </p:txBody>
      </p:sp>
      <p:sp>
        <p:nvSpPr>
          <p:cNvPr id="4608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6087" name="Rectangle 12"/>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and weightlessness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090">
                                            <p:txEl>
                                              <p:pRg st="0" end="0"/>
                                            </p:txEl>
                                          </p:spTgt>
                                        </p:tgtEl>
                                        <p:attrNameLst>
                                          <p:attrName>style.visibility</p:attrName>
                                        </p:attrNameLst>
                                      </p:cBhvr>
                                      <p:to>
                                        <p:strVal val="visible"/>
                                      </p:to>
                                    </p:set>
                                    <p:anim calcmode="lin" valueType="num">
                                      <p:cBhvr additive="base">
                                        <p:cTn id="7" dur="500" fill="hold"/>
                                        <p:tgtEl>
                                          <p:spTgt spid="217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17093"/>
                                        </p:tgtEl>
                                        <p:attrNameLst>
                                          <p:attrName>style.visibility</p:attrName>
                                        </p:attrNameLst>
                                      </p:cBhvr>
                                      <p:to>
                                        <p:strVal val="visible"/>
                                      </p:to>
                                    </p:set>
                                    <p:animEffect transition="in" filter="fade">
                                      <p:cBhvr>
                                        <p:cTn id="11" dur="2000"/>
                                        <p:tgtEl>
                                          <p:spTgt spid="21709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17097">
                                            <p:txEl>
                                              <p:pRg st="0" end="0"/>
                                            </p:txEl>
                                          </p:spTgt>
                                        </p:tgtEl>
                                        <p:attrNameLst>
                                          <p:attrName>style.visibility</p:attrName>
                                        </p:attrNameLst>
                                      </p:cBhvr>
                                      <p:to>
                                        <p:strVal val="visible"/>
                                      </p:to>
                                    </p:set>
                                    <p:anim calcmode="lin" valueType="num">
                                      <p:cBhvr additive="base">
                                        <p:cTn id="16" dur="500" fill="hold"/>
                                        <p:tgtEl>
                                          <p:spTgt spid="21709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170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096"/>
                                        </p:tgtEl>
                                        <p:attrNameLst>
                                          <p:attrName>style.visibility</p:attrName>
                                        </p:attrNameLst>
                                      </p:cBhvr>
                                      <p:to>
                                        <p:strVal val="visible"/>
                                      </p:to>
                                    </p:set>
                                    <p:animEffect transition="in" filter="fade">
                                      <p:cBhvr>
                                        <p:cTn id="22" dur="500"/>
                                        <p:tgtEl>
                                          <p:spTgt spid="217096"/>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17090">
                                            <p:txEl>
                                              <p:pRg st="1" end="1"/>
                                            </p:txEl>
                                          </p:spTgt>
                                        </p:tgtEl>
                                        <p:attrNameLst>
                                          <p:attrName>style.visibility</p:attrName>
                                        </p:attrNameLst>
                                      </p:cBhvr>
                                      <p:to>
                                        <p:strVal val="visible"/>
                                      </p:to>
                                    </p:set>
                                    <p:anim calcmode="lin" valueType="num">
                                      <p:cBhvr additive="base">
                                        <p:cTn id="27" dur="500" fill="hold"/>
                                        <p:tgtEl>
                                          <p:spTgt spid="217090">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70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17090">
                                            <p:txEl>
                                              <p:pRg st="2" end="2"/>
                                            </p:txEl>
                                          </p:spTgt>
                                        </p:tgtEl>
                                        <p:attrNameLst>
                                          <p:attrName>style.visibility</p:attrName>
                                        </p:attrNameLst>
                                      </p:cBhvr>
                                      <p:to>
                                        <p:strVal val="visible"/>
                                      </p:to>
                                    </p:set>
                                    <p:anim calcmode="lin" valueType="num">
                                      <p:cBhvr additive="base">
                                        <p:cTn id="33" dur="500" fill="hold"/>
                                        <p:tgtEl>
                                          <p:spTgt spid="217090">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170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600325" y="2976563"/>
            <a:ext cx="5865813" cy="3817937"/>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219139" name="Picture 3" descr="hubble_telescope_05"/>
          <p:cNvPicPr>
            <a:picLocks noChangeAspect="1" noChangeArrowheads="1"/>
          </p:cNvPicPr>
          <p:nvPr/>
        </p:nvPicPr>
        <p:blipFill>
          <a:blip r:embed="rId5" cstate="print"/>
          <a:srcRect/>
          <a:stretch>
            <a:fillRect/>
          </a:stretch>
        </p:blipFill>
        <p:spPr bwMode="auto">
          <a:xfrm>
            <a:off x="2616200" y="2925763"/>
            <a:ext cx="5849938" cy="3868737"/>
          </a:xfrm>
          <a:prstGeom prst="rect">
            <a:avLst/>
          </a:prstGeom>
          <a:noFill/>
          <a:ln w="9525">
            <a:noFill/>
            <a:miter lim="800000"/>
            <a:headEnd/>
            <a:tailEnd/>
          </a:ln>
        </p:spPr>
      </p:pic>
      <p:sp>
        <p:nvSpPr>
          <p:cNvPr id="47108" name="Freeform 4"/>
          <p:cNvSpPr>
            <a:spLocks/>
          </p:cNvSpPr>
          <p:nvPr/>
        </p:nvSpPr>
        <p:spPr bwMode="auto">
          <a:xfrm>
            <a:off x="0" y="-25400"/>
            <a:ext cx="9180513" cy="6894513"/>
          </a:xfrm>
          <a:custGeom>
            <a:avLst/>
            <a:gdLst>
              <a:gd name="T0" fmla="*/ 1834 w 5783"/>
              <a:gd name="T1" fmla="*/ 4343 h 4343"/>
              <a:gd name="T2" fmla="*/ 1834 w 5783"/>
              <a:gd name="T3" fmla="*/ 1941 h 4343"/>
              <a:gd name="T4" fmla="*/ 5313 w 5783"/>
              <a:gd name="T5" fmla="*/ 1941 h 4343"/>
              <a:gd name="T6" fmla="*/ 5313 w 5783"/>
              <a:gd name="T7" fmla="*/ 4336 h 4343"/>
              <a:gd name="T8" fmla="*/ 5783 w 5783"/>
              <a:gd name="T9" fmla="*/ 4336 h 4343"/>
              <a:gd name="T10" fmla="*/ 5783 w 5783"/>
              <a:gd name="T11" fmla="*/ 0 h 4343"/>
              <a:gd name="T12" fmla="*/ 0 w 5783"/>
              <a:gd name="T13" fmla="*/ 0 h 4343"/>
              <a:gd name="T14" fmla="*/ 0 w 5783"/>
              <a:gd name="T15" fmla="*/ 4328 h 4343"/>
              <a:gd name="T16" fmla="*/ 1834 w 5783"/>
              <a:gd name="T17" fmla="*/ 4343 h 4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3"/>
              <a:gd name="T28" fmla="*/ 0 h 4343"/>
              <a:gd name="T29" fmla="*/ 5783 w 5783"/>
              <a:gd name="T30" fmla="*/ 4343 h 43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3" h="4343">
                <a:moveTo>
                  <a:pt x="1834" y="4343"/>
                </a:moveTo>
                <a:lnTo>
                  <a:pt x="1834" y="1941"/>
                </a:lnTo>
                <a:lnTo>
                  <a:pt x="5313" y="1941"/>
                </a:lnTo>
                <a:lnTo>
                  <a:pt x="5313" y="4336"/>
                </a:lnTo>
                <a:lnTo>
                  <a:pt x="5783" y="4336"/>
                </a:lnTo>
                <a:lnTo>
                  <a:pt x="5783" y="0"/>
                </a:lnTo>
                <a:lnTo>
                  <a:pt x="0" y="0"/>
                </a:lnTo>
                <a:lnTo>
                  <a:pt x="0" y="4328"/>
                </a:lnTo>
                <a:lnTo>
                  <a:pt x="1834" y="4343"/>
                </a:lnTo>
                <a:close/>
              </a:path>
            </a:pathLst>
          </a:custGeom>
          <a:solidFill>
            <a:schemeClr val="bg1"/>
          </a:solidFill>
          <a:ln w="9525">
            <a:solidFill>
              <a:schemeClr val="bg1"/>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219143" name="Rectangle 7"/>
              <p:cNvSpPr>
                <a:spLocks noChangeArrowheads="1"/>
              </p:cNvSpPr>
              <p:nvPr/>
            </p:nvSpPr>
            <p:spPr bwMode="auto">
              <a:xfrm>
                <a:off x="681038" y="2959100"/>
                <a:ext cx="2225675" cy="2246313"/>
              </a:xfrm>
              <a:prstGeom prst="rect">
                <a:avLst/>
              </a:prstGeom>
              <a:solidFill>
                <a:srgbClr val="EAEAEA"/>
              </a:solidFill>
              <a:ln w="9525">
                <a:noFill/>
                <a:miter lim="800000"/>
                <a:headEnd/>
                <a:tailEnd/>
              </a:ln>
            </p:spPr>
            <p:txBody>
              <a:bodyPr/>
              <a:lstStyle/>
              <a:p>
                <a:pPr eaLnBrk="0" hangingPunct="0">
                  <a:spcBef>
                    <a:spcPct val="20000"/>
                  </a:spcBef>
                </a:pPr>
                <a:r>
                  <a:rPr lang="en-US" dirty="0" smtClean="0">
                    <a:solidFill>
                      <a:srgbClr val="000000"/>
                    </a:solidFill>
                    <a:cs typeface="Times New Roman" pitchFamily="18" charset="0"/>
                    <a:sym typeface="Symbol" pitchFamily="18" charset="2"/>
                  </a:rPr>
                  <a:t>every </a:t>
                </a:r>
                <a14:m>
                  <m:oMath xmlns:m="http://schemas.openxmlformats.org/officeDocument/2006/math">
                    <m:r>
                      <a:rPr lang="en-US" i="1" dirty="0" smtClean="0">
                        <a:solidFill>
                          <a:srgbClr val="000000"/>
                        </a:solidFill>
                        <a:latin typeface="Cambria Math" panose="02040503050406030204" pitchFamily="18" charset="0"/>
                        <a:cs typeface="Times New Roman" pitchFamily="18" charset="0"/>
                        <a:sym typeface="Symbol" pitchFamily="18" charset="2"/>
                      </a:rPr>
                      <m:t>𝑚</m:t>
                    </m:r>
                  </m:oMath>
                </a14:m>
                <a:r>
                  <a:rPr lang="en-US" dirty="0">
                    <a:solidFill>
                      <a:srgbClr val="000000"/>
                    </a:solidFill>
                    <a:cs typeface="Times New Roman" pitchFamily="18" charset="0"/>
                    <a:sym typeface="Symbol" pitchFamily="18" charset="2"/>
                  </a:rPr>
                  <a:t> that </a:t>
                </a:r>
                <a14:m>
                  <m:oMath xmlns:m="http://schemas.openxmlformats.org/officeDocument/2006/math">
                    <m:sSub>
                      <m:sSubPr>
                        <m:ctrlPr>
                          <a:rPr lang="en-US" b="0" i="1" dirty="0" smtClean="0">
                            <a:solidFill>
                              <a:srgbClr val="000000"/>
                            </a:solidFill>
                            <a:latin typeface="Cambria Math" panose="02040503050406030204" pitchFamily="18" charset="0"/>
                            <a:cs typeface="Times New Roman" pitchFamily="18" charset="0"/>
                            <a:sym typeface="Symbol" pitchFamily="18" charset="2"/>
                          </a:rPr>
                        </m:ctrlPr>
                      </m:sSubPr>
                      <m:e>
                        <m:r>
                          <a:rPr lang="en-US" i="1" dirty="0" smtClean="0">
                            <a:solidFill>
                              <a:srgbClr val="000000"/>
                            </a:solidFill>
                            <a:latin typeface="Cambria Math" panose="02040503050406030204" pitchFamily="18" charset="0"/>
                            <a:cs typeface="Times New Roman" pitchFamily="18" charset="0"/>
                            <a:sym typeface="Symbol" pitchFamily="18" charset="2"/>
                          </a:rPr>
                          <m:t>𝐹</m:t>
                        </m:r>
                      </m:e>
                      <m:sub>
                        <m:r>
                          <a:rPr lang="en-US" b="0" i="1" dirty="0" smtClean="0">
                            <a:solidFill>
                              <a:srgbClr val="000000"/>
                            </a:solidFill>
                            <a:latin typeface="Cambria Math" panose="02040503050406030204" pitchFamily="18" charset="0"/>
                            <a:cs typeface="Times New Roman" pitchFamily="18" charset="0"/>
                            <a:sym typeface="Symbol" pitchFamily="18" charset="2"/>
                          </a:rPr>
                          <m:t>𝑔</m:t>
                        </m:r>
                      </m:sub>
                    </m:sSub>
                  </m:oMath>
                </a14:m>
                <a:r>
                  <a:rPr lang="en-US" dirty="0">
                    <a:solidFill>
                      <a:srgbClr val="000000"/>
                    </a:solidFill>
                    <a:cs typeface="Times New Roman" pitchFamily="18" charset="0"/>
                    <a:sym typeface="Symbol" pitchFamily="18" charset="2"/>
                  </a:rPr>
                  <a:t>, the force of                                        gravity, is for all intents and                                        purposes,  zero.</a:t>
                </a:r>
              </a:p>
            </p:txBody>
          </p:sp>
        </mc:Choice>
        <mc:Fallback xmlns="">
          <p:sp>
            <p:nvSpPr>
              <p:cNvPr id="219143" name="Rectangle 7"/>
              <p:cNvSpPr>
                <a:spLocks noRot="1" noChangeAspect="1" noMove="1" noResize="1" noEditPoints="1" noAdjustHandles="1" noChangeArrowheads="1" noChangeShapeType="1" noTextEdit="1"/>
              </p:cNvSpPr>
              <p:nvPr/>
            </p:nvSpPr>
            <p:spPr bwMode="auto">
              <a:xfrm>
                <a:off x="681038" y="2959100"/>
                <a:ext cx="2225675" cy="2246313"/>
              </a:xfrm>
              <a:prstGeom prst="rect">
                <a:avLst/>
              </a:prstGeom>
              <a:blipFill>
                <a:blip r:embed="rId6"/>
                <a:stretch>
                  <a:fillRect l="-4384" t="-1897" r="-152055" b="-948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144" name="Rectangle 8"/>
              <p:cNvSpPr>
                <a:spLocks noChangeArrowheads="1"/>
              </p:cNvSpPr>
              <p:nvPr/>
            </p:nvSpPr>
            <p:spPr bwMode="auto">
              <a:xfrm>
                <a:off x="685800" y="1338263"/>
                <a:ext cx="7772400" cy="17399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Orbital motion and weightlessness</a:t>
                </a:r>
                <a:endParaRPr lang="en-US" sz="2000" dirty="0">
                  <a:solidFill>
                    <a:srgbClr val="000000"/>
                  </a:solidFill>
                  <a:latin typeface="Courier New" pitchFamily="49" charset="0"/>
                  <a:cs typeface="Times New Roman" pitchFamily="18" charset="0"/>
                </a:endParaRPr>
              </a:p>
              <a:p>
                <a:pPr eaLnBrk="0" hangingPunct="0">
                  <a:spcBef>
                    <a:spcPts val="300"/>
                  </a:spcBef>
                </a:pPr>
                <a:r>
                  <a:rPr lang="en-US" dirty="0">
                    <a:solidFill>
                      <a:srgbClr val="000000"/>
                    </a:solidFill>
                    <a:cs typeface="Times New Roman" pitchFamily="18" charset="0"/>
                    <a:sym typeface="Symbol" pitchFamily="18" charset="2"/>
                  </a:rPr>
                  <a:t>Only in </a:t>
                </a:r>
                <a:r>
                  <a:rPr lang="en-US" b="1" dirty="0">
                    <a:solidFill>
                      <a:srgbClr val="000000"/>
                    </a:solidFill>
                    <a:cs typeface="Times New Roman" pitchFamily="18" charset="0"/>
                    <a:sym typeface="Symbol" pitchFamily="18" charset="2"/>
                  </a:rPr>
                  <a:t>deep space</a:t>
                </a:r>
                <a:r>
                  <a:rPr lang="en-US" dirty="0">
                    <a:solidFill>
                      <a:srgbClr val="000000"/>
                    </a:solidFill>
                    <a:cs typeface="Times New Roman" pitchFamily="18" charset="0"/>
                    <a:sym typeface="Symbol" pitchFamily="18" charset="2"/>
                  </a:rPr>
                  <a:t> – which is defined to be far, far away from all masses – will a mass be truly weightless.</a:t>
                </a:r>
              </a:p>
              <a:p>
                <a:pPr eaLnBrk="0" hangingPunct="0">
                  <a:spcBef>
                    <a:spcPts val="0"/>
                  </a:spcBef>
                </a:pPr>
                <a:r>
                  <a:rPr lang="en-US" dirty="0">
                    <a:solidFill>
                      <a:srgbClr val="000000"/>
                    </a:solidFill>
                    <a:cs typeface="Times New Roman" pitchFamily="18" charset="0"/>
                    <a:sym typeface="Symbol" pitchFamily="18" charset="2"/>
                  </a:rPr>
                  <a:t>In deep space, the </a:t>
                </a:r>
                <a14:m>
                  <m:oMath xmlns:m="http://schemas.openxmlformats.org/officeDocument/2006/math">
                    <m:r>
                      <a:rPr lang="en-US" i="1" dirty="0" smtClean="0">
                        <a:solidFill>
                          <a:srgbClr val="000000"/>
                        </a:solidFill>
                        <a:latin typeface="Cambria Math" panose="02040503050406030204" pitchFamily="18" charset="0"/>
                        <a:cs typeface="Times New Roman" pitchFamily="18" charset="0"/>
                        <a:sym typeface="Symbol" pitchFamily="18" charset="2"/>
                      </a:rPr>
                      <m:t>𝑟</m:t>
                    </m:r>
                  </m:oMath>
                </a14:m>
                <a:r>
                  <a:rPr lang="en-US" dirty="0">
                    <a:solidFill>
                      <a:srgbClr val="000000"/>
                    </a:solidFill>
                    <a:cs typeface="Times New Roman" pitchFamily="18" charset="0"/>
                    <a:sym typeface="Symbol" pitchFamily="18" charset="2"/>
                  </a:rPr>
                  <a:t> in </a:t>
                </a:r>
                <a14:m>
                  <m:oMath xmlns:m="http://schemas.openxmlformats.org/officeDocument/2006/math">
                    <m:sSub>
                      <m:sSubPr>
                        <m:ctrlPr>
                          <a:rPr lang="en-US" b="0" i="1" dirty="0" smtClean="0">
                            <a:solidFill>
                              <a:srgbClr val="000000"/>
                            </a:solidFill>
                            <a:latin typeface="Cambria Math" panose="02040503050406030204" pitchFamily="18" charset="0"/>
                            <a:cs typeface="Times New Roman" pitchFamily="18" charset="0"/>
                            <a:sym typeface="Symbol" pitchFamily="18" charset="2"/>
                          </a:rPr>
                        </m:ctrlPr>
                      </m:sSubPr>
                      <m:e>
                        <m:r>
                          <a:rPr lang="en-US" i="1" dirty="0" smtClean="0">
                            <a:solidFill>
                              <a:srgbClr val="000000"/>
                            </a:solidFill>
                            <a:latin typeface="Cambria Math" panose="02040503050406030204" pitchFamily="18" charset="0"/>
                            <a:cs typeface="Times New Roman" pitchFamily="18" charset="0"/>
                            <a:sym typeface="Symbol" pitchFamily="18" charset="2"/>
                          </a:rPr>
                          <m:t>𝐹</m:t>
                        </m:r>
                      </m:e>
                      <m:sub>
                        <m:r>
                          <a:rPr lang="en-US" b="0" i="1" dirty="0" smtClean="0">
                            <a:solidFill>
                              <a:srgbClr val="000000"/>
                            </a:solidFill>
                            <a:latin typeface="Cambria Math" panose="02040503050406030204" pitchFamily="18" charset="0"/>
                            <a:cs typeface="Times New Roman" pitchFamily="18" charset="0"/>
                            <a:sym typeface="Symbol" pitchFamily="18" charset="2"/>
                          </a:rPr>
                          <m:t>𝑔</m:t>
                        </m:r>
                      </m:sub>
                    </m:sSub>
                    <m:r>
                      <a:rPr lang="en-US" i="1" dirty="0">
                        <a:solidFill>
                          <a:srgbClr val="000000"/>
                        </a:solidFill>
                        <a:latin typeface="Cambria Math" panose="02040503050406030204" pitchFamily="18" charset="0"/>
                        <a:cs typeface="Times New Roman" pitchFamily="18" charset="0"/>
                        <a:sym typeface="Symbol" pitchFamily="18" charset="2"/>
                      </a:rPr>
                      <m:t>=</m:t>
                    </m:r>
                    <m:f>
                      <m:fPr>
                        <m:ctrlPr>
                          <a:rPr lang="en-US" i="1" dirty="0">
                            <a:solidFill>
                              <a:srgbClr val="000000"/>
                            </a:solidFill>
                            <a:latin typeface="Cambria Math" panose="02040503050406030204" pitchFamily="18" charset="0"/>
                            <a:cs typeface="Times New Roman" pitchFamily="18" charset="0"/>
                            <a:sym typeface="Symbol" pitchFamily="18" charset="2"/>
                          </a:rPr>
                        </m:ctrlPr>
                      </m:fPr>
                      <m:num>
                        <m:r>
                          <a:rPr lang="en-US" i="1" dirty="0" err="1">
                            <a:solidFill>
                              <a:srgbClr val="000000"/>
                            </a:solidFill>
                            <a:latin typeface="Cambria Math" panose="02040503050406030204" pitchFamily="18" charset="0"/>
                            <a:cs typeface="Times New Roman" pitchFamily="18" charset="0"/>
                            <a:sym typeface="Symbol" pitchFamily="18" charset="2"/>
                          </a:rPr>
                          <m:t>𝐺𝑀𝑚</m:t>
                        </m:r>
                      </m:num>
                      <m:den>
                        <m:sSup>
                          <m:sSupPr>
                            <m:ctrlPr>
                              <a:rPr lang="en-US" b="0" i="1" dirty="0" smtClean="0">
                                <a:solidFill>
                                  <a:srgbClr val="000000"/>
                                </a:solidFill>
                                <a:latin typeface="Cambria Math" panose="02040503050406030204" pitchFamily="18" charset="0"/>
                                <a:cs typeface="Times New Roman" pitchFamily="18" charset="0"/>
                                <a:sym typeface="Symbol" pitchFamily="18" charset="2"/>
                              </a:rPr>
                            </m:ctrlPr>
                          </m:sSupPr>
                          <m:e>
                            <m:r>
                              <a:rPr lang="en-US" i="1" dirty="0" smtClean="0">
                                <a:solidFill>
                                  <a:srgbClr val="000000"/>
                                </a:solidFill>
                                <a:latin typeface="Cambria Math" panose="02040503050406030204" pitchFamily="18" charset="0"/>
                                <a:cs typeface="Times New Roman" pitchFamily="18" charset="0"/>
                                <a:sym typeface="Symbol" pitchFamily="18" charset="2"/>
                              </a:rPr>
                              <m:t>𝑟</m:t>
                            </m:r>
                          </m:e>
                          <m:sup>
                            <m:r>
                              <a:rPr lang="en-US"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i="1" dirty="0">
                        <a:solidFill>
                          <a:srgbClr val="000000"/>
                        </a:solidFill>
                        <a:latin typeface="Cambria Math" panose="02040503050406030204" pitchFamily="18" charset="0"/>
                        <a:cs typeface="Times New Roman" pitchFamily="18" charset="0"/>
                        <a:sym typeface="Symbol" pitchFamily="18" charset="2"/>
                      </a:rPr>
                      <m:t> </m:t>
                    </m:r>
                  </m:oMath>
                </a14:m>
                <a:r>
                  <a:rPr lang="en-US" dirty="0">
                    <a:solidFill>
                      <a:srgbClr val="000000"/>
                    </a:solidFill>
                    <a:cs typeface="Times New Roman" pitchFamily="18" charset="0"/>
                    <a:sym typeface="Symbol" pitchFamily="18" charset="2"/>
                  </a:rPr>
                  <a:t>is so large for</a:t>
                </a:r>
              </a:p>
            </p:txBody>
          </p:sp>
        </mc:Choice>
        <mc:Fallback xmlns="">
          <p:sp>
            <p:nvSpPr>
              <p:cNvPr id="219144" name="Rectangle 8"/>
              <p:cNvSpPr>
                <a:spLocks noRot="1" noChangeAspect="1" noMove="1" noResize="1" noEditPoints="1" noAdjustHandles="1" noChangeArrowheads="1" noChangeShapeType="1" noTextEdit="1"/>
              </p:cNvSpPr>
              <p:nvPr/>
            </p:nvSpPr>
            <p:spPr bwMode="auto">
              <a:xfrm>
                <a:off x="685800" y="1338263"/>
                <a:ext cx="7772400" cy="1739900"/>
              </a:xfrm>
              <a:prstGeom prst="rect">
                <a:avLst/>
              </a:prstGeom>
              <a:blipFill>
                <a:blip r:embed="rId7"/>
                <a:stretch>
                  <a:fillRect l="-1255" t="-3860" b="-3860"/>
                </a:stretch>
              </a:blipFill>
              <a:ln w="9525">
                <a:noFill/>
                <a:miter lim="800000"/>
                <a:headEnd/>
                <a:tailEnd/>
              </a:ln>
            </p:spPr>
            <p:txBody>
              <a:bodyPr/>
              <a:lstStyle/>
              <a:p>
                <a:r>
                  <a:rPr lang="en-US">
                    <a:noFill/>
                  </a:rPr>
                  <a:t> </a:t>
                </a:r>
              </a:p>
            </p:txBody>
          </p:sp>
        </mc:Fallback>
      </mc:AlternateContent>
      <p:sp>
        <p:nvSpPr>
          <p:cNvPr id="471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144">
                                            <p:txEl>
                                              <p:pRg st="1" end="1"/>
                                            </p:txEl>
                                          </p:spTgt>
                                        </p:tgtEl>
                                        <p:attrNameLst>
                                          <p:attrName>style.visibility</p:attrName>
                                        </p:attrNameLst>
                                      </p:cBhvr>
                                      <p:to>
                                        <p:strVal val="visible"/>
                                      </p:to>
                                    </p:set>
                                    <p:anim calcmode="lin" valueType="num">
                                      <p:cBhvr additive="base">
                                        <p:cTn id="7" dur="500" fill="hold"/>
                                        <p:tgtEl>
                                          <p:spTgt spid="2191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1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9144">
                                            <p:txEl>
                                              <p:pRg st="2" end="2"/>
                                            </p:txEl>
                                          </p:spTgt>
                                        </p:tgtEl>
                                        <p:attrNameLst>
                                          <p:attrName>style.visibility</p:attrName>
                                        </p:attrNameLst>
                                      </p:cBhvr>
                                      <p:to>
                                        <p:strVal val="visible"/>
                                      </p:to>
                                    </p:set>
                                    <p:anim calcmode="lin" valueType="num">
                                      <p:cBhvr additive="base">
                                        <p:cTn id="13" dur="500" fill="hold"/>
                                        <p:tgtEl>
                                          <p:spTgt spid="2191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8" fill="hold" nodeType="withEffect">
                                  <p:stCondLst>
                                    <p:cond delay="0"/>
                                  </p:stCondLst>
                                  <p:childTnLst>
                                    <p:set>
                                      <p:cBhvr>
                                        <p:cTn id="16" dur="1" fill="hold">
                                          <p:stCondLst>
                                            <p:cond delay="0"/>
                                          </p:stCondLst>
                                        </p:cTn>
                                        <p:tgtEl>
                                          <p:spTgt spid="219143">
                                            <p:txEl>
                                              <p:pRg st="0" end="0"/>
                                            </p:txEl>
                                          </p:spTgt>
                                        </p:tgtEl>
                                        <p:attrNameLst>
                                          <p:attrName>style.visibility</p:attrName>
                                        </p:attrNameLst>
                                      </p:cBhvr>
                                      <p:to>
                                        <p:strVal val="visible"/>
                                      </p:to>
                                    </p:set>
                                    <p:anim calcmode="lin" valueType="num">
                                      <p:cBhvr additive="base">
                                        <p:cTn id="17" dur="500" fill="hold"/>
                                        <p:tgtEl>
                                          <p:spTgt spid="21914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91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0" fill="hold"/>
                                        <p:tgtEl>
                                          <p:spTgt spid="219139"/>
                                        </p:tgtEl>
                                      </p:cBhvr>
                                      <p:by x="400000" y="400000"/>
                                    </p:animScale>
                                  </p:childTnLst>
                                </p:cTn>
                              </p:par>
                              <p:par>
                                <p:cTn id="23" presetID="10" presetClass="exit" presetSubtype="0" fill="hold" nodeType="withEffect">
                                  <p:stCondLst>
                                    <p:cond delay="0"/>
                                  </p:stCondLst>
                                  <p:childTnLst>
                                    <p:animEffect transition="out" filter="fade">
                                      <p:cBhvr>
                                        <p:cTn id="24" dur="5000"/>
                                        <p:tgtEl>
                                          <p:spTgt spid="219139"/>
                                        </p:tgtEl>
                                      </p:cBhvr>
                                    </p:animEffect>
                                    <p:set>
                                      <p:cBhvr>
                                        <p:cTn id="25" dur="1" fill="hold">
                                          <p:stCondLst>
                                            <p:cond delay="4999"/>
                                          </p:stCondLst>
                                        </p:cTn>
                                        <p:tgtEl>
                                          <p:spTgt spid="219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85800" y="1763713"/>
            <a:ext cx="7772400" cy="5094287"/>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119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7388" y="1847850"/>
            <a:ext cx="7764462" cy="3151188"/>
          </a:xfrm>
          <a:prstGeom prst="rect">
            <a:avLst/>
          </a:prstGeom>
          <a:noFill/>
          <a:ln w="9525">
            <a:noFill/>
            <a:miter lim="800000"/>
            <a:headEnd/>
            <a:tailEnd/>
          </a:ln>
        </p:spPr>
      </p:pic>
      <p:sp>
        <p:nvSpPr>
          <p:cNvPr id="221190" name="Text Box 6"/>
          <p:cNvSpPr txBox="1">
            <a:spLocks noChangeArrowheads="1"/>
          </p:cNvSpPr>
          <p:nvPr/>
        </p:nvSpPr>
        <p:spPr bwMode="auto">
          <a:xfrm>
            <a:off x="700088" y="5037138"/>
            <a:ext cx="78009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KE is POSITIVE and decreasing.</a:t>
            </a:r>
            <a:endParaRPr lang="en-US" i="1">
              <a:solidFill>
                <a:schemeClr val="hlink"/>
              </a:solidFill>
            </a:endParaRPr>
          </a:p>
        </p:txBody>
      </p:sp>
      <p:sp>
        <p:nvSpPr>
          <p:cNvPr id="221191" name="Line 7"/>
          <p:cNvSpPr>
            <a:spLocks noChangeShapeType="1"/>
          </p:cNvSpPr>
          <p:nvPr/>
        </p:nvSpPr>
        <p:spPr bwMode="auto">
          <a:xfrm>
            <a:off x="2898775" y="2927350"/>
            <a:ext cx="1408113" cy="1081088"/>
          </a:xfrm>
          <a:prstGeom prst="line">
            <a:avLst/>
          </a:prstGeom>
          <a:noFill/>
          <a:ln w="28575">
            <a:solidFill>
              <a:srgbClr val="FF0000"/>
            </a:solidFill>
            <a:round/>
            <a:headEnd/>
            <a:tailEnd/>
          </a:ln>
        </p:spPr>
        <p:txBody>
          <a:bodyPr/>
          <a:lstStyle/>
          <a:p>
            <a:endParaRPr lang="en-US"/>
          </a:p>
        </p:txBody>
      </p:sp>
      <p:sp>
        <p:nvSpPr>
          <p:cNvPr id="221192" name="Line 8"/>
          <p:cNvSpPr>
            <a:spLocks noChangeShapeType="1"/>
          </p:cNvSpPr>
          <p:nvPr/>
        </p:nvSpPr>
        <p:spPr bwMode="auto">
          <a:xfrm>
            <a:off x="6811963" y="4037013"/>
            <a:ext cx="1550987" cy="973137"/>
          </a:xfrm>
          <a:prstGeom prst="line">
            <a:avLst/>
          </a:prstGeom>
          <a:noFill/>
          <a:ln w="28575">
            <a:solidFill>
              <a:srgbClr val="FF0000"/>
            </a:solidFill>
            <a:round/>
            <a:headEnd/>
            <a:tailEnd/>
          </a:ln>
        </p:spPr>
        <p:txBody>
          <a:bodyPr/>
          <a:lstStyle/>
          <a:p>
            <a:endParaRPr lang="en-US"/>
          </a:p>
        </p:txBody>
      </p:sp>
      <p:sp>
        <p:nvSpPr>
          <p:cNvPr id="221193" name="Text Box 9"/>
          <p:cNvSpPr txBox="1">
            <a:spLocks noChangeArrowheads="1"/>
          </p:cNvSpPr>
          <p:nvPr/>
        </p:nvSpPr>
        <p:spPr bwMode="auto">
          <a:xfrm>
            <a:off x="698500" y="5537200"/>
            <a:ext cx="780097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GPE is NEGATIVE and increasing (becoming less negative).</a:t>
            </a:r>
            <a:endParaRPr lang="en-US" i="1">
              <a:solidFill>
                <a:schemeClr val="hlink"/>
              </a:solidFill>
            </a:endParaRPr>
          </a:p>
        </p:txBody>
      </p:sp>
      <p:sp>
        <p:nvSpPr>
          <p:cNvPr id="221194" name="Line 10"/>
          <p:cNvSpPr>
            <a:spLocks noChangeShapeType="1"/>
          </p:cNvSpPr>
          <p:nvPr/>
        </p:nvSpPr>
        <p:spPr bwMode="auto">
          <a:xfrm flipH="1">
            <a:off x="4933950" y="4121150"/>
            <a:ext cx="1325563" cy="889000"/>
          </a:xfrm>
          <a:prstGeom prst="line">
            <a:avLst/>
          </a:prstGeom>
          <a:noFill/>
          <a:ln w="28575">
            <a:solidFill>
              <a:srgbClr val="FF0000"/>
            </a:solidFill>
            <a:round/>
            <a:headEnd/>
            <a:tailEnd/>
          </a:ln>
        </p:spPr>
        <p:txBody>
          <a:bodyPr/>
          <a:lstStyle/>
          <a:p>
            <a:endParaRPr lang="en-US"/>
          </a:p>
        </p:txBody>
      </p:sp>
      <p:sp>
        <p:nvSpPr>
          <p:cNvPr id="221195" name="Oval 11"/>
          <p:cNvSpPr>
            <a:spLocks noChangeArrowheads="1"/>
          </p:cNvSpPr>
          <p:nvPr/>
        </p:nvSpPr>
        <p:spPr bwMode="auto">
          <a:xfrm>
            <a:off x="1381125" y="2798763"/>
            <a:ext cx="301625" cy="301625"/>
          </a:xfrm>
          <a:prstGeom prst="ellipse">
            <a:avLst/>
          </a:prstGeom>
          <a:noFill/>
          <a:ln w="19050">
            <a:solidFill>
              <a:srgbClr val="FF0000"/>
            </a:solidFill>
            <a:round/>
            <a:headEnd/>
            <a:tailEnd/>
          </a:ln>
        </p:spPr>
        <p:txBody>
          <a:bodyPr wrap="none" anchor="ctr"/>
          <a:lstStyle/>
          <a:p>
            <a:endParaRPr lang="en-US"/>
          </a:p>
        </p:txBody>
      </p:sp>
      <p:sp>
        <p:nvSpPr>
          <p:cNvPr id="481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8139" name="Rectangle 1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Orbital motion, orbital speed and orbital energy</a:t>
            </a:r>
            <a:endParaRPr lang="en-US" i="1" dirty="0">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9">
                                            <p:txEl>
                                              <p:pRg st="0" end="0"/>
                                            </p:txEl>
                                          </p:spTgt>
                                        </p:tgtEl>
                                        <p:attrNameLst>
                                          <p:attrName>style.visibility</p:attrName>
                                        </p:attrNameLst>
                                      </p:cBhvr>
                                      <p:to>
                                        <p:strVal val="visible"/>
                                      </p:to>
                                    </p:set>
                                    <p:anim calcmode="lin" valueType="num">
                                      <p:cBhvr additive="base">
                                        <p:cTn id="7" dur="500" fill="hold"/>
                                        <p:tgtEl>
                                          <p:spTgt spid="48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199"/>
                                        </p:tgtEl>
                                        <p:attrNameLst>
                                          <p:attrName>style.visibility</p:attrName>
                                        </p:attrNameLst>
                                      </p:cBhvr>
                                      <p:to>
                                        <p:strVal val="visible"/>
                                      </p:to>
                                    </p:set>
                                    <p:anim calcmode="lin" valueType="num">
                                      <p:cBhvr additive="base">
                                        <p:cTn id="13" dur="500" fill="hold"/>
                                        <p:tgtEl>
                                          <p:spTgt spid="221199"/>
                                        </p:tgtEl>
                                        <p:attrNameLst>
                                          <p:attrName>ppt_x</p:attrName>
                                        </p:attrNameLst>
                                      </p:cBhvr>
                                      <p:tavLst>
                                        <p:tav tm="0">
                                          <p:val>
                                            <p:strVal val="#ppt_x"/>
                                          </p:val>
                                        </p:tav>
                                        <p:tav tm="100000">
                                          <p:val>
                                            <p:strVal val="#ppt_x"/>
                                          </p:val>
                                        </p:tav>
                                      </p:tavLst>
                                    </p:anim>
                                    <p:anim calcmode="lin" valueType="num">
                                      <p:cBhvr additive="base">
                                        <p:cTn id="14" dur="500" fill="hold"/>
                                        <p:tgtEl>
                                          <p:spTgt spid="221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1190">
                                            <p:txEl>
                                              <p:pRg st="0" end="0"/>
                                            </p:txEl>
                                          </p:spTgt>
                                        </p:tgtEl>
                                        <p:attrNameLst>
                                          <p:attrName>style.visibility</p:attrName>
                                        </p:attrNameLst>
                                      </p:cBhvr>
                                      <p:to>
                                        <p:strVal val="visible"/>
                                      </p:to>
                                    </p:set>
                                    <p:anim calcmode="lin" valueType="num">
                                      <p:cBhvr additive="base">
                                        <p:cTn id="19" dur="500" fill="hold"/>
                                        <p:tgtEl>
                                          <p:spTgt spid="22119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1191"/>
                                        </p:tgtEl>
                                        <p:attrNameLst>
                                          <p:attrName>style.visibility</p:attrName>
                                        </p:attrNameLst>
                                      </p:cBhvr>
                                      <p:to>
                                        <p:strVal val="visible"/>
                                      </p:to>
                                    </p:set>
                                    <p:animEffect transition="in" filter="wipe(up)">
                                      <p:cBhvr>
                                        <p:cTn id="25" dur="500"/>
                                        <p:tgtEl>
                                          <p:spTgt spid="221191"/>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21192"/>
                                        </p:tgtEl>
                                        <p:attrNameLst>
                                          <p:attrName>style.visibility</p:attrName>
                                        </p:attrNameLst>
                                      </p:cBhvr>
                                      <p:to>
                                        <p:strVal val="visible"/>
                                      </p:to>
                                    </p:set>
                                    <p:animEffect transition="in" filter="wipe(up)">
                                      <p:cBhvr>
                                        <p:cTn id="30" dur="500"/>
                                        <p:tgtEl>
                                          <p:spTgt spid="221192"/>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1193">
                                            <p:txEl>
                                              <p:pRg st="0" end="0"/>
                                            </p:txEl>
                                          </p:spTgt>
                                        </p:tgtEl>
                                        <p:attrNameLst>
                                          <p:attrName>style.visibility</p:attrName>
                                        </p:attrNameLst>
                                      </p:cBhvr>
                                      <p:to>
                                        <p:strVal val="visible"/>
                                      </p:to>
                                    </p:set>
                                    <p:anim calcmode="lin" valueType="num">
                                      <p:cBhvr additive="base">
                                        <p:cTn id="35" dur="500" fill="hold"/>
                                        <p:tgtEl>
                                          <p:spTgt spid="22119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11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21194"/>
                                        </p:tgtEl>
                                        <p:attrNameLst>
                                          <p:attrName>style.visibility</p:attrName>
                                        </p:attrNameLst>
                                      </p:cBhvr>
                                      <p:to>
                                        <p:strVal val="visible"/>
                                      </p:to>
                                    </p:set>
                                    <p:animEffect transition="in" filter="wipe(up)">
                                      <p:cBhvr>
                                        <p:cTn id="41" dur="500"/>
                                        <p:tgtEl>
                                          <p:spTgt spid="221194"/>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21195"/>
                                        </p:tgtEl>
                                        <p:attrNameLst>
                                          <p:attrName>style.visibility</p:attrName>
                                        </p:attrNameLst>
                                      </p:cBhvr>
                                      <p:to>
                                        <p:strVal val="visible"/>
                                      </p:to>
                                    </p:set>
                                    <p:anim calcmode="lin" valueType="num">
                                      <p:cBhvr>
                                        <p:cTn id="46" dur="500" fill="hold"/>
                                        <p:tgtEl>
                                          <p:spTgt spid="221195"/>
                                        </p:tgtEl>
                                        <p:attrNameLst>
                                          <p:attrName>ppt_w</p:attrName>
                                        </p:attrNameLst>
                                      </p:cBhvr>
                                      <p:tavLst>
                                        <p:tav tm="0">
                                          <p:val>
                                            <p:fltVal val="0"/>
                                          </p:val>
                                        </p:tav>
                                        <p:tav tm="100000">
                                          <p:val>
                                            <p:strVal val="#ppt_w"/>
                                          </p:val>
                                        </p:tav>
                                      </p:tavLst>
                                    </p:anim>
                                    <p:anim calcmode="lin" valueType="num">
                                      <p:cBhvr>
                                        <p:cTn id="47" dur="500" fill="hold"/>
                                        <p:tgtEl>
                                          <p:spTgt spid="221195"/>
                                        </p:tgtEl>
                                        <p:attrNameLst>
                                          <p:attrName>ppt_h</p:attrName>
                                        </p:attrNameLst>
                                      </p:cBhvr>
                                      <p:tavLst>
                                        <p:tav tm="0">
                                          <p:val>
                                            <p:fltVal val="0"/>
                                          </p:val>
                                        </p:tav>
                                        <p:tav tm="100000">
                                          <p:val>
                                            <p:strVal val="#ppt_h"/>
                                          </p:val>
                                        </p:tav>
                                      </p:tavLst>
                                    </p:anim>
                                    <p:animEffect transition="in" filter="fade">
                                      <p:cBhvr>
                                        <p:cTn id="48" dur="500"/>
                                        <p:tgtEl>
                                          <p:spTgt spid="221195"/>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animBg="1"/>
      <p:bldP spid="221192" grpId="0" animBg="1"/>
      <p:bldP spid="221194" grpId="0" animBg="1"/>
      <p:bldP spid="22119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5800" y="1785939"/>
            <a:ext cx="7772400" cy="3687850"/>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324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738" y="1830388"/>
            <a:ext cx="7756525" cy="13811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23242" name="Text Box 10"/>
              <p:cNvSpPr txBox="1">
                <a:spLocks noChangeArrowheads="1"/>
              </p:cNvSpPr>
              <p:nvPr/>
            </p:nvSpPr>
            <p:spPr bwMode="auto">
              <a:xfrm>
                <a:off x="723900" y="3222625"/>
                <a:ext cx="7800975" cy="74546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From Kepler’s 3</a:t>
                </a:r>
                <a:r>
                  <a:rPr lang="en-US" baseline="30000" dirty="0">
                    <a:solidFill>
                      <a:schemeClr val="hlink"/>
                    </a:solidFill>
                    <a:sym typeface="Symbol" pitchFamily="18" charset="2"/>
                  </a:rPr>
                  <a:t>rd</a:t>
                </a:r>
                <a:r>
                  <a:rPr lang="en-US" dirty="0">
                    <a:solidFill>
                      <a:schemeClr val="hlink"/>
                    </a:solidFill>
                    <a:sym typeface="Symbol" pitchFamily="18" charset="2"/>
                  </a:rPr>
                  <a:t> law, </a:t>
                </a:r>
                <a14:m>
                  <m:oMath xmlns:m="http://schemas.openxmlformats.org/officeDocument/2006/math">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𝑇</m:t>
                        </m:r>
                      </m:e>
                      <m:sup>
                        <m:r>
                          <a:rPr lang="en-US" b="0" i="1" dirty="0" smtClean="0">
                            <a:solidFill>
                              <a:schemeClr val="hlink"/>
                            </a:solidFill>
                            <a:latin typeface="Cambria Math" panose="02040503050406030204" pitchFamily="18" charset="0"/>
                            <a:sym typeface="Symbol" pitchFamily="18" charset="2"/>
                          </a:rPr>
                          <m:t>2</m:t>
                        </m:r>
                      </m:sup>
                    </m:sSup>
                    <m:r>
                      <a:rPr lang="en-US" i="1" dirty="0">
                        <a:solidFill>
                          <a:schemeClr val="hlink"/>
                        </a:solidFill>
                        <a:latin typeface="Cambria Math" panose="02040503050406030204" pitchFamily="18" charset="0"/>
                        <a:sym typeface="Symbol" pitchFamily="18" charset="2"/>
                      </a:rPr>
                      <m:t>=</m:t>
                    </m:r>
                    <m:d>
                      <m:dPr>
                        <m:ctrlPr>
                          <a:rPr lang="en-US" b="0" i="1" dirty="0" smtClean="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𝐺𝑀</m:t>
                            </m:r>
                          </m:den>
                        </m:f>
                      </m:e>
                    </m:d>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𝑟</m:t>
                        </m:r>
                      </m:e>
                      <m:sup>
                        <m:r>
                          <a:rPr lang="en-US" b="0" i="1" dirty="0" smtClean="0">
                            <a:solidFill>
                              <a:schemeClr val="hlink"/>
                            </a:solidFill>
                            <a:latin typeface="Cambria Math" panose="02040503050406030204" pitchFamily="18" charset="0"/>
                            <a:sym typeface="Symbol" pitchFamily="18" charset="2"/>
                          </a:rPr>
                          <m:t>3</m:t>
                        </m:r>
                      </m:sup>
                    </m:sSup>
                  </m:oMath>
                </a14:m>
                <a:r>
                  <a:rPr lang="en-US" dirty="0" smtClean="0">
                    <a:solidFill>
                      <a:schemeClr val="hlink"/>
                    </a:solidFill>
                    <a:sym typeface="Symbol" pitchFamily="18" charset="2"/>
                  </a:rPr>
                  <a:t> . </a:t>
                </a:r>
                <a:endParaRPr lang="en-US" dirty="0">
                  <a:solidFill>
                    <a:schemeClr val="hlink"/>
                  </a:solidFill>
                  <a:sym typeface="Symbol" pitchFamily="18" charset="2"/>
                </a:endParaRPr>
              </a:p>
            </p:txBody>
          </p:sp>
        </mc:Choice>
        <mc:Fallback xmlns="">
          <p:sp>
            <p:nvSpPr>
              <p:cNvPr id="223242" name="Text Box 10"/>
              <p:cNvSpPr txBox="1">
                <a:spLocks noRot="1" noChangeAspect="1" noMove="1" noResize="1" noEditPoints="1" noAdjustHandles="1" noChangeArrowheads="1" noChangeShapeType="1" noTextEdit="1"/>
              </p:cNvSpPr>
              <p:nvPr/>
            </p:nvSpPr>
            <p:spPr bwMode="auto">
              <a:xfrm>
                <a:off x="723900" y="3222625"/>
                <a:ext cx="7800975" cy="745460"/>
              </a:xfrm>
              <a:prstGeom prst="rect">
                <a:avLst/>
              </a:prstGeom>
              <a:blipFill>
                <a:blip r:embed="rId6"/>
                <a:stretch>
                  <a:fillRect l="-1251"/>
                </a:stretch>
              </a:blipFill>
              <a:ln w="9525">
                <a:noFill/>
                <a:miter lim="800000"/>
                <a:headEnd/>
                <a:tailEnd/>
              </a:ln>
            </p:spPr>
            <p:txBody>
              <a:bodyPr/>
              <a:lstStyle/>
              <a:p>
                <a:r>
                  <a:rPr lang="en-US">
                    <a:noFill/>
                  </a:rPr>
                  <a:t> </a:t>
                </a:r>
              </a:p>
            </p:txBody>
          </p:sp>
        </mc:Fallback>
      </mc:AlternateContent>
      <p:sp>
        <p:nvSpPr>
          <p:cNvPr id="223243" name="Oval 11"/>
          <p:cNvSpPr>
            <a:spLocks noChangeArrowheads="1"/>
          </p:cNvSpPr>
          <p:nvPr/>
        </p:nvSpPr>
        <p:spPr bwMode="auto">
          <a:xfrm>
            <a:off x="746125" y="2684463"/>
            <a:ext cx="301625" cy="301625"/>
          </a:xfrm>
          <a:prstGeom prst="ellipse">
            <a:avLst/>
          </a:prstGeom>
          <a:noFill/>
          <a:ln w="19050">
            <a:solidFill>
              <a:srgbClr val="FF0000"/>
            </a:solidFill>
            <a:round/>
            <a:headEnd/>
            <a:tailEnd/>
          </a:ln>
        </p:spPr>
        <p:txBody>
          <a:bodyPr wrap="none" anchor="ctr"/>
          <a:lstStyle/>
          <a:p>
            <a:endParaRPr lang="en-US"/>
          </a:p>
        </p:txBody>
      </p:sp>
      <p:sp>
        <p:nvSpPr>
          <p:cNvPr id="4915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9159" name="Rectangle 1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mc:AlternateContent xmlns:mc="http://schemas.openxmlformats.org/markup-compatibility/2006" xmlns:a14="http://schemas.microsoft.com/office/drawing/2010/main">
        <mc:Choice Requires="a14">
          <p:sp>
            <p:nvSpPr>
              <p:cNvPr id="223248" name="Text Box 16"/>
              <p:cNvSpPr txBox="1">
                <a:spLocks noChangeArrowheads="1"/>
              </p:cNvSpPr>
              <p:nvPr/>
            </p:nvSpPr>
            <p:spPr bwMode="auto">
              <a:xfrm>
                <a:off x="746125" y="3981606"/>
                <a:ext cx="7800975" cy="645048"/>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Thus </a:t>
                </a:r>
                <a14:m>
                  <m:oMath xmlns:m="http://schemas.openxmlformats.org/officeDocument/2006/math">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𝑟</m:t>
                        </m:r>
                      </m:e>
                      <m:sup>
                        <m:r>
                          <a:rPr lang="en-US" b="0" i="1" dirty="0" smtClean="0">
                            <a:solidFill>
                              <a:schemeClr val="hlink"/>
                            </a:solidFill>
                            <a:latin typeface="Cambria Math" panose="02040503050406030204" pitchFamily="18" charset="0"/>
                            <a:sym typeface="Symbol" pitchFamily="18" charset="2"/>
                          </a:rPr>
                          <m:t>3</m:t>
                        </m:r>
                      </m:sup>
                    </m:sSup>
                    <m:r>
                      <a:rPr lang="en-US" i="1" dirty="0">
                        <a:solidFill>
                          <a:schemeClr val="hlink"/>
                        </a:solidFill>
                        <a:latin typeface="Cambria Math" panose="02040503050406030204" pitchFamily="18" charset="0"/>
                        <a:sym typeface="Symbol" pitchFamily="18" charset="2"/>
                      </a:rPr>
                      <m:t>=</m:t>
                    </m:r>
                    <m:d>
                      <m:dPr>
                        <m:ctrlPr>
                          <a:rPr lang="en-US" b="0" i="1" dirty="0" smtClean="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r>
                              <a:rPr lang="en-US" i="1" dirty="0">
                                <a:solidFill>
                                  <a:schemeClr val="hlink"/>
                                </a:solidFill>
                                <a:latin typeface="Cambria Math" panose="02040503050406030204" pitchFamily="18" charset="0"/>
                                <a:sym typeface="Symbol" pitchFamily="18" charset="2"/>
                              </a:rPr>
                              <m:t>4</m:t>
                            </m:r>
                            <m:sSup>
                              <m:sSup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i="1" dirty="0">
                                    <a:solidFill>
                                      <a:schemeClr val="hlink"/>
                                    </a:solidFill>
                                    <a:latin typeface="Cambria Math" panose="02040503050406030204" pitchFamily="18" charset="0"/>
                                    <a:ea typeface="Cambria Math" panose="02040503050406030204" pitchFamily="18" charset="0"/>
                                    <a:sym typeface="Symbol" pitchFamily="18" charset="2"/>
                                  </a:rPr>
                                  <m:t>2</m:t>
                                </m:r>
                              </m:sup>
                            </m:sSup>
                          </m:den>
                        </m:f>
                      </m:e>
                    </m:d>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𝑇</m:t>
                        </m:r>
                      </m:e>
                      <m:sup>
                        <m:r>
                          <a:rPr lang="en-US" b="0" i="1" dirty="0" smtClean="0">
                            <a:solidFill>
                              <a:schemeClr val="hlink"/>
                            </a:solidFill>
                            <a:latin typeface="Cambria Math" panose="02040503050406030204" pitchFamily="18" charset="0"/>
                            <a:sym typeface="Symbol" pitchFamily="18" charset="2"/>
                          </a:rPr>
                          <m:t>2</m:t>
                        </m:r>
                      </m:sup>
                    </m:sSup>
                  </m:oMath>
                </a14:m>
                <a:r>
                  <a:rPr lang="en-US" dirty="0">
                    <a:solidFill>
                      <a:schemeClr val="hlink"/>
                    </a:solidFill>
                    <a:sym typeface="Symbol" pitchFamily="18" charset="2"/>
                  </a:rPr>
                  <a:t>. </a:t>
                </a:r>
              </a:p>
            </p:txBody>
          </p:sp>
        </mc:Choice>
        <mc:Fallback xmlns="">
          <p:sp>
            <p:nvSpPr>
              <p:cNvPr id="223248" name="Text Box 16"/>
              <p:cNvSpPr txBox="1">
                <a:spLocks noRot="1" noChangeAspect="1" noMove="1" noResize="1" noEditPoints="1" noAdjustHandles="1" noChangeArrowheads="1" noChangeShapeType="1" noTextEdit="1"/>
              </p:cNvSpPr>
              <p:nvPr/>
            </p:nvSpPr>
            <p:spPr bwMode="auto">
              <a:xfrm>
                <a:off x="746125" y="3981606"/>
                <a:ext cx="7800975" cy="645048"/>
              </a:xfrm>
              <a:prstGeom prst="rect">
                <a:avLst/>
              </a:prstGeom>
              <a:blipFill>
                <a:blip r:embed="rId7"/>
                <a:stretch>
                  <a:fillRect l="-1172" b="-660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3249" name="Text Box 17"/>
              <p:cNvSpPr txBox="1">
                <a:spLocks noChangeArrowheads="1"/>
              </p:cNvSpPr>
              <p:nvPr/>
            </p:nvSpPr>
            <p:spPr bwMode="auto">
              <a:xfrm>
                <a:off x="746125" y="4696329"/>
                <a:ext cx="7800975" cy="45720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That is to say, </a:t>
                </a:r>
                <a14:m>
                  <m:oMath xmlns:m="http://schemas.openxmlformats.org/officeDocument/2006/math">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𝑟</m:t>
                        </m:r>
                      </m:e>
                      <m:sup>
                        <m:r>
                          <a:rPr lang="en-US" b="0" i="1" dirty="0" smtClean="0">
                            <a:solidFill>
                              <a:schemeClr val="hlink"/>
                            </a:solidFill>
                            <a:latin typeface="Cambria Math" panose="02040503050406030204" pitchFamily="18" charset="0"/>
                            <a:sym typeface="Symbol" pitchFamily="18" charset="2"/>
                          </a:rPr>
                          <m:t>3</m:t>
                        </m:r>
                      </m:sup>
                    </m:sSup>
                    <m:r>
                      <a:rPr lang="en-US" b="0" i="1" dirty="0" smtClean="0">
                        <a:solidFill>
                          <a:schemeClr val="hlink"/>
                        </a:solidFill>
                        <a:latin typeface="Cambria Math" panose="02040503050406030204" pitchFamily="18" charset="0"/>
                        <a:sym typeface="Symbol" pitchFamily="18" charset="2"/>
                      </a:rPr>
                      <m:t> </m:t>
                    </m:r>
                    <m:r>
                      <a:rPr lang="en-US" i="1" dirty="0">
                        <a:solidFill>
                          <a:schemeClr val="hlink"/>
                        </a:solidFill>
                        <a:latin typeface="Cambria Math" panose="02040503050406030204" pitchFamily="18" charset="0"/>
                        <a:sym typeface="Symbol" pitchFamily="18" charset="2"/>
                      </a:rPr>
                      <m:t> </m:t>
                    </m:r>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𝑇</m:t>
                        </m:r>
                      </m:e>
                      <m:sup>
                        <m:r>
                          <a:rPr lang="en-US" b="0" i="1" dirty="0" smtClean="0">
                            <a:solidFill>
                              <a:schemeClr val="hlink"/>
                            </a:solidFill>
                            <a:latin typeface="Cambria Math" panose="02040503050406030204" pitchFamily="18" charset="0"/>
                            <a:sym typeface="Symbol" pitchFamily="18" charset="2"/>
                          </a:rPr>
                          <m:t>2</m:t>
                        </m:r>
                      </m:sup>
                    </m:sSup>
                  </m:oMath>
                </a14:m>
                <a:r>
                  <a:rPr lang="en-US" dirty="0">
                    <a:solidFill>
                      <a:schemeClr val="hlink"/>
                    </a:solidFill>
                    <a:sym typeface="Symbol" pitchFamily="18" charset="2"/>
                  </a:rPr>
                  <a:t>. </a:t>
                </a:r>
              </a:p>
            </p:txBody>
          </p:sp>
        </mc:Choice>
        <mc:Fallback xmlns="">
          <p:sp>
            <p:nvSpPr>
              <p:cNvPr id="223249" name="Text Box 17"/>
              <p:cNvSpPr txBox="1">
                <a:spLocks noRot="1" noChangeAspect="1" noMove="1" noResize="1" noEditPoints="1" noAdjustHandles="1" noChangeArrowheads="1" noChangeShapeType="1" noTextEdit="1"/>
              </p:cNvSpPr>
              <p:nvPr/>
            </p:nvSpPr>
            <p:spPr bwMode="auto">
              <a:xfrm>
                <a:off x="746125" y="4696329"/>
                <a:ext cx="7800975" cy="457200"/>
              </a:xfrm>
              <a:prstGeom prst="rect">
                <a:avLst/>
              </a:prstGeom>
              <a:blipFill>
                <a:blip r:embed="rId8"/>
                <a:stretch>
                  <a:fillRect l="-1172" t="-10667" b="-32000"/>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247"/>
                                        </p:tgtEl>
                                        <p:attrNameLst>
                                          <p:attrName>style.visibility</p:attrName>
                                        </p:attrNameLst>
                                      </p:cBhvr>
                                      <p:to>
                                        <p:strVal val="visible"/>
                                      </p:to>
                                    </p:set>
                                    <p:anim calcmode="lin" valueType="num">
                                      <p:cBhvr additive="base">
                                        <p:cTn id="7" dur="500" fill="hold"/>
                                        <p:tgtEl>
                                          <p:spTgt spid="223247"/>
                                        </p:tgtEl>
                                        <p:attrNameLst>
                                          <p:attrName>ppt_x</p:attrName>
                                        </p:attrNameLst>
                                      </p:cBhvr>
                                      <p:tavLst>
                                        <p:tav tm="0">
                                          <p:val>
                                            <p:strVal val="#ppt_x"/>
                                          </p:val>
                                        </p:tav>
                                        <p:tav tm="100000">
                                          <p:val>
                                            <p:strVal val="#ppt_x"/>
                                          </p:val>
                                        </p:tav>
                                      </p:tavLst>
                                    </p:anim>
                                    <p:anim calcmode="lin" valueType="num">
                                      <p:cBhvr additive="base">
                                        <p:cTn id="8" dur="500" fill="hold"/>
                                        <p:tgtEl>
                                          <p:spTgt spid="223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3242">
                                            <p:txEl>
                                              <p:pRg st="0" end="0"/>
                                            </p:txEl>
                                          </p:spTgt>
                                        </p:tgtEl>
                                        <p:attrNameLst>
                                          <p:attrName>style.visibility</p:attrName>
                                        </p:attrNameLst>
                                      </p:cBhvr>
                                      <p:to>
                                        <p:strVal val="visible"/>
                                      </p:to>
                                    </p:set>
                                    <p:anim calcmode="lin" valueType="num">
                                      <p:cBhvr additive="base">
                                        <p:cTn id="13" dur="500" fill="hold"/>
                                        <p:tgtEl>
                                          <p:spTgt spid="2232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3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3248">
                                            <p:txEl>
                                              <p:pRg st="0" end="0"/>
                                            </p:txEl>
                                          </p:spTgt>
                                        </p:tgtEl>
                                        <p:attrNameLst>
                                          <p:attrName>style.visibility</p:attrName>
                                        </p:attrNameLst>
                                      </p:cBhvr>
                                      <p:to>
                                        <p:strVal val="visible"/>
                                      </p:to>
                                    </p:set>
                                    <p:anim calcmode="lin" valueType="num">
                                      <p:cBhvr additive="base">
                                        <p:cTn id="19" dur="500" fill="hold"/>
                                        <p:tgtEl>
                                          <p:spTgt spid="22324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3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3249">
                                            <p:txEl>
                                              <p:pRg st="0" end="0"/>
                                            </p:txEl>
                                          </p:spTgt>
                                        </p:tgtEl>
                                        <p:attrNameLst>
                                          <p:attrName>style.visibility</p:attrName>
                                        </p:attrNameLst>
                                      </p:cBhvr>
                                      <p:to>
                                        <p:strVal val="visible"/>
                                      </p:to>
                                    </p:set>
                                    <p:anim calcmode="lin" valueType="num">
                                      <p:cBhvr additive="base">
                                        <p:cTn id="25" dur="500" fill="hold"/>
                                        <p:tgtEl>
                                          <p:spTgt spid="22324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32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23243"/>
                                        </p:tgtEl>
                                        <p:attrNameLst>
                                          <p:attrName>style.visibility</p:attrName>
                                        </p:attrNameLst>
                                      </p:cBhvr>
                                      <p:to>
                                        <p:strVal val="visible"/>
                                      </p:to>
                                    </p:set>
                                    <p:anim calcmode="lin" valueType="num">
                                      <p:cBhvr>
                                        <p:cTn id="31" dur="500" fill="hold"/>
                                        <p:tgtEl>
                                          <p:spTgt spid="223243"/>
                                        </p:tgtEl>
                                        <p:attrNameLst>
                                          <p:attrName>ppt_w</p:attrName>
                                        </p:attrNameLst>
                                      </p:cBhvr>
                                      <p:tavLst>
                                        <p:tav tm="0">
                                          <p:val>
                                            <p:fltVal val="0"/>
                                          </p:val>
                                        </p:tav>
                                        <p:tav tm="100000">
                                          <p:val>
                                            <p:strVal val="#ppt_w"/>
                                          </p:val>
                                        </p:tav>
                                      </p:tavLst>
                                    </p:anim>
                                    <p:anim calcmode="lin" valueType="num">
                                      <p:cBhvr>
                                        <p:cTn id="32" dur="500" fill="hold"/>
                                        <p:tgtEl>
                                          <p:spTgt spid="223243"/>
                                        </p:tgtEl>
                                        <p:attrNameLst>
                                          <p:attrName>ppt_h</p:attrName>
                                        </p:attrNameLst>
                                      </p:cBhvr>
                                      <p:tavLst>
                                        <p:tav tm="0">
                                          <p:val>
                                            <p:fltVal val="0"/>
                                          </p:val>
                                        </p:tav>
                                        <p:tav tm="100000">
                                          <p:val>
                                            <p:strVal val="#ppt_h"/>
                                          </p:val>
                                        </p:tav>
                                      </p:tavLst>
                                    </p:anim>
                                    <p:animEffect transition="in" filter="fade">
                                      <p:cBhvr>
                                        <p:cTn id="33" dur="500"/>
                                        <p:tgtEl>
                                          <p:spTgt spid="223243"/>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428048"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738" y="1833563"/>
            <a:ext cx="7727950" cy="20605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28041" name="Text Box 9"/>
              <p:cNvSpPr txBox="1">
                <a:spLocks noChangeArrowheads="1"/>
              </p:cNvSpPr>
              <p:nvPr/>
            </p:nvSpPr>
            <p:spPr bwMode="auto">
              <a:xfrm>
                <a:off x="1457325" y="3970338"/>
                <a:ext cx="6683375" cy="745460"/>
              </a:xfrm>
              <a:prstGeom prst="rect">
                <a:avLst/>
              </a:prstGeom>
              <a:noFill/>
              <a:ln w="9525">
                <a:noFill/>
                <a:miter lim="800000"/>
                <a:headEnd/>
                <a:tailEnd/>
              </a:ln>
            </p:spPr>
            <p:txBody>
              <a:bodyPr>
                <a:spAutoFit/>
              </a:bodyPr>
              <a:lstStyle/>
              <a:p>
                <a:r>
                  <a:rPr lang="en-US" dirty="0">
                    <a:solidFill>
                      <a:schemeClr val="hlink"/>
                    </a:solidFill>
                    <a:sym typeface="Symbol" pitchFamily="18" charset="2"/>
                  </a:rPr>
                  <a:t>From Kepler’s 3</a:t>
                </a:r>
                <a:r>
                  <a:rPr lang="en-US" baseline="30000" dirty="0">
                    <a:solidFill>
                      <a:schemeClr val="hlink"/>
                    </a:solidFill>
                    <a:sym typeface="Symbol" pitchFamily="18" charset="2"/>
                  </a:rPr>
                  <a:t>rd</a:t>
                </a:r>
                <a:r>
                  <a:rPr lang="en-US" dirty="0">
                    <a:solidFill>
                      <a:schemeClr val="hlink"/>
                    </a:solidFill>
                    <a:sym typeface="Symbol" pitchFamily="18" charset="2"/>
                  </a:rPr>
                  <a:t> law </a:t>
                </a:r>
                <a14:m>
                  <m:oMath xmlns:m="http://schemas.openxmlformats.org/officeDocument/2006/math">
                    <m:sSup>
                      <m:sSupPr>
                        <m:ctrlPr>
                          <a:rPr lang="en-US" i="1" dirty="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𝑇</m:t>
                        </m:r>
                      </m:e>
                      <m:sup>
                        <m:r>
                          <a:rPr lang="en-US" i="1" dirty="0">
                            <a:solidFill>
                              <a:schemeClr val="hlink"/>
                            </a:solidFill>
                            <a:latin typeface="Cambria Math" panose="02040503050406030204" pitchFamily="18" charset="0"/>
                            <a:sym typeface="Symbol" pitchFamily="18" charset="2"/>
                          </a:rPr>
                          <m:t>2</m:t>
                        </m:r>
                      </m:sup>
                    </m:sSup>
                    <m:r>
                      <a:rPr lang="en-US" i="1" dirty="0">
                        <a:solidFill>
                          <a:schemeClr val="hlink"/>
                        </a:solidFill>
                        <a:latin typeface="Cambria Math" panose="02040503050406030204" pitchFamily="18" charset="0"/>
                        <a:sym typeface="Symbol" pitchFamily="18" charset="2"/>
                      </a:rPr>
                      <m:t>=</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𝐺𝑀</m:t>
                            </m:r>
                          </m:den>
                        </m:f>
                      </m:e>
                    </m:d>
                    <m:sSup>
                      <m:sSupPr>
                        <m:ctrlPr>
                          <a:rPr lang="en-US" i="1" dirty="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𝑟</m:t>
                        </m:r>
                      </m:e>
                      <m:sup>
                        <m:r>
                          <a:rPr lang="en-US" i="1" dirty="0">
                            <a:solidFill>
                              <a:schemeClr val="hlink"/>
                            </a:solidFill>
                            <a:latin typeface="Cambria Math" panose="02040503050406030204" pitchFamily="18" charset="0"/>
                            <a:sym typeface="Symbol" pitchFamily="18" charset="2"/>
                          </a:rPr>
                          <m:t>3</m:t>
                        </m:r>
                      </m:sup>
                    </m:sSup>
                  </m:oMath>
                </a14:m>
                <a:r>
                  <a:rPr lang="en-US" dirty="0">
                    <a:solidFill>
                      <a:schemeClr val="hlink"/>
                    </a:solidFill>
                    <a:sym typeface="Symbol" pitchFamily="18" charset="2"/>
                  </a:rPr>
                  <a:t>. Then</a:t>
                </a:r>
                <a:endParaRPr lang="en-US" baseline="30000" dirty="0">
                  <a:solidFill>
                    <a:schemeClr val="hlink"/>
                  </a:solidFill>
                  <a:sym typeface="Symbol" pitchFamily="18" charset="2"/>
                </a:endParaRPr>
              </a:p>
            </p:txBody>
          </p:sp>
        </mc:Choice>
        <mc:Fallback xmlns="">
          <p:sp>
            <p:nvSpPr>
              <p:cNvPr id="428041" name="Text Box 9"/>
              <p:cNvSpPr txBox="1">
                <a:spLocks noRot="1" noChangeAspect="1" noMove="1" noResize="1" noEditPoints="1" noAdjustHandles="1" noChangeArrowheads="1" noChangeShapeType="1" noTextEdit="1"/>
              </p:cNvSpPr>
              <p:nvPr/>
            </p:nvSpPr>
            <p:spPr bwMode="auto">
              <a:xfrm>
                <a:off x="1457325" y="3970338"/>
                <a:ext cx="6683375" cy="745460"/>
              </a:xfrm>
              <a:prstGeom prst="rect">
                <a:avLst/>
              </a:prstGeom>
              <a:blipFill>
                <a:blip r:embed="rId6"/>
                <a:stretch>
                  <a:fillRect l="-13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8042" name="Text Box 10"/>
              <p:cNvSpPr txBox="1">
                <a:spLocks noChangeArrowheads="1"/>
              </p:cNvSpPr>
              <p:nvPr/>
            </p:nvSpPr>
            <p:spPr bwMode="auto">
              <a:xfrm>
                <a:off x="1466848" y="4503830"/>
                <a:ext cx="6551613" cy="922817"/>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𝑇</m:t>
                    </m:r>
                    <m:r>
                      <a:rPr lang="en-US" i="1" dirty="0" smtClean="0">
                        <a:solidFill>
                          <a:schemeClr val="hlink"/>
                        </a:solidFill>
                        <a:latin typeface="Cambria Math" panose="02040503050406030204" pitchFamily="18" charset="0"/>
                        <a:sym typeface="Symbol" pitchFamily="18" charset="2"/>
                      </a:rPr>
                      <m:t>=</m:t>
                    </m:r>
                    <m:sSup>
                      <m:sSupPr>
                        <m:ctrlPr>
                          <a:rPr lang="en-US" b="0" i="1" dirty="0" smtClean="0">
                            <a:solidFill>
                              <a:schemeClr val="hlink"/>
                            </a:solidFill>
                            <a:latin typeface="Cambria Math" panose="02040503050406030204" pitchFamily="18" charset="0"/>
                            <a:sym typeface="Symbol" pitchFamily="18" charset="2"/>
                          </a:rPr>
                        </m:ctrlPr>
                      </m:sSupPr>
                      <m:e>
                        <m:d>
                          <m:dPr>
                            <m:begChr m:val="["/>
                            <m:endChr m:val="]"/>
                            <m:ctrlPr>
                              <a:rPr lang="en-US" b="0" i="1" dirty="0" smtClean="0">
                                <a:solidFill>
                                  <a:schemeClr val="hlink"/>
                                </a:solidFill>
                                <a:latin typeface="Cambria Math" panose="02040503050406030204" pitchFamily="18" charset="0"/>
                                <a:sym typeface="Symbol" pitchFamily="18" charset="2"/>
                              </a:rPr>
                            </m:ctrlPr>
                          </m:dPr>
                          <m:e>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𝐺𝑀</m:t>
                                    </m:r>
                                  </m:den>
                                </m:f>
                              </m:e>
                            </m:d>
                            <m:sSup>
                              <m:sSupPr>
                                <m:ctrlPr>
                                  <a:rPr lang="en-US" i="1" dirty="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𝑟</m:t>
                                </m:r>
                              </m:e>
                              <m:sup>
                                <m:r>
                                  <a:rPr lang="en-US" i="1" dirty="0">
                                    <a:solidFill>
                                      <a:schemeClr val="hlink"/>
                                    </a:solidFill>
                                    <a:latin typeface="Cambria Math" panose="02040503050406030204" pitchFamily="18" charset="0"/>
                                    <a:sym typeface="Symbol" pitchFamily="18" charset="2"/>
                                  </a:rPr>
                                  <m:t>3</m:t>
                                </m:r>
                              </m:sup>
                            </m:sSup>
                          </m:e>
                        </m:d>
                      </m:e>
                      <m:sup>
                        <m:f>
                          <m:fPr>
                            <m:ctrlPr>
                              <a:rPr lang="en-US" b="0" i="1" dirty="0" smtClean="0">
                                <a:solidFill>
                                  <a:schemeClr val="hlink"/>
                                </a:solidFill>
                                <a:latin typeface="Cambria Math" panose="02040503050406030204" pitchFamily="18" charset="0"/>
                                <a:sym typeface="Symbol" pitchFamily="18" charset="2"/>
                              </a:rPr>
                            </m:ctrlPr>
                          </m:fPr>
                          <m:num>
                            <m:r>
                              <a:rPr lang="en-US" b="0" i="1" dirty="0" smtClean="0">
                                <a:solidFill>
                                  <a:schemeClr val="hlink"/>
                                </a:solidFill>
                                <a:latin typeface="Cambria Math" panose="02040503050406030204" pitchFamily="18" charset="0"/>
                                <a:sym typeface="Symbol" pitchFamily="18" charset="2"/>
                              </a:rPr>
                              <m:t>1</m:t>
                            </m:r>
                          </m:num>
                          <m:den>
                            <m:r>
                              <a:rPr lang="en-US" b="0" i="1" dirty="0" smtClean="0">
                                <a:solidFill>
                                  <a:schemeClr val="hlink"/>
                                </a:solidFill>
                                <a:latin typeface="Cambria Math" panose="02040503050406030204" pitchFamily="18" charset="0"/>
                                <a:sym typeface="Symbol" pitchFamily="18" charset="2"/>
                              </a:rPr>
                              <m:t>2</m:t>
                            </m:r>
                          </m:den>
                        </m:f>
                      </m:sup>
                    </m:sSup>
                  </m:oMath>
                </a14:m>
                <a:endParaRPr lang="en-US" baseline="30000" dirty="0">
                  <a:solidFill>
                    <a:schemeClr val="hlink"/>
                  </a:solidFill>
                  <a:sym typeface="Symbol" pitchFamily="18" charset="2"/>
                </a:endParaRPr>
              </a:p>
            </p:txBody>
          </p:sp>
        </mc:Choice>
        <mc:Fallback xmlns="">
          <p:sp>
            <p:nvSpPr>
              <p:cNvPr id="428042" name="Text Box 10"/>
              <p:cNvSpPr txBox="1">
                <a:spLocks noRot="1" noChangeAspect="1" noMove="1" noResize="1" noEditPoints="1" noAdjustHandles="1" noChangeArrowheads="1" noChangeShapeType="1" noTextEdit="1"/>
              </p:cNvSpPr>
              <p:nvPr/>
            </p:nvSpPr>
            <p:spPr bwMode="auto">
              <a:xfrm>
                <a:off x="1466848" y="4503830"/>
                <a:ext cx="6551613" cy="922817"/>
              </a:xfrm>
              <a:prstGeom prst="rect">
                <a:avLst/>
              </a:prstGeom>
              <a:blipFill>
                <a:blip r:embed="rId7"/>
                <a:stretch>
                  <a:fillRect l="-149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8043" name="Text Box 11"/>
              <p:cNvSpPr txBox="1">
                <a:spLocks noChangeArrowheads="1"/>
              </p:cNvSpPr>
              <p:nvPr/>
            </p:nvSpPr>
            <p:spPr bwMode="auto">
              <a:xfrm>
                <a:off x="1466848" y="5426647"/>
                <a:ext cx="6551613" cy="918649"/>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𝑇</m:t>
                    </m:r>
                    <m:r>
                      <a:rPr lang="en-US" i="1" dirty="0" smtClean="0">
                        <a:solidFill>
                          <a:schemeClr val="hlink"/>
                        </a:solidFill>
                        <a:latin typeface="Cambria Math" panose="02040503050406030204" pitchFamily="18" charset="0"/>
                        <a:sym typeface="Symbol" pitchFamily="18" charset="2"/>
                      </a:rPr>
                      <m:t>=</m:t>
                    </m:r>
                    <m:sSup>
                      <m:sSupPr>
                        <m:ctrlPr>
                          <a:rPr lang="en-US" b="0" i="1" dirty="0" smtClean="0">
                            <a:solidFill>
                              <a:schemeClr val="hlink"/>
                            </a:solidFill>
                            <a:latin typeface="Cambria Math" panose="02040503050406030204" pitchFamily="18" charset="0"/>
                            <a:sym typeface="Symbol" pitchFamily="18" charset="2"/>
                          </a:rPr>
                        </m:ctrlPr>
                      </m:sSupPr>
                      <m:e>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𝐺𝑀</m:t>
                                </m:r>
                              </m:den>
                            </m:f>
                          </m:e>
                        </m:d>
                      </m:e>
                      <m:sup>
                        <m:f>
                          <m:fPr>
                            <m:ctrlPr>
                              <a:rPr lang="en-US" b="0" i="1" dirty="0" smtClean="0">
                                <a:solidFill>
                                  <a:schemeClr val="hlink"/>
                                </a:solidFill>
                                <a:latin typeface="Cambria Math" panose="02040503050406030204" pitchFamily="18" charset="0"/>
                                <a:sym typeface="Symbol" pitchFamily="18" charset="2"/>
                              </a:rPr>
                            </m:ctrlPr>
                          </m:fPr>
                          <m:num>
                            <m:r>
                              <a:rPr lang="en-US" b="0" i="1" dirty="0" smtClean="0">
                                <a:solidFill>
                                  <a:schemeClr val="hlink"/>
                                </a:solidFill>
                                <a:latin typeface="Cambria Math" panose="02040503050406030204" pitchFamily="18" charset="0"/>
                                <a:sym typeface="Symbol" pitchFamily="18" charset="2"/>
                              </a:rPr>
                              <m:t>1</m:t>
                            </m:r>
                          </m:num>
                          <m:den>
                            <m:r>
                              <a:rPr lang="en-US" b="0" i="1" dirty="0" smtClean="0">
                                <a:solidFill>
                                  <a:schemeClr val="hlink"/>
                                </a:solidFill>
                                <a:latin typeface="Cambria Math" panose="02040503050406030204" pitchFamily="18" charset="0"/>
                                <a:sym typeface="Symbol" pitchFamily="18" charset="2"/>
                              </a:rPr>
                              <m:t>2</m:t>
                            </m:r>
                          </m:den>
                        </m:f>
                      </m:sup>
                    </m:sSup>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𝑟</m:t>
                        </m:r>
                      </m:e>
                      <m:sup>
                        <m:f>
                          <m:fPr>
                            <m:ctrlPr>
                              <a:rPr lang="en-US" b="0" i="1" dirty="0" smtClean="0">
                                <a:solidFill>
                                  <a:schemeClr val="hlink"/>
                                </a:solidFill>
                                <a:latin typeface="Cambria Math" panose="02040503050406030204" pitchFamily="18" charset="0"/>
                                <a:sym typeface="Symbol" pitchFamily="18" charset="2"/>
                              </a:rPr>
                            </m:ctrlPr>
                          </m:fPr>
                          <m:num>
                            <m:r>
                              <a:rPr lang="en-US" b="0" i="1" dirty="0" smtClean="0">
                                <a:solidFill>
                                  <a:schemeClr val="hlink"/>
                                </a:solidFill>
                                <a:latin typeface="Cambria Math" panose="02040503050406030204" pitchFamily="18" charset="0"/>
                                <a:sym typeface="Symbol" pitchFamily="18" charset="2"/>
                              </a:rPr>
                              <m:t>3</m:t>
                            </m:r>
                          </m:num>
                          <m:den>
                            <m:r>
                              <a:rPr lang="en-US" b="0" i="1" dirty="0" smtClean="0">
                                <a:solidFill>
                                  <a:schemeClr val="hlink"/>
                                </a:solidFill>
                                <a:latin typeface="Cambria Math" panose="02040503050406030204" pitchFamily="18" charset="0"/>
                                <a:sym typeface="Symbol" pitchFamily="18" charset="2"/>
                              </a:rPr>
                              <m:t>2</m:t>
                            </m:r>
                          </m:den>
                        </m:f>
                      </m:sup>
                    </m:sSup>
                  </m:oMath>
                </a14:m>
                <a:endParaRPr lang="en-US" baseline="30000" dirty="0">
                  <a:solidFill>
                    <a:schemeClr val="hlink"/>
                  </a:solidFill>
                  <a:sym typeface="Symbol" pitchFamily="18" charset="2"/>
                </a:endParaRPr>
              </a:p>
            </p:txBody>
          </p:sp>
        </mc:Choice>
        <mc:Fallback xmlns="">
          <p:sp>
            <p:nvSpPr>
              <p:cNvPr id="428043" name="Text Box 11"/>
              <p:cNvSpPr txBox="1">
                <a:spLocks noRot="1" noChangeAspect="1" noMove="1" noResize="1" noEditPoints="1" noAdjustHandles="1" noChangeArrowheads="1" noChangeShapeType="1" noTextEdit="1"/>
              </p:cNvSpPr>
              <p:nvPr/>
            </p:nvSpPr>
            <p:spPr bwMode="auto">
              <a:xfrm>
                <a:off x="1466848" y="5426647"/>
                <a:ext cx="6551613" cy="918649"/>
              </a:xfrm>
              <a:prstGeom prst="rect">
                <a:avLst/>
              </a:prstGeom>
              <a:blipFill>
                <a:blip r:embed="rId8"/>
                <a:stretch>
                  <a:fillRect l="-149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8044" name="Text Box 12"/>
              <p:cNvSpPr txBox="1">
                <a:spLocks noChangeArrowheads="1"/>
              </p:cNvSpPr>
              <p:nvPr/>
            </p:nvSpPr>
            <p:spPr bwMode="auto">
              <a:xfrm>
                <a:off x="1457325" y="6317958"/>
                <a:ext cx="6551613" cy="614655"/>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𝑇</m:t>
                    </m:r>
                    <m:r>
                      <a:rPr lang="en-US" i="1" dirty="0" smtClean="0">
                        <a:solidFill>
                          <a:schemeClr val="hlink"/>
                        </a:solidFill>
                        <a:latin typeface="Cambria Math" panose="02040503050406030204" pitchFamily="18" charset="0"/>
                        <a:sym typeface="Symbol" pitchFamily="18" charset="2"/>
                      </a:rPr>
                      <m:t>  </m:t>
                    </m:r>
                    <m:sSup>
                      <m:sSupPr>
                        <m:ctrlPr>
                          <a:rPr lang="en-US" b="0" i="1" dirty="0" smtClean="0">
                            <a:solidFill>
                              <a:schemeClr val="hlink"/>
                            </a:solidFill>
                            <a:latin typeface="Cambria Math" panose="02040503050406030204" pitchFamily="18" charset="0"/>
                            <a:sym typeface="Symbol" pitchFamily="18" charset="2"/>
                          </a:rPr>
                        </m:ctrlPr>
                      </m:sSupPr>
                      <m:e>
                        <m:r>
                          <a:rPr lang="en-US" b="0" i="1" dirty="0" smtClean="0">
                            <a:solidFill>
                              <a:schemeClr val="hlink"/>
                            </a:solidFill>
                            <a:latin typeface="Cambria Math" panose="02040503050406030204" pitchFamily="18" charset="0"/>
                            <a:sym typeface="Symbol" pitchFamily="18" charset="2"/>
                          </a:rPr>
                          <m:t>𝑟</m:t>
                        </m:r>
                      </m:e>
                      <m:sup>
                        <m:f>
                          <m:fPr>
                            <m:ctrlPr>
                              <a:rPr lang="en-US" b="0" i="1" dirty="0" smtClean="0">
                                <a:solidFill>
                                  <a:schemeClr val="hlink"/>
                                </a:solidFill>
                                <a:latin typeface="Cambria Math" panose="02040503050406030204" pitchFamily="18" charset="0"/>
                                <a:sym typeface="Symbol" pitchFamily="18" charset="2"/>
                              </a:rPr>
                            </m:ctrlPr>
                          </m:fPr>
                          <m:num>
                            <m:r>
                              <a:rPr lang="en-US" b="0" i="1" dirty="0" smtClean="0">
                                <a:solidFill>
                                  <a:schemeClr val="hlink"/>
                                </a:solidFill>
                                <a:latin typeface="Cambria Math" panose="02040503050406030204" pitchFamily="18" charset="0"/>
                                <a:sym typeface="Symbol" pitchFamily="18" charset="2"/>
                              </a:rPr>
                              <m:t>3</m:t>
                            </m:r>
                          </m:num>
                          <m:den>
                            <m:r>
                              <a:rPr lang="en-US" b="0" i="1" dirty="0" smtClean="0">
                                <a:solidFill>
                                  <a:schemeClr val="hlink"/>
                                </a:solidFill>
                                <a:latin typeface="Cambria Math" panose="02040503050406030204" pitchFamily="18" charset="0"/>
                                <a:sym typeface="Symbol" pitchFamily="18" charset="2"/>
                              </a:rPr>
                              <m:t>2</m:t>
                            </m:r>
                          </m:den>
                        </m:f>
                      </m:sup>
                    </m:sSup>
                  </m:oMath>
                </a14:m>
                <a:r>
                  <a:rPr lang="en-US" dirty="0" smtClean="0">
                    <a:solidFill>
                      <a:schemeClr val="hlink"/>
                    </a:solidFill>
                    <a:sym typeface="Symbol" pitchFamily="18" charset="2"/>
                  </a:rPr>
                  <a:t>.</a:t>
                </a:r>
                <a:endParaRPr lang="en-US" baseline="30000" dirty="0">
                  <a:solidFill>
                    <a:schemeClr val="hlink"/>
                  </a:solidFill>
                  <a:sym typeface="Symbol" pitchFamily="18" charset="2"/>
                </a:endParaRPr>
              </a:p>
            </p:txBody>
          </p:sp>
        </mc:Choice>
        <mc:Fallback xmlns="">
          <p:sp>
            <p:nvSpPr>
              <p:cNvPr id="428044" name="Text Box 12"/>
              <p:cNvSpPr txBox="1">
                <a:spLocks noRot="1" noChangeAspect="1" noMove="1" noResize="1" noEditPoints="1" noAdjustHandles="1" noChangeArrowheads="1" noChangeShapeType="1" noTextEdit="1"/>
              </p:cNvSpPr>
              <p:nvPr/>
            </p:nvSpPr>
            <p:spPr bwMode="auto">
              <a:xfrm>
                <a:off x="1457325" y="6317958"/>
                <a:ext cx="6551613" cy="614655"/>
              </a:xfrm>
              <a:prstGeom prst="rect">
                <a:avLst/>
              </a:prstGeom>
              <a:blipFill>
                <a:blip r:embed="rId9"/>
                <a:stretch>
                  <a:fillRect l="-1395" b="-19802"/>
                </a:stretch>
              </a:blipFill>
              <a:ln w="9525">
                <a:noFill/>
                <a:miter lim="800000"/>
                <a:headEnd/>
                <a:tailEnd/>
              </a:ln>
            </p:spPr>
            <p:txBody>
              <a:bodyPr/>
              <a:lstStyle/>
              <a:p>
                <a:r>
                  <a:rPr lang="en-US">
                    <a:noFill/>
                  </a:rPr>
                  <a:t> </a:t>
                </a:r>
              </a:p>
            </p:txBody>
          </p:sp>
        </mc:Fallback>
      </mc:AlternateContent>
      <p:sp>
        <p:nvSpPr>
          <p:cNvPr id="428045" name="Oval 13"/>
          <p:cNvSpPr>
            <a:spLocks noChangeArrowheads="1"/>
          </p:cNvSpPr>
          <p:nvPr/>
        </p:nvSpPr>
        <p:spPr bwMode="auto">
          <a:xfrm>
            <a:off x="2668588" y="3497263"/>
            <a:ext cx="398462" cy="398462"/>
          </a:xfrm>
          <a:prstGeom prst="ellipse">
            <a:avLst/>
          </a:prstGeom>
          <a:noFill/>
          <a:ln w="19050">
            <a:solidFill>
              <a:srgbClr val="FF0000"/>
            </a:solidFill>
            <a:round/>
            <a:headEnd/>
            <a:tailEnd/>
          </a:ln>
        </p:spPr>
        <p:txBody>
          <a:bodyPr wrap="none" anchor="ctr"/>
          <a:lstStyle/>
          <a:p>
            <a:endParaRPr lang="en-US"/>
          </a:p>
        </p:txBody>
      </p:sp>
      <p:sp>
        <p:nvSpPr>
          <p:cNvPr id="5018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50186" name="Rectangle 15"/>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8048"/>
                                        </p:tgtEl>
                                        <p:attrNameLst>
                                          <p:attrName>style.visibility</p:attrName>
                                        </p:attrNameLst>
                                      </p:cBhvr>
                                      <p:to>
                                        <p:strVal val="visible"/>
                                      </p:to>
                                    </p:set>
                                    <p:anim calcmode="lin" valueType="num">
                                      <p:cBhvr additive="base">
                                        <p:cTn id="7" dur="500" fill="hold"/>
                                        <p:tgtEl>
                                          <p:spTgt spid="428048"/>
                                        </p:tgtEl>
                                        <p:attrNameLst>
                                          <p:attrName>ppt_x</p:attrName>
                                        </p:attrNameLst>
                                      </p:cBhvr>
                                      <p:tavLst>
                                        <p:tav tm="0">
                                          <p:val>
                                            <p:strVal val="#ppt_x"/>
                                          </p:val>
                                        </p:tav>
                                        <p:tav tm="100000">
                                          <p:val>
                                            <p:strVal val="#ppt_x"/>
                                          </p:val>
                                        </p:tav>
                                      </p:tavLst>
                                    </p:anim>
                                    <p:anim calcmode="lin" valueType="num">
                                      <p:cBhvr additive="base">
                                        <p:cTn id="8" dur="500" fill="hold"/>
                                        <p:tgtEl>
                                          <p:spTgt spid="4280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8041">
                                            <p:txEl>
                                              <p:pRg st="0" end="0"/>
                                            </p:txEl>
                                          </p:spTgt>
                                        </p:tgtEl>
                                        <p:attrNameLst>
                                          <p:attrName>style.visibility</p:attrName>
                                        </p:attrNameLst>
                                      </p:cBhvr>
                                      <p:to>
                                        <p:strVal val="visible"/>
                                      </p:to>
                                    </p:set>
                                    <p:anim calcmode="lin" valueType="num">
                                      <p:cBhvr additive="base">
                                        <p:cTn id="13" dur="500" fill="hold"/>
                                        <p:tgtEl>
                                          <p:spTgt spid="4280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80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8042">
                                            <p:txEl>
                                              <p:pRg st="0" end="0"/>
                                            </p:txEl>
                                          </p:spTgt>
                                        </p:tgtEl>
                                        <p:attrNameLst>
                                          <p:attrName>style.visibility</p:attrName>
                                        </p:attrNameLst>
                                      </p:cBhvr>
                                      <p:to>
                                        <p:strVal val="visible"/>
                                      </p:to>
                                    </p:set>
                                    <p:anim calcmode="lin" valueType="num">
                                      <p:cBhvr additive="base">
                                        <p:cTn id="19" dur="500" fill="hold"/>
                                        <p:tgtEl>
                                          <p:spTgt spid="42804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80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8043">
                                            <p:txEl>
                                              <p:pRg st="0" end="0"/>
                                            </p:txEl>
                                          </p:spTgt>
                                        </p:tgtEl>
                                        <p:attrNameLst>
                                          <p:attrName>style.visibility</p:attrName>
                                        </p:attrNameLst>
                                      </p:cBhvr>
                                      <p:to>
                                        <p:strVal val="visible"/>
                                      </p:to>
                                    </p:set>
                                    <p:anim calcmode="lin" valueType="num">
                                      <p:cBhvr additive="base">
                                        <p:cTn id="25" dur="500" fill="hold"/>
                                        <p:tgtEl>
                                          <p:spTgt spid="42804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80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8044">
                                            <p:txEl>
                                              <p:pRg st="0" end="0"/>
                                            </p:txEl>
                                          </p:spTgt>
                                        </p:tgtEl>
                                        <p:attrNameLst>
                                          <p:attrName>style.visibility</p:attrName>
                                        </p:attrNameLst>
                                      </p:cBhvr>
                                      <p:to>
                                        <p:strVal val="visible"/>
                                      </p:to>
                                    </p:set>
                                    <p:anim calcmode="lin" valueType="num">
                                      <p:cBhvr additive="base">
                                        <p:cTn id="31" dur="500" fill="hold"/>
                                        <p:tgtEl>
                                          <p:spTgt spid="42804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80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428045"/>
                                        </p:tgtEl>
                                        <p:attrNameLst>
                                          <p:attrName>style.visibility</p:attrName>
                                        </p:attrNameLst>
                                      </p:cBhvr>
                                      <p:to>
                                        <p:strVal val="visible"/>
                                      </p:to>
                                    </p:set>
                                    <p:anim calcmode="lin" valueType="num">
                                      <p:cBhvr>
                                        <p:cTn id="37" dur="500" fill="hold"/>
                                        <p:tgtEl>
                                          <p:spTgt spid="428045"/>
                                        </p:tgtEl>
                                        <p:attrNameLst>
                                          <p:attrName>ppt_w</p:attrName>
                                        </p:attrNameLst>
                                      </p:cBhvr>
                                      <p:tavLst>
                                        <p:tav tm="0">
                                          <p:val>
                                            <p:fltVal val="0"/>
                                          </p:val>
                                        </p:tav>
                                        <p:tav tm="100000">
                                          <p:val>
                                            <p:strVal val="#ppt_w"/>
                                          </p:val>
                                        </p:tav>
                                      </p:tavLst>
                                    </p:anim>
                                    <p:anim calcmode="lin" valueType="num">
                                      <p:cBhvr>
                                        <p:cTn id="38" dur="500" fill="hold"/>
                                        <p:tgtEl>
                                          <p:spTgt spid="428045"/>
                                        </p:tgtEl>
                                        <p:attrNameLst>
                                          <p:attrName>ppt_h</p:attrName>
                                        </p:attrNameLst>
                                      </p:cBhvr>
                                      <p:tavLst>
                                        <p:tav tm="0">
                                          <p:val>
                                            <p:fltVal val="0"/>
                                          </p:val>
                                        </p:tav>
                                        <p:tav tm="100000">
                                          <p:val>
                                            <p:strVal val="#ppt_h"/>
                                          </p:val>
                                        </p:tav>
                                      </p:tavLst>
                                    </p:anim>
                                    <p:animEffect transition="in" filter="fade">
                                      <p:cBhvr>
                                        <p:cTn id="39" dur="500"/>
                                        <p:tgtEl>
                                          <p:spTgt spid="42804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430104"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5163" y="1846263"/>
            <a:ext cx="7704137" cy="201136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30089" name="Text Box 9"/>
              <p:cNvSpPr txBox="1">
                <a:spLocks noChangeArrowheads="1"/>
              </p:cNvSpPr>
              <p:nvPr/>
            </p:nvSpPr>
            <p:spPr bwMode="auto">
              <a:xfrm>
                <a:off x="685800" y="3883026"/>
                <a:ext cx="7702550" cy="745460"/>
              </a:xfrm>
              <a:prstGeom prst="rect">
                <a:avLst/>
              </a:prstGeom>
              <a:noFill/>
              <a:ln w="9525">
                <a:noFill/>
                <a:miter lim="800000"/>
                <a:headEnd/>
                <a:tailEnd/>
              </a:ln>
            </p:spPr>
            <p:txBody>
              <a:bodyPr wrap="square">
                <a:spAutoFit/>
              </a:bodyPr>
              <a:lstStyle/>
              <a:p>
                <a:r>
                  <a:rPr lang="en-US" dirty="0" smtClean="0">
                    <a:solidFill>
                      <a:schemeClr val="hlink"/>
                    </a:solidFill>
                    <a:sym typeface="Symbol" pitchFamily="18" charset="2"/>
                  </a:rPr>
                  <a:t>From Kepler’s 3</a:t>
                </a:r>
                <a:r>
                  <a:rPr lang="en-US" baseline="30000" dirty="0">
                    <a:solidFill>
                      <a:schemeClr val="hlink"/>
                    </a:solidFill>
                    <a:sym typeface="Symbol" pitchFamily="18" charset="2"/>
                  </a:rPr>
                  <a:t>rd</a:t>
                </a:r>
                <a:r>
                  <a:rPr lang="en-US" dirty="0">
                    <a:solidFill>
                      <a:schemeClr val="hlink"/>
                    </a:solidFill>
                    <a:sym typeface="Symbol" pitchFamily="18" charset="2"/>
                  </a:rPr>
                  <a:t> law </a:t>
                </a:r>
                <a14:m>
                  <m:oMath xmlns:m="http://schemas.openxmlformats.org/officeDocument/2006/math">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𝑇</m:t>
                        </m:r>
                      </m:e>
                      <m:sub>
                        <m:r>
                          <a:rPr lang="en-US" b="0" i="1" dirty="0" smtClean="0">
                            <a:solidFill>
                              <a:schemeClr val="hlink"/>
                            </a:solidFill>
                            <a:latin typeface="Cambria Math" panose="02040503050406030204" pitchFamily="18" charset="0"/>
                            <a:sym typeface="Symbol" pitchFamily="18" charset="2"/>
                          </a:rPr>
                          <m:t>𝑋</m:t>
                        </m:r>
                      </m:sub>
                      <m:sup>
                        <m:r>
                          <a:rPr lang="en-US" i="1" dirty="0">
                            <a:solidFill>
                              <a:schemeClr val="hlink"/>
                            </a:solidFill>
                            <a:latin typeface="Cambria Math" panose="02040503050406030204" pitchFamily="18" charset="0"/>
                            <a:sym typeface="Symbol" pitchFamily="18" charset="2"/>
                          </a:rPr>
                          <m:t>2</m:t>
                        </m:r>
                      </m:sup>
                    </m:sSubSup>
                    <m:r>
                      <a:rPr lang="en-US" i="1" dirty="0">
                        <a:solidFill>
                          <a:schemeClr val="hlink"/>
                        </a:solidFill>
                        <a:latin typeface="Cambria Math" panose="02040503050406030204" pitchFamily="18" charset="0"/>
                        <a:sym typeface="Symbol" pitchFamily="18" charset="2"/>
                      </a:rPr>
                      <m:t>=</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𝐺𝑀</m:t>
                            </m:r>
                          </m:den>
                        </m:f>
                      </m:e>
                    </m:d>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𝑟</m:t>
                        </m:r>
                      </m:e>
                      <m:sub>
                        <m:r>
                          <a:rPr lang="en-US" b="0" i="1" dirty="0" smtClean="0">
                            <a:solidFill>
                              <a:schemeClr val="hlink"/>
                            </a:solidFill>
                            <a:latin typeface="Cambria Math" panose="02040503050406030204" pitchFamily="18" charset="0"/>
                            <a:sym typeface="Symbol" pitchFamily="18" charset="2"/>
                          </a:rPr>
                          <m:t>𝑋</m:t>
                        </m:r>
                      </m:sub>
                      <m:sup>
                        <m:r>
                          <a:rPr lang="en-US" i="1" dirty="0">
                            <a:solidFill>
                              <a:schemeClr val="hlink"/>
                            </a:solidFill>
                            <a:latin typeface="Cambria Math" panose="02040503050406030204" pitchFamily="18" charset="0"/>
                            <a:sym typeface="Symbol" pitchFamily="18" charset="2"/>
                          </a:rPr>
                          <m:t>3</m:t>
                        </m:r>
                      </m:sup>
                    </m:sSubSup>
                    <m:r>
                      <a:rPr lang="en-US" b="0" i="0" dirty="0" smtClean="0">
                        <a:solidFill>
                          <a:schemeClr val="hlink"/>
                        </a:solidFill>
                        <a:latin typeface="Cambria Math" panose="02040503050406030204" pitchFamily="18" charset="0"/>
                        <a:sym typeface="Symbol" pitchFamily="18" charset="2"/>
                      </a:rPr>
                      <m:t>,  </m:t>
                    </m:r>
                    <m:r>
                      <a:rPr lang="en-US" b="0" i="1" dirty="0" smtClean="0">
                        <a:solidFill>
                          <a:schemeClr val="hlink"/>
                        </a:solidFill>
                        <a:latin typeface="Cambria Math" panose="02040503050406030204" pitchFamily="18" charset="0"/>
                        <a:sym typeface="Symbol" pitchFamily="18" charset="2"/>
                      </a:rPr>
                      <m:t>  </m:t>
                    </m:r>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𝑇</m:t>
                        </m:r>
                      </m:e>
                      <m:sub>
                        <m:r>
                          <a:rPr lang="en-US" b="0" i="1" dirty="0" smtClean="0">
                            <a:solidFill>
                              <a:schemeClr val="hlink"/>
                            </a:solidFill>
                            <a:latin typeface="Cambria Math" panose="02040503050406030204" pitchFamily="18" charset="0"/>
                            <a:sym typeface="Symbol" pitchFamily="18" charset="2"/>
                          </a:rPr>
                          <m:t>𝑌</m:t>
                        </m:r>
                      </m:sub>
                      <m:sup>
                        <m:r>
                          <a:rPr lang="en-US" i="1" dirty="0">
                            <a:solidFill>
                              <a:schemeClr val="hlink"/>
                            </a:solidFill>
                            <a:latin typeface="Cambria Math" panose="02040503050406030204" pitchFamily="18" charset="0"/>
                            <a:sym typeface="Symbol" pitchFamily="18" charset="2"/>
                          </a:rPr>
                          <m:t>2</m:t>
                        </m:r>
                      </m:sup>
                    </m:sSubSup>
                    <m:r>
                      <a:rPr lang="en-US" i="1" dirty="0">
                        <a:solidFill>
                          <a:schemeClr val="hlink"/>
                        </a:solidFill>
                        <a:latin typeface="Cambria Math" panose="02040503050406030204" pitchFamily="18" charset="0"/>
                        <a:sym typeface="Symbol" pitchFamily="18" charset="2"/>
                      </a:rPr>
                      <m:t>=</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𝐺𝑀</m:t>
                            </m:r>
                          </m:den>
                        </m:f>
                      </m:e>
                    </m:d>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𝑟</m:t>
                        </m:r>
                      </m:e>
                      <m:sub>
                        <m:r>
                          <a:rPr lang="en-US" b="0" i="1" dirty="0" smtClean="0">
                            <a:solidFill>
                              <a:schemeClr val="hlink"/>
                            </a:solidFill>
                            <a:latin typeface="Cambria Math" panose="02040503050406030204" pitchFamily="18" charset="0"/>
                            <a:sym typeface="Symbol" pitchFamily="18" charset="2"/>
                          </a:rPr>
                          <m:t>𝑌</m:t>
                        </m:r>
                      </m:sub>
                      <m:sup>
                        <m:r>
                          <a:rPr lang="en-US" i="1" dirty="0">
                            <a:solidFill>
                              <a:schemeClr val="hlink"/>
                            </a:solidFill>
                            <a:latin typeface="Cambria Math" panose="02040503050406030204" pitchFamily="18" charset="0"/>
                            <a:sym typeface="Symbol" pitchFamily="18" charset="2"/>
                          </a:rPr>
                          <m:t>3</m:t>
                        </m:r>
                      </m:sup>
                    </m:sSubSup>
                  </m:oMath>
                </a14:m>
                <a:endParaRPr lang="en-US" baseline="30000" dirty="0">
                  <a:solidFill>
                    <a:schemeClr val="hlink"/>
                  </a:solidFill>
                  <a:sym typeface="Symbol" pitchFamily="18" charset="2"/>
                </a:endParaRPr>
              </a:p>
            </p:txBody>
          </p:sp>
        </mc:Choice>
        <mc:Fallback xmlns="">
          <p:sp>
            <p:nvSpPr>
              <p:cNvPr id="430089" name="Text Box 9"/>
              <p:cNvSpPr txBox="1">
                <a:spLocks noRot="1" noChangeAspect="1" noMove="1" noResize="1" noEditPoints="1" noAdjustHandles="1" noChangeArrowheads="1" noChangeShapeType="1" noTextEdit="1"/>
              </p:cNvSpPr>
              <p:nvPr/>
            </p:nvSpPr>
            <p:spPr bwMode="auto">
              <a:xfrm>
                <a:off x="685800" y="3883026"/>
                <a:ext cx="7702550" cy="745460"/>
              </a:xfrm>
              <a:prstGeom prst="rect">
                <a:avLst/>
              </a:prstGeom>
              <a:blipFill>
                <a:blip r:embed="rId8"/>
                <a:stretch>
                  <a:fillRect l="-12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091" name="Text Box 11"/>
              <p:cNvSpPr txBox="1">
                <a:spLocks noChangeArrowheads="1"/>
              </p:cNvSpPr>
              <p:nvPr/>
            </p:nvSpPr>
            <p:spPr bwMode="auto">
              <a:xfrm>
                <a:off x="665163" y="4496589"/>
                <a:ext cx="3940175" cy="466859"/>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baseline="-25000" dirty="0">
                    <a:solidFill>
                      <a:schemeClr val="hlink"/>
                    </a:solidFill>
                    <a:sym typeface="Symbol" pitchFamily="18" charset="2"/>
                  </a:rPr>
                  <a:t> </a:t>
                </a:r>
                <a14:m>
                  <m:oMath xmlns:m="http://schemas.openxmlformats.org/officeDocument/2006/math">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𝑇</m:t>
                        </m:r>
                      </m:e>
                      <m:sub>
                        <m:r>
                          <a:rPr lang="en-US" b="0" i="1" dirty="0" smtClean="0">
                            <a:solidFill>
                              <a:schemeClr val="hlink"/>
                            </a:solidFill>
                            <a:latin typeface="Cambria Math" panose="02040503050406030204" pitchFamily="18" charset="0"/>
                            <a:sym typeface="Symbol" pitchFamily="18" charset="2"/>
                          </a:rPr>
                          <m:t>𝑋</m:t>
                        </m:r>
                      </m:sub>
                    </m:sSub>
                    <m:r>
                      <a:rPr lang="en-US" i="1" dirty="0">
                        <a:solidFill>
                          <a:schemeClr val="hlink"/>
                        </a:solidFill>
                        <a:latin typeface="Cambria Math" panose="02040503050406030204" pitchFamily="18" charset="0"/>
                        <a:sym typeface="Symbol" pitchFamily="18" charset="2"/>
                      </a:rPr>
                      <m:t>=8</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𝑇</m:t>
                        </m:r>
                      </m:e>
                      <m:sub>
                        <m:r>
                          <a:rPr lang="en-US" b="0" i="1" dirty="0" smtClean="0">
                            <a:solidFill>
                              <a:schemeClr val="hlink"/>
                            </a:solidFill>
                            <a:latin typeface="Cambria Math" panose="02040503050406030204" pitchFamily="18" charset="0"/>
                            <a:sym typeface="Symbol" pitchFamily="18" charset="2"/>
                          </a:rPr>
                          <m:t>𝑌</m:t>
                        </m:r>
                      </m:sub>
                    </m:sSub>
                    <m:r>
                      <a:rPr lang="en-US" i="1" dirty="0">
                        <a:solidFill>
                          <a:schemeClr val="hlink"/>
                        </a:solidFill>
                        <a:latin typeface="Cambria Math" panose="02040503050406030204" pitchFamily="18" charset="0"/>
                        <a:sym typeface="Symbol" pitchFamily="18" charset="2"/>
                      </a:rPr>
                      <m:t>  </m:t>
                    </m:r>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𝑇</m:t>
                        </m:r>
                      </m:e>
                      <m:sub>
                        <m:r>
                          <a:rPr lang="en-US" b="0" i="1" dirty="0" smtClean="0">
                            <a:solidFill>
                              <a:schemeClr val="hlink"/>
                            </a:solidFill>
                            <a:latin typeface="Cambria Math" panose="02040503050406030204" pitchFamily="18" charset="0"/>
                            <a:sym typeface="Symbol" pitchFamily="18" charset="2"/>
                          </a:rPr>
                          <m:t>𝑋</m:t>
                        </m:r>
                      </m:sub>
                      <m:sup>
                        <m:r>
                          <a:rPr lang="en-US" b="0" i="1" dirty="0" smtClean="0">
                            <a:solidFill>
                              <a:schemeClr val="hlink"/>
                            </a:solidFill>
                            <a:latin typeface="Cambria Math" panose="02040503050406030204" pitchFamily="18" charset="0"/>
                            <a:sym typeface="Symbol" pitchFamily="18" charset="2"/>
                          </a:rPr>
                          <m:t>2</m:t>
                        </m:r>
                      </m:sup>
                    </m:sSubSup>
                    <m:r>
                      <a:rPr lang="en-US" i="1" dirty="0">
                        <a:solidFill>
                          <a:schemeClr val="hlink"/>
                        </a:solidFill>
                        <a:latin typeface="Cambria Math" panose="02040503050406030204" pitchFamily="18" charset="0"/>
                        <a:sym typeface="Symbol" pitchFamily="18" charset="2"/>
                      </a:rPr>
                      <m:t>=64</m:t>
                    </m:r>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𝑇</m:t>
                        </m:r>
                      </m:e>
                      <m:sub>
                        <m:r>
                          <a:rPr lang="en-US" b="0" i="1" dirty="0" smtClean="0">
                            <a:solidFill>
                              <a:schemeClr val="hlink"/>
                            </a:solidFill>
                            <a:latin typeface="Cambria Math" panose="02040503050406030204" pitchFamily="18" charset="0"/>
                            <a:sym typeface="Symbol" pitchFamily="18" charset="2"/>
                          </a:rPr>
                          <m:t>𝑌</m:t>
                        </m:r>
                      </m:sub>
                      <m:sup>
                        <m:r>
                          <a:rPr lang="en-US" b="0" i="1" dirty="0" smtClean="0">
                            <a:solidFill>
                              <a:schemeClr val="hlink"/>
                            </a:solidFill>
                            <a:latin typeface="Cambria Math" panose="02040503050406030204" pitchFamily="18" charset="0"/>
                            <a:sym typeface="Symbol" pitchFamily="18" charset="2"/>
                          </a:rPr>
                          <m:t>2</m:t>
                        </m:r>
                      </m:sup>
                    </m:sSubSup>
                  </m:oMath>
                </a14:m>
                <a:r>
                  <a:rPr lang="en-US" dirty="0">
                    <a:solidFill>
                      <a:schemeClr val="hlink"/>
                    </a:solidFill>
                    <a:sym typeface="Symbol" pitchFamily="18" charset="2"/>
                  </a:rPr>
                  <a:t>.</a:t>
                </a:r>
                <a:endParaRPr lang="en-US" baseline="30000" dirty="0">
                  <a:solidFill>
                    <a:schemeClr val="hlink"/>
                  </a:solidFill>
                  <a:sym typeface="Symbol" pitchFamily="18" charset="2"/>
                </a:endParaRPr>
              </a:p>
            </p:txBody>
          </p:sp>
        </mc:Choice>
        <mc:Fallback xmlns="">
          <p:sp>
            <p:nvSpPr>
              <p:cNvPr id="430091" name="Text Box 11"/>
              <p:cNvSpPr txBox="1">
                <a:spLocks noRot="1" noChangeAspect="1" noMove="1" noResize="1" noEditPoints="1" noAdjustHandles="1" noChangeArrowheads="1" noChangeShapeType="1" noTextEdit="1"/>
              </p:cNvSpPr>
              <p:nvPr/>
            </p:nvSpPr>
            <p:spPr bwMode="auto">
              <a:xfrm>
                <a:off x="665163" y="4496589"/>
                <a:ext cx="3940175" cy="466859"/>
              </a:xfrm>
              <a:prstGeom prst="rect">
                <a:avLst/>
              </a:prstGeom>
              <a:blipFill>
                <a:blip r:embed="rId9"/>
                <a:stretch>
                  <a:fillRect l="-2322" t="-9211" b="-3157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092" name="Text Box 12"/>
              <p:cNvSpPr txBox="1">
                <a:spLocks noChangeArrowheads="1"/>
              </p:cNvSpPr>
              <p:nvPr/>
            </p:nvSpPr>
            <p:spPr bwMode="auto">
              <a:xfrm>
                <a:off x="685800" y="4965014"/>
                <a:ext cx="2315954" cy="1651286"/>
              </a:xfrm>
              <a:prstGeom prst="rect">
                <a:avLst/>
              </a:prstGeom>
              <a:noFill/>
              <a:ln w="9525">
                <a:noFill/>
                <a:miter lim="800000"/>
                <a:headEnd/>
                <a:tailEnd/>
              </a:ln>
            </p:spPr>
            <p:txBody>
              <a:bodyPr wrap="square">
                <a:spAutoFit/>
              </a:bodyPr>
              <a:lstStyle/>
              <a:p>
                <a:pPr/>
                <a14:m>
                  <m:oMathPara xmlns:m="http://schemas.openxmlformats.org/officeDocument/2006/math">
                    <m:oMathParaPr>
                      <m:jc m:val="left"/>
                    </m:oMathParaPr>
                    <m:oMath xmlns:m="http://schemas.openxmlformats.org/officeDocument/2006/math">
                      <m:f>
                        <m:fPr>
                          <m:ctrlPr>
                            <a:rPr lang="en-US" b="0" i="1" dirty="0" smtClean="0">
                              <a:solidFill>
                                <a:schemeClr val="hlink"/>
                              </a:solidFill>
                              <a:latin typeface="Cambria Math" panose="02040503050406030204" pitchFamily="18" charset="0"/>
                              <a:sym typeface="Symbol" pitchFamily="18" charset="2"/>
                            </a:rPr>
                          </m:ctrlPr>
                        </m:fPr>
                        <m:num>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smtClean="0">
                                  <a:solidFill>
                                    <a:schemeClr val="hlink"/>
                                  </a:solidFill>
                                  <a:latin typeface="Cambria Math" panose="02040503050406030204" pitchFamily="18" charset="0"/>
                                  <a:sym typeface="Symbol" pitchFamily="18" charset="2"/>
                                </a:rPr>
                                <m:t>𝑇</m:t>
                              </m:r>
                            </m:e>
                            <m:sub>
                              <m:r>
                                <a:rPr lang="en-US" b="0" i="1" dirty="0" smtClean="0">
                                  <a:solidFill>
                                    <a:schemeClr val="hlink"/>
                                  </a:solidFill>
                                  <a:latin typeface="Cambria Math" panose="02040503050406030204" pitchFamily="18" charset="0"/>
                                  <a:sym typeface="Symbol" pitchFamily="18" charset="2"/>
                                </a:rPr>
                                <m:t>𝑋</m:t>
                              </m:r>
                            </m:sub>
                            <m:sup>
                              <m:r>
                                <a:rPr lang="en-US" b="0" i="1" dirty="0" smtClean="0">
                                  <a:solidFill>
                                    <a:schemeClr val="hlink"/>
                                  </a:solidFill>
                                  <a:latin typeface="Cambria Math" panose="02040503050406030204" pitchFamily="18" charset="0"/>
                                  <a:sym typeface="Symbol" pitchFamily="18" charset="2"/>
                                </a:rPr>
                                <m:t>2</m:t>
                              </m:r>
                            </m:sup>
                          </m:sSubSup>
                        </m:num>
                        <m:den>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𝑇</m:t>
                              </m:r>
                            </m:e>
                            <m:sub>
                              <m:r>
                                <a:rPr lang="en-US" b="0" i="1" dirty="0" smtClean="0">
                                  <a:solidFill>
                                    <a:schemeClr val="hlink"/>
                                  </a:solidFill>
                                  <a:latin typeface="Cambria Math" panose="02040503050406030204" pitchFamily="18" charset="0"/>
                                  <a:sym typeface="Symbol" pitchFamily="18" charset="2"/>
                                </a:rPr>
                                <m:t>𝑌</m:t>
                              </m:r>
                            </m:sub>
                            <m:sup>
                              <m:r>
                                <a:rPr lang="en-US" b="0" i="1" dirty="0" smtClean="0">
                                  <a:solidFill>
                                    <a:schemeClr val="hlink"/>
                                  </a:solidFill>
                                  <a:latin typeface="Cambria Math" panose="02040503050406030204" pitchFamily="18" charset="0"/>
                                  <a:sym typeface="Symbol" pitchFamily="18" charset="2"/>
                                </a:rPr>
                                <m:t>2</m:t>
                              </m:r>
                            </m:sup>
                          </m:sSubSup>
                        </m:den>
                      </m:f>
                      <m:r>
                        <a:rPr lang="en-US" i="1" dirty="0">
                          <a:solidFill>
                            <a:schemeClr val="hlink"/>
                          </a:solidFill>
                          <a:latin typeface="Cambria Math" panose="02040503050406030204" pitchFamily="18" charset="0"/>
                          <a:sym typeface="Symbol" pitchFamily="18" charset="2"/>
                        </a:rPr>
                        <m:t> =</m:t>
                      </m:r>
                      <m:f>
                        <m:fPr>
                          <m:ctrlPr>
                            <a:rPr lang="en-US" i="1" dirty="0">
                              <a:solidFill>
                                <a:schemeClr val="hlink"/>
                              </a:solidFill>
                              <a:latin typeface="Cambria Math" panose="02040503050406030204" pitchFamily="18" charset="0"/>
                              <a:sym typeface="Symbol" pitchFamily="18" charset="2"/>
                            </a:rPr>
                          </m:ctrlPr>
                        </m:fPr>
                        <m:num>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𝐺𝑀</m:t>
                                  </m:r>
                                </m:den>
                              </m:f>
                            </m:e>
                          </m:d>
                          <m:sSubSup>
                            <m:sSubSupPr>
                              <m:ctrlPr>
                                <a:rPr lang="en-US" i="1" dirty="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𝑟</m:t>
                              </m:r>
                            </m:e>
                            <m:sub>
                              <m:r>
                                <a:rPr lang="en-US" i="1" dirty="0">
                                  <a:solidFill>
                                    <a:schemeClr val="hlink"/>
                                  </a:solidFill>
                                  <a:latin typeface="Cambria Math" panose="02040503050406030204" pitchFamily="18" charset="0"/>
                                  <a:sym typeface="Symbol" pitchFamily="18" charset="2"/>
                                </a:rPr>
                                <m:t>𝑋</m:t>
                              </m:r>
                            </m:sub>
                            <m:sup>
                              <m:r>
                                <a:rPr lang="en-US" i="1" dirty="0">
                                  <a:solidFill>
                                    <a:schemeClr val="hlink"/>
                                  </a:solidFill>
                                  <a:latin typeface="Cambria Math" panose="02040503050406030204" pitchFamily="18" charset="0"/>
                                  <a:sym typeface="Symbol" pitchFamily="18" charset="2"/>
                                </a:rPr>
                                <m:t>3</m:t>
                              </m:r>
                            </m:sup>
                          </m:sSubSup>
                        </m:num>
                        <m:den>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𝐺𝑀</m:t>
                                  </m:r>
                                </m:den>
                              </m:f>
                            </m:e>
                          </m:d>
                          <m:sSubSup>
                            <m:sSubSupPr>
                              <m:ctrlPr>
                                <a:rPr lang="en-US" i="1" dirty="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𝑟</m:t>
                              </m:r>
                            </m:e>
                            <m:sub>
                              <m:r>
                                <a:rPr lang="en-US" i="1" dirty="0">
                                  <a:solidFill>
                                    <a:schemeClr val="hlink"/>
                                  </a:solidFill>
                                  <a:latin typeface="Cambria Math" panose="02040503050406030204" pitchFamily="18" charset="0"/>
                                  <a:sym typeface="Symbol" pitchFamily="18" charset="2"/>
                                </a:rPr>
                                <m:t>𝑌</m:t>
                              </m:r>
                            </m:sub>
                            <m:sup>
                              <m:r>
                                <a:rPr lang="en-US" i="1" dirty="0">
                                  <a:solidFill>
                                    <a:schemeClr val="hlink"/>
                                  </a:solidFill>
                                  <a:latin typeface="Cambria Math" panose="02040503050406030204" pitchFamily="18" charset="0"/>
                                  <a:sym typeface="Symbol" pitchFamily="18" charset="2"/>
                                </a:rPr>
                                <m:t>3</m:t>
                              </m:r>
                            </m:sup>
                          </m:sSubSup>
                        </m:den>
                      </m:f>
                    </m:oMath>
                  </m:oMathPara>
                </a14:m>
                <a:endParaRPr lang="en-US" dirty="0">
                  <a:solidFill>
                    <a:schemeClr val="hlink"/>
                  </a:solidFill>
                  <a:sym typeface="Symbol" pitchFamily="18" charset="2"/>
                </a:endParaRPr>
              </a:p>
            </p:txBody>
          </p:sp>
        </mc:Choice>
        <mc:Fallback xmlns="">
          <p:sp>
            <p:nvSpPr>
              <p:cNvPr id="430092" name="Text Box 12"/>
              <p:cNvSpPr txBox="1">
                <a:spLocks noRot="1" noChangeAspect="1" noMove="1" noResize="1" noEditPoints="1" noAdjustHandles="1" noChangeArrowheads="1" noChangeShapeType="1" noTextEdit="1"/>
              </p:cNvSpPr>
              <p:nvPr/>
            </p:nvSpPr>
            <p:spPr bwMode="auto">
              <a:xfrm>
                <a:off x="685800" y="4965014"/>
                <a:ext cx="2315954" cy="1651286"/>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093" name="Text Box 13"/>
              <p:cNvSpPr txBox="1">
                <a:spLocks noChangeArrowheads="1"/>
              </p:cNvSpPr>
              <p:nvPr/>
            </p:nvSpPr>
            <p:spPr bwMode="auto">
              <a:xfrm>
                <a:off x="5440363" y="4725279"/>
                <a:ext cx="1639887" cy="747577"/>
              </a:xfrm>
              <a:prstGeom prst="rect">
                <a:avLst/>
              </a:prstGeom>
              <a:noFill/>
              <a:ln w="9525">
                <a:noFill/>
                <a:miter lim="800000"/>
                <a:headEnd/>
                <a:tailEnd/>
              </a:ln>
            </p:spPr>
            <p:txBody>
              <a:bodyPr wrap="square">
                <a:spAutoFit/>
              </a:bodyPr>
              <a:lstStyle/>
              <a:p>
                <a14:m>
                  <m:oMath xmlns:m="http://schemas.openxmlformats.org/officeDocument/2006/math">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64</m:t>
                        </m:r>
                        <m:sSubSup>
                          <m:sSubSupPr>
                            <m:ctrlPr>
                              <a:rPr lang="en-US" i="1" dirty="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𝑇</m:t>
                            </m:r>
                          </m:e>
                          <m:sub>
                            <m:r>
                              <a:rPr lang="en-US" i="1" dirty="0">
                                <a:solidFill>
                                  <a:schemeClr val="hlink"/>
                                </a:solidFill>
                                <a:latin typeface="Cambria Math" panose="02040503050406030204" pitchFamily="18" charset="0"/>
                                <a:sym typeface="Symbol" pitchFamily="18" charset="2"/>
                              </a:rPr>
                              <m:t>𝑌</m:t>
                            </m:r>
                          </m:sub>
                          <m:sup>
                            <m:r>
                              <a:rPr lang="en-US" i="1" dirty="0">
                                <a:solidFill>
                                  <a:schemeClr val="hlink"/>
                                </a:solidFill>
                                <a:latin typeface="Cambria Math" panose="02040503050406030204" pitchFamily="18" charset="0"/>
                                <a:sym typeface="Symbol" pitchFamily="18" charset="2"/>
                              </a:rPr>
                              <m:t>2</m:t>
                            </m:r>
                          </m:sup>
                        </m:sSubSup>
                      </m:num>
                      <m:den>
                        <m:sSubSup>
                          <m:sSubSupPr>
                            <m:ctrlPr>
                              <a:rPr lang="en-US" i="1" dirty="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𝑇</m:t>
                            </m:r>
                          </m:e>
                          <m:sub>
                            <m:r>
                              <a:rPr lang="en-US" i="1" dirty="0">
                                <a:solidFill>
                                  <a:schemeClr val="hlink"/>
                                </a:solidFill>
                                <a:latin typeface="Cambria Math" panose="02040503050406030204" pitchFamily="18" charset="0"/>
                                <a:sym typeface="Symbol" pitchFamily="18" charset="2"/>
                              </a:rPr>
                              <m:t>𝑌</m:t>
                            </m:r>
                          </m:sub>
                          <m:sup>
                            <m:r>
                              <a:rPr lang="en-US" i="1" dirty="0">
                                <a:solidFill>
                                  <a:schemeClr val="hlink"/>
                                </a:solidFill>
                                <a:latin typeface="Cambria Math" panose="02040503050406030204" pitchFamily="18" charset="0"/>
                                <a:sym typeface="Symbol" pitchFamily="18" charset="2"/>
                              </a:rPr>
                              <m:t>2</m:t>
                            </m:r>
                          </m:sup>
                        </m:sSubSup>
                      </m:den>
                    </m:f>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sSubSup>
                          <m:sSubSupPr>
                            <m:ctrlPr>
                              <a:rPr lang="en-US" i="1" dirty="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𝑟</m:t>
                            </m:r>
                          </m:e>
                          <m:sub>
                            <m:r>
                              <a:rPr lang="en-US" i="1" dirty="0">
                                <a:solidFill>
                                  <a:schemeClr val="hlink"/>
                                </a:solidFill>
                                <a:latin typeface="Cambria Math" panose="02040503050406030204" pitchFamily="18" charset="0"/>
                                <a:sym typeface="Symbol" pitchFamily="18" charset="2"/>
                              </a:rPr>
                              <m:t>𝑋</m:t>
                            </m:r>
                          </m:sub>
                          <m:sup>
                            <m:r>
                              <a:rPr lang="en-US" i="1" dirty="0">
                                <a:solidFill>
                                  <a:schemeClr val="hlink"/>
                                </a:solidFill>
                                <a:latin typeface="Cambria Math" panose="02040503050406030204" pitchFamily="18" charset="0"/>
                                <a:sym typeface="Symbol" pitchFamily="18" charset="2"/>
                              </a:rPr>
                              <m:t>3</m:t>
                            </m:r>
                          </m:sup>
                        </m:sSubSup>
                      </m:num>
                      <m:den>
                        <m:sSubSup>
                          <m:sSubSupPr>
                            <m:ctrlPr>
                              <a:rPr lang="en-US" i="1" dirty="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𝑟</m:t>
                            </m:r>
                          </m:e>
                          <m:sub>
                            <m:r>
                              <a:rPr lang="en-US" i="1" dirty="0">
                                <a:solidFill>
                                  <a:schemeClr val="hlink"/>
                                </a:solidFill>
                                <a:latin typeface="Cambria Math" panose="02040503050406030204" pitchFamily="18" charset="0"/>
                                <a:sym typeface="Symbol" pitchFamily="18" charset="2"/>
                              </a:rPr>
                              <m:t>𝑌</m:t>
                            </m:r>
                          </m:sub>
                          <m:sup>
                            <m:r>
                              <a:rPr lang="en-US" i="1" dirty="0">
                                <a:solidFill>
                                  <a:schemeClr val="hlink"/>
                                </a:solidFill>
                                <a:latin typeface="Cambria Math" panose="02040503050406030204" pitchFamily="18" charset="0"/>
                                <a:sym typeface="Symbol" pitchFamily="18" charset="2"/>
                              </a:rPr>
                              <m:t>3</m:t>
                            </m:r>
                          </m:sup>
                        </m:sSubSup>
                      </m:den>
                    </m:f>
                  </m:oMath>
                </a14:m>
                <a:r>
                  <a:rPr lang="en-US" dirty="0" smtClean="0">
                    <a:solidFill>
                      <a:schemeClr val="hlink"/>
                    </a:solidFill>
                    <a:sym typeface="Symbol" pitchFamily="18" charset="2"/>
                  </a:rPr>
                  <a:t> </a:t>
                </a:r>
                <a:endParaRPr lang="en-US" dirty="0">
                  <a:solidFill>
                    <a:schemeClr val="hlink"/>
                  </a:solidFill>
                  <a:sym typeface="Symbol" pitchFamily="18" charset="2"/>
                </a:endParaRPr>
              </a:p>
            </p:txBody>
          </p:sp>
        </mc:Choice>
        <mc:Fallback xmlns="">
          <p:sp>
            <p:nvSpPr>
              <p:cNvPr id="430093" name="Text Box 13"/>
              <p:cNvSpPr txBox="1">
                <a:spLocks noRot="1" noChangeAspect="1" noMove="1" noResize="1" noEditPoints="1" noAdjustHandles="1" noChangeArrowheads="1" noChangeShapeType="1" noTextEdit="1"/>
              </p:cNvSpPr>
              <p:nvPr/>
            </p:nvSpPr>
            <p:spPr bwMode="auto">
              <a:xfrm>
                <a:off x="5440363" y="4725279"/>
                <a:ext cx="1639887" cy="747577"/>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sp>
        <p:nvSpPr>
          <p:cNvPr id="430094" name="Line 14"/>
          <p:cNvSpPr>
            <a:spLocks noChangeShapeType="1"/>
          </p:cNvSpPr>
          <p:nvPr/>
        </p:nvSpPr>
        <p:spPr bwMode="auto">
          <a:xfrm flipV="1">
            <a:off x="1664839" y="5050760"/>
            <a:ext cx="783086" cy="691248"/>
          </a:xfrm>
          <a:prstGeom prst="line">
            <a:avLst/>
          </a:prstGeom>
          <a:noFill/>
          <a:ln w="19050">
            <a:solidFill>
              <a:srgbClr val="FF0000"/>
            </a:solidFill>
            <a:round/>
            <a:headEnd/>
            <a:tailEnd/>
          </a:ln>
        </p:spPr>
        <p:txBody>
          <a:bodyPr/>
          <a:lstStyle/>
          <a:p>
            <a:endParaRPr lang="en-US"/>
          </a:p>
        </p:txBody>
      </p:sp>
      <p:sp>
        <p:nvSpPr>
          <p:cNvPr id="430095" name="Line 15"/>
          <p:cNvSpPr>
            <a:spLocks noChangeShapeType="1"/>
          </p:cNvSpPr>
          <p:nvPr/>
        </p:nvSpPr>
        <p:spPr bwMode="auto">
          <a:xfrm flipV="1">
            <a:off x="1664839" y="5938837"/>
            <a:ext cx="706295" cy="625924"/>
          </a:xfrm>
          <a:prstGeom prst="line">
            <a:avLst/>
          </a:prstGeom>
          <a:noFill/>
          <a:ln w="19050">
            <a:solidFill>
              <a:srgbClr val="FF0000"/>
            </a:solidFill>
            <a:round/>
            <a:headEnd/>
            <a:tailEnd/>
          </a:ln>
        </p:spPr>
        <p:txBody>
          <a:bodyPr/>
          <a:lstStyle/>
          <a:p>
            <a:endParaRPr lang="en-US"/>
          </a:p>
        </p:txBody>
      </p:sp>
      <p:sp>
        <p:nvSpPr>
          <p:cNvPr id="430096" name="Line 16"/>
          <p:cNvSpPr>
            <a:spLocks noChangeShapeType="1"/>
          </p:cNvSpPr>
          <p:nvPr/>
        </p:nvSpPr>
        <p:spPr bwMode="auto">
          <a:xfrm flipV="1">
            <a:off x="5625383" y="5163414"/>
            <a:ext cx="312737" cy="247650"/>
          </a:xfrm>
          <a:prstGeom prst="line">
            <a:avLst/>
          </a:prstGeom>
          <a:noFill/>
          <a:ln w="19050">
            <a:solidFill>
              <a:srgbClr val="FF0000"/>
            </a:solidFill>
            <a:round/>
            <a:headEnd/>
            <a:tailEnd/>
          </a:ln>
        </p:spPr>
        <p:txBody>
          <a:bodyPr/>
          <a:lstStyle/>
          <a:p>
            <a:endParaRPr lang="en-US"/>
          </a:p>
        </p:txBody>
      </p:sp>
      <p:sp>
        <p:nvSpPr>
          <p:cNvPr id="430097" name="Line 17"/>
          <p:cNvSpPr>
            <a:spLocks noChangeShapeType="1"/>
          </p:cNvSpPr>
          <p:nvPr/>
        </p:nvSpPr>
        <p:spPr bwMode="auto">
          <a:xfrm flipV="1">
            <a:off x="5816239" y="4833477"/>
            <a:ext cx="243762" cy="186339"/>
          </a:xfrm>
          <a:prstGeom prst="line">
            <a:avLst/>
          </a:prstGeom>
          <a:noFill/>
          <a:ln w="19050">
            <a:solidFill>
              <a:srgbClr val="FF0000"/>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430098" name="Text Box 18"/>
              <p:cNvSpPr txBox="1">
                <a:spLocks noChangeArrowheads="1"/>
              </p:cNvSpPr>
              <p:nvPr/>
            </p:nvSpPr>
            <p:spPr bwMode="auto">
              <a:xfrm>
                <a:off x="5548492" y="5334028"/>
                <a:ext cx="1910705" cy="818429"/>
              </a:xfrm>
              <a:prstGeom prst="rect">
                <a:avLst/>
              </a:prstGeom>
              <a:noFill/>
              <a:ln w="9525">
                <a:noFill/>
                <a:miter lim="800000"/>
                <a:headEnd/>
                <a:tailEnd/>
              </a:ln>
            </p:spPr>
            <p:txBody>
              <a:bodyPr wrap="square">
                <a:spAutoFit/>
              </a:bodyPr>
              <a:lstStyle/>
              <a:p>
                <a:r>
                  <a:rPr lang="en-US" dirty="0" smtClean="0">
                    <a:solidFill>
                      <a:schemeClr val="hlink"/>
                    </a:solidFill>
                    <a:sym typeface="Symbol" pitchFamily="18" charset="2"/>
                  </a:rPr>
                  <a:t>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64=</m:t>
                    </m:r>
                    <m:sSup>
                      <m:sSupPr>
                        <m:ctrlPr>
                          <a:rPr lang="en-US" b="0" i="1" dirty="0" smtClean="0">
                            <a:solidFill>
                              <a:schemeClr val="hlink"/>
                            </a:solidFill>
                            <a:latin typeface="Cambria Math" panose="02040503050406030204" pitchFamily="18" charset="0"/>
                            <a:sym typeface="Symbol" pitchFamily="18" charset="2"/>
                          </a:rPr>
                        </m:ctrlPr>
                      </m:sSupPr>
                      <m:e>
                        <m:d>
                          <m:dPr>
                            <m:ctrlPr>
                              <a:rPr lang="en-US" b="0" i="1" dirty="0" smtClean="0">
                                <a:solidFill>
                                  <a:schemeClr val="hlink"/>
                                </a:solidFill>
                                <a:latin typeface="Cambria Math" panose="02040503050406030204" pitchFamily="18" charset="0"/>
                                <a:sym typeface="Symbol" pitchFamily="18" charset="2"/>
                              </a:rPr>
                            </m:ctrlPr>
                          </m:dPr>
                          <m:e>
                            <m:f>
                              <m:fPr>
                                <m:ctrlPr>
                                  <a:rPr lang="en-US" b="0" i="1" dirty="0">
                                    <a:solidFill>
                                      <a:schemeClr val="hlink"/>
                                    </a:solidFill>
                                    <a:latin typeface="Cambria Math" panose="02040503050406030204" pitchFamily="18" charset="0"/>
                                    <a:sym typeface="Symbol" pitchFamily="18" charset="2"/>
                                  </a:rPr>
                                </m:ctrlPr>
                              </m:fPr>
                              <m:num>
                                <m:sSub>
                                  <m:sSubPr>
                                    <m:ctrlPr>
                                      <a:rPr lang="en-US" b="0" i="1" dirty="0" smtClean="0">
                                        <a:solidFill>
                                          <a:schemeClr val="hlink"/>
                                        </a:solidFill>
                                        <a:latin typeface="Cambria Math" panose="02040503050406030204" pitchFamily="18" charset="0"/>
                                        <a:sym typeface="Symbol" pitchFamily="18" charset="2"/>
                                      </a:rPr>
                                    </m:ctrlPr>
                                  </m:sSubPr>
                                  <m:e>
                                    <m:r>
                                      <a:rPr lang="en-US" i="1" dirty="0" err="1">
                                        <a:solidFill>
                                          <a:schemeClr val="hlink"/>
                                        </a:solidFill>
                                        <a:latin typeface="Cambria Math" panose="02040503050406030204" pitchFamily="18" charset="0"/>
                                        <a:sym typeface="Symbol" pitchFamily="18" charset="2"/>
                                      </a:rPr>
                                      <m:t>𝑟</m:t>
                                    </m:r>
                                  </m:e>
                                  <m:sub>
                                    <m:r>
                                      <a:rPr lang="en-US" b="0" i="1" dirty="0" smtClean="0">
                                        <a:solidFill>
                                          <a:schemeClr val="hlink"/>
                                        </a:solidFill>
                                        <a:latin typeface="Cambria Math" panose="02040503050406030204" pitchFamily="18" charset="0"/>
                                        <a:sym typeface="Symbol" pitchFamily="18" charset="2"/>
                                      </a:rPr>
                                      <m:t>𝑋</m:t>
                                    </m:r>
                                  </m:sub>
                                </m:sSub>
                              </m:num>
                              <m:den>
                                <m:sSub>
                                  <m:sSubPr>
                                    <m:ctrlPr>
                                      <a:rPr lang="en-US" b="0" i="1" dirty="0" smtClean="0">
                                        <a:solidFill>
                                          <a:schemeClr val="hlink"/>
                                        </a:solidFill>
                                        <a:latin typeface="Cambria Math" panose="02040503050406030204" pitchFamily="18" charset="0"/>
                                        <a:sym typeface="Symbol" pitchFamily="18" charset="2"/>
                                      </a:rPr>
                                    </m:ctrlPr>
                                  </m:sSubPr>
                                  <m:e>
                                    <m:r>
                                      <a:rPr lang="en-US" i="1" dirty="0" err="1">
                                        <a:solidFill>
                                          <a:schemeClr val="hlink"/>
                                        </a:solidFill>
                                        <a:latin typeface="Cambria Math" panose="02040503050406030204" pitchFamily="18" charset="0"/>
                                        <a:sym typeface="Symbol" pitchFamily="18" charset="2"/>
                                      </a:rPr>
                                      <m:t>𝑟</m:t>
                                    </m:r>
                                  </m:e>
                                  <m:sub>
                                    <m:r>
                                      <a:rPr lang="en-US" b="0" i="1" dirty="0" smtClean="0">
                                        <a:solidFill>
                                          <a:schemeClr val="hlink"/>
                                        </a:solidFill>
                                        <a:latin typeface="Cambria Math" panose="02040503050406030204" pitchFamily="18" charset="0"/>
                                        <a:sym typeface="Symbol" pitchFamily="18" charset="2"/>
                                      </a:rPr>
                                      <m:t>𝑌</m:t>
                                    </m:r>
                                  </m:sub>
                                </m:sSub>
                              </m:den>
                            </m:f>
                          </m:e>
                        </m:d>
                      </m:e>
                      <m:sup>
                        <m:r>
                          <a:rPr lang="en-US" b="0" i="1" dirty="0" smtClean="0">
                            <a:solidFill>
                              <a:schemeClr val="hlink"/>
                            </a:solidFill>
                            <a:latin typeface="Cambria Math" panose="02040503050406030204" pitchFamily="18" charset="0"/>
                            <a:sym typeface="Symbol" pitchFamily="18" charset="2"/>
                          </a:rPr>
                          <m:t>3</m:t>
                        </m:r>
                      </m:sup>
                    </m:sSup>
                  </m:oMath>
                </a14:m>
                <a:endParaRPr lang="en-US" baseline="30000" dirty="0">
                  <a:solidFill>
                    <a:schemeClr val="hlink"/>
                  </a:solidFill>
                  <a:sym typeface="Symbol" pitchFamily="18" charset="2"/>
                </a:endParaRPr>
              </a:p>
            </p:txBody>
          </p:sp>
        </mc:Choice>
        <mc:Fallback xmlns="">
          <p:sp>
            <p:nvSpPr>
              <p:cNvPr id="430098" name="Text Box 18"/>
              <p:cNvSpPr txBox="1">
                <a:spLocks noRot="1" noChangeAspect="1" noMove="1" noResize="1" noEditPoints="1" noAdjustHandles="1" noChangeArrowheads="1" noChangeShapeType="1" noTextEdit="1"/>
              </p:cNvSpPr>
              <p:nvPr/>
            </p:nvSpPr>
            <p:spPr bwMode="auto">
              <a:xfrm>
                <a:off x="5548492" y="5334028"/>
                <a:ext cx="1910705" cy="818429"/>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099" name="Text Box 19"/>
              <p:cNvSpPr txBox="1">
                <a:spLocks noChangeArrowheads="1"/>
              </p:cNvSpPr>
              <p:nvPr/>
            </p:nvSpPr>
            <p:spPr bwMode="auto">
              <a:xfrm>
                <a:off x="5625383" y="6194049"/>
                <a:ext cx="2206909" cy="630365"/>
              </a:xfrm>
              <a:prstGeom prst="rect">
                <a:avLst/>
              </a:prstGeom>
              <a:noFill/>
              <a:ln w="9525">
                <a:noFill/>
                <a:miter lim="800000"/>
                <a:headEnd/>
                <a:tailEnd/>
              </a:ln>
            </p:spPr>
            <p:txBody>
              <a:bodyPr wrap="square">
                <a:spAutoFit/>
              </a:bodyPr>
              <a:lstStyle/>
              <a:p>
                <a:r>
                  <a:rPr lang="en-US" dirty="0" smtClean="0">
                    <a:solidFill>
                      <a:schemeClr val="hlink"/>
                    </a:solidFill>
                    <a:sym typeface="Symbol" pitchFamily="18" charset="2"/>
                  </a:rPr>
                  <a:t> </a:t>
                </a:r>
                <a14:m>
                  <m:oMath xmlns:m="http://schemas.openxmlformats.org/officeDocument/2006/math">
                    <m:f>
                      <m:fPr>
                        <m:ctrlPr>
                          <a:rPr lang="en-US" i="1" dirty="0">
                            <a:solidFill>
                              <a:schemeClr val="hlink"/>
                            </a:solidFill>
                            <a:latin typeface="Cambria Math" panose="02040503050406030204" pitchFamily="18" charset="0"/>
                            <a:sym typeface="Symbol" pitchFamily="18" charset="2"/>
                          </a:rPr>
                        </m:ctrlPr>
                      </m:fPr>
                      <m:num>
                        <m:sSub>
                          <m:sSubPr>
                            <m:ctrlPr>
                              <a:rPr lang="en-US" i="1" dirty="0">
                                <a:solidFill>
                                  <a:schemeClr val="hlink"/>
                                </a:solidFill>
                                <a:latin typeface="Cambria Math" panose="02040503050406030204" pitchFamily="18" charset="0"/>
                                <a:sym typeface="Symbol" pitchFamily="18" charset="2"/>
                              </a:rPr>
                            </m:ctrlPr>
                          </m:sSubPr>
                          <m:e>
                            <m:r>
                              <a:rPr lang="en-US" i="1" dirty="0" err="1">
                                <a:solidFill>
                                  <a:schemeClr val="hlink"/>
                                </a:solidFill>
                                <a:latin typeface="Cambria Math" panose="02040503050406030204" pitchFamily="18" charset="0"/>
                                <a:sym typeface="Symbol" pitchFamily="18" charset="2"/>
                              </a:rPr>
                              <m:t>𝑟</m:t>
                            </m:r>
                          </m:e>
                          <m:sub>
                            <m:r>
                              <a:rPr lang="en-US" i="1" dirty="0">
                                <a:solidFill>
                                  <a:schemeClr val="hlink"/>
                                </a:solidFill>
                                <a:latin typeface="Cambria Math" panose="02040503050406030204" pitchFamily="18" charset="0"/>
                                <a:sym typeface="Symbol" pitchFamily="18" charset="2"/>
                              </a:rPr>
                              <m:t>𝑋</m:t>
                            </m:r>
                          </m:sub>
                        </m:sSub>
                      </m:num>
                      <m:den>
                        <m:sSub>
                          <m:sSubPr>
                            <m:ctrlPr>
                              <a:rPr lang="en-US" i="1" dirty="0">
                                <a:solidFill>
                                  <a:schemeClr val="hlink"/>
                                </a:solidFill>
                                <a:latin typeface="Cambria Math" panose="02040503050406030204" pitchFamily="18" charset="0"/>
                                <a:sym typeface="Symbol" pitchFamily="18" charset="2"/>
                              </a:rPr>
                            </m:ctrlPr>
                          </m:sSubPr>
                          <m:e>
                            <m:r>
                              <a:rPr lang="en-US" i="1" dirty="0" err="1">
                                <a:solidFill>
                                  <a:schemeClr val="hlink"/>
                                </a:solidFill>
                                <a:latin typeface="Cambria Math" panose="02040503050406030204" pitchFamily="18" charset="0"/>
                                <a:sym typeface="Symbol" pitchFamily="18" charset="2"/>
                              </a:rPr>
                              <m:t>𝑟</m:t>
                            </m:r>
                          </m:e>
                          <m:sub>
                            <m:r>
                              <a:rPr lang="en-US" i="1" dirty="0">
                                <a:solidFill>
                                  <a:schemeClr val="hlink"/>
                                </a:solidFill>
                                <a:latin typeface="Cambria Math" panose="02040503050406030204" pitchFamily="18" charset="0"/>
                                <a:sym typeface="Symbol" pitchFamily="18" charset="2"/>
                              </a:rPr>
                              <m:t>𝑌</m:t>
                            </m:r>
                          </m:sub>
                        </m:sSub>
                      </m:den>
                    </m:f>
                    <m:r>
                      <a:rPr lang="en-US" i="1" dirty="0">
                        <a:solidFill>
                          <a:schemeClr val="hlink"/>
                        </a:solidFill>
                        <a:latin typeface="Cambria Math" panose="02040503050406030204" pitchFamily="18" charset="0"/>
                        <a:sym typeface="Symbol" pitchFamily="18" charset="2"/>
                      </a:rPr>
                      <m:t>=</m:t>
                    </m:r>
                    <m:rad>
                      <m:radPr>
                        <m:ctrlPr>
                          <a:rPr lang="en-US" i="1" dirty="0" smtClean="0">
                            <a:solidFill>
                              <a:schemeClr val="hlink"/>
                            </a:solidFill>
                            <a:latin typeface="Cambria Math" panose="02040503050406030204" pitchFamily="18" charset="0"/>
                            <a:sym typeface="Symbol" pitchFamily="18" charset="2"/>
                          </a:rPr>
                        </m:ctrlPr>
                      </m:radPr>
                      <m:deg>
                        <m:r>
                          <m:rPr>
                            <m:brk m:alnAt="7"/>
                          </m:rPr>
                          <a:rPr lang="en-US" b="0" i="1" dirty="0" smtClean="0">
                            <a:solidFill>
                              <a:schemeClr val="hlink"/>
                            </a:solidFill>
                            <a:latin typeface="Cambria Math" panose="02040503050406030204" pitchFamily="18" charset="0"/>
                            <a:sym typeface="Symbol" pitchFamily="18" charset="2"/>
                          </a:rPr>
                          <m:t>3</m:t>
                        </m:r>
                      </m:deg>
                      <m:e>
                        <m:r>
                          <a:rPr lang="en-US" b="0" i="1" dirty="0" smtClean="0">
                            <a:solidFill>
                              <a:schemeClr val="hlink"/>
                            </a:solidFill>
                            <a:latin typeface="Cambria Math" panose="02040503050406030204" pitchFamily="18" charset="0"/>
                            <a:sym typeface="Symbol" pitchFamily="18" charset="2"/>
                          </a:rPr>
                          <m:t>64</m:t>
                        </m:r>
                      </m:e>
                    </m:rad>
                    <m:r>
                      <a:rPr lang="en-US" i="1" dirty="0">
                        <a:solidFill>
                          <a:schemeClr val="hlink"/>
                        </a:solidFill>
                        <a:latin typeface="Cambria Math" panose="02040503050406030204" pitchFamily="18" charset="0"/>
                        <a:sym typeface="Symbol" pitchFamily="18" charset="2"/>
                      </a:rPr>
                      <m:t>=4</m:t>
                    </m:r>
                  </m:oMath>
                </a14:m>
                <a:endParaRPr lang="en-US" baseline="30000" dirty="0">
                  <a:solidFill>
                    <a:schemeClr val="hlink"/>
                  </a:solidFill>
                  <a:sym typeface="Symbol" pitchFamily="18" charset="2"/>
                </a:endParaRPr>
              </a:p>
            </p:txBody>
          </p:sp>
        </mc:Choice>
        <mc:Fallback xmlns="">
          <p:sp>
            <p:nvSpPr>
              <p:cNvPr id="430099" name="Text Box 19"/>
              <p:cNvSpPr txBox="1">
                <a:spLocks noRot="1" noChangeAspect="1" noMove="1" noResize="1" noEditPoints="1" noAdjustHandles="1" noChangeArrowheads="1" noChangeShapeType="1" noTextEdit="1"/>
              </p:cNvSpPr>
              <p:nvPr/>
            </p:nvSpPr>
            <p:spPr bwMode="auto">
              <a:xfrm>
                <a:off x="5625383" y="6194049"/>
                <a:ext cx="2206909" cy="630365"/>
              </a:xfrm>
              <a:prstGeom prst="rect">
                <a:avLst/>
              </a:prstGeom>
              <a:blipFill>
                <a:blip r:embed="rId13"/>
                <a:stretch>
                  <a:fillRect/>
                </a:stretch>
              </a:blipFill>
              <a:ln w="9525">
                <a:noFill/>
                <a:miter lim="800000"/>
                <a:headEnd/>
                <a:tailEnd/>
              </a:ln>
            </p:spPr>
            <p:txBody>
              <a:bodyPr/>
              <a:lstStyle/>
              <a:p>
                <a:r>
                  <a:rPr lang="en-US">
                    <a:noFill/>
                  </a:rPr>
                  <a:t> </a:t>
                </a:r>
              </a:p>
            </p:txBody>
          </p:sp>
        </mc:Fallback>
      </mc:AlternateContent>
      <p:sp>
        <p:nvSpPr>
          <p:cNvPr id="430100" name="Oval 20"/>
          <p:cNvSpPr>
            <a:spLocks noChangeArrowheads="1"/>
          </p:cNvSpPr>
          <p:nvPr/>
        </p:nvSpPr>
        <p:spPr bwMode="auto">
          <a:xfrm>
            <a:off x="2794000" y="3484563"/>
            <a:ext cx="398463" cy="398462"/>
          </a:xfrm>
          <a:prstGeom prst="ellipse">
            <a:avLst/>
          </a:prstGeom>
          <a:noFill/>
          <a:ln w="19050">
            <a:solidFill>
              <a:srgbClr val="FF0000"/>
            </a:solidFill>
            <a:round/>
            <a:headEnd/>
            <a:tailEnd/>
          </a:ln>
        </p:spPr>
        <p:txBody>
          <a:bodyPr wrap="none" anchor="ctr"/>
          <a:lstStyle/>
          <a:p>
            <a:endParaRPr lang="en-US"/>
          </a:p>
        </p:txBody>
      </p:sp>
      <p:sp>
        <p:nvSpPr>
          <p:cNvPr id="5121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51217" name="Rectangle 22"/>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cxnSp>
        <p:nvCxnSpPr>
          <p:cNvPr id="3" name="Elbow Connector 2"/>
          <p:cNvCxnSpPr/>
          <p:nvPr/>
        </p:nvCxnSpPr>
        <p:spPr>
          <a:xfrm flipV="1">
            <a:off x="3045898" y="5163414"/>
            <a:ext cx="2354493" cy="72027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04"/>
                                        </p:tgtEl>
                                        <p:attrNameLst>
                                          <p:attrName>style.visibility</p:attrName>
                                        </p:attrNameLst>
                                      </p:cBhvr>
                                      <p:to>
                                        <p:strVal val="visible"/>
                                      </p:to>
                                    </p:set>
                                    <p:anim calcmode="lin" valueType="num">
                                      <p:cBhvr additive="base">
                                        <p:cTn id="7" dur="500" fill="hold"/>
                                        <p:tgtEl>
                                          <p:spTgt spid="430104"/>
                                        </p:tgtEl>
                                        <p:attrNameLst>
                                          <p:attrName>ppt_x</p:attrName>
                                        </p:attrNameLst>
                                      </p:cBhvr>
                                      <p:tavLst>
                                        <p:tav tm="0">
                                          <p:val>
                                            <p:strVal val="#ppt_x"/>
                                          </p:val>
                                        </p:tav>
                                        <p:tav tm="100000">
                                          <p:val>
                                            <p:strVal val="#ppt_x"/>
                                          </p:val>
                                        </p:tav>
                                      </p:tavLst>
                                    </p:anim>
                                    <p:anim calcmode="lin" valueType="num">
                                      <p:cBhvr additive="base">
                                        <p:cTn id="8" dur="500" fill="hold"/>
                                        <p:tgtEl>
                                          <p:spTgt spid="4301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089">
                                            <p:txEl>
                                              <p:pRg st="0" end="0"/>
                                            </p:txEl>
                                          </p:spTgt>
                                        </p:tgtEl>
                                        <p:attrNameLst>
                                          <p:attrName>style.visibility</p:attrName>
                                        </p:attrNameLst>
                                      </p:cBhvr>
                                      <p:to>
                                        <p:strVal val="visible"/>
                                      </p:to>
                                    </p:set>
                                    <p:anim calcmode="lin" valueType="num">
                                      <p:cBhvr additive="base">
                                        <p:cTn id="13" dur="500" fill="hold"/>
                                        <p:tgtEl>
                                          <p:spTgt spid="43008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08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091">
                                            <p:txEl>
                                              <p:pRg st="0" end="0"/>
                                            </p:txEl>
                                          </p:spTgt>
                                        </p:tgtEl>
                                        <p:attrNameLst>
                                          <p:attrName>style.visibility</p:attrName>
                                        </p:attrNameLst>
                                      </p:cBhvr>
                                      <p:to>
                                        <p:strVal val="visible"/>
                                      </p:to>
                                    </p:set>
                                    <p:anim calcmode="lin" valueType="num">
                                      <p:cBhvr additive="base">
                                        <p:cTn id="19" dur="500" fill="hold"/>
                                        <p:tgtEl>
                                          <p:spTgt spid="43009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0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092">
                                            <p:txEl>
                                              <p:pRg st="0" end="0"/>
                                            </p:txEl>
                                          </p:spTgt>
                                        </p:tgtEl>
                                        <p:attrNameLst>
                                          <p:attrName>style.visibility</p:attrName>
                                        </p:attrNameLst>
                                      </p:cBhvr>
                                      <p:to>
                                        <p:strVal val="visible"/>
                                      </p:to>
                                    </p:set>
                                    <p:anim calcmode="lin" valueType="num">
                                      <p:cBhvr additive="base">
                                        <p:cTn id="25" dur="500" fill="hold"/>
                                        <p:tgtEl>
                                          <p:spTgt spid="43009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0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30094"/>
                                        </p:tgtEl>
                                        <p:attrNameLst>
                                          <p:attrName>style.visibility</p:attrName>
                                        </p:attrNameLst>
                                      </p:cBhvr>
                                      <p:to>
                                        <p:strVal val="visible"/>
                                      </p:to>
                                    </p:set>
                                    <p:animEffect transition="in" filter="wipe(down)">
                                      <p:cBhvr>
                                        <p:cTn id="31" dur="500"/>
                                        <p:tgtEl>
                                          <p:spTgt spid="430094"/>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30095"/>
                                        </p:tgtEl>
                                        <p:attrNameLst>
                                          <p:attrName>style.visibility</p:attrName>
                                        </p:attrNameLst>
                                      </p:cBhvr>
                                      <p:to>
                                        <p:strVal val="visible"/>
                                      </p:to>
                                    </p:set>
                                    <p:animEffect transition="in" filter="wipe(down)">
                                      <p:cBhvr>
                                        <p:cTn id="36" dur="500"/>
                                        <p:tgtEl>
                                          <p:spTgt spid="430095"/>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175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drumroll.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30093">
                                            <p:txEl>
                                              <p:pRg st="0" end="0"/>
                                            </p:txEl>
                                          </p:spTgt>
                                        </p:tgtEl>
                                        <p:attrNameLst>
                                          <p:attrName>style.visibility</p:attrName>
                                        </p:attrNameLst>
                                      </p:cBhvr>
                                      <p:to>
                                        <p:strVal val="visible"/>
                                      </p:to>
                                    </p:set>
                                    <p:anim calcmode="lin" valueType="num">
                                      <p:cBhvr additive="base">
                                        <p:cTn id="46" dur="500" fill="hold"/>
                                        <p:tgtEl>
                                          <p:spTgt spid="43009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300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30097"/>
                                        </p:tgtEl>
                                        <p:attrNameLst>
                                          <p:attrName>style.visibility</p:attrName>
                                        </p:attrNameLst>
                                      </p:cBhvr>
                                      <p:to>
                                        <p:strVal val="visible"/>
                                      </p:to>
                                    </p:set>
                                    <p:animEffect transition="in" filter="wipe(down)">
                                      <p:cBhvr>
                                        <p:cTn id="52" dur="500"/>
                                        <p:tgtEl>
                                          <p:spTgt spid="430097"/>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30096"/>
                                        </p:tgtEl>
                                        <p:attrNameLst>
                                          <p:attrName>style.visibility</p:attrName>
                                        </p:attrNameLst>
                                      </p:cBhvr>
                                      <p:to>
                                        <p:strVal val="visible"/>
                                      </p:to>
                                    </p:set>
                                    <p:animEffect transition="in" filter="wipe(down)">
                                      <p:cBhvr>
                                        <p:cTn id="57" dur="500"/>
                                        <p:tgtEl>
                                          <p:spTgt spid="430096"/>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30098">
                                            <p:txEl>
                                              <p:pRg st="0" end="0"/>
                                            </p:txEl>
                                          </p:spTgt>
                                        </p:tgtEl>
                                        <p:attrNameLst>
                                          <p:attrName>style.visibility</p:attrName>
                                        </p:attrNameLst>
                                      </p:cBhvr>
                                      <p:to>
                                        <p:strVal val="visible"/>
                                      </p:to>
                                    </p:set>
                                    <p:anim calcmode="lin" valueType="num">
                                      <p:cBhvr additive="base">
                                        <p:cTn id="62" dur="500" fill="hold"/>
                                        <p:tgtEl>
                                          <p:spTgt spid="430098">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300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30099">
                                            <p:txEl>
                                              <p:pRg st="0" end="0"/>
                                            </p:txEl>
                                          </p:spTgt>
                                        </p:tgtEl>
                                        <p:attrNameLst>
                                          <p:attrName>style.visibility</p:attrName>
                                        </p:attrNameLst>
                                      </p:cBhvr>
                                      <p:to>
                                        <p:strVal val="visible"/>
                                      </p:to>
                                    </p:set>
                                    <p:anim calcmode="lin" valueType="num">
                                      <p:cBhvr additive="base">
                                        <p:cTn id="68" dur="500" fill="hold"/>
                                        <p:tgtEl>
                                          <p:spTgt spid="430099">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300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430100"/>
                                        </p:tgtEl>
                                        <p:attrNameLst>
                                          <p:attrName>style.visibility</p:attrName>
                                        </p:attrNameLst>
                                      </p:cBhvr>
                                      <p:to>
                                        <p:strVal val="visible"/>
                                      </p:to>
                                    </p:set>
                                    <p:anim calcmode="lin" valueType="num">
                                      <p:cBhvr>
                                        <p:cTn id="74" dur="500" fill="hold"/>
                                        <p:tgtEl>
                                          <p:spTgt spid="430100"/>
                                        </p:tgtEl>
                                        <p:attrNameLst>
                                          <p:attrName>ppt_w</p:attrName>
                                        </p:attrNameLst>
                                      </p:cBhvr>
                                      <p:tavLst>
                                        <p:tav tm="0">
                                          <p:val>
                                            <p:fltVal val="0"/>
                                          </p:val>
                                        </p:tav>
                                        <p:tav tm="100000">
                                          <p:val>
                                            <p:strVal val="#ppt_w"/>
                                          </p:val>
                                        </p:tav>
                                      </p:tavLst>
                                    </p:anim>
                                    <p:anim calcmode="lin" valueType="num">
                                      <p:cBhvr>
                                        <p:cTn id="75" dur="500" fill="hold"/>
                                        <p:tgtEl>
                                          <p:spTgt spid="430100"/>
                                        </p:tgtEl>
                                        <p:attrNameLst>
                                          <p:attrName>ppt_h</p:attrName>
                                        </p:attrNameLst>
                                      </p:cBhvr>
                                      <p:tavLst>
                                        <p:tav tm="0">
                                          <p:val>
                                            <p:fltVal val="0"/>
                                          </p:val>
                                        </p:tav>
                                        <p:tav tm="100000">
                                          <p:val>
                                            <p:strVal val="#ppt_h"/>
                                          </p:val>
                                        </p:tav>
                                      </p:tavLst>
                                    </p:anim>
                                    <p:animEffect transition="in" filter="fade">
                                      <p:cBhvr>
                                        <p:cTn id="76" dur="500"/>
                                        <p:tgtEl>
                                          <p:spTgt spid="430100"/>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4" grpId="0" animBg="1"/>
      <p:bldP spid="430095" grpId="0" animBg="1"/>
      <p:bldP spid="430096" grpId="0" animBg="1"/>
      <p:bldP spid="430097" grpId="0" animBg="1"/>
      <p:bldP spid="430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426710"/>
              </a:xfrm>
              <a:prstGeom prst="rect">
                <a:avLst/>
              </a:prstGeom>
              <a:solidFill>
                <a:srgbClr val="EAEAEA"/>
              </a:solidFill>
              <a:ln w="9525">
                <a:noFill/>
                <a:miter lim="800000"/>
                <a:headEnd/>
                <a:tailEnd/>
              </a:ln>
            </p:spPr>
            <p:txBody>
              <a:bodyPr/>
              <a:lstStyle/>
              <a:p>
                <a:pPr marL="633413" indent="-633413"/>
                <a:r>
                  <a:rPr lang="en-US" altLang="en-US" b="1" dirty="0" smtClean="0">
                    <a:solidFill>
                      <a:srgbClr val="FF0000"/>
                    </a:solidFill>
                  </a:rPr>
                  <a:t>Data booklet reference: </a:t>
                </a:r>
                <a:endParaRPr lang="en-US" altLang="en-US" dirty="0">
                  <a:solidFill>
                    <a:srgbClr val="FF0000"/>
                  </a:solidFill>
                </a:endParaRPr>
              </a:p>
              <a:p>
                <a:pPr marL="633413" indent="-633413">
                  <a:lnSpc>
                    <a:spcPct val="115000"/>
                  </a:lnSpc>
                  <a:spcAft>
                    <a:spcPct val="15000"/>
                  </a:spcAft>
                </a:pPr>
                <a:r>
                  <a:rPr lang="en-US" altLang="en-US" dirty="0">
                    <a:solidFill>
                      <a:srgbClr val="FF0000"/>
                    </a:solidFill>
                  </a:rPr>
                  <a:t>GRAVITATIONAL FIELD	ELECTROSTATIC FIELD</a:t>
                </a:r>
              </a:p>
              <a:p>
                <a:pPr marL="633413" indent="-633413">
                  <a:lnSpc>
                    <a:spcPct val="115000"/>
                  </a:lnSpc>
                  <a:spcAft>
                    <a:spcPct val="15000"/>
                  </a:spcAft>
                </a:pPr>
                <a:r>
                  <a:rPr lang="en-US" altLang="en-US" dirty="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𝑉</m:t>
                        </m:r>
                      </m:e>
                      <m:sub>
                        <m:r>
                          <a:rPr lang="en-US" b="0" i="1" dirty="0" smtClean="0">
                            <a:solidFill>
                              <a:srgbClr val="FF0000"/>
                            </a:solidFill>
                            <a:latin typeface="Cambria Math" panose="02040503050406030204" pitchFamily="18" charset="0"/>
                            <a:sym typeface="Symbol" pitchFamily="18" charset="2"/>
                          </a:rPr>
                          <m:t>𝑔</m:t>
                        </m:r>
                      </m:sub>
                    </m:sSub>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𝐺𝑀</m:t>
                        </m:r>
                      </m:num>
                      <m:den>
                        <m:r>
                          <a:rPr lang="en-US" i="1" dirty="0">
                            <a:solidFill>
                              <a:srgbClr val="FF0000"/>
                            </a:solidFill>
                            <a:latin typeface="Cambria Math" panose="02040503050406030204" pitchFamily="18" charset="0"/>
                          </a:rPr>
                          <m:t>𝑟</m:t>
                        </m:r>
                      </m:den>
                    </m:f>
                    <m:r>
                      <a:rPr lang="en-US" altLang="en-US" i="1" dirty="0">
                        <a:solidFill>
                          <a:srgbClr val="FF0000"/>
                        </a:solidFill>
                        <a:latin typeface="Cambria Math" panose="02040503050406030204" pitchFamily="18" charset="0"/>
                      </a:rPr>
                      <m:t> </m:t>
                    </m:r>
                  </m:oMath>
                </a14:m>
                <a:r>
                  <a:rPr lang="en-US" altLang="en-US" dirty="0">
                    <a:solidFill>
                      <a:srgbClr val="FF0000"/>
                    </a:solidFill>
                  </a:rPr>
                  <a:t>		</a:t>
                </a:r>
                <a:r>
                  <a:rPr lang="en-US" altLang="en-US" dirty="0" smtClean="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𝑉</m:t>
                        </m:r>
                      </m:e>
                      <m:sub>
                        <m:r>
                          <a:rPr lang="en-US" b="0" i="1" dirty="0" smtClean="0">
                            <a:solidFill>
                              <a:srgbClr val="FF0000"/>
                            </a:solidFill>
                            <a:latin typeface="Cambria Math" panose="02040503050406030204" pitchFamily="18" charset="0"/>
                            <a:sym typeface="Symbol" pitchFamily="18" charset="2"/>
                          </a:rPr>
                          <m:t>𝑒</m:t>
                        </m:r>
                      </m:sub>
                    </m:sSub>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err="1">
                            <a:solidFill>
                              <a:srgbClr val="FF0000"/>
                            </a:solidFill>
                            <a:latin typeface="Cambria Math" panose="02040503050406030204" pitchFamily="18" charset="0"/>
                          </a:rPr>
                          <m:t>𝑘𝑞</m:t>
                        </m:r>
                      </m:num>
                      <m:den>
                        <m:r>
                          <a:rPr lang="en-US" i="1" dirty="0">
                            <a:solidFill>
                              <a:srgbClr val="FF0000"/>
                            </a:solidFill>
                            <a:latin typeface="Cambria Math" panose="02040503050406030204" pitchFamily="18" charset="0"/>
                          </a:rPr>
                          <m:t>𝑟</m:t>
                        </m:r>
                      </m:den>
                    </m:f>
                    <m:r>
                      <a:rPr lang="en-US" altLang="en-US" i="1" dirty="0">
                        <a:solidFill>
                          <a:srgbClr val="FF0000"/>
                        </a:solidFill>
                        <a:latin typeface="Cambria Math" panose="02040503050406030204" pitchFamily="18" charset="0"/>
                      </a:rPr>
                      <m:t> </m:t>
                    </m:r>
                  </m:oMath>
                </a14:m>
                <a:endParaRPr lang="en-US" altLang="en-US" dirty="0">
                  <a:solidFill>
                    <a:srgbClr val="FF0000"/>
                  </a:solidFill>
                </a:endParaRPr>
              </a:p>
              <a:p>
                <a:pPr marL="633413" indent="-633413">
                  <a:lnSpc>
                    <a:spcPct val="115000"/>
                  </a:lnSpc>
                  <a:spcAft>
                    <a:spcPct val="15000"/>
                  </a:spcAft>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𝑔</m:t>
                    </m:r>
                    <m:r>
                      <a:rPr lang="en-US" i="1" dirty="0" smtClean="0">
                        <a:solidFill>
                          <a:srgbClr val="FF0000"/>
                        </a:solidFill>
                        <a:latin typeface="Cambria Math" panose="02040503050406030204" pitchFamily="18" charset="0"/>
                        <a:sym typeface="Symbol" pitchFamily="18" charset="2"/>
                      </a:rPr>
                      <m:t>=−</m:t>
                    </m:r>
                    <m:f>
                      <m:fPr>
                        <m:ctrlPr>
                          <a:rPr lang="en-US" b="0" i="1" dirty="0">
                            <a:solidFill>
                              <a:srgbClr val="FF0000"/>
                            </a:solidFill>
                            <a:latin typeface="Cambria Math" panose="02040503050406030204" pitchFamily="18" charset="0"/>
                            <a:ea typeface="Cambria Math" panose="02040503050406030204" pitchFamily="18" charset="0"/>
                            <a:sym typeface="Symbol" pitchFamily="18" charset="2"/>
                          </a:rPr>
                        </m:ctrlPr>
                      </m:fPr>
                      <m:num>
                        <m:r>
                          <a:rPr lang="en-US" b="0" i="1" dirty="0" smtClean="0">
                            <a:solidFill>
                              <a:srgbClr val="FF0000"/>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rgbClr val="FF0000"/>
                                </a:solidFill>
                                <a:latin typeface="Cambria Math" panose="02040503050406030204" pitchFamily="18" charset="0"/>
                                <a:ea typeface="Cambria Math" panose="02040503050406030204" pitchFamily="18" charset="0"/>
                                <a:sym typeface="Symbol" pitchFamily="18" charset="2"/>
                              </a:rPr>
                            </m:ctrlPr>
                          </m:sSubPr>
                          <m:e>
                            <m:r>
                              <a:rPr lang="en-US" i="1" dirty="0">
                                <a:solidFill>
                                  <a:srgbClr val="FF0000"/>
                                </a:solidFill>
                                <a:latin typeface="Cambria Math" panose="02040503050406030204" pitchFamily="18" charset="0"/>
                                <a:sym typeface="Symbol" pitchFamily="18" charset="2"/>
                              </a:rPr>
                              <m:t>𝑉</m:t>
                            </m:r>
                          </m:e>
                          <m:sub>
                            <m:r>
                              <a:rPr lang="en-US" b="0" i="1" dirty="0" smtClean="0">
                                <a:solidFill>
                                  <a:srgbClr val="FF0000"/>
                                </a:solidFill>
                                <a:latin typeface="Cambria Math" panose="02040503050406030204" pitchFamily="18" charset="0"/>
                                <a:sym typeface="Symbol" pitchFamily="18" charset="2"/>
                              </a:rPr>
                              <m:t>𝑔</m:t>
                            </m:r>
                          </m:sub>
                        </m:sSub>
                      </m:num>
                      <m:den>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r>
                          <a:rPr lang="en-US" i="1" dirty="0">
                            <a:solidFill>
                              <a:srgbClr val="FF0000"/>
                            </a:solidFill>
                            <a:latin typeface="Cambria Math" panose="02040503050406030204" pitchFamily="18" charset="0"/>
                            <a:sym typeface="Symbol" pitchFamily="18" charset="2"/>
                          </a:rPr>
                          <m:t>𝑟</m:t>
                        </m:r>
                      </m:den>
                    </m:f>
                  </m:oMath>
                </a14:m>
                <a:r>
                  <a:rPr lang="en-US" i="1" dirty="0">
                    <a:solidFill>
                      <a:srgbClr val="FF0000"/>
                    </a:solidFill>
                    <a:sym typeface="Symbol" pitchFamily="18" charset="2"/>
                  </a:rPr>
                  <a:t>		</a:t>
                </a:r>
                <a:r>
                  <a:rPr lang="en-US" i="1" dirty="0" smtClean="0">
                    <a:solidFill>
                      <a:srgbClr val="FF0000"/>
                    </a:solidFill>
                    <a:sym typeface="Symbol" pitchFamily="18" charset="2"/>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𝐸</m:t>
                    </m:r>
                    <m:r>
                      <a:rPr lang="en-US" i="1" dirty="0">
                        <a:solidFill>
                          <a:srgbClr val="FF0000"/>
                        </a:solidFill>
                        <a:latin typeface="Cambria Math" panose="02040503050406030204" pitchFamily="18" charset="0"/>
                        <a:sym typeface="Symbol" pitchFamily="18" charset="2"/>
                      </a:rPr>
                      <m:t>=</m:t>
                    </m:r>
                    <m:r>
                      <a:rPr lang="en-US" b="0" i="1" dirty="0" smtClean="0">
                        <a:solidFill>
                          <a:srgbClr val="FF0000"/>
                        </a:solidFill>
                        <a:latin typeface="Cambria Math" panose="02040503050406030204" pitchFamily="18" charset="0"/>
                        <a:sym typeface="Symbol" pitchFamily="18" charset="2"/>
                      </a:rPr>
                      <m:t>−</m:t>
                    </m:r>
                    <m:f>
                      <m:fPr>
                        <m:ctrlPr>
                          <a:rPr lang="en-US" b="0" i="1" dirty="0">
                            <a:solidFill>
                              <a:srgbClr val="FF0000"/>
                            </a:solidFill>
                            <a:latin typeface="Cambria Math" panose="02040503050406030204" pitchFamily="18" charset="0"/>
                            <a:ea typeface="Cambria Math" panose="02040503050406030204" pitchFamily="18" charset="0"/>
                            <a:sym typeface="Symbol" pitchFamily="18" charset="2"/>
                          </a:rPr>
                        </m:ctrlPr>
                      </m:fPr>
                      <m:num>
                        <m:r>
                          <a:rPr lang="en-US" b="0" i="1" dirty="0" smtClean="0">
                            <a:solidFill>
                              <a:srgbClr val="FF0000"/>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rgbClr val="FF0000"/>
                                </a:solidFill>
                                <a:latin typeface="Cambria Math" panose="02040503050406030204" pitchFamily="18" charset="0"/>
                                <a:ea typeface="Cambria Math" panose="02040503050406030204" pitchFamily="18" charset="0"/>
                                <a:sym typeface="Symbol" pitchFamily="18" charset="2"/>
                              </a:rPr>
                            </m:ctrlPr>
                          </m:sSubPr>
                          <m:e>
                            <m:r>
                              <a:rPr lang="en-US" i="1" dirty="0" err="1">
                                <a:solidFill>
                                  <a:srgbClr val="FF0000"/>
                                </a:solidFill>
                                <a:latin typeface="Cambria Math" panose="02040503050406030204" pitchFamily="18" charset="0"/>
                                <a:sym typeface="Symbol" pitchFamily="18" charset="2"/>
                              </a:rPr>
                              <m:t>𝑉</m:t>
                            </m:r>
                          </m:e>
                          <m:sub>
                            <m:r>
                              <a:rPr lang="en-US" b="0" i="1" dirty="0" smtClean="0">
                                <a:solidFill>
                                  <a:srgbClr val="FF0000"/>
                                </a:solidFill>
                                <a:latin typeface="Cambria Math" panose="02040503050406030204" pitchFamily="18" charset="0"/>
                                <a:sym typeface="Symbol" pitchFamily="18" charset="2"/>
                              </a:rPr>
                              <m:t>𝑒</m:t>
                            </m:r>
                          </m:sub>
                        </m:sSub>
                      </m:num>
                      <m:den>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r>
                          <a:rPr lang="en-US" i="1" dirty="0">
                            <a:solidFill>
                              <a:srgbClr val="FF0000"/>
                            </a:solidFill>
                            <a:latin typeface="Cambria Math" panose="02040503050406030204" pitchFamily="18" charset="0"/>
                            <a:sym typeface="Symbol" pitchFamily="18" charset="2"/>
                          </a:rPr>
                          <m:t>𝑟</m:t>
                        </m:r>
                      </m:den>
                    </m:f>
                  </m:oMath>
                </a14:m>
                <a:endParaRPr lang="en-US" dirty="0">
                  <a:solidFill>
                    <a:srgbClr val="FF0000"/>
                  </a:solidFill>
                  <a:sym typeface="Symbol" pitchFamily="18" charset="2"/>
                </a:endParaRPr>
              </a:p>
              <a:p>
                <a:pPr marL="633413" indent="-633413">
                  <a:lnSpc>
                    <a:spcPct val="115000"/>
                  </a:lnSpc>
                  <a:spcAft>
                    <a:spcPct val="15000"/>
                  </a:spcAft>
                </a:pPr>
                <a:r>
                  <a:rPr lang="en-US" altLang="en-US" dirty="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𝐸</m:t>
                        </m:r>
                      </m:e>
                      <m:sub>
                        <m:r>
                          <a:rPr lang="en-US" b="0" i="1" dirty="0" smtClean="0">
                            <a:solidFill>
                              <a:srgbClr val="FF0000"/>
                            </a:solidFill>
                            <a:latin typeface="Cambria Math" panose="02040503050406030204" pitchFamily="18" charset="0"/>
                            <a:sym typeface="Symbol" pitchFamily="18" charset="2"/>
                          </a:rPr>
                          <m:t>𝑃</m:t>
                        </m:r>
                      </m:sub>
                    </m:sSub>
                    <m:r>
                      <a:rPr lang="en-US" i="1" dirty="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𝑚</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𝑉</m:t>
                        </m:r>
                      </m:e>
                      <m:sub>
                        <m:r>
                          <a:rPr lang="en-US" b="0" i="1" dirty="0" smtClean="0">
                            <a:solidFill>
                              <a:srgbClr val="FF0000"/>
                            </a:solidFill>
                            <a:latin typeface="Cambria Math" panose="02040503050406030204" pitchFamily="18" charset="0"/>
                          </a:rPr>
                          <m:t>𝑔</m:t>
                        </m:r>
                      </m:sub>
                    </m:sSub>
                    <m:r>
                      <a:rPr lang="en-US" i="1" dirty="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err="1">
                            <a:solidFill>
                              <a:srgbClr val="FF0000"/>
                            </a:solidFill>
                            <a:latin typeface="Cambria Math" panose="02040503050406030204" pitchFamily="18" charset="0"/>
                          </a:rPr>
                          <m:t>𝐺𝑀𝑚</m:t>
                        </m:r>
                      </m:num>
                      <m:den>
                        <m:r>
                          <a:rPr lang="en-US" i="1" dirty="0">
                            <a:solidFill>
                              <a:srgbClr val="FF0000"/>
                            </a:solidFill>
                            <a:latin typeface="Cambria Math" panose="02040503050406030204" pitchFamily="18" charset="0"/>
                          </a:rPr>
                          <m:t>𝑟</m:t>
                        </m:r>
                      </m:den>
                    </m:f>
                    <m:r>
                      <a:rPr lang="en-US" altLang="en-US" i="1" dirty="0">
                        <a:solidFill>
                          <a:srgbClr val="FF0000"/>
                        </a:solidFill>
                        <a:latin typeface="Cambria Math" panose="02040503050406030204" pitchFamily="18" charset="0"/>
                      </a:rPr>
                      <m:t> </m:t>
                    </m:r>
                  </m:oMath>
                </a14:m>
                <a:r>
                  <a:rPr lang="en-US" altLang="en-US" dirty="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𝐸</m:t>
                        </m:r>
                      </m:e>
                      <m:sub>
                        <m:r>
                          <a:rPr lang="en-US" b="0" i="1" dirty="0" smtClean="0">
                            <a:solidFill>
                              <a:srgbClr val="FF0000"/>
                            </a:solidFill>
                            <a:latin typeface="Cambria Math" panose="02040503050406030204" pitchFamily="18" charset="0"/>
                            <a:sym typeface="Symbol" pitchFamily="18" charset="2"/>
                          </a:rPr>
                          <m:t>𝑃</m:t>
                        </m:r>
                      </m:sub>
                    </m:sSub>
                    <m:r>
                      <a:rPr lang="en-US" i="1" dirty="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𝑞</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𝑉</m:t>
                        </m:r>
                      </m:e>
                      <m:sub>
                        <m:r>
                          <a:rPr lang="en-US" b="0" i="1" dirty="0" smtClean="0">
                            <a:solidFill>
                              <a:srgbClr val="FF0000"/>
                            </a:solidFill>
                            <a:latin typeface="Cambria Math" panose="02040503050406030204" pitchFamily="18" charset="0"/>
                          </a:rPr>
                          <m:t>𝑒</m:t>
                        </m:r>
                      </m:sub>
                    </m:sSub>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𝑘</m:t>
                        </m:r>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b="0" i="1" dirty="0" smtClean="0">
                                <a:solidFill>
                                  <a:srgbClr val="FF0000"/>
                                </a:solidFill>
                                <a:latin typeface="Cambria Math" panose="02040503050406030204" pitchFamily="18" charset="0"/>
                              </a:rPr>
                              <m:t>1</m:t>
                            </m:r>
                          </m:sub>
                        </m:sSub>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b="0" i="1" dirty="0" smtClean="0">
                                <a:solidFill>
                                  <a:srgbClr val="FF0000"/>
                                </a:solidFill>
                                <a:latin typeface="Cambria Math" panose="02040503050406030204" pitchFamily="18" charset="0"/>
                              </a:rPr>
                              <m:t>2</m:t>
                            </m:r>
                          </m:sub>
                        </m:sSub>
                      </m:num>
                      <m:den>
                        <m:r>
                          <a:rPr lang="en-US" i="1" dirty="0">
                            <a:solidFill>
                              <a:srgbClr val="FF0000"/>
                            </a:solidFill>
                            <a:latin typeface="Cambria Math" panose="02040503050406030204" pitchFamily="18" charset="0"/>
                          </a:rPr>
                          <m:t>𝑟</m:t>
                        </m:r>
                      </m:den>
                    </m:f>
                    <m:r>
                      <a:rPr lang="en-US" altLang="en-US" i="1" dirty="0">
                        <a:solidFill>
                          <a:srgbClr val="FF0000"/>
                        </a:solidFill>
                        <a:latin typeface="Cambria Math" panose="02040503050406030204" pitchFamily="18" charset="0"/>
                      </a:rPr>
                      <m:t> </m:t>
                    </m:r>
                  </m:oMath>
                </a14:m>
                <a:endParaRPr lang="en-US" altLang="en-US" dirty="0">
                  <a:solidFill>
                    <a:srgbClr val="FF0000"/>
                  </a:solidFill>
                </a:endParaRPr>
              </a:p>
              <a:p>
                <a:pPr marL="633413" indent="-633413">
                  <a:lnSpc>
                    <a:spcPct val="115000"/>
                  </a:lnSpc>
                  <a:spcAft>
                    <a:spcPct val="15000"/>
                  </a:spcAft>
                </a:pPr>
                <a:r>
                  <a:rPr lang="en-US" altLang="en-US" dirty="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𝐹</m:t>
                        </m:r>
                      </m:e>
                      <m:sub>
                        <m:r>
                          <a:rPr lang="en-US" b="0" i="1" dirty="0" smtClean="0">
                            <a:solidFill>
                              <a:srgbClr val="FF0000"/>
                            </a:solidFill>
                            <a:latin typeface="Cambria Math" panose="02040503050406030204" pitchFamily="18" charset="0"/>
                            <a:sym typeface="Symbol" pitchFamily="18" charset="2"/>
                          </a:rPr>
                          <m:t>𝑔</m:t>
                        </m:r>
                      </m:sub>
                    </m:sSub>
                    <m:r>
                      <a:rPr lang="en-US" i="1" dirty="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err="1">
                            <a:solidFill>
                              <a:srgbClr val="FF0000"/>
                            </a:solidFill>
                            <a:latin typeface="Cambria Math" panose="02040503050406030204" pitchFamily="18" charset="0"/>
                          </a:rPr>
                          <m:t>𝐺𝑀𝑚</m:t>
                        </m:r>
                      </m:num>
                      <m:den>
                        <m:sSup>
                          <m:sSupPr>
                            <m:ctrlPr>
                              <a:rPr lang="en-US" b="0" i="1" dirty="0" smtClean="0">
                                <a:solidFill>
                                  <a:srgbClr val="FF0000"/>
                                </a:solidFill>
                                <a:latin typeface="Cambria Math" panose="02040503050406030204" pitchFamily="18" charset="0"/>
                              </a:rPr>
                            </m:ctrlPr>
                          </m:sSupPr>
                          <m:e>
                            <m:r>
                              <a:rPr lang="en-US" i="1" dirty="0">
                                <a:solidFill>
                                  <a:srgbClr val="FF0000"/>
                                </a:solidFill>
                                <a:latin typeface="Cambria Math" panose="02040503050406030204" pitchFamily="18" charset="0"/>
                              </a:rPr>
                              <m:t>𝑟</m:t>
                            </m:r>
                          </m:e>
                          <m:sup>
                            <m:r>
                              <a:rPr lang="en-US" b="0" i="1" dirty="0" smtClean="0">
                                <a:solidFill>
                                  <a:srgbClr val="FF0000"/>
                                </a:solidFill>
                                <a:latin typeface="Cambria Math" panose="02040503050406030204" pitchFamily="18" charset="0"/>
                              </a:rPr>
                              <m:t>2</m:t>
                            </m:r>
                          </m:sup>
                        </m:sSup>
                      </m:den>
                    </m:f>
                    <m:r>
                      <a:rPr lang="en-US" altLang="en-US" i="1" dirty="0">
                        <a:solidFill>
                          <a:srgbClr val="FF0000"/>
                        </a:solidFill>
                        <a:latin typeface="Cambria Math" panose="02040503050406030204" pitchFamily="18" charset="0"/>
                      </a:rPr>
                      <m:t> </m:t>
                    </m:r>
                  </m:oMath>
                </a14:m>
                <a:r>
                  <a:rPr lang="en-US" altLang="en-US" dirty="0">
                    <a:solidFill>
                      <a:srgbClr val="FF0000"/>
                    </a:solidFill>
                  </a:rPr>
                  <a:t>	 	</a:t>
                </a:r>
                <a:r>
                  <a:rPr lang="en-US" altLang="en-US" dirty="0" smtClean="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𝐹</m:t>
                        </m:r>
                      </m:e>
                      <m:sub>
                        <m:r>
                          <a:rPr lang="en-US" b="0" i="1" dirty="0" smtClean="0">
                            <a:solidFill>
                              <a:srgbClr val="FF0000"/>
                            </a:solidFill>
                            <a:latin typeface="Cambria Math" panose="02040503050406030204" pitchFamily="18" charset="0"/>
                            <a:sym typeface="Symbol" pitchFamily="18" charset="2"/>
                          </a:rPr>
                          <m:t>𝐸</m:t>
                        </m:r>
                      </m:sub>
                    </m:sSub>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𝑘</m:t>
                        </m:r>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b="0" i="1" dirty="0" smtClean="0">
                                <a:solidFill>
                                  <a:srgbClr val="FF0000"/>
                                </a:solidFill>
                                <a:latin typeface="Cambria Math" panose="02040503050406030204" pitchFamily="18" charset="0"/>
                              </a:rPr>
                              <m:t>1</m:t>
                            </m:r>
                          </m:sub>
                        </m:sSub>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b="0" i="1" dirty="0" smtClean="0">
                                <a:solidFill>
                                  <a:srgbClr val="FF0000"/>
                                </a:solidFill>
                                <a:latin typeface="Cambria Math" panose="02040503050406030204" pitchFamily="18" charset="0"/>
                              </a:rPr>
                              <m:t>2</m:t>
                            </m:r>
                          </m:sub>
                        </m:sSub>
                      </m:num>
                      <m:den>
                        <m:sSup>
                          <m:sSupPr>
                            <m:ctrlPr>
                              <a:rPr lang="en-US" b="0" i="1" dirty="0" smtClean="0">
                                <a:solidFill>
                                  <a:srgbClr val="FF0000"/>
                                </a:solidFill>
                                <a:latin typeface="Cambria Math" panose="02040503050406030204" pitchFamily="18" charset="0"/>
                              </a:rPr>
                            </m:ctrlPr>
                          </m:sSupPr>
                          <m:e>
                            <m:r>
                              <a:rPr lang="en-US" i="1" dirty="0">
                                <a:solidFill>
                                  <a:srgbClr val="FF0000"/>
                                </a:solidFill>
                                <a:latin typeface="Cambria Math" panose="02040503050406030204" pitchFamily="18" charset="0"/>
                              </a:rPr>
                              <m:t>𝑟</m:t>
                            </m:r>
                          </m:e>
                          <m:sup>
                            <m:r>
                              <a:rPr lang="en-US" b="0" i="1" dirty="0" smtClean="0">
                                <a:solidFill>
                                  <a:srgbClr val="FF0000"/>
                                </a:solidFill>
                                <a:latin typeface="Cambria Math" panose="02040503050406030204" pitchFamily="18" charset="0"/>
                              </a:rPr>
                              <m:t>2</m:t>
                            </m:r>
                          </m:sup>
                        </m:sSup>
                      </m:den>
                    </m:f>
                    <m:r>
                      <a:rPr lang="en-US" altLang="en-US" i="1" dirty="0">
                        <a:solidFill>
                          <a:srgbClr val="FF0000"/>
                        </a:solidFill>
                        <a:latin typeface="Cambria Math" panose="02040503050406030204" pitchFamily="18" charset="0"/>
                      </a:rPr>
                      <m:t> </m:t>
                    </m:r>
                  </m:oMath>
                </a14:m>
                <a:endParaRPr lang="en-US" altLang="en-US" dirty="0">
                  <a:solidFill>
                    <a:srgbClr val="FF0000"/>
                  </a:solidFill>
                </a:endParaRPr>
              </a:p>
              <a:p>
                <a:pPr marL="633413" indent="-633413">
                  <a:lnSpc>
                    <a:spcPct val="115000"/>
                  </a:lnSpc>
                  <a:spcAft>
                    <a:spcPts val="0"/>
                  </a:spcAft>
                </a:pPr>
                <a:r>
                  <a:rPr lang="en-US" altLang="en-US" dirty="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𝑣</m:t>
                        </m:r>
                      </m:e>
                      <m:sub>
                        <m:r>
                          <a:rPr lang="en-US" b="0" i="1" dirty="0" smtClean="0">
                            <a:solidFill>
                              <a:srgbClr val="FF0000"/>
                            </a:solidFill>
                            <a:latin typeface="Cambria Math" panose="02040503050406030204" pitchFamily="18" charset="0"/>
                            <a:sym typeface="Symbol" pitchFamily="18" charset="2"/>
                          </a:rPr>
                          <m:t>𝑒𝑠𝑐</m:t>
                        </m:r>
                      </m:sub>
                    </m:sSub>
                    <m:r>
                      <a:rPr lang="en-US" i="1" dirty="0">
                        <a:solidFill>
                          <a:srgbClr val="FF0000"/>
                        </a:solidFill>
                        <a:latin typeface="Cambria Math" panose="02040503050406030204" pitchFamily="18" charset="0"/>
                      </a:rPr>
                      <m:t>=</m:t>
                    </m:r>
                    <m:rad>
                      <m:radPr>
                        <m:degHide m:val="on"/>
                        <m:ctrlPr>
                          <a:rPr lang="en-US" i="1" dirty="0" smtClean="0">
                            <a:solidFill>
                              <a:srgbClr val="FF0000"/>
                            </a:solidFill>
                            <a:latin typeface="Cambria Math" panose="02040503050406030204" pitchFamily="18" charset="0"/>
                          </a:rPr>
                        </m:ctrlPr>
                      </m:radPr>
                      <m:deg/>
                      <m:e>
                        <m:f>
                          <m:fPr>
                            <m:ctrlPr>
                              <a:rPr lang="en-US" b="0" i="1" dirty="0" smtClean="0">
                                <a:solidFill>
                                  <a:srgbClr val="FF0000"/>
                                </a:solidFill>
                                <a:latin typeface="Cambria Math" panose="02040503050406030204" pitchFamily="18" charset="0"/>
                              </a:rPr>
                            </m:ctrlPr>
                          </m:fPr>
                          <m:num>
                            <m:r>
                              <a:rPr lang="en-US" b="0" i="1" dirty="0" smtClean="0">
                                <a:solidFill>
                                  <a:srgbClr val="FF0000"/>
                                </a:solidFill>
                                <a:latin typeface="Cambria Math" panose="02040503050406030204" pitchFamily="18" charset="0"/>
                              </a:rPr>
                              <m:t>2</m:t>
                            </m:r>
                            <m:r>
                              <a:rPr lang="en-US" b="0" i="1" dirty="0" smtClean="0">
                                <a:solidFill>
                                  <a:srgbClr val="FF0000"/>
                                </a:solidFill>
                                <a:latin typeface="Cambria Math" panose="02040503050406030204" pitchFamily="18" charset="0"/>
                              </a:rPr>
                              <m:t>𝐺𝑀</m:t>
                            </m:r>
                          </m:num>
                          <m:den>
                            <m:r>
                              <a:rPr lang="en-US" b="0" i="1" dirty="0" smtClean="0">
                                <a:solidFill>
                                  <a:srgbClr val="FF0000"/>
                                </a:solidFill>
                                <a:latin typeface="Cambria Math" panose="02040503050406030204" pitchFamily="18" charset="0"/>
                              </a:rPr>
                              <m:t>𝑟</m:t>
                            </m:r>
                          </m:den>
                        </m:f>
                      </m:e>
                    </m:rad>
                  </m:oMath>
                </a14:m>
                <a:endParaRPr lang="en-US" i="1" dirty="0">
                  <a:solidFill>
                    <a:srgbClr val="FF0000"/>
                  </a:solidFill>
                </a:endParaRPr>
              </a:p>
              <a:p>
                <a:pPr marL="633413" indent="-633413">
                  <a:lnSpc>
                    <a:spcPct val="115000"/>
                  </a:lnSpc>
                  <a:spcAft>
                    <a:spcPct val="15000"/>
                  </a:spcAft>
                </a:pPr>
                <a:r>
                  <a:rPr lang="en-US" altLang="en-US" dirty="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𝑣</m:t>
                        </m:r>
                      </m:e>
                      <m:sub>
                        <m:r>
                          <a:rPr lang="en-US" b="0" i="1" dirty="0" smtClean="0">
                            <a:solidFill>
                              <a:srgbClr val="FF0000"/>
                            </a:solidFill>
                            <a:latin typeface="Cambria Math" panose="02040503050406030204" pitchFamily="18" charset="0"/>
                            <a:sym typeface="Symbol" pitchFamily="18" charset="2"/>
                          </a:rPr>
                          <m:t>𝑜𝑟𝑏𝑖𝑡</m:t>
                        </m:r>
                      </m:sub>
                    </m:sSub>
                    <m:r>
                      <a:rPr lang="en-US" i="1" dirty="0">
                        <a:solidFill>
                          <a:srgbClr val="FF0000"/>
                        </a:solidFill>
                        <a:latin typeface="Cambria Math" panose="02040503050406030204" pitchFamily="18" charset="0"/>
                      </a:rPr>
                      <m:t>=</m:t>
                    </m:r>
                    <m:rad>
                      <m:radPr>
                        <m:degHide m:val="on"/>
                        <m:ctrlPr>
                          <a:rPr lang="en-US" i="1" dirty="0" smtClean="0">
                            <a:solidFill>
                              <a:srgbClr val="FF0000"/>
                            </a:solidFill>
                            <a:latin typeface="Cambria Math" panose="02040503050406030204" pitchFamily="18" charset="0"/>
                          </a:rPr>
                        </m:ctrlPr>
                      </m:radPr>
                      <m:deg/>
                      <m:e>
                        <m:f>
                          <m:fPr>
                            <m:ctrlPr>
                              <a:rPr lang="en-US" b="0" i="1" dirty="0" smtClean="0">
                                <a:solidFill>
                                  <a:srgbClr val="FF0000"/>
                                </a:solidFill>
                                <a:latin typeface="Cambria Math" panose="02040503050406030204" pitchFamily="18" charset="0"/>
                              </a:rPr>
                            </m:ctrlPr>
                          </m:fPr>
                          <m:num>
                            <m:r>
                              <a:rPr lang="en-US" b="0" i="1" dirty="0" smtClean="0">
                                <a:solidFill>
                                  <a:srgbClr val="FF0000"/>
                                </a:solidFill>
                                <a:latin typeface="Cambria Math" panose="02040503050406030204" pitchFamily="18" charset="0"/>
                              </a:rPr>
                              <m:t>𝐺𝑀</m:t>
                            </m:r>
                          </m:num>
                          <m:den>
                            <m:r>
                              <a:rPr lang="en-US" b="0" i="1" dirty="0" smtClean="0">
                                <a:solidFill>
                                  <a:srgbClr val="FF0000"/>
                                </a:solidFill>
                                <a:latin typeface="Cambria Math" panose="02040503050406030204" pitchFamily="18" charset="0"/>
                              </a:rPr>
                              <m:t>𝑟</m:t>
                            </m:r>
                          </m:den>
                        </m:f>
                      </m:e>
                    </m:rad>
                  </m:oMath>
                </a14:m>
                <a:endParaRPr lang="en-US" altLang="en-US" i="1" dirty="0">
                  <a:solidFill>
                    <a:srgbClr val="FF0000"/>
                  </a:solidFill>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426710"/>
              </a:xfrm>
              <a:prstGeom prst="rect">
                <a:avLst/>
              </a:prstGeom>
              <a:blipFill>
                <a:blip r:embed="rId5"/>
                <a:stretch>
                  <a:fillRect l="-1255" t="-787"/>
                </a:stretch>
              </a:blipFill>
              <a:ln w="9525">
                <a:noFill/>
                <a:miter lim="800000"/>
                <a:headEnd/>
                <a:tailEnd/>
              </a:ln>
            </p:spPr>
            <p:txBody>
              <a:bodyPr/>
              <a:lstStyle/>
              <a:p>
                <a:r>
                  <a:rPr lang="en-US">
                    <a:noFill/>
                  </a:rPr>
                  <a:t> </a:t>
                </a:r>
              </a:p>
            </p:txBody>
          </p:sp>
        </mc:Fallback>
      </mc:AlternateContent>
      <p:sp>
        <p:nvSpPr>
          <p:cNvPr id="614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
        <p:nvSpPr>
          <p:cNvPr id="94215" name="Line 7"/>
          <p:cNvSpPr>
            <a:spLocks noChangeShapeType="1"/>
          </p:cNvSpPr>
          <p:nvPr/>
        </p:nvSpPr>
        <p:spPr bwMode="auto">
          <a:xfrm>
            <a:off x="4292600" y="1876425"/>
            <a:ext cx="0" cy="3200400"/>
          </a:xfrm>
          <a:prstGeom prst="line">
            <a:avLst/>
          </a:prstGeom>
          <a:noFill/>
          <a:ln w="19050">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94215"/>
                                        </p:tgtEl>
                                        <p:attrNameLst>
                                          <p:attrName>style.visibility</p:attrName>
                                        </p:attrNameLst>
                                      </p:cBhvr>
                                      <p:to>
                                        <p:strVal val="visible"/>
                                      </p:to>
                                    </p:set>
                                    <p:animEffect transition="in" filter="wipe(up)">
                                      <p:cBhvr>
                                        <p:cTn id="54"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85800" y="1773238"/>
            <a:ext cx="7772400" cy="4209145"/>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5300"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2625" y="1824038"/>
            <a:ext cx="7764463" cy="19716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25286" name="Text Box 6"/>
              <p:cNvSpPr txBox="1">
                <a:spLocks noChangeArrowheads="1"/>
              </p:cNvSpPr>
              <p:nvPr/>
            </p:nvSpPr>
            <p:spPr bwMode="auto">
              <a:xfrm>
                <a:off x="700088" y="3735388"/>
                <a:ext cx="7615237" cy="1200329"/>
              </a:xfrm>
              <a:prstGeom prst="rect">
                <a:avLst/>
              </a:prstGeom>
              <a:noFill/>
              <a:ln w="9525">
                <a:noFill/>
                <a:miter lim="800000"/>
                <a:headEnd/>
                <a:tailEnd/>
              </a:ln>
            </p:spPr>
            <p:txBody>
              <a:bodyPr wrap="square">
                <a:spAutoFit/>
              </a:bodyPr>
              <a:lstStyle/>
              <a:p>
                <a:r>
                  <a:rPr lang="en-US" dirty="0">
                    <a:solidFill>
                      <a:schemeClr val="hlink"/>
                    </a:solidFill>
                    <a:sym typeface="Symbol" pitchFamily="18" charset="2"/>
                  </a:rPr>
                  <a:t>Since the satellite is in uniform circular motion at a radius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𝑟</m:t>
                    </m:r>
                  </m:oMath>
                </a14:m>
                <a:r>
                  <a:rPr lang="en-US" dirty="0">
                    <a:solidFill>
                      <a:schemeClr val="hlink"/>
                    </a:solidFill>
                    <a:sym typeface="Symbol" pitchFamily="18" charset="2"/>
                  </a:rPr>
                  <a:t> and a speed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𝑣</m:t>
                    </m:r>
                  </m:oMath>
                </a14:m>
                <a:r>
                  <a:rPr lang="en-US" dirty="0">
                    <a:solidFill>
                      <a:schemeClr val="hlink"/>
                    </a:solidFill>
                    <a:sym typeface="Symbol" pitchFamily="18" charset="2"/>
                  </a:rPr>
                  <a:t>, it must be undergoing a centripetal acceleration.</a:t>
                </a:r>
              </a:p>
            </p:txBody>
          </p:sp>
        </mc:Choice>
        <mc:Fallback xmlns="">
          <p:sp>
            <p:nvSpPr>
              <p:cNvPr id="225286" name="Text Box 6"/>
              <p:cNvSpPr txBox="1">
                <a:spLocks noRot="1" noChangeAspect="1" noMove="1" noResize="1" noEditPoints="1" noAdjustHandles="1" noChangeArrowheads="1" noChangeShapeType="1" noTextEdit="1"/>
              </p:cNvSpPr>
              <p:nvPr/>
            </p:nvSpPr>
            <p:spPr bwMode="auto">
              <a:xfrm>
                <a:off x="700088" y="3735388"/>
                <a:ext cx="7615237" cy="1200329"/>
              </a:xfrm>
              <a:prstGeom prst="rect">
                <a:avLst/>
              </a:prstGeom>
              <a:blipFill>
                <a:blip r:embed="rId6"/>
                <a:stretch>
                  <a:fillRect l="-1281" t="-4061" b="-11168"/>
                </a:stretch>
              </a:blipFill>
              <a:ln w="9525">
                <a:noFill/>
                <a:miter lim="800000"/>
                <a:headEnd/>
                <a:tailEnd/>
              </a:ln>
            </p:spPr>
            <p:txBody>
              <a:bodyPr/>
              <a:lstStyle/>
              <a:p>
                <a:r>
                  <a:rPr lang="en-US">
                    <a:noFill/>
                  </a:rPr>
                  <a:t> </a:t>
                </a:r>
              </a:p>
            </p:txBody>
          </p:sp>
        </mc:Fallback>
      </mc:AlternateContent>
      <p:sp>
        <p:nvSpPr>
          <p:cNvPr id="225293" name="Oval 13"/>
          <p:cNvSpPr>
            <a:spLocks noChangeArrowheads="1"/>
          </p:cNvSpPr>
          <p:nvPr/>
        </p:nvSpPr>
        <p:spPr bwMode="auto">
          <a:xfrm>
            <a:off x="2813050" y="3163888"/>
            <a:ext cx="398463" cy="398462"/>
          </a:xfrm>
          <a:prstGeom prst="ellipse">
            <a:avLst/>
          </a:prstGeom>
          <a:noFill/>
          <a:ln w="19050">
            <a:solidFill>
              <a:srgbClr val="FF0000"/>
            </a:solidFill>
            <a:round/>
            <a:headEnd/>
            <a:tailEnd/>
          </a:ln>
        </p:spPr>
        <p:txBody>
          <a:bodyPr wrap="none" anchor="ctr"/>
          <a:lstStyle/>
          <a:p>
            <a:endParaRPr lang="en-US"/>
          </a:p>
        </p:txBody>
      </p:sp>
      <p:sp>
        <p:nvSpPr>
          <p:cNvPr id="522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52231" name="Rectangle 19"/>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mc:AlternateContent xmlns:mc="http://schemas.openxmlformats.org/markup-compatibility/2006" xmlns:a14="http://schemas.microsoft.com/office/drawing/2010/main">
        <mc:Choice Requires="a14">
          <p:sp>
            <p:nvSpPr>
              <p:cNvPr id="225301" name="Text Box 21"/>
              <p:cNvSpPr txBox="1">
                <a:spLocks noChangeArrowheads="1"/>
              </p:cNvSpPr>
              <p:nvPr/>
            </p:nvSpPr>
            <p:spPr bwMode="auto">
              <a:xfrm>
                <a:off x="731838" y="4946650"/>
                <a:ext cx="7583487" cy="1035733"/>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Since gravitational field strength </a:t>
                </a:r>
                <a:r>
                  <a:rPr lang="en-US" i="1" dirty="0">
                    <a:solidFill>
                      <a:schemeClr val="hlink"/>
                    </a:solidFill>
                    <a:sym typeface="Symbol" pitchFamily="18" charset="2"/>
                  </a:rPr>
                  <a:t>g </a:t>
                </a:r>
                <a:r>
                  <a:rPr lang="en-US" dirty="0">
                    <a:solidFill>
                      <a:schemeClr val="hlink"/>
                    </a:solidFill>
                    <a:sym typeface="Symbol" pitchFamily="18" charset="2"/>
                  </a:rPr>
                  <a:t>is the acceleration,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𝑔</m:t>
                    </m:r>
                    <m:r>
                      <a:rPr lang="en-US" i="1" dirty="0" smtClean="0">
                        <a:solidFill>
                          <a:schemeClr val="hlink"/>
                        </a:solidFill>
                        <a:latin typeface="Cambria Math" panose="02040503050406030204" pitchFamily="18" charset="0"/>
                        <a:sym typeface="Symbol" pitchFamily="18" charset="2"/>
                      </a:rPr>
                      <m:t>=</m:t>
                    </m:r>
                    <m:f>
                      <m:fPr>
                        <m:ctrlPr>
                          <a:rPr lang="en-US" b="0" i="1" dirty="0">
                            <a:solidFill>
                              <a:schemeClr val="hlink"/>
                            </a:solidFill>
                            <a:latin typeface="Cambria Math" panose="02040503050406030204" pitchFamily="18" charset="0"/>
                            <a:sym typeface="Symbol" pitchFamily="18" charset="2"/>
                          </a:rPr>
                        </m:ctrlPr>
                      </m:fPr>
                      <m:num>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𝑟</m:t>
                        </m:r>
                      </m:den>
                    </m:f>
                  </m:oMath>
                </a14:m>
                <a:r>
                  <a:rPr lang="en-US" dirty="0">
                    <a:solidFill>
                      <a:schemeClr val="hlink"/>
                    </a:solidFill>
                    <a:sym typeface="Symbol" pitchFamily="18" charset="2"/>
                  </a:rPr>
                  <a:t>.</a:t>
                </a:r>
              </a:p>
            </p:txBody>
          </p:sp>
        </mc:Choice>
        <mc:Fallback xmlns="">
          <p:sp>
            <p:nvSpPr>
              <p:cNvPr id="225301" name="Text Box 21"/>
              <p:cNvSpPr txBox="1">
                <a:spLocks noRot="1" noChangeAspect="1" noMove="1" noResize="1" noEditPoints="1" noAdjustHandles="1" noChangeArrowheads="1" noChangeShapeType="1" noTextEdit="1"/>
              </p:cNvSpPr>
              <p:nvPr/>
            </p:nvSpPr>
            <p:spPr bwMode="auto">
              <a:xfrm>
                <a:off x="731838" y="4946650"/>
                <a:ext cx="7583487" cy="1035733"/>
              </a:xfrm>
              <a:prstGeom prst="rect">
                <a:avLst/>
              </a:prstGeom>
              <a:blipFill>
                <a:blip r:embed="rId7"/>
                <a:stretch>
                  <a:fillRect l="-1206" t="-4706" r="-1688" b="-4706"/>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0"/>
                                        </p:tgtEl>
                                        <p:attrNameLst>
                                          <p:attrName>style.visibility</p:attrName>
                                        </p:attrNameLst>
                                      </p:cBhvr>
                                      <p:to>
                                        <p:strVal val="visible"/>
                                      </p:to>
                                    </p:set>
                                    <p:anim calcmode="lin" valueType="num">
                                      <p:cBhvr additive="base">
                                        <p:cTn id="7" dur="500" fill="hold"/>
                                        <p:tgtEl>
                                          <p:spTgt spid="225300"/>
                                        </p:tgtEl>
                                        <p:attrNameLst>
                                          <p:attrName>ppt_x</p:attrName>
                                        </p:attrNameLst>
                                      </p:cBhvr>
                                      <p:tavLst>
                                        <p:tav tm="0">
                                          <p:val>
                                            <p:strVal val="#ppt_x"/>
                                          </p:val>
                                        </p:tav>
                                        <p:tav tm="100000">
                                          <p:val>
                                            <p:strVal val="#ppt_x"/>
                                          </p:val>
                                        </p:tav>
                                      </p:tavLst>
                                    </p:anim>
                                    <p:anim calcmode="lin" valueType="num">
                                      <p:cBhvr additive="base">
                                        <p:cTn id="8" dur="500" fill="hold"/>
                                        <p:tgtEl>
                                          <p:spTgt spid="2253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286">
                                            <p:txEl>
                                              <p:pRg st="0" end="0"/>
                                            </p:txEl>
                                          </p:spTgt>
                                        </p:tgtEl>
                                        <p:attrNameLst>
                                          <p:attrName>style.visibility</p:attrName>
                                        </p:attrNameLst>
                                      </p:cBhvr>
                                      <p:to>
                                        <p:strVal val="visible"/>
                                      </p:to>
                                    </p:set>
                                    <p:anim calcmode="lin" valueType="num">
                                      <p:cBhvr additive="base">
                                        <p:cTn id="13" dur="500" fill="hold"/>
                                        <p:tgtEl>
                                          <p:spTgt spid="22528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2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01">
                                            <p:txEl>
                                              <p:pRg st="0" end="0"/>
                                            </p:txEl>
                                          </p:spTgt>
                                        </p:tgtEl>
                                        <p:attrNameLst>
                                          <p:attrName>style.visibility</p:attrName>
                                        </p:attrNameLst>
                                      </p:cBhvr>
                                      <p:to>
                                        <p:strVal val="visible"/>
                                      </p:to>
                                    </p:set>
                                    <p:anim calcmode="lin" valueType="num">
                                      <p:cBhvr additive="base">
                                        <p:cTn id="19" dur="500" fill="hold"/>
                                        <p:tgtEl>
                                          <p:spTgt spid="22530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5293"/>
                                        </p:tgtEl>
                                        <p:attrNameLst>
                                          <p:attrName>style.visibility</p:attrName>
                                        </p:attrNameLst>
                                      </p:cBhvr>
                                      <p:to>
                                        <p:strVal val="visible"/>
                                      </p:to>
                                    </p:set>
                                    <p:anim calcmode="lin" valueType="num">
                                      <p:cBhvr>
                                        <p:cTn id="25" dur="500" fill="hold"/>
                                        <p:tgtEl>
                                          <p:spTgt spid="225293"/>
                                        </p:tgtEl>
                                        <p:attrNameLst>
                                          <p:attrName>ppt_w</p:attrName>
                                        </p:attrNameLst>
                                      </p:cBhvr>
                                      <p:tavLst>
                                        <p:tav tm="0">
                                          <p:val>
                                            <p:fltVal val="0"/>
                                          </p:val>
                                        </p:tav>
                                        <p:tav tm="100000">
                                          <p:val>
                                            <p:strVal val="#ppt_w"/>
                                          </p:val>
                                        </p:tav>
                                      </p:tavLst>
                                    </p:anim>
                                    <p:anim calcmode="lin" valueType="num">
                                      <p:cBhvr>
                                        <p:cTn id="26" dur="500" fill="hold"/>
                                        <p:tgtEl>
                                          <p:spTgt spid="225293"/>
                                        </p:tgtEl>
                                        <p:attrNameLst>
                                          <p:attrName>ppt_h</p:attrName>
                                        </p:attrNameLst>
                                      </p:cBhvr>
                                      <p:tavLst>
                                        <p:tav tm="0">
                                          <p:val>
                                            <p:fltVal val="0"/>
                                          </p:val>
                                        </p:tav>
                                        <p:tav tm="100000">
                                          <p:val>
                                            <p:strVal val="#ppt_h"/>
                                          </p:val>
                                        </p:tav>
                                      </p:tavLst>
                                    </p:anim>
                                    <p:animEffect transition="in" filter="fade">
                                      <p:cBhvr>
                                        <p:cTn id="27" dur="500"/>
                                        <p:tgtEl>
                                          <p:spTgt spid="22529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7355" name="Picture 2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9925" y="3786188"/>
            <a:ext cx="7083425" cy="2184400"/>
          </a:xfrm>
          <a:prstGeom prst="rect">
            <a:avLst/>
          </a:prstGeom>
          <a:noFill/>
          <a:ln w="9525">
            <a:noFill/>
            <a:miter lim="800000"/>
            <a:headEnd/>
            <a:tailEnd/>
          </a:ln>
        </p:spPr>
      </p:pic>
      <p:pic>
        <p:nvPicPr>
          <p:cNvPr id="227354"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3253" name="Rectangle 25"/>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27333"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2" name="Group 6"/>
          <p:cNvGrpSpPr>
            <a:grpSpLocks/>
          </p:cNvGrpSpPr>
          <p:nvPr/>
        </p:nvGrpSpPr>
        <p:grpSpPr bwMode="auto">
          <a:xfrm>
            <a:off x="6811963" y="1522413"/>
            <a:ext cx="2070100" cy="2070100"/>
            <a:chOff x="4416" y="1749"/>
            <a:chExt cx="1304" cy="1304"/>
          </a:xfrm>
        </p:grpSpPr>
        <p:sp>
          <p:nvSpPr>
            <p:cNvPr id="227335"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3266"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3267"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3268"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3269"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3270"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mc:AlternateContent xmlns:mc="http://schemas.openxmlformats.org/markup-compatibility/2006" xmlns:a14="http://schemas.microsoft.com/office/drawing/2010/main">
        <mc:Choice Requires="a14">
          <p:sp>
            <p:nvSpPr>
              <p:cNvPr id="227343" name="Text Box 15"/>
              <p:cNvSpPr txBox="1">
                <a:spLocks noChangeArrowheads="1"/>
              </p:cNvSpPr>
              <p:nvPr/>
            </p:nvSpPr>
            <p:spPr bwMode="auto">
              <a:xfrm>
                <a:off x="1470820" y="4564831"/>
                <a:ext cx="6108700" cy="668388"/>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𝐹</m:t>
                    </m:r>
                    <m:r>
                      <a:rPr lang="en-US" i="1" dirty="0" smtClean="0">
                        <a:solidFill>
                          <a:schemeClr val="hlink"/>
                        </a:solidFill>
                        <a:latin typeface="Cambria Math" panose="02040503050406030204" pitchFamily="18" charset="0"/>
                        <a:sym typeface="Symbol" pitchFamily="18" charset="2"/>
                      </a:rPr>
                      <m:t>=</m:t>
                    </m:r>
                    <m:r>
                      <a:rPr lang="en-US" i="1" dirty="0" smtClean="0">
                        <a:solidFill>
                          <a:schemeClr val="hlink"/>
                        </a:solidFill>
                        <a:latin typeface="Cambria Math" panose="02040503050406030204" pitchFamily="18" charset="0"/>
                        <a:sym typeface="Symbol" pitchFamily="18" charset="2"/>
                      </a:rPr>
                      <m:t>𝑚𝑔</m:t>
                    </m:r>
                    <m:r>
                      <a:rPr lang="en-US"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err="1">
                            <a:solidFill>
                              <a:schemeClr val="hlink"/>
                            </a:solidFill>
                            <a:latin typeface="Cambria Math" panose="02040503050406030204" pitchFamily="18" charset="0"/>
                            <a:sym typeface="Symbol" pitchFamily="18" charset="2"/>
                          </a:rPr>
                          <m:t>𝐺𝑀𝑚</m:t>
                        </m:r>
                      </m:num>
                      <m:den>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𝑥</m:t>
                            </m:r>
                          </m:e>
                          <m:sup>
                            <m:r>
                              <a:rPr lang="en-US" b="0" i="1" dirty="0" smtClean="0">
                                <a:solidFill>
                                  <a:schemeClr val="hlink"/>
                                </a:solidFill>
                                <a:latin typeface="Cambria Math" panose="02040503050406030204" pitchFamily="18" charset="0"/>
                                <a:sym typeface="Symbol" pitchFamily="18" charset="2"/>
                              </a:rPr>
                              <m:t>2</m:t>
                            </m:r>
                          </m:sup>
                        </m:sSup>
                      </m:den>
                    </m:f>
                    <m:r>
                      <a:rPr lang="en-US" i="1" dirty="0">
                        <a:solidFill>
                          <a:schemeClr val="hlink"/>
                        </a:solidFill>
                        <a:latin typeface="Cambria Math" panose="02040503050406030204" pitchFamily="18" charset="0"/>
                        <a:sym typeface="Symbol" pitchFamily="18" charset="2"/>
                      </a:rPr>
                      <m:t>=</m:t>
                    </m:r>
                    <m:f>
                      <m:fPr>
                        <m:ctrlPr>
                          <a:rPr lang="en-US" i="1" dirty="0" smtClean="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𝑚</m:t>
                        </m:r>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𝑥</m:t>
                        </m:r>
                      </m:den>
                    </m:f>
                  </m:oMath>
                </a14:m>
                <a:r>
                  <a:rPr lang="en-US" dirty="0">
                    <a:solidFill>
                      <a:schemeClr val="hlink"/>
                    </a:solidFill>
                    <a:sym typeface="Symbol" pitchFamily="18" charset="2"/>
                  </a:rPr>
                  <a:t>.</a:t>
                </a:r>
              </a:p>
            </p:txBody>
          </p:sp>
        </mc:Choice>
        <mc:Fallback xmlns="">
          <p:sp>
            <p:nvSpPr>
              <p:cNvPr id="227343" name="Text Box 15"/>
              <p:cNvSpPr txBox="1">
                <a:spLocks noRot="1" noChangeAspect="1" noMove="1" noResize="1" noEditPoints="1" noAdjustHandles="1" noChangeArrowheads="1" noChangeShapeType="1" noTextEdit="1"/>
              </p:cNvSpPr>
              <p:nvPr/>
            </p:nvSpPr>
            <p:spPr bwMode="auto">
              <a:xfrm>
                <a:off x="1470820" y="4564831"/>
                <a:ext cx="6108700" cy="668388"/>
              </a:xfrm>
              <a:prstGeom prst="rect">
                <a:avLst/>
              </a:prstGeom>
              <a:blipFill>
                <a:blip r:embed="rId8"/>
                <a:stretch>
                  <a:fillRect l="-1497" b="-825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7345" name="Text Box 17"/>
              <p:cNvSpPr txBox="1">
                <a:spLocks noChangeArrowheads="1"/>
              </p:cNvSpPr>
              <p:nvPr/>
            </p:nvSpPr>
            <p:spPr bwMode="auto">
              <a:xfrm>
                <a:off x="1470820" y="5273085"/>
                <a:ext cx="6145212" cy="618952"/>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Thus </a:t>
                </a:r>
                <a14:m>
                  <m:oMath xmlns:m="http://schemas.openxmlformats.org/officeDocument/2006/math">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r>
                          <a:rPr lang="en-US" i="1" dirty="0">
                            <a:solidFill>
                              <a:schemeClr val="hlink"/>
                            </a:solidFill>
                            <a:latin typeface="Cambria Math" panose="02040503050406030204" pitchFamily="18" charset="0"/>
                            <a:sym typeface="Symbol" pitchFamily="18" charset="2"/>
                          </a:rPr>
                          <m:t>𝑥</m:t>
                        </m:r>
                      </m:den>
                    </m:f>
                  </m:oMath>
                </a14:m>
                <a:r>
                  <a:rPr lang="en-US" dirty="0">
                    <a:solidFill>
                      <a:schemeClr val="hlink"/>
                    </a:solidFill>
                    <a:sym typeface="Symbol" pitchFamily="18" charset="2"/>
                  </a:rPr>
                  <a:t>.</a:t>
                </a:r>
              </a:p>
            </p:txBody>
          </p:sp>
        </mc:Choice>
        <mc:Fallback xmlns="">
          <p:sp>
            <p:nvSpPr>
              <p:cNvPr id="227345" name="Text Box 17"/>
              <p:cNvSpPr txBox="1">
                <a:spLocks noRot="1" noChangeAspect="1" noMove="1" noResize="1" noEditPoints="1" noAdjustHandles="1" noChangeArrowheads="1" noChangeShapeType="1" noTextEdit="1"/>
              </p:cNvSpPr>
              <p:nvPr/>
            </p:nvSpPr>
            <p:spPr bwMode="auto">
              <a:xfrm>
                <a:off x="1470820" y="5273085"/>
                <a:ext cx="6145212" cy="618952"/>
              </a:xfrm>
              <a:prstGeom prst="rect">
                <a:avLst/>
              </a:prstGeom>
              <a:blipFill>
                <a:blip r:embed="rId9"/>
                <a:stretch>
                  <a:fillRect l="-1488" b="-78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7346" name="Text Box 18"/>
              <p:cNvSpPr txBox="1">
                <a:spLocks noChangeArrowheads="1"/>
              </p:cNvSpPr>
              <p:nvPr/>
            </p:nvSpPr>
            <p:spPr bwMode="auto">
              <a:xfrm>
                <a:off x="1390650" y="5965825"/>
                <a:ext cx="6392863" cy="843885"/>
              </a:xfrm>
              <a:prstGeom prst="rect">
                <a:avLst/>
              </a:prstGeom>
              <a:noFill/>
              <a:ln w="9525">
                <a:noFill/>
                <a:miter lim="800000"/>
                <a:headEnd/>
                <a:tailEnd/>
              </a:ln>
            </p:spPr>
            <p:txBody>
              <a:bodyPr>
                <a:spAutoFit/>
              </a:bodyPr>
              <a:lstStyle/>
              <a:p>
                <a:r>
                  <a:rPr lang="en-US" dirty="0">
                    <a:solidFill>
                      <a:schemeClr val="hlink"/>
                    </a:solidFill>
                    <a:sym typeface="Symbol" pitchFamily="18" charset="2"/>
                  </a:rPr>
                  <a:t>Finally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𝑣</m:t>
                    </m:r>
                    <m:r>
                      <a:rPr lang="en-US" i="1" dirty="0" smtClean="0">
                        <a:solidFill>
                          <a:schemeClr val="hlink"/>
                        </a:solidFill>
                        <a:latin typeface="Cambria Math" panose="02040503050406030204" pitchFamily="18" charset="0"/>
                        <a:sym typeface="Symbol" pitchFamily="18" charset="2"/>
                      </a:rPr>
                      <m:t>=</m:t>
                    </m:r>
                    <m:rad>
                      <m:radPr>
                        <m:degHide m:val="on"/>
                        <m:ctrlPr>
                          <a:rPr lang="en-US" i="1" dirty="0" smtClean="0">
                            <a:solidFill>
                              <a:schemeClr val="hlink"/>
                            </a:solidFill>
                            <a:latin typeface="Cambria Math" panose="02040503050406030204" pitchFamily="18" charset="0"/>
                            <a:sym typeface="Symbol" pitchFamily="18" charset="2"/>
                          </a:rPr>
                        </m:ctrlPr>
                      </m:radPr>
                      <m:deg/>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r>
                              <a:rPr lang="en-US" i="1" dirty="0">
                                <a:solidFill>
                                  <a:schemeClr val="hlink"/>
                                </a:solidFill>
                                <a:latin typeface="Cambria Math" panose="02040503050406030204" pitchFamily="18" charset="0"/>
                                <a:sym typeface="Symbol" pitchFamily="18" charset="2"/>
                              </a:rPr>
                              <m:t>𝑥</m:t>
                            </m:r>
                          </m:den>
                        </m:f>
                      </m:e>
                    </m:rad>
                  </m:oMath>
                </a14:m>
                <a:r>
                  <a:rPr lang="en-US" dirty="0" smtClean="0">
                    <a:solidFill>
                      <a:schemeClr val="hlink"/>
                    </a:solidFill>
                    <a:sym typeface="Symbol" pitchFamily="18" charset="2"/>
                  </a:rPr>
                  <a:t>.</a:t>
                </a:r>
                <a:endParaRPr lang="en-US" dirty="0">
                  <a:solidFill>
                    <a:schemeClr val="hlink"/>
                  </a:solidFill>
                  <a:sym typeface="Symbol" pitchFamily="18" charset="2"/>
                </a:endParaRPr>
              </a:p>
            </p:txBody>
          </p:sp>
        </mc:Choice>
        <mc:Fallback xmlns="">
          <p:sp>
            <p:nvSpPr>
              <p:cNvPr id="227346" name="Text Box 18"/>
              <p:cNvSpPr txBox="1">
                <a:spLocks noRot="1" noChangeAspect="1" noMove="1" noResize="1" noEditPoints="1" noAdjustHandles="1" noChangeArrowheads="1" noChangeShapeType="1" noTextEdit="1"/>
              </p:cNvSpPr>
              <p:nvPr/>
            </p:nvSpPr>
            <p:spPr bwMode="auto">
              <a:xfrm>
                <a:off x="1390650" y="5965825"/>
                <a:ext cx="6392863" cy="843885"/>
              </a:xfrm>
              <a:prstGeom prst="rect">
                <a:avLst/>
              </a:prstGeom>
              <a:blipFill>
                <a:blip r:embed="rId10"/>
                <a:stretch>
                  <a:fillRect l="-1430"/>
                </a:stretch>
              </a:blipFill>
              <a:ln w="9525">
                <a:noFill/>
                <a:miter lim="800000"/>
                <a:headEnd/>
                <a:tailEnd/>
              </a:ln>
            </p:spPr>
            <p:txBody>
              <a:bodyPr/>
              <a:lstStyle/>
              <a:p>
                <a:r>
                  <a:rPr lang="en-US">
                    <a:noFill/>
                  </a:rPr>
                  <a:t> </a:t>
                </a:r>
              </a:p>
            </p:txBody>
          </p:sp>
        </mc:Fallback>
      </mc:AlternateContent>
      <p:sp>
        <p:nvSpPr>
          <p:cNvPr id="227348" name="Line 20"/>
          <p:cNvSpPr>
            <a:spLocks noChangeShapeType="1"/>
          </p:cNvSpPr>
          <p:nvPr/>
        </p:nvSpPr>
        <p:spPr bwMode="auto">
          <a:xfrm flipH="1" flipV="1">
            <a:off x="3438477" y="4997451"/>
            <a:ext cx="114300" cy="131762"/>
          </a:xfrm>
          <a:prstGeom prst="line">
            <a:avLst/>
          </a:prstGeom>
          <a:noFill/>
          <a:ln w="19050">
            <a:solidFill>
              <a:srgbClr val="FF0000"/>
            </a:solidFill>
            <a:round/>
            <a:headEnd/>
            <a:tailEnd/>
          </a:ln>
        </p:spPr>
        <p:txBody>
          <a:bodyPr/>
          <a:lstStyle/>
          <a:p>
            <a:endParaRPr lang="en-US"/>
          </a:p>
        </p:txBody>
      </p:sp>
      <p:sp>
        <p:nvSpPr>
          <p:cNvPr id="227349" name="Line 21"/>
          <p:cNvSpPr>
            <a:spLocks noChangeShapeType="1"/>
          </p:cNvSpPr>
          <p:nvPr/>
        </p:nvSpPr>
        <p:spPr bwMode="auto">
          <a:xfrm flipH="1" flipV="1">
            <a:off x="4235646" y="5040313"/>
            <a:ext cx="114777" cy="132530"/>
          </a:xfrm>
          <a:prstGeom prst="line">
            <a:avLst/>
          </a:prstGeom>
          <a:noFill/>
          <a:ln w="19050">
            <a:solidFill>
              <a:srgbClr val="FF0000"/>
            </a:solidFill>
            <a:round/>
            <a:headEnd/>
            <a:tailEnd/>
          </a:ln>
        </p:spPr>
        <p:txBody>
          <a:bodyPr/>
          <a:lstStyle/>
          <a:p>
            <a:endParaRPr lang="en-US"/>
          </a:p>
        </p:txBody>
      </p:sp>
      <p:sp>
        <p:nvSpPr>
          <p:cNvPr id="5326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227356" name="Line 28"/>
          <p:cNvSpPr>
            <a:spLocks noChangeShapeType="1"/>
          </p:cNvSpPr>
          <p:nvPr/>
        </p:nvSpPr>
        <p:spPr bwMode="auto">
          <a:xfrm flipV="1">
            <a:off x="3495627" y="4699000"/>
            <a:ext cx="225219" cy="166688"/>
          </a:xfrm>
          <a:prstGeom prst="line">
            <a:avLst/>
          </a:prstGeom>
          <a:noFill/>
          <a:ln w="19050">
            <a:solidFill>
              <a:srgbClr val="FF0000"/>
            </a:solidFill>
            <a:round/>
            <a:headEnd/>
            <a:tailEnd/>
          </a:ln>
        </p:spPr>
        <p:txBody>
          <a:bodyPr/>
          <a:lstStyle/>
          <a:p>
            <a:endParaRPr lang="en-US"/>
          </a:p>
        </p:txBody>
      </p:sp>
      <p:sp>
        <p:nvSpPr>
          <p:cNvPr id="227357" name="Line 29"/>
          <p:cNvSpPr>
            <a:spLocks noChangeShapeType="1"/>
          </p:cNvSpPr>
          <p:nvPr/>
        </p:nvSpPr>
        <p:spPr bwMode="auto">
          <a:xfrm flipV="1">
            <a:off x="4121629" y="4725987"/>
            <a:ext cx="171406" cy="139701"/>
          </a:xfrm>
          <a:prstGeom prst="line">
            <a:avLst/>
          </a:prstGeom>
          <a:noFill/>
          <a:ln w="19050">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7354"/>
                                        </p:tgtEl>
                                        <p:attrNameLst>
                                          <p:attrName>style.visibility</p:attrName>
                                        </p:attrNameLst>
                                      </p:cBhvr>
                                      <p:to>
                                        <p:strVal val="visible"/>
                                      </p:to>
                                    </p:set>
                                    <p:anim calcmode="lin" valueType="num">
                                      <p:cBhvr additive="base">
                                        <p:cTn id="7" dur="500" fill="hold"/>
                                        <p:tgtEl>
                                          <p:spTgt spid="227354"/>
                                        </p:tgtEl>
                                        <p:attrNameLst>
                                          <p:attrName>ppt_x</p:attrName>
                                        </p:attrNameLst>
                                      </p:cBhvr>
                                      <p:tavLst>
                                        <p:tav tm="0">
                                          <p:val>
                                            <p:strVal val="#ppt_x"/>
                                          </p:val>
                                        </p:tav>
                                        <p:tav tm="100000">
                                          <p:val>
                                            <p:strVal val="#ppt_x"/>
                                          </p:val>
                                        </p:tav>
                                      </p:tavLst>
                                    </p:anim>
                                    <p:anim calcmode="lin" valueType="num">
                                      <p:cBhvr additive="base">
                                        <p:cTn id="8" dur="500" fill="hold"/>
                                        <p:tgtEl>
                                          <p:spTgt spid="2273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7333"/>
                                        </p:tgtEl>
                                        <p:attrNameLst>
                                          <p:attrName>style.visibility</p:attrName>
                                        </p:attrNameLst>
                                      </p:cBhvr>
                                      <p:to>
                                        <p:strVal val="visible"/>
                                      </p:to>
                                    </p:set>
                                    <p:animEffect transition="in" filter="fade">
                                      <p:cBhvr>
                                        <p:cTn id="18" dur="2000"/>
                                        <p:tgtEl>
                                          <p:spTgt spid="2273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22" dur="2000" fill="hold"/>
                                        <p:tgtEl>
                                          <p:spTgt spid="227333"/>
                                        </p:tgtEl>
                                        <p:attrNameLst>
                                          <p:attrName>ppt_x</p:attrName>
                                          <p:attrName>ppt_y</p:attrName>
                                        </p:attrNameLst>
                                      </p:cBhvr>
                                      <p:rCtr x="0" y="152"/>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7355"/>
                                        </p:tgtEl>
                                        <p:attrNameLst>
                                          <p:attrName>style.visibility</p:attrName>
                                        </p:attrNameLst>
                                      </p:cBhvr>
                                      <p:to>
                                        <p:strVal val="visible"/>
                                      </p:to>
                                    </p:set>
                                    <p:anim calcmode="lin" valueType="num">
                                      <p:cBhvr additive="base">
                                        <p:cTn id="27" dur="500" fill="hold"/>
                                        <p:tgtEl>
                                          <p:spTgt spid="227355"/>
                                        </p:tgtEl>
                                        <p:attrNameLst>
                                          <p:attrName>ppt_x</p:attrName>
                                        </p:attrNameLst>
                                      </p:cBhvr>
                                      <p:tavLst>
                                        <p:tav tm="0">
                                          <p:val>
                                            <p:strVal val="#ppt_x"/>
                                          </p:val>
                                        </p:tav>
                                        <p:tav tm="100000">
                                          <p:val>
                                            <p:strVal val="#ppt_x"/>
                                          </p:val>
                                        </p:tav>
                                      </p:tavLst>
                                    </p:anim>
                                    <p:anim calcmode="lin" valueType="num">
                                      <p:cBhvr additive="base">
                                        <p:cTn id="28" dur="500" fill="hold"/>
                                        <p:tgtEl>
                                          <p:spTgt spid="2273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7343">
                                            <p:txEl>
                                              <p:pRg st="0" end="0"/>
                                            </p:txEl>
                                          </p:spTgt>
                                        </p:tgtEl>
                                        <p:attrNameLst>
                                          <p:attrName>style.visibility</p:attrName>
                                        </p:attrNameLst>
                                      </p:cBhvr>
                                      <p:to>
                                        <p:strVal val="visible"/>
                                      </p:to>
                                    </p:set>
                                    <p:anim calcmode="lin" valueType="num">
                                      <p:cBhvr additive="base">
                                        <p:cTn id="33" dur="500" fill="hold"/>
                                        <p:tgtEl>
                                          <p:spTgt spid="22734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73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7356"/>
                                        </p:tgtEl>
                                        <p:attrNameLst>
                                          <p:attrName>style.visibility</p:attrName>
                                        </p:attrNameLst>
                                      </p:cBhvr>
                                      <p:to>
                                        <p:strVal val="visible"/>
                                      </p:to>
                                    </p:set>
                                    <p:animEffect transition="in" filter="wipe(down)">
                                      <p:cBhvr>
                                        <p:cTn id="39" dur="500"/>
                                        <p:tgtEl>
                                          <p:spTgt spid="227356"/>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7357"/>
                                        </p:tgtEl>
                                        <p:attrNameLst>
                                          <p:attrName>style.visibility</p:attrName>
                                        </p:attrNameLst>
                                      </p:cBhvr>
                                      <p:to>
                                        <p:strVal val="visible"/>
                                      </p:to>
                                    </p:set>
                                    <p:animEffect transition="in" filter="wipe(down)">
                                      <p:cBhvr>
                                        <p:cTn id="44" dur="500"/>
                                        <p:tgtEl>
                                          <p:spTgt spid="227357"/>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7348"/>
                                        </p:tgtEl>
                                        <p:attrNameLst>
                                          <p:attrName>style.visibility</p:attrName>
                                        </p:attrNameLst>
                                      </p:cBhvr>
                                      <p:to>
                                        <p:strVal val="visible"/>
                                      </p:to>
                                    </p:set>
                                    <p:animEffect transition="in" filter="wipe(down)">
                                      <p:cBhvr>
                                        <p:cTn id="49" dur="500"/>
                                        <p:tgtEl>
                                          <p:spTgt spid="227348"/>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7349"/>
                                        </p:tgtEl>
                                        <p:attrNameLst>
                                          <p:attrName>style.visibility</p:attrName>
                                        </p:attrNameLst>
                                      </p:cBhvr>
                                      <p:to>
                                        <p:strVal val="visible"/>
                                      </p:to>
                                    </p:set>
                                    <p:animEffect transition="in" filter="wipe(down)">
                                      <p:cBhvr>
                                        <p:cTn id="54" dur="500"/>
                                        <p:tgtEl>
                                          <p:spTgt spid="227349"/>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27345">
                                            <p:txEl>
                                              <p:pRg st="0" end="0"/>
                                            </p:txEl>
                                          </p:spTgt>
                                        </p:tgtEl>
                                        <p:attrNameLst>
                                          <p:attrName>style.visibility</p:attrName>
                                        </p:attrNameLst>
                                      </p:cBhvr>
                                      <p:to>
                                        <p:strVal val="visible"/>
                                      </p:to>
                                    </p:set>
                                    <p:anim calcmode="lin" valueType="num">
                                      <p:cBhvr additive="base">
                                        <p:cTn id="59" dur="500" fill="hold"/>
                                        <p:tgtEl>
                                          <p:spTgt spid="22734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73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27346">
                                            <p:txEl>
                                              <p:pRg st="0" end="0"/>
                                            </p:txEl>
                                          </p:spTgt>
                                        </p:tgtEl>
                                        <p:attrNameLst>
                                          <p:attrName>style.visibility</p:attrName>
                                        </p:attrNameLst>
                                      </p:cBhvr>
                                      <p:to>
                                        <p:strVal val="visible"/>
                                      </p:to>
                                    </p:set>
                                    <p:anim calcmode="lin" valueType="num">
                                      <p:cBhvr additive="base">
                                        <p:cTn id="65" dur="500" fill="hold"/>
                                        <p:tgtEl>
                                          <p:spTgt spid="227346">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73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animBg="1"/>
      <p:bldP spid="227333" grpId="1" animBg="1"/>
      <p:bldP spid="227348" grpId="0" animBg="1"/>
      <p:bldP spid="227349" grpId="0" animBg="1"/>
      <p:bldP spid="227356" grpId="0" animBg="1"/>
      <p:bldP spid="2273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2"/>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9403" name="Picture 2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4850" y="3714750"/>
            <a:ext cx="7535863" cy="2911475"/>
          </a:xfrm>
          <a:prstGeom prst="rect">
            <a:avLst/>
          </a:prstGeom>
          <a:noFill/>
          <a:ln w="9525">
            <a:noFill/>
            <a:miter lim="800000"/>
            <a:headEnd/>
            <a:tailEnd/>
          </a:ln>
        </p:spPr>
      </p:pic>
      <p:pic>
        <p:nvPicPr>
          <p:cNvPr id="54276"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4277" name="Rectangle 2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29381"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54279" name="Group 6"/>
          <p:cNvGrpSpPr>
            <a:grpSpLocks/>
          </p:cNvGrpSpPr>
          <p:nvPr/>
        </p:nvGrpSpPr>
        <p:grpSpPr bwMode="auto">
          <a:xfrm>
            <a:off x="6811963" y="1522413"/>
            <a:ext cx="2070100" cy="2070100"/>
            <a:chOff x="4416" y="1749"/>
            <a:chExt cx="1304" cy="1304"/>
          </a:xfrm>
        </p:grpSpPr>
        <p:sp>
          <p:nvSpPr>
            <p:cNvPr id="229383"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4287"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4288"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4289"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4290"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4291"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mc:AlternateContent xmlns:mc="http://schemas.openxmlformats.org/markup-compatibility/2006" xmlns:a14="http://schemas.microsoft.com/office/drawing/2010/main">
        <mc:Choice Requires="a14">
          <p:sp>
            <p:nvSpPr>
              <p:cNvPr id="229395" name="Text Box 19"/>
              <p:cNvSpPr txBox="1">
                <a:spLocks noChangeArrowheads="1"/>
              </p:cNvSpPr>
              <p:nvPr/>
            </p:nvSpPr>
            <p:spPr bwMode="auto">
              <a:xfrm>
                <a:off x="4124134" y="4781164"/>
                <a:ext cx="4316413" cy="552972"/>
              </a:xfrm>
              <a:prstGeom prst="rect">
                <a:avLst/>
              </a:prstGeom>
              <a:noFill/>
              <a:ln w="9525">
                <a:noFill/>
                <a:miter lim="800000"/>
                <a:headEnd/>
                <a:tailEnd/>
              </a:ln>
            </p:spPr>
            <p:txBody>
              <a:bodyPr wrap="square">
                <a:spAutoFit/>
              </a:bodyPr>
              <a:lstStyle/>
              <a:p>
                <a:r>
                  <a:rPr lang="en-US" dirty="0" smtClean="0">
                    <a:solidFill>
                      <a:schemeClr val="hlink"/>
                    </a:solidFill>
                    <a:sym typeface="Symbol" pitchFamily="18" charset="2"/>
                  </a:rPr>
                  <a:t>From (a), </a:t>
                </a:r>
                <a14:m>
                  <m:oMath xmlns:m="http://schemas.openxmlformats.org/officeDocument/2006/math">
                    <m:sSup>
                      <m:sSupPr>
                        <m:ctrlPr>
                          <a:rPr lang="en-US" sz="2000" i="1" dirty="0">
                            <a:solidFill>
                              <a:schemeClr val="hlink"/>
                            </a:solidFill>
                            <a:latin typeface="Cambria Math" panose="02040503050406030204" pitchFamily="18" charset="0"/>
                            <a:sym typeface="Symbol" pitchFamily="18" charset="2"/>
                          </a:rPr>
                        </m:ctrlPr>
                      </m:sSupPr>
                      <m:e>
                        <m:r>
                          <a:rPr lang="en-US" sz="2000" i="1" dirty="0">
                            <a:solidFill>
                              <a:schemeClr val="hlink"/>
                            </a:solidFill>
                            <a:latin typeface="Cambria Math" panose="02040503050406030204" pitchFamily="18" charset="0"/>
                            <a:sym typeface="Symbol" pitchFamily="18" charset="2"/>
                          </a:rPr>
                          <m:t>𝑣</m:t>
                        </m:r>
                      </m:e>
                      <m:sup>
                        <m:r>
                          <a:rPr lang="en-US" sz="2000" i="1" dirty="0">
                            <a:solidFill>
                              <a:schemeClr val="hlink"/>
                            </a:solidFill>
                            <a:latin typeface="Cambria Math" panose="02040503050406030204" pitchFamily="18" charset="0"/>
                            <a:sym typeface="Symbol" pitchFamily="18" charset="2"/>
                          </a:rPr>
                          <m:t>2</m:t>
                        </m:r>
                      </m:sup>
                    </m:sSup>
                    <m:r>
                      <a:rPr lang="en-US" sz="2000" i="1" dirty="0">
                        <a:solidFill>
                          <a:schemeClr val="hlink"/>
                        </a:solidFill>
                        <a:latin typeface="Cambria Math" panose="02040503050406030204" pitchFamily="18" charset="0"/>
                        <a:sym typeface="Symbol" pitchFamily="18" charset="2"/>
                      </a:rPr>
                      <m:t>=</m:t>
                    </m:r>
                    <m:f>
                      <m:fPr>
                        <m:ctrlPr>
                          <a:rPr lang="en-US" sz="2000" i="1" dirty="0">
                            <a:solidFill>
                              <a:schemeClr val="hlink"/>
                            </a:solidFill>
                            <a:latin typeface="Cambria Math" panose="02040503050406030204" pitchFamily="18" charset="0"/>
                            <a:sym typeface="Symbol" pitchFamily="18" charset="2"/>
                          </a:rPr>
                        </m:ctrlPr>
                      </m:fPr>
                      <m:num>
                        <m:r>
                          <a:rPr lang="en-US" sz="2000" i="1" dirty="0">
                            <a:solidFill>
                              <a:schemeClr val="hlink"/>
                            </a:solidFill>
                            <a:latin typeface="Cambria Math" panose="02040503050406030204" pitchFamily="18" charset="0"/>
                            <a:sym typeface="Symbol" pitchFamily="18" charset="2"/>
                          </a:rPr>
                          <m:t>𝐺𝑀</m:t>
                        </m:r>
                      </m:num>
                      <m:den>
                        <m:r>
                          <a:rPr lang="en-US" sz="2000" i="1" dirty="0">
                            <a:solidFill>
                              <a:schemeClr val="hlink"/>
                            </a:solidFill>
                            <a:latin typeface="Cambria Math" panose="02040503050406030204" pitchFamily="18" charset="0"/>
                            <a:sym typeface="Symbol" pitchFamily="18" charset="2"/>
                          </a:rPr>
                          <m:t>𝑥</m:t>
                        </m:r>
                      </m:den>
                    </m:f>
                  </m:oMath>
                </a14:m>
                <a:r>
                  <a:rPr lang="en-US" dirty="0" smtClean="0">
                    <a:solidFill>
                      <a:schemeClr val="hlink"/>
                    </a:solidFill>
                    <a:sym typeface="Symbol" pitchFamily="18" charset="2"/>
                  </a:rPr>
                  <a:t>. </a:t>
                </a:r>
                <a14:m>
                  <m:oMath xmlns:m="http://schemas.openxmlformats.org/officeDocument/2006/math">
                    <m:sSub>
                      <m:sSubPr>
                        <m:ctrlPr>
                          <a:rPr lang="en-US" sz="2000" b="0" i="1" dirty="0" smtClean="0">
                            <a:solidFill>
                              <a:schemeClr val="hlink"/>
                            </a:solidFill>
                            <a:latin typeface="Cambria Math" panose="02040503050406030204" pitchFamily="18" charset="0"/>
                            <a:sym typeface="Symbol" pitchFamily="18" charset="2"/>
                          </a:rPr>
                        </m:ctrlPr>
                      </m:sSubPr>
                      <m:e>
                        <m:r>
                          <a:rPr lang="en-US" sz="2000" i="1" dirty="0" smtClean="0">
                            <a:solidFill>
                              <a:schemeClr val="hlink"/>
                            </a:solidFill>
                            <a:latin typeface="Cambria Math" panose="02040503050406030204" pitchFamily="18" charset="0"/>
                            <a:sym typeface="Symbol" pitchFamily="18" charset="2"/>
                          </a:rPr>
                          <m:t>𝐸</m:t>
                        </m:r>
                      </m:e>
                      <m:sub>
                        <m:r>
                          <a:rPr lang="en-US" sz="2000" b="0" i="1" dirty="0" smtClean="0">
                            <a:solidFill>
                              <a:schemeClr val="hlink"/>
                            </a:solidFill>
                            <a:latin typeface="Cambria Math" panose="02040503050406030204" pitchFamily="18" charset="0"/>
                            <a:sym typeface="Symbol" pitchFamily="18" charset="2"/>
                          </a:rPr>
                          <m:t>𝐾</m:t>
                        </m:r>
                      </m:sub>
                    </m:sSub>
                    <m:r>
                      <a:rPr lang="en-US" sz="2000" i="1" dirty="0">
                        <a:solidFill>
                          <a:schemeClr val="hlink"/>
                        </a:solidFill>
                        <a:latin typeface="Cambria Math" panose="02040503050406030204" pitchFamily="18" charset="0"/>
                        <a:sym typeface="Symbol" pitchFamily="18" charset="2"/>
                      </a:rPr>
                      <m:t>=</m:t>
                    </m:r>
                    <m:d>
                      <m:dPr>
                        <m:ctrlPr>
                          <a:rPr lang="en-US" sz="2000" i="1" dirty="0">
                            <a:solidFill>
                              <a:schemeClr val="hlink"/>
                            </a:solidFill>
                            <a:latin typeface="Cambria Math" panose="02040503050406030204" pitchFamily="18" charset="0"/>
                            <a:sym typeface="Symbol" pitchFamily="18" charset="2"/>
                          </a:rPr>
                        </m:ctrlPr>
                      </m:dPr>
                      <m:e>
                        <m:f>
                          <m:fPr>
                            <m:ctrlPr>
                              <a:rPr lang="en-US" sz="2000" i="1" dirty="0">
                                <a:solidFill>
                                  <a:schemeClr val="hlink"/>
                                </a:solidFill>
                                <a:latin typeface="Cambria Math" panose="02040503050406030204" pitchFamily="18" charset="0"/>
                                <a:sym typeface="Symbol" pitchFamily="18" charset="2"/>
                              </a:rPr>
                            </m:ctrlPr>
                          </m:fPr>
                          <m:num>
                            <m:r>
                              <a:rPr lang="en-US" sz="2000" i="1" dirty="0">
                                <a:solidFill>
                                  <a:schemeClr val="hlink"/>
                                </a:solidFill>
                                <a:latin typeface="Cambria Math" panose="02040503050406030204" pitchFamily="18" charset="0"/>
                                <a:sym typeface="Symbol" pitchFamily="18" charset="2"/>
                              </a:rPr>
                              <m:t>1</m:t>
                            </m:r>
                          </m:num>
                          <m:den>
                            <m:r>
                              <a:rPr lang="en-US" sz="2000" i="1" dirty="0">
                                <a:solidFill>
                                  <a:schemeClr val="hlink"/>
                                </a:solidFill>
                                <a:latin typeface="Cambria Math" panose="02040503050406030204" pitchFamily="18" charset="0"/>
                                <a:sym typeface="Symbol" pitchFamily="18" charset="2"/>
                              </a:rPr>
                              <m:t>2</m:t>
                            </m:r>
                          </m:den>
                        </m:f>
                      </m:e>
                    </m:d>
                    <m:r>
                      <a:rPr lang="en-US" sz="2000" i="1" dirty="0">
                        <a:solidFill>
                          <a:schemeClr val="hlink"/>
                        </a:solidFill>
                        <a:latin typeface="Cambria Math" panose="02040503050406030204" pitchFamily="18" charset="0"/>
                        <a:sym typeface="Symbol" pitchFamily="18" charset="2"/>
                      </a:rPr>
                      <m:t>𝑚</m:t>
                    </m:r>
                    <m:sSup>
                      <m:sSupPr>
                        <m:ctrlPr>
                          <a:rPr lang="en-US" sz="2000" b="0" i="1" dirty="0" smtClean="0">
                            <a:solidFill>
                              <a:schemeClr val="hlink"/>
                            </a:solidFill>
                            <a:latin typeface="Cambria Math" panose="02040503050406030204" pitchFamily="18" charset="0"/>
                            <a:sym typeface="Symbol" pitchFamily="18" charset="2"/>
                          </a:rPr>
                        </m:ctrlPr>
                      </m:sSupPr>
                      <m:e>
                        <m:r>
                          <a:rPr lang="en-US" sz="2000" i="1" dirty="0">
                            <a:solidFill>
                              <a:schemeClr val="hlink"/>
                            </a:solidFill>
                            <a:latin typeface="Cambria Math" panose="02040503050406030204" pitchFamily="18" charset="0"/>
                            <a:sym typeface="Symbol" pitchFamily="18" charset="2"/>
                          </a:rPr>
                          <m:t>𝑣</m:t>
                        </m:r>
                      </m:e>
                      <m:sup>
                        <m:r>
                          <a:rPr lang="en-US" sz="2000" b="0" i="1" dirty="0" smtClean="0">
                            <a:solidFill>
                              <a:schemeClr val="hlink"/>
                            </a:solidFill>
                            <a:latin typeface="Cambria Math" panose="02040503050406030204" pitchFamily="18" charset="0"/>
                            <a:sym typeface="Symbol" pitchFamily="18" charset="2"/>
                          </a:rPr>
                          <m:t>2</m:t>
                        </m:r>
                      </m:sup>
                    </m:sSup>
                  </m:oMath>
                </a14:m>
                <a:endParaRPr lang="en-US" dirty="0">
                  <a:solidFill>
                    <a:schemeClr val="hlink"/>
                  </a:solidFill>
                  <a:sym typeface="Symbol" pitchFamily="18" charset="2"/>
                </a:endParaRPr>
              </a:p>
            </p:txBody>
          </p:sp>
        </mc:Choice>
        <mc:Fallback xmlns="">
          <p:sp>
            <p:nvSpPr>
              <p:cNvPr id="229395" name="Text Box 19"/>
              <p:cNvSpPr txBox="1">
                <a:spLocks noRot="1" noChangeAspect="1" noMove="1" noResize="1" noEditPoints="1" noAdjustHandles="1" noChangeArrowheads="1" noChangeShapeType="1" noTextEdit="1"/>
              </p:cNvSpPr>
              <p:nvPr/>
            </p:nvSpPr>
            <p:spPr bwMode="auto">
              <a:xfrm>
                <a:off x="4124134" y="4781164"/>
                <a:ext cx="4316413" cy="552972"/>
              </a:xfrm>
              <a:prstGeom prst="rect">
                <a:avLst/>
              </a:prstGeom>
              <a:blipFill>
                <a:blip r:embed="rId7"/>
                <a:stretch>
                  <a:fillRect l="-2260" t="-5495" b="-12088"/>
                </a:stretch>
              </a:blipFill>
              <a:ln w="9525">
                <a:noFill/>
                <a:miter lim="800000"/>
                <a:headEnd/>
                <a:tailEnd/>
              </a:ln>
            </p:spPr>
            <p:txBody>
              <a:bodyPr/>
              <a:lstStyle/>
              <a:p>
                <a:r>
                  <a:rPr lang="en-US">
                    <a:noFill/>
                  </a:rPr>
                  <a:t> </a:t>
                </a:r>
              </a:p>
            </p:txBody>
          </p:sp>
        </mc:Fallback>
      </mc:AlternateContent>
      <p:sp>
        <p:nvSpPr>
          <p:cNvPr id="5428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2" name="Rectangle 1"/>
          <p:cNvSpPr/>
          <p:nvPr/>
        </p:nvSpPr>
        <p:spPr>
          <a:xfrm>
            <a:off x="1801299" y="5337708"/>
            <a:ext cx="6512439" cy="41936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9392" name="Text Box 16"/>
              <p:cNvSpPr txBox="1">
                <a:spLocks noChangeArrowheads="1"/>
              </p:cNvSpPr>
              <p:nvPr/>
            </p:nvSpPr>
            <p:spPr bwMode="auto">
              <a:xfrm>
                <a:off x="2158128" y="5375546"/>
                <a:ext cx="5987335" cy="645048"/>
              </a:xfrm>
              <a:prstGeom prst="rect">
                <a:avLst/>
              </a:prstGeom>
              <a:noFill/>
              <a:ln w="9525">
                <a:noFill/>
                <a:miter lim="800000"/>
                <a:headEnd/>
                <a:tailEnd/>
              </a:ln>
            </p:spPr>
            <p:txBody>
              <a:bodyPr wrap="square">
                <a:spAutoFit/>
              </a:bodyPr>
              <a:lstStyle/>
              <a:p>
                <a:r>
                  <a:rPr lang="en-US" dirty="0" smtClean="0">
                    <a:solidFill>
                      <a:schemeClr val="hlink"/>
                    </a:solidFill>
                    <a:sym typeface="Symbol" pitchFamily="18" charset="2"/>
                  </a:rPr>
                  <a:t>Thus</a:t>
                </a:r>
                <a:r>
                  <a:rPr lang="en-US" dirty="0">
                    <a:sym typeface="Symbol" pitchFamily="18" charset="2"/>
                  </a:rPr>
                  <a:t> </a:t>
                </a:r>
                <a14:m>
                  <m:oMath xmlns:m="http://schemas.openxmlformats.org/officeDocument/2006/math">
                    <m:sSub>
                      <m:sSubPr>
                        <m:ctrlPr>
                          <a:rPr lang="en-US" i="1" dirty="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𝐸</m:t>
                        </m:r>
                      </m:e>
                      <m:sub>
                        <m:r>
                          <a:rPr lang="en-US" i="1" dirty="0">
                            <a:solidFill>
                              <a:schemeClr val="hlink"/>
                            </a:solidFill>
                            <a:latin typeface="Cambria Math" panose="02040503050406030204" pitchFamily="18" charset="0"/>
                            <a:sym typeface="Symbol" pitchFamily="18" charset="2"/>
                          </a:rPr>
                          <m:t>𝐾</m:t>
                        </m:r>
                      </m:sub>
                    </m:sSub>
                    <m:r>
                      <a:rPr lang="en-US" i="1" dirty="0">
                        <a:solidFill>
                          <a:schemeClr val="hlink"/>
                        </a:solidFill>
                        <a:latin typeface="Cambria Math" panose="02040503050406030204" pitchFamily="18" charset="0"/>
                        <a:sym typeface="Symbol" pitchFamily="18" charset="2"/>
                      </a:rPr>
                      <m:t>=</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1</m:t>
                            </m:r>
                          </m:num>
                          <m:den>
                            <m:r>
                              <a:rPr lang="en-US" i="1" dirty="0">
                                <a:solidFill>
                                  <a:schemeClr val="hlink"/>
                                </a:solidFill>
                                <a:latin typeface="Cambria Math" panose="02040503050406030204" pitchFamily="18" charset="0"/>
                                <a:sym typeface="Symbol" pitchFamily="18" charset="2"/>
                              </a:rPr>
                              <m:t>2</m:t>
                            </m:r>
                          </m:den>
                        </m:f>
                      </m:e>
                    </m:d>
                    <m:r>
                      <a:rPr lang="en-US" i="1" dirty="0">
                        <a:solidFill>
                          <a:schemeClr val="hlink"/>
                        </a:solidFill>
                        <a:latin typeface="Cambria Math" panose="02040503050406030204" pitchFamily="18" charset="0"/>
                        <a:sym typeface="Symbol" pitchFamily="18" charset="2"/>
                      </a:rPr>
                      <m:t>𝑚</m:t>
                    </m:r>
                    <m:sSup>
                      <m:sSupPr>
                        <m:ctrlPr>
                          <a:rPr lang="en-US" i="1" dirty="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𝑣</m:t>
                        </m:r>
                      </m:e>
                      <m:sup>
                        <m:r>
                          <a:rPr lang="en-US" i="1" dirty="0">
                            <a:solidFill>
                              <a:schemeClr val="hlink"/>
                            </a:solidFill>
                            <a:latin typeface="Cambria Math" panose="02040503050406030204" pitchFamily="18" charset="0"/>
                            <a:sym typeface="Symbol" pitchFamily="18" charset="2"/>
                          </a:rPr>
                          <m:t>2</m:t>
                        </m:r>
                      </m:sup>
                    </m:sSup>
                    <m:r>
                      <a:rPr lang="en-US" i="1" dirty="0" smtClean="0">
                        <a:solidFill>
                          <a:schemeClr val="hlink"/>
                        </a:solidFill>
                        <a:latin typeface="Cambria Math" panose="02040503050406030204" pitchFamily="18" charset="0"/>
                        <a:sym typeface="Symbol" pitchFamily="18" charset="2"/>
                      </a:rPr>
                      <m:t>=</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1</m:t>
                            </m:r>
                          </m:num>
                          <m:den>
                            <m:r>
                              <a:rPr lang="en-US" i="1" dirty="0">
                                <a:solidFill>
                                  <a:schemeClr val="hlink"/>
                                </a:solidFill>
                                <a:latin typeface="Cambria Math" panose="02040503050406030204" pitchFamily="18" charset="0"/>
                                <a:sym typeface="Symbol" pitchFamily="18" charset="2"/>
                              </a:rPr>
                              <m:t>2</m:t>
                            </m:r>
                          </m:den>
                        </m:f>
                      </m:e>
                    </m:d>
                    <m:r>
                      <a:rPr lang="en-US" i="1" dirty="0">
                        <a:solidFill>
                          <a:schemeClr val="hlink"/>
                        </a:solidFill>
                        <a:latin typeface="Cambria Math" panose="02040503050406030204" pitchFamily="18" charset="0"/>
                        <a:sym typeface="Symbol" pitchFamily="18" charset="2"/>
                      </a:rPr>
                      <m:t>𝑚</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r>
                              <a:rPr lang="en-US" i="1" dirty="0">
                                <a:solidFill>
                                  <a:schemeClr val="hlink"/>
                                </a:solidFill>
                                <a:latin typeface="Cambria Math" panose="02040503050406030204" pitchFamily="18" charset="0"/>
                                <a:sym typeface="Symbol" pitchFamily="18" charset="2"/>
                              </a:rPr>
                              <m:t>𝑥</m:t>
                            </m:r>
                          </m:den>
                        </m:f>
                      </m:e>
                    </m:d>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err="1">
                            <a:solidFill>
                              <a:schemeClr val="hlink"/>
                            </a:solidFill>
                            <a:latin typeface="Cambria Math" panose="02040503050406030204" pitchFamily="18" charset="0"/>
                            <a:sym typeface="Symbol" pitchFamily="18" charset="2"/>
                          </a:rPr>
                          <m:t>𝐺𝑀𝑚</m:t>
                        </m:r>
                      </m:num>
                      <m:den>
                        <m:r>
                          <a:rPr lang="en-US" i="1" dirty="0">
                            <a:solidFill>
                              <a:schemeClr val="hlink"/>
                            </a:solidFill>
                            <a:latin typeface="Cambria Math" panose="02040503050406030204" pitchFamily="18" charset="0"/>
                            <a:sym typeface="Symbol" pitchFamily="18" charset="2"/>
                          </a:rPr>
                          <m:t>2</m:t>
                        </m:r>
                        <m:r>
                          <a:rPr lang="en-US" i="1" dirty="0">
                            <a:solidFill>
                              <a:schemeClr val="hlink"/>
                            </a:solidFill>
                            <a:latin typeface="Cambria Math" panose="02040503050406030204" pitchFamily="18" charset="0"/>
                            <a:sym typeface="Symbol" pitchFamily="18" charset="2"/>
                          </a:rPr>
                          <m:t>𝑥</m:t>
                        </m:r>
                      </m:den>
                    </m:f>
                    <m:r>
                      <a:rPr lang="en-US" i="1" dirty="0">
                        <a:solidFill>
                          <a:schemeClr val="hlink"/>
                        </a:solidFill>
                        <a:latin typeface="Cambria Math" panose="02040503050406030204" pitchFamily="18" charset="0"/>
                        <a:sym typeface="Symbol" pitchFamily="18" charset="2"/>
                      </a:rPr>
                      <m:t>. </m:t>
                    </m:r>
                  </m:oMath>
                </a14:m>
                <a:endParaRPr lang="en-US" dirty="0">
                  <a:solidFill>
                    <a:schemeClr val="hlink"/>
                  </a:solidFill>
                  <a:sym typeface="Symbol" pitchFamily="18" charset="2"/>
                </a:endParaRPr>
              </a:p>
            </p:txBody>
          </p:sp>
        </mc:Choice>
        <mc:Fallback xmlns="">
          <p:sp>
            <p:nvSpPr>
              <p:cNvPr id="229392" name="Text Box 16"/>
              <p:cNvSpPr txBox="1">
                <a:spLocks noRot="1" noChangeAspect="1" noMove="1" noResize="1" noEditPoints="1" noAdjustHandles="1" noChangeArrowheads="1" noChangeShapeType="1" noTextEdit="1"/>
              </p:cNvSpPr>
              <p:nvPr/>
            </p:nvSpPr>
            <p:spPr bwMode="auto">
              <a:xfrm>
                <a:off x="2158128" y="5375546"/>
                <a:ext cx="5987335" cy="645048"/>
              </a:xfrm>
              <a:prstGeom prst="rect">
                <a:avLst/>
              </a:prstGeom>
              <a:blipFill>
                <a:blip r:embed="rId8"/>
                <a:stretch>
                  <a:fillRect l="-1527" b="-6604"/>
                </a:stretch>
              </a:blipFill>
              <a:ln w="9525">
                <a:noFill/>
                <a:miter lim="800000"/>
                <a:headEnd/>
                <a:tailEnd/>
              </a:ln>
            </p:spPr>
            <p:txBody>
              <a:bodyPr/>
              <a:lstStyle/>
              <a:p>
                <a:r>
                  <a:rPr lang="en-US">
                    <a:noFill/>
                  </a:rPr>
                  <a:t> </a:t>
                </a:r>
              </a:p>
            </p:txBody>
          </p:sp>
        </mc:Fallback>
      </mc:AlternateContent>
      <p:sp>
        <p:nvSpPr>
          <p:cNvPr id="21" name="Rectangle 20"/>
          <p:cNvSpPr/>
          <p:nvPr/>
        </p:nvSpPr>
        <p:spPr>
          <a:xfrm>
            <a:off x="1764786" y="6307676"/>
            <a:ext cx="6512439" cy="41936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9393" name="Text Box 17"/>
              <p:cNvSpPr txBox="1">
                <a:spLocks noChangeArrowheads="1"/>
              </p:cNvSpPr>
              <p:nvPr/>
            </p:nvSpPr>
            <p:spPr bwMode="auto">
              <a:xfrm>
                <a:off x="1039121" y="6103414"/>
                <a:ext cx="7401426" cy="645048"/>
              </a:xfrm>
              <a:prstGeom prst="rect">
                <a:avLst/>
              </a:prstGeom>
              <a:noFill/>
              <a:ln w="9525">
                <a:noFill/>
                <a:miter lim="800000"/>
                <a:headEnd/>
                <a:tailEnd/>
              </a:ln>
            </p:spPr>
            <p:txBody>
              <a:bodyPr wrap="square">
                <a:spAutoFit/>
              </a:bodyPr>
              <a:lstStyle/>
              <a:p>
                <a:r>
                  <a:rPr lang="en-US" dirty="0" smtClean="0">
                    <a:solidFill>
                      <a:schemeClr val="hlink"/>
                    </a:solidFill>
                    <a:sym typeface="Symbol" pitchFamily="18" charset="2"/>
                  </a:rPr>
                  <a:t></a:t>
                </a:r>
                <a14:m>
                  <m:oMath xmlns:m="http://schemas.openxmlformats.org/officeDocument/2006/math">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𝑃</m:t>
                        </m:r>
                      </m:sub>
                    </m:sSub>
                    <m:r>
                      <a:rPr lang="en-US" i="1" dirty="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𝑚𝑉</m:t>
                    </m:r>
                    <m:r>
                      <a:rPr lang="en-US" i="1" dirty="0">
                        <a:solidFill>
                          <a:schemeClr val="hlink"/>
                        </a:solidFill>
                        <a:latin typeface="Cambria Math" panose="02040503050406030204" pitchFamily="18" charset="0"/>
                        <a:sym typeface="Symbol" pitchFamily="18" charset="2"/>
                      </a:rPr>
                      <m:t> </m:t>
                    </m:r>
                  </m:oMath>
                </a14:m>
                <a:r>
                  <a:rPr lang="en-US" dirty="0">
                    <a:solidFill>
                      <a:schemeClr val="hlink"/>
                    </a:solidFill>
                    <a:sym typeface="Symbol" pitchFamily="18" charset="2"/>
                  </a:rPr>
                  <a:t>and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𝑉</m:t>
                    </m:r>
                    <m:r>
                      <a:rPr lang="en-US" i="1" dirty="0" smtClean="0">
                        <a:solidFill>
                          <a:schemeClr val="hlink"/>
                        </a:solidFill>
                        <a:latin typeface="Cambria Math" panose="02040503050406030204" pitchFamily="18" charset="0"/>
                        <a:sym typeface="Symbol" pitchFamily="18" charset="2"/>
                      </a:rPr>
                      <m:t>=−</m:t>
                    </m:r>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𝐺𝑀</m:t>
                        </m:r>
                      </m:num>
                      <m:den>
                        <m:r>
                          <a:rPr lang="en-US" i="1" dirty="0" smtClean="0">
                            <a:solidFill>
                              <a:schemeClr val="hlink"/>
                            </a:solidFill>
                            <a:latin typeface="Cambria Math" panose="02040503050406030204" pitchFamily="18" charset="0"/>
                            <a:sym typeface="Symbol" pitchFamily="18" charset="2"/>
                          </a:rPr>
                          <m:t>𝑥</m:t>
                        </m:r>
                      </m:den>
                    </m:f>
                  </m:oMath>
                </a14:m>
                <a:r>
                  <a:rPr lang="en-US" dirty="0">
                    <a:solidFill>
                      <a:schemeClr val="hlink"/>
                    </a:solidFill>
                    <a:sym typeface="Symbol" pitchFamily="18" charset="2"/>
                  </a:rPr>
                  <a:t>. So, </a:t>
                </a:r>
                <a14:m>
                  <m:oMath xmlns:m="http://schemas.openxmlformats.org/officeDocument/2006/math">
                    <m:sSub>
                      <m:sSubPr>
                        <m:ctrlPr>
                          <a:rPr lang="en-US" i="1" dirty="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𝐸</m:t>
                        </m:r>
                      </m:e>
                      <m:sub>
                        <m:r>
                          <a:rPr lang="en-US" i="1" dirty="0">
                            <a:solidFill>
                              <a:schemeClr val="hlink"/>
                            </a:solidFill>
                            <a:latin typeface="Cambria Math" panose="02040503050406030204" pitchFamily="18" charset="0"/>
                            <a:sym typeface="Symbol" pitchFamily="18" charset="2"/>
                          </a:rPr>
                          <m:t>𝑃</m:t>
                        </m:r>
                      </m:sub>
                    </m:sSub>
                    <m:r>
                      <a:rPr lang="en-US" i="1" dirty="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𝑚</m:t>
                    </m:r>
                    <m:d>
                      <m:dPr>
                        <m:ctrlPr>
                          <a:rPr lang="en-US" i="1" dirty="0">
                            <a:solidFill>
                              <a:schemeClr val="hlink"/>
                            </a:solidFill>
                            <a:latin typeface="Cambria Math" panose="02040503050406030204" pitchFamily="18" charset="0"/>
                            <a:sym typeface="Symbol" pitchFamily="18" charset="2"/>
                          </a:rPr>
                        </m:ctrlPr>
                      </m:dPr>
                      <m:e>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r>
                              <a:rPr lang="en-US" i="1" dirty="0">
                                <a:solidFill>
                                  <a:schemeClr val="hlink"/>
                                </a:solidFill>
                                <a:latin typeface="Cambria Math" panose="02040503050406030204" pitchFamily="18" charset="0"/>
                                <a:sym typeface="Symbol" pitchFamily="18" charset="2"/>
                              </a:rPr>
                              <m:t>𝑥</m:t>
                            </m:r>
                          </m:den>
                        </m:f>
                      </m:e>
                    </m:d>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err="1">
                            <a:solidFill>
                              <a:schemeClr val="hlink"/>
                            </a:solidFill>
                            <a:latin typeface="Cambria Math" panose="02040503050406030204" pitchFamily="18" charset="0"/>
                            <a:sym typeface="Symbol" pitchFamily="18" charset="2"/>
                          </a:rPr>
                          <m:t>𝐺𝑀𝑚</m:t>
                        </m:r>
                      </m:num>
                      <m:den>
                        <m:r>
                          <a:rPr lang="en-US" i="1" dirty="0">
                            <a:solidFill>
                              <a:schemeClr val="hlink"/>
                            </a:solidFill>
                            <a:latin typeface="Cambria Math" panose="02040503050406030204" pitchFamily="18" charset="0"/>
                            <a:sym typeface="Symbol" pitchFamily="18" charset="2"/>
                          </a:rPr>
                          <m:t>𝑥</m:t>
                        </m:r>
                      </m:den>
                    </m:f>
                  </m:oMath>
                </a14:m>
                <a:r>
                  <a:rPr lang="en-US" dirty="0" smtClean="0">
                    <a:solidFill>
                      <a:schemeClr val="hlink"/>
                    </a:solidFill>
                    <a:sym typeface="Symbol" pitchFamily="18" charset="2"/>
                  </a:rPr>
                  <a:t> </a:t>
                </a:r>
                <a:endParaRPr lang="en-US" dirty="0">
                  <a:solidFill>
                    <a:schemeClr val="hlink"/>
                  </a:solidFill>
                  <a:sym typeface="Symbol" pitchFamily="18" charset="2"/>
                </a:endParaRPr>
              </a:p>
            </p:txBody>
          </p:sp>
        </mc:Choice>
        <mc:Fallback xmlns="">
          <p:sp>
            <p:nvSpPr>
              <p:cNvPr id="229393" name="Text Box 17"/>
              <p:cNvSpPr txBox="1">
                <a:spLocks noRot="1" noChangeAspect="1" noMove="1" noResize="1" noEditPoints="1" noAdjustHandles="1" noChangeArrowheads="1" noChangeShapeType="1" noTextEdit="1"/>
              </p:cNvSpPr>
              <p:nvPr/>
            </p:nvSpPr>
            <p:spPr bwMode="auto">
              <a:xfrm>
                <a:off x="1039121" y="6103414"/>
                <a:ext cx="7401426" cy="645048"/>
              </a:xfrm>
              <a:prstGeom prst="rect">
                <a:avLst/>
              </a:prstGeom>
              <a:blipFill>
                <a:blip r:embed="rId9"/>
                <a:stretch>
                  <a:fillRect l="-1235" b="-6604"/>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229381"/>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9403"/>
                                        </p:tgtEl>
                                        <p:attrNameLst>
                                          <p:attrName>style.visibility</p:attrName>
                                        </p:attrNameLst>
                                      </p:cBhvr>
                                      <p:to>
                                        <p:strVal val="visible"/>
                                      </p:to>
                                    </p:set>
                                    <p:anim calcmode="lin" valueType="num">
                                      <p:cBhvr additive="base">
                                        <p:cTn id="11" dur="500" fill="hold"/>
                                        <p:tgtEl>
                                          <p:spTgt spid="229403"/>
                                        </p:tgtEl>
                                        <p:attrNameLst>
                                          <p:attrName>ppt_x</p:attrName>
                                        </p:attrNameLst>
                                      </p:cBhvr>
                                      <p:tavLst>
                                        <p:tav tm="0">
                                          <p:val>
                                            <p:strVal val="#ppt_x"/>
                                          </p:val>
                                        </p:tav>
                                        <p:tav tm="100000">
                                          <p:val>
                                            <p:strVal val="#ppt_x"/>
                                          </p:val>
                                        </p:tav>
                                      </p:tavLst>
                                    </p:anim>
                                    <p:anim calcmode="lin" valueType="num">
                                      <p:cBhvr additive="base">
                                        <p:cTn id="12" dur="500" fill="hold"/>
                                        <p:tgtEl>
                                          <p:spTgt spid="2294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9395">
                                            <p:txEl>
                                              <p:pRg st="0" end="0"/>
                                            </p:txEl>
                                          </p:spTgt>
                                        </p:tgtEl>
                                        <p:attrNameLst>
                                          <p:attrName>style.visibility</p:attrName>
                                        </p:attrNameLst>
                                      </p:cBhvr>
                                      <p:to>
                                        <p:strVal val="visible"/>
                                      </p:to>
                                    </p:set>
                                    <p:anim calcmode="lin" valueType="num">
                                      <p:cBhvr additive="base">
                                        <p:cTn id="17" dur="500" fill="hold"/>
                                        <p:tgtEl>
                                          <p:spTgt spid="22939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93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9392">
                                            <p:txEl>
                                              <p:pRg st="0" end="0"/>
                                            </p:txEl>
                                          </p:spTgt>
                                        </p:tgtEl>
                                        <p:attrNameLst>
                                          <p:attrName>style.visibility</p:attrName>
                                        </p:attrNameLst>
                                      </p:cBhvr>
                                      <p:to>
                                        <p:strVal val="visible"/>
                                      </p:to>
                                    </p:set>
                                    <p:anim calcmode="lin" valueType="num">
                                      <p:cBhvr additive="base">
                                        <p:cTn id="23" dur="500" fill="hold"/>
                                        <p:tgtEl>
                                          <p:spTgt spid="22939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93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9393">
                                            <p:txEl>
                                              <p:pRg st="0" end="0"/>
                                            </p:txEl>
                                          </p:spTgt>
                                        </p:tgtEl>
                                        <p:attrNameLst>
                                          <p:attrName>style.visibility</p:attrName>
                                        </p:attrNameLst>
                                      </p:cBhvr>
                                      <p:to>
                                        <p:strVal val="visible"/>
                                      </p:to>
                                    </p:set>
                                    <p:anim calcmode="lin" valueType="num">
                                      <p:cBhvr additive="base">
                                        <p:cTn id="29" dur="500" fill="hold"/>
                                        <p:tgtEl>
                                          <p:spTgt spid="22939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93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4"/>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31452" name="Picture 2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8663" y="3738563"/>
            <a:ext cx="7481887" cy="2541587"/>
          </a:xfrm>
          <a:prstGeom prst="rect">
            <a:avLst/>
          </a:prstGeom>
          <a:noFill/>
          <a:ln w="9525">
            <a:noFill/>
            <a:miter lim="800000"/>
            <a:headEnd/>
            <a:tailEnd/>
          </a:ln>
        </p:spPr>
      </p:pic>
      <p:pic>
        <p:nvPicPr>
          <p:cNvPr id="55300"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5301" name="Rectangle 26"/>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31429"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55303" name="Group 6"/>
          <p:cNvGrpSpPr>
            <a:grpSpLocks/>
          </p:cNvGrpSpPr>
          <p:nvPr/>
        </p:nvGrpSpPr>
        <p:grpSpPr bwMode="auto">
          <a:xfrm>
            <a:off x="6811963" y="1522413"/>
            <a:ext cx="2070100" cy="2070100"/>
            <a:chOff x="4416" y="1749"/>
            <a:chExt cx="1304" cy="1304"/>
          </a:xfrm>
        </p:grpSpPr>
        <p:sp>
          <p:nvSpPr>
            <p:cNvPr id="231431"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5310"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5311"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5312"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5313"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5314"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mc:AlternateContent xmlns:mc="http://schemas.openxmlformats.org/markup-compatibility/2006" xmlns:a14="http://schemas.microsoft.com/office/drawing/2010/main">
        <mc:Choice Requires="a14">
          <p:sp>
            <p:nvSpPr>
              <p:cNvPr id="231439" name="Text Box 15"/>
              <p:cNvSpPr txBox="1">
                <a:spLocks noChangeArrowheads="1"/>
              </p:cNvSpPr>
              <p:nvPr/>
            </p:nvSpPr>
            <p:spPr bwMode="auto">
              <a:xfrm>
                <a:off x="1978025" y="4427538"/>
                <a:ext cx="4721225" cy="45720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dirty="0" smtClean="0">
                        <a:solidFill>
                          <a:schemeClr val="hlink"/>
                        </a:solidFill>
                        <a:latin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𝐾</m:t>
                        </m:r>
                      </m:sub>
                    </m:sSub>
                    <m:r>
                      <a:rPr lang="en-US" i="1" dirty="0">
                        <a:solidFill>
                          <a:schemeClr val="hlink"/>
                        </a:solidFill>
                        <a:latin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𝑃</m:t>
                        </m:r>
                      </m:sub>
                    </m:sSub>
                    <m:r>
                      <a:rPr lang="en-US" i="1" dirty="0">
                        <a:solidFill>
                          <a:schemeClr val="hlink"/>
                        </a:solidFill>
                        <a:latin typeface="Cambria Math" panose="02040503050406030204" pitchFamily="18" charset="0"/>
                        <a:sym typeface="Symbol" pitchFamily="18" charset="2"/>
                      </a:rPr>
                      <m:t> </m:t>
                    </m:r>
                  </m:oMath>
                </a14:m>
                <a:endParaRPr lang="en-US" dirty="0">
                  <a:solidFill>
                    <a:schemeClr val="hlink"/>
                  </a:solidFill>
                  <a:sym typeface="Symbol" pitchFamily="18" charset="2"/>
                </a:endParaRPr>
              </a:p>
            </p:txBody>
          </p:sp>
        </mc:Choice>
        <mc:Fallback xmlns="">
          <p:sp>
            <p:nvSpPr>
              <p:cNvPr id="231439" name="Text Box 15"/>
              <p:cNvSpPr txBox="1">
                <a:spLocks noRot="1" noChangeAspect="1" noMove="1" noResize="1" noEditPoints="1" noAdjustHandles="1" noChangeArrowheads="1" noChangeShapeType="1" noTextEdit="1"/>
              </p:cNvSpPr>
              <p:nvPr/>
            </p:nvSpPr>
            <p:spPr bwMode="auto">
              <a:xfrm>
                <a:off x="1978025" y="4427538"/>
                <a:ext cx="4721225" cy="457200"/>
              </a:xfrm>
              <a:prstGeom prst="rect">
                <a:avLst/>
              </a:prstGeom>
              <a:blipFill>
                <a:blip r:embed="rId7"/>
                <a:stretch>
                  <a:fillRect l="-1935" t="-10667" b="-306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440" name="Text Box 16"/>
              <p:cNvSpPr txBox="1">
                <a:spLocks noChangeArrowheads="1"/>
              </p:cNvSpPr>
              <p:nvPr/>
            </p:nvSpPr>
            <p:spPr bwMode="auto">
              <a:xfrm>
                <a:off x="1989138" y="4931840"/>
                <a:ext cx="6345237" cy="645048"/>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err="1">
                            <a:solidFill>
                              <a:schemeClr val="hlink"/>
                            </a:solidFill>
                            <a:latin typeface="Cambria Math" panose="02040503050406030204" pitchFamily="18" charset="0"/>
                            <a:sym typeface="Symbol" pitchFamily="18" charset="2"/>
                          </a:rPr>
                          <m:t>𝐺𝑀𝑚</m:t>
                        </m:r>
                      </m:num>
                      <m:den>
                        <m:r>
                          <a:rPr lang="en-US" i="1" dirty="0">
                            <a:solidFill>
                              <a:schemeClr val="hlink"/>
                            </a:solidFill>
                            <a:latin typeface="Cambria Math" panose="02040503050406030204" pitchFamily="18" charset="0"/>
                            <a:sym typeface="Symbol" pitchFamily="18" charset="2"/>
                          </a:rPr>
                          <m:t>2</m:t>
                        </m:r>
                        <m:r>
                          <a:rPr lang="en-US" i="1" dirty="0">
                            <a:solidFill>
                              <a:schemeClr val="hlink"/>
                            </a:solidFill>
                            <a:latin typeface="Cambria Math" panose="02040503050406030204" pitchFamily="18" charset="0"/>
                            <a:sym typeface="Symbol" pitchFamily="18" charset="2"/>
                          </a:rPr>
                          <m:t>𝑥</m:t>
                        </m:r>
                      </m:den>
                    </m:f>
                    <m:r>
                      <a:rPr lang="en-US" i="1" dirty="0">
                        <a:solidFill>
                          <a:schemeClr val="hlink"/>
                        </a:solidFill>
                        <a:latin typeface="Cambria Math" panose="02040503050406030204" pitchFamily="18" charset="0"/>
                        <a:sym typeface="Symbol" pitchFamily="18" charset="2"/>
                      </a:rPr>
                      <m:t>+</m:t>
                    </m:r>
                    <m:d>
                      <m:dPr>
                        <m:ctrlPr>
                          <a:rPr lang="en-US" b="0" i="1" dirty="0" smtClean="0">
                            <a:solidFill>
                              <a:schemeClr val="hlink"/>
                            </a:solidFill>
                            <a:latin typeface="Cambria Math" panose="02040503050406030204" pitchFamily="18" charset="0"/>
                            <a:sym typeface="Symbol" pitchFamily="18" charset="2"/>
                          </a:rPr>
                        </m:ctrlPr>
                      </m:dPr>
                      <m:e>
                        <m:r>
                          <a:rPr lang="en-US" b="0"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err="1" smtClean="0">
                                <a:solidFill>
                                  <a:schemeClr val="hlink"/>
                                </a:solidFill>
                                <a:latin typeface="Cambria Math" panose="02040503050406030204" pitchFamily="18" charset="0"/>
                                <a:sym typeface="Symbol" pitchFamily="18" charset="2"/>
                              </a:rPr>
                              <m:t>𝐺𝑀𝑚</m:t>
                            </m:r>
                          </m:num>
                          <m:den>
                            <m:r>
                              <a:rPr lang="en-US" i="1" dirty="0">
                                <a:solidFill>
                                  <a:schemeClr val="hlink"/>
                                </a:solidFill>
                                <a:latin typeface="Cambria Math" panose="02040503050406030204" pitchFamily="18" charset="0"/>
                                <a:sym typeface="Symbol" pitchFamily="18" charset="2"/>
                              </a:rPr>
                              <m:t>𝑥</m:t>
                            </m:r>
                          </m:den>
                        </m:f>
                      </m:e>
                    </m:d>
                  </m:oMath>
                </a14:m>
                <a:r>
                  <a:rPr lang="en-US" dirty="0">
                    <a:solidFill>
                      <a:schemeClr val="hlink"/>
                    </a:solidFill>
                    <a:sym typeface="Symbol" pitchFamily="18" charset="2"/>
                  </a:rPr>
                  <a:t> [ from (b)(</a:t>
                </a:r>
                <a:r>
                  <a:rPr lang="en-US" dirty="0" err="1">
                    <a:solidFill>
                      <a:schemeClr val="hlink"/>
                    </a:solidFill>
                    <a:sym typeface="Symbol" pitchFamily="18" charset="2"/>
                  </a:rPr>
                  <a:t>i</a:t>
                </a:r>
                <a:r>
                  <a:rPr lang="en-US" dirty="0">
                    <a:solidFill>
                      <a:schemeClr val="hlink"/>
                    </a:solidFill>
                    <a:sym typeface="Symbol" pitchFamily="18" charset="2"/>
                  </a:rPr>
                  <a:t>) ]</a:t>
                </a:r>
              </a:p>
            </p:txBody>
          </p:sp>
        </mc:Choice>
        <mc:Fallback xmlns="">
          <p:sp>
            <p:nvSpPr>
              <p:cNvPr id="231440" name="Text Box 16"/>
              <p:cNvSpPr txBox="1">
                <a:spLocks noRot="1" noChangeAspect="1" noMove="1" noResize="1" noEditPoints="1" noAdjustHandles="1" noChangeArrowheads="1" noChangeShapeType="1" noTextEdit="1"/>
              </p:cNvSpPr>
              <p:nvPr/>
            </p:nvSpPr>
            <p:spPr bwMode="auto">
              <a:xfrm>
                <a:off x="1989138" y="4931840"/>
                <a:ext cx="6345237" cy="645048"/>
              </a:xfrm>
              <a:prstGeom prst="rect">
                <a:avLst/>
              </a:prstGeom>
              <a:blipFill>
                <a:blip r:embed="rId8"/>
                <a:stretch>
                  <a:fillRect l="-1441" b="-660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441" name="Text Box 17"/>
              <p:cNvSpPr txBox="1">
                <a:spLocks noChangeArrowheads="1"/>
              </p:cNvSpPr>
              <p:nvPr/>
            </p:nvSpPr>
            <p:spPr bwMode="auto">
              <a:xfrm>
                <a:off x="1985963" y="5598492"/>
                <a:ext cx="4721225" cy="618952"/>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dirty="0" smtClean="0">
                        <a:solidFill>
                          <a:schemeClr val="hlink"/>
                        </a:solidFill>
                        <a:latin typeface="Cambria Math" panose="02040503050406030204" pitchFamily="18" charset="0"/>
                        <a:sym typeface="Symbol" pitchFamily="18" charset="2"/>
                      </a:rPr>
                      <m:t>=</m:t>
                    </m:r>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𝐺𝑀𝑚</m:t>
                        </m:r>
                      </m:num>
                      <m:den>
                        <m:r>
                          <a:rPr lang="en-US" i="1" dirty="0" smtClean="0">
                            <a:solidFill>
                              <a:schemeClr val="hlink"/>
                            </a:solidFill>
                            <a:latin typeface="Cambria Math" panose="02040503050406030204" pitchFamily="18" charset="0"/>
                            <a:sym typeface="Symbol" pitchFamily="18" charset="2"/>
                          </a:rPr>
                          <m:t>2</m:t>
                        </m:r>
                        <m:r>
                          <a:rPr lang="en-US" i="1" dirty="0" smtClean="0">
                            <a:solidFill>
                              <a:schemeClr val="hlink"/>
                            </a:solidFill>
                            <a:latin typeface="Cambria Math" panose="02040503050406030204" pitchFamily="18" charset="0"/>
                            <a:sym typeface="Symbol" pitchFamily="18" charset="2"/>
                          </a:rPr>
                          <m:t>𝑥</m:t>
                        </m:r>
                      </m:den>
                    </m:f>
                    <m:r>
                      <a:rPr lang="en-US" b="0"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2</m:t>
                        </m:r>
                        <m:r>
                          <a:rPr lang="en-US" i="1" dirty="0">
                            <a:solidFill>
                              <a:schemeClr val="hlink"/>
                            </a:solidFill>
                            <a:latin typeface="Cambria Math" panose="02040503050406030204" pitchFamily="18" charset="0"/>
                            <a:sym typeface="Symbol" pitchFamily="18" charset="2"/>
                          </a:rPr>
                          <m:t>𝐺𝑀𝑚</m:t>
                        </m:r>
                      </m:num>
                      <m:den>
                        <m:r>
                          <a:rPr lang="en-US" i="1" dirty="0">
                            <a:solidFill>
                              <a:schemeClr val="hlink"/>
                            </a:solidFill>
                            <a:latin typeface="Cambria Math" panose="02040503050406030204" pitchFamily="18" charset="0"/>
                            <a:sym typeface="Symbol" pitchFamily="18" charset="2"/>
                          </a:rPr>
                          <m:t>2</m:t>
                        </m:r>
                        <m:r>
                          <a:rPr lang="en-US" i="1" dirty="0">
                            <a:solidFill>
                              <a:schemeClr val="hlink"/>
                            </a:solidFill>
                            <a:latin typeface="Cambria Math" panose="02040503050406030204" pitchFamily="18" charset="0"/>
                            <a:sym typeface="Symbol" pitchFamily="18" charset="2"/>
                          </a:rPr>
                          <m:t>𝑥</m:t>
                        </m:r>
                      </m:den>
                    </m:f>
                    <m:r>
                      <a:rPr lang="en-US" i="1" dirty="0">
                        <a:solidFill>
                          <a:schemeClr val="hlink"/>
                        </a:solidFill>
                        <a:latin typeface="Cambria Math" panose="02040503050406030204" pitchFamily="18" charset="0"/>
                        <a:sym typeface="Symbol" pitchFamily="18" charset="2"/>
                      </a:rPr>
                      <m:t> </m:t>
                    </m:r>
                  </m:oMath>
                </a14:m>
                <a:endParaRPr lang="en-US" dirty="0">
                  <a:solidFill>
                    <a:schemeClr val="hlink"/>
                  </a:solidFill>
                  <a:sym typeface="Symbol" pitchFamily="18" charset="2"/>
                </a:endParaRPr>
              </a:p>
            </p:txBody>
          </p:sp>
        </mc:Choice>
        <mc:Fallback xmlns="">
          <p:sp>
            <p:nvSpPr>
              <p:cNvPr id="231441" name="Text Box 17"/>
              <p:cNvSpPr txBox="1">
                <a:spLocks noRot="1" noChangeAspect="1" noMove="1" noResize="1" noEditPoints="1" noAdjustHandles="1" noChangeArrowheads="1" noChangeShapeType="1" noTextEdit="1"/>
              </p:cNvSpPr>
              <p:nvPr/>
            </p:nvSpPr>
            <p:spPr bwMode="auto">
              <a:xfrm>
                <a:off x="1985963" y="5598492"/>
                <a:ext cx="4721225" cy="618952"/>
              </a:xfrm>
              <a:prstGeom prst="rect">
                <a:avLst/>
              </a:prstGeom>
              <a:blipFill>
                <a:blip r:embed="rId9"/>
                <a:stretch>
                  <a:fillRect l="-2067" b="-686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442" name="Text Box 18"/>
              <p:cNvSpPr txBox="1">
                <a:spLocks noChangeArrowheads="1"/>
              </p:cNvSpPr>
              <p:nvPr/>
            </p:nvSpPr>
            <p:spPr bwMode="auto">
              <a:xfrm>
                <a:off x="1978024" y="6253398"/>
                <a:ext cx="4721225" cy="618952"/>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err="1">
                            <a:solidFill>
                              <a:schemeClr val="hlink"/>
                            </a:solidFill>
                            <a:latin typeface="Cambria Math" panose="02040503050406030204" pitchFamily="18" charset="0"/>
                            <a:sym typeface="Symbol" pitchFamily="18" charset="2"/>
                          </a:rPr>
                          <m:t>𝐺𝑀𝑚</m:t>
                        </m:r>
                      </m:num>
                      <m:den>
                        <m:r>
                          <a:rPr lang="en-US" i="1" dirty="0">
                            <a:solidFill>
                              <a:schemeClr val="hlink"/>
                            </a:solidFill>
                            <a:latin typeface="Cambria Math" panose="02040503050406030204" pitchFamily="18" charset="0"/>
                            <a:sym typeface="Symbol" pitchFamily="18" charset="2"/>
                          </a:rPr>
                          <m:t>2</m:t>
                        </m:r>
                        <m:r>
                          <a:rPr lang="en-US" i="1" dirty="0">
                            <a:solidFill>
                              <a:schemeClr val="hlink"/>
                            </a:solidFill>
                            <a:latin typeface="Cambria Math" panose="02040503050406030204" pitchFamily="18" charset="0"/>
                            <a:sym typeface="Symbol" pitchFamily="18" charset="2"/>
                          </a:rPr>
                          <m:t>𝑥</m:t>
                        </m:r>
                      </m:den>
                    </m:f>
                  </m:oMath>
                </a14:m>
                <a:r>
                  <a:rPr lang="en-US" dirty="0">
                    <a:solidFill>
                      <a:schemeClr val="hlink"/>
                    </a:solidFill>
                    <a:sym typeface="Symbol" pitchFamily="18" charset="2"/>
                  </a:rPr>
                  <a:t>.</a:t>
                </a:r>
              </a:p>
            </p:txBody>
          </p:sp>
        </mc:Choice>
        <mc:Fallback xmlns="">
          <p:sp>
            <p:nvSpPr>
              <p:cNvPr id="231442" name="Text Box 18"/>
              <p:cNvSpPr txBox="1">
                <a:spLocks noRot="1" noChangeAspect="1" noMove="1" noResize="1" noEditPoints="1" noAdjustHandles="1" noChangeArrowheads="1" noChangeShapeType="1" noTextEdit="1"/>
              </p:cNvSpPr>
              <p:nvPr/>
            </p:nvSpPr>
            <p:spPr bwMode="auto">
              <a:xfrm>
                <a:off x="1978024" y="6253398"/>
                <a:ext cx="4721225" cy="618952"/>
              </a:xfrm>
              <a:prstGeom prst="rect">
                <a:avLst/>
              </a:prstGeom>
              <a:blipFill>
                <a:blip r:embed="rId10"/>
                <a:stretch>
                  <a:fillRect l="-1935" b="-8911"/>
                </a:stretch>
              </a:blipFill>
              <a:ln w="9525">
                <a:noFill/>
                <a:miter lim="800000"/>
                <a:headEnd/>
                <a:tailEnd/>
              </a:ln>
            </p:spPr>
            <p:txBody>
              <a:bodyPr/>
              <a:lstStyle/>
              <a:p>
                <a:r>
                  <a:rPr lang="en-US">
                    <a:noFill/>
                  </a:rPr>
                  <a:t> </a:t>
                </a:r>
              </a:p>
            </p:txBody>
          </p:sp>
        </mc:Fallback>
      </mc:AlternateContent>
      <p:sp>
        <p:nvSpPr>
          <p:cNvPr id="5530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231429"/>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1452"/>
                                        </p:tgtEl>
                                        <p:attrNameLst>
                                          <p:attrName>style.visibility</p:attrName>
                                        </p:attrNameLst>
                                      </p:cBhvr>
                                      <p:to>
                                        <p:strVal val="visible"/>
                                      </p:to>
                                    </p:set>
                                    <p:anim calcmode="lin" valueType="num">
                                      <p:cBhvr additive="base">
                                        <p:cTn id="11" dur="500" fill="hold"/>
                                        <p:tgtEl>
                                          <p:spTgt spid="231452"/>
                                        </p:tgtEl>
                                        <p:attrNameLst>
                                          <p:attrName>ppt_x</p:attrName>
                                        </p:attrNameLst>
                                      </p:cBhvr>
                                      <p:tavLst>
                                        <p:tav tm="0">
                                          <p:val>
                                            <p:strVal val="#ppt_x"/>
                                          </p:val>
                                        </p:tav>
                                        <p:tav tm="100000">
                                          <p:val>
                                            <p:strVal val="#ppt_x"/>
                                          </p:val>
                                        </p:tav>
                                      </p:tavLst>
                                    </p:anim>
                                    <p:anim calcmode="lin" valueType="num">
                                      <p:cBhvr additive="base">
                                        <p:cTn id="12" dur="500" fill="hold"/>
                                        <p:tgtEl>
                                          <p:spTgt spid="2314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1439">
                                            <p:txEl>
                                              <p:pRg st="0" end="0"/>
                                            </p:txEl>
                                          </p:spTgt>
                                        </p:tgtEl>
                                        <p:attrNameLst>
                                          <p:attrName>style.visibility</p:attrName>
                                        </p:attrNameLst>
                                      </p:cBhvr>
                                      <p:to>
                                        <p:strVal val="visible"/>
                                      </p:to>
                                    </p:set>
                                    <p:anim calcmode="lin" valueType="num">
                                      <p:cBhvr additive="base">
                                        <p:cTn id="17" dur="500" fill="hold"/>
                                        <p:tgtEl>
                                          <p:spTgt spid="23143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14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1440">
                                            <p:txEl>
                                              <p:pRg st="0" end="0"/>
                                            </p:txEl>
                                          </p:spTgt>
                                        </p:tgtEl>
                                        <p:attrNameLst>
                                          <p:attrName>style.visibility</p:attrName>
                                        </p:attrNameLst>
                                      </p:cBhvr>
                                      <p:to>
                                        <p:strVal val="visible"/>
                                      </p:to>
                                    </p:set>
                                    <p:anim calcmode="lin" valueType="num">
                                      <p:cBhvr additive="base">
                                        <p:cTn id="23" dur="500" fill="hold"/>
                                        <p:tgtEl>
                                          <p:spTgt spid="23144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14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1441">
                                            <p:txEl>
                                              <p:pRg st="0" end="0"/>
                                            </p:txEl>
                                          </p:spTgt>
                                        </p:tgtEl>
                                        <p:attrNameLst>
                                          <p:attrName>style.visibility</p:attrName>
                                        </p:attrNameLst>
                                      </p:cBhvr>
                                      <p:to>
                                        <p:strVal val="visible"/>
                                      </p:to>
                                    </p:set>
                                    <p:anim calcmode="lin" valueType="num">
                                      <p:cBhvr additive="base">
                                        <p:cTn id="29" dur="500" fill="hold"/>
                                        <p:tgtEl>
                                          <p:spTgt spid="23144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14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1442">
                                            <p:txEl>
                                              <p:pRg st="0" end="0"/>
                                            </p:txEl>
                                          </p:spTgt>
                                        </p:tgtEl>
                                        <p:attrNameLst>
                                          <p:attrName>style.visibility</p:attrName>
                                        </p:attrNameLst>
                                      </p:cBhvr>
                                      <p:to>
                                        <p:strVal val="visible"/>
                                      </p:to>
                                    </p:set>
                                    <p:anim calcmode="lin" valueType="num">
                                      <p:cBhvr additive="base">
                                        <p:cTn id="35" dur="500" fill="hold"/>
                                        <p:tgtEl>
                                          <p:spTgt spid="23144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1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9"/>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33495"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7550" y="4492625"/>
            <a:ext cx="7531100" cy="1416050"/>
          </a:xfrm>
          <a:prstGeom prst="rect">
            <a:avLst/>
          </a:prstGeom>
          <a:noFill/>
          <a:ln w="9525">
            <a:noFill/>
            <a:miter lim="800000"/>
            <a:headEnd/>
            <a:tailEnd/>
          </a:ln>
        </p:spPr>
      </p:pic>
      <p:pic>
        <p:nvPicPr>
          <p:cNvPr id="233494" name="Picture 2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3830638"/>
            <a:ext cx="7516812" cy="720725"/>
          </a:xfrm>
          <a:prstGeom prst="rect">
            <a:avLst/>
          </a:prstGeom>
          <a:noFill/>
          <a:ln w="9525">
            <a:noFill/>
            <a:miter lim="800000"/>
            <a:headEnd/>
            <a:tailEnd/>
          </a:ln>
        </p:spPr>
      </p:pic>
      <p:pic>
        <p:nvPicPr>
          <p:cNvPr id="56325"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6326" name="Rectangle 21"/>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33477"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56328" name="Group 6"/>
          <p:cNvGrpSpPr>
            <a:grpSpLocks/>
          </p:cNvGrpSpPr>
          <p:nvPr/>
        </p:nvGrpSpPr>
        <p:grpSpPr bwMode="auto">
          <a:xfrm>
            <a:off x="6811963" y="1522413"/>
            <a:ext cx="2070100" cy="2070100"/>
            <a:chOff x="4416" y="1749"/>
            <a:chExt cx="1304" cy="1304"/>
          </a:xfrm>
        </p:grpSpPr>
        <p:sp>
          <p:nvSpPr>
            <p:cNvPr id="233479"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6332"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6333"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6334"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6335"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6336"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p:sp>
        <p:nvSpPr>
          <p:cNvPr id="233488" name="Text Box 16"/>
          <p:cNvSpPr txBox="1">
            <a:spLocks noChangeArrowheads="1"/>
          </p:cNvSpPr>
          <p:nvPr/>
        </p:nvSpPr>
        <p:spPr bwMode="auto">
          <a:xfrm>
            <a:off x="2268538" y="5441950"/>
            <a:ext cx="60198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The satellite will begin to lose some of its mechanical energy in the form of heat.</a:t>
            </a:r>
          </a:p>
        </p:txBody>
      </p:sp>
      <p:sp>
        <p:nvSpPr>
          <p:cNvPr id="563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233477"/>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3494"/>
                                        </p:tgtEl>
                                        <p:attrNameLst>
                                          <p:attrName>style.visibility</p:attrName>
                                        </p:attrNameLst>
                                      </p:cBhvr>
                                      <p:to>
                                        <p:strVal val="visible"/>
                                      </p:to>
                                    </p:set>
                                    <p:anim calcmode="lin" valueType="num">
                                      <p:cBhvr additive="base">
                                        <p:cTn id="11" dur="500" fill="hold"/>
                                        <p:tgtEl>
                                          <p:spTgt spid="233494"/>
                                        </p:tgtEl>
                                        <p:attrNameLst>
                                          <p:attrName>ppt_x</p:attrName>
                                        </p:attrNameLst>
                                      </p:cBhvr>
                                      <p:tavLst>
                                        <p:tav tm="0">
                                          <p:val>
                                            <p:strVal val="#ppt_x"/>
                                          </p:val>
                                        </p:tav>
                                        <p:tav tm="100000">
                                          <p:val>
                                            <p:strVal val="#ppt_x"/>
                                          </p:val>
                                        </p:tav>
                                      </p:tavLst>
                                    </p:anim>
                                    <p:anim calcmode="lin" valueType="num">
                                      <p:cBhvr additive="base">
                                        <p:cTn id="12" dur="500" fill="hold"/>
                                        <p:tgtEl>
                                          <p:spTgt spid="2334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3495"/>
                                        </p:tgtEl>
                                        <p:attrNameLst>
                                          <p:attrName>style.visibility</p:attrName>
                                        </p:attrNameLst>
                                      </p:cBhvr>
                                      <p:to>
                                        <p:strVal val="visible"/>
                                      </p:to>
                                    </p:set>
                                    <p:anim calcmode="lin" valueType="num">
                                      <p:cBhvr additive="base">
                                        <p:cTn id="17" dur="500" fill="hold"/>
                                        <p:tgtEl>
                                          <p:spTgt spid="233495"/>
                                        </p:tgtEl>
                                        <p:attrNameLst>
                                          <p:attrName>ppt_x</p:attrName>
                                        </p:attrNameLst>
                                      </p:cBhvr>
                                      <p:tavLst>
                                        <p:tav tm="0">
                                          <p:val>
                                            <p:strVal val="#ppt_x"/>
                                          </p:val>
                                        </p:tav>
                                        <p:tav tm="100000">
                                          <p:val>
                                            <p:strVal val="#ppt_x"/>
                                          </p:val>
                                        </p:tav>
                                      </p:tavLst>
                                    </p:anim>
                                    <p:anim calcmode="lin" valueType="num">
                                      <p:cBhvr additive="base">
                                        <p:cTn id="18" dur="500" fill="hold"/>
                                        <p:tgtEl>
                                          <p:spTgt spid="23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3488">
                                            <p:txEl>
                                              <p:pRg st="0" end="0"/>
                                            </p:txEl>
                                          </p:spTgt>
                                        </p:tgtEl>
                                        <p:attrNameLst>
                                          <p:attrName>style.visibility</p:attrName>
                                        </p:attrNameLst>
                                      </p:cBhvr>
                                      <p:to>
                                        <p:strVal val="visible"/>
                                      </p:to>
                                    </p:set>
                                    <p:anim calcmode="lin" valueType="num">
                                      <p:cBhvr additive="base">
                                        <p:cTn id="23" dur="500" fill="hold"/>
                                        <p:tgtEl>
                                          <p:spTgt spid="23348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34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2"/>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35546" name="Picture 26"/>
          <p:cNvPicPr>
            <a:picLocks noChangeAspect="1" noChangeArrowheads="1"/>
          </p:cNvPicPr>
          <p:nvPr/>
        </p:nvPicPr>
        <p:blipFill>
          <a:blip r:embed="rId5" cstate="print">
            <a:clrChange>
              <a:clrFrom>
                <a:srgbClr val="FFFFFF"/>
              </a:clrFrom>
              <a:clrTo>
                <a:srgbClr val="FFFFFF">
                  <a:alpha val="0"/>
                </a:srgbClr>
              </a:clrTo>
            </a:clrChange>
          </a:blip>
          <a:srcRect b="8998"/>
          <a:stretch>
            <a:fillRect/>
          </a:stretch>
        </p:blipFill>
        <p:spPr bwMode="auto">
          <a:xfrm>
            <a:off x="706438" y="4533900"/>
            <a:ext cx="7364412" cy="1990725"/>
          </a:xfrm>
          <a:prstGeom prst="rect">
            <a:avLst/>
          </a:prstGeom>
          <a:noFill/>
          <a:ln w="9525">
            <a:noFill/>
            <a:miter lim="800000"/>
            <a:headEnd/>
            <a:tailEnd/>
          </a:ln>
        </p:spPr>
      </p:pic>
      <p:pic>
        <p:nvPicPr>
          <p:cNvPr id="57348"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3830638"/>
            <a:ext cx="7516812" cy="720725"/>
          </a:xfrm>
          <a:prstGeom prst="rect">
            <a:avLst/>
          </a:prstGeom>
          <a:noFill/>
          <a:ln w="9525">
            <a:noFill/>
            <a:miter lim="800000"/>
            <a:headEnd/>
            <a:tailEnd/>
          </a:ln>
        </p:spPr>
      </p:pic>
      <p:pic>
        <p:nvPicPr>
          <p:cNvPr id="57349"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7350" name="Rectangle 25"/>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35525"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57352" name="Group 6"/>
          <p:cNvGrpSpPr>
            <a:grpSpLocks/>
          </p:cNvGrpSpPr>
          <p:nvPr/>
        </p:nvGrpSpPr>
        <p:grpSpPr bwMode="auto">
          <a:xfrm>
            <a:off x="6811963" y="1522413"/>
            <a:ext cx="2070100" cy="2070100"/>
            <a:chOff x="4416" y="1749"/>
            <a:chExt cx="1304" cy="1304"/>
          </a:xfrm>
        </p:grpSpPr>
        <p:sp>
          <p:nvSpPr>
            <p:cNvPr id="235527"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7359"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7360"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7361"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7362"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7363"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mc:AlternateContent xmlns:mc="http://schemas.openxmlformats.org/markup-compatibility/2006" xmlns:a14="http://schemas.microsoft.com/office/drawing/2010/main">
        <mc:Choice Requires="a14">
          <p:sp>
            <p:nvSpPr>
              <p:cNvPr id="235536" name="Text Box 16"/>
              <p:cNvSpPr txBox="1">
                <a:spLocks noChangeArrowheads="1"/>
              </p:cNvSpPr>
              <p:nvPr/>
            </p:nvSpPr>
            <p:spPr bwMode="auto">
              <a:xfrm>
                <a:off x="5059363" y="0"/>
                <a:ext cx="4084637" cy="988284"/>
              </a:xfrm>
              <a:prstGeom prst="rect">
                <a:avLst/>
              </a:prstGeom>
              <a:noFill/>
              <a:ln w="9525">
                <a:noFill/>
                <a:miter lim="800000"/>
                <a:headEnd/>
                <a:tailEnd/>
              </a:ln>
            </p:spPr>
            <p:txBody>
              <a:bodyPr>
                <a:spAutoFit/>
              </a:bodyPr>
              <a:lstStyle/>
              <a:p>
                <a:pPr algn="r"/>
                <a:r>
                  <a:rPr lang="en-US" dirty="0" smtClean="0">
                    <a:solidFill>
                      <a:srgbClr val="009999"/>
                    </a:solidFill>
                    <a:sym typeface="Symbol" pitchFamily="18" charset="2"/>
                  </a:rPr>
                  <a:t>Refer to</a:t>
                </a:r>
                <a:r>
                  <a:rPr lang="en-US" i="1" dirty="0">
                    <a:solidFill>
                      <a:srgbClr val="009999"/>
                    </a:solidFill>
                    <a:sym typeface="Symbol" pitchFamily="18" charset="2"/>
                  </a:rPr>
                  <a:t> </a:t>
                </a:r>
                <a14:m>
                  <m:oMath xmlns:m="http://schemas.openxmlformats.org/officeDocument/2006/math">
                    <m:r>
                      <a:rPr lang="en-US" i="1" dirty="0" smtClean="0">
                        <a:solidFill>
                          <a:srgbClr val="009999"/>
                        </a:solidFill>
                        <a:latin typeface="Cambria Math" panose="02040503050406030204" pitchFamily="18" charset="0"/>
                        <a:sym typeface="Symbol" pitchFamily="18" charset="2"/>
                      </a:rPr>
                      <m:t>𝐸</m:t>
                    </m:r>
                    <m:r>
                      <a:rPr lang="en-US" i="1" dirty="0" smtClean="0">
                        <a:solidFill>
                          <a:srgbClr val="009999"/>
                        </a:solidFill>
                        <a:latin typeface="Cambria Math" panose="02040503050406030204" pitchFamily="18" charset="0"/>
                        <a:sym typeface="Symbol" pitchFamily="18" charset="2"/>
                      </a:rPr>
                      <m:t>=−</m:t>
                    </m:r>
                    <m:f>
                      <m:fPr>
                        <m:ctrlPr>
                          <a:rPr lang="en-US" i="1" dirty="0">
                            <a:solidFill>
                              <a:srgbClr val="009999"/>
                            </a:solidFill>
                            <a:latin typeface="Cambria Math" panose="02040503050406030204" pitchFamily="18" charset="0"/>
                            <a:sym typeface="Symbol" pitchFamily="18" charset="2"/>
                          </a:rPr>
                        </m:ctrlPr>
                      </m:fPr>
                      <m:num>
                        <m:r>
                          <a:rPr lang="en-US" i="1" dirty="0" err="1">
                            <a:solidFill>
                              <a:srgbClr val="009999"/>
                            </a:solidFill>
                            <a:latin typeface="Cambria Math" panose="02040503050406030204" pitchFamily="18" charset="0"/>
                            <a:sym typeface="Symbol" pitchFamily="18" charset="2"/>
                          </a:rPr>
                          <m:t>𝐺𝑀𝑚</m:t>
                        </m:r>
                      </m:num>
                      <m:den>
                        <m:r>
                          <a:rPr lang="en-US" i="1" dirty="0">
                            <a:solidFill>
                              <a:srgbClr val="009999"/>
                            </a:solidFill>
                            <a:latin typeface="Cambria Math" panose="02040503050406030204" pitchFamily="18" charset="0"/>
                            <a:sym typeface="Symbol" pitchFamily="18" charset="2"/>
                          </a:rPr>
                          <m:t>2</m:t>
                        </m:r>
                        <m:r>
                          <a:rPr lang="en-US" i="1" dirty="0">
                            <a:solidFill>
                              <a:srgbClr val="009999"/>
                            </a:solidFill>
                            <a:latin typeface="Cambria Math" panose="02040503050406030204" pitchFamily="18" charset="0"/>
                            <a:sym typeface="Symbol" pitchFamily="18" charset="2"/>
                          </a:rPr>
                          <m:t>𝑥</m:t>
                        </m:r>
                      </m:den>
                    </m:f>
                    <m:r>
                      <a:rPr lang="en-US" b="0" i="1" dirty="0">
                        <a:solidFill>
                          <a:srgbClr val="009999"/>
                        </a:solidFill>
                        <a:latin typeface="Cambria Math" panose="02040503050406030204" pitchFamily="18" charset="0"/>
                        <a:sym typeface="Symbol" pitchFamily="18" charset="2"/>
                      </a:rPr>
                      <m:t>  </m:t>
                    </m:r>
                  </m:oMath>
                </a14:m>
                <a:r>
                  <a:rPr lang="en-US" dirty="0">
                    <a:solidFill>
                      <a:srgbClr val="009999"/>
                    </a:solidFill>
                    <a:sym typeface="Symbol" pitchFamily="18" charset="2"/>
                  </a:rPr>
                  <a:t>      </a:t>
                </a:r>
                <a:r>
                  <a:rPr lang="en-US" dirty="0" smtClean="0">
                    <a:solidFill>
                      <a:srgbClr val="009999"/>
                    </a:solidFill>
                    <a:sym typeface="Symbol" pitchFamily="18" charset="2"/>
                  </a:rPr>
                  <a:t>       [ </a:t>
                </a:r>
                <a:r>
                  <a:rPr lang="en-US" dirty="0">
                    <a:solidFill>
                      <a:srgbClr val="009999"/>
                    </a:solidFill>
                    <a:sym typeface="Symbol" pitchFamily="18" charset="2"/>
                  </a:rPr>
                  <a:t>from (b)(ii) ].</a:t>
                </a:r>
              </a:p>
            </p:txBody>
          </p:sp>
        </mc:Choice>
        <mc:Fallback xmlns="">
          <p:sp>
            <p:nvSpPr>
              <p:cNvPr id="235536" name="Text Box 16"/>
              <p:cNvSpPr txBox="1">
                <a:spLocks noRot="1" noChangeAspect="1" noMove="1" noResize="1" noEditPoints="1" noAdjustHandles="1" noChangeArrowheads="1" noChangeShapeType="1" noTextEdit="1"/>
              </p:cNvSpPr>
              <p:nvPr/>
            </p:nvSpPr>
            <p:spPr bwMode="auto">
              <a:xfrm>
                <a:off x="5059363" y="0"/>
                <a:ext cx="4084637" cy="988284"/>
              </a:xfrm>
              <a:prstGeom prst="rect">
                <a:avLst/>
              </a:prstGeom>
              <a:blipFill>
                <a:blip r:embed="rId8"/>
                <a:stretch>
                  <a:fillRect r="-2239" b="-13580"/>
                </a:stretch>
              </a:blipFill>
              <a:ln w="9525">
                <a:noFill/>
                <a:miter lim="800000"/>
                <a:headEnd/>
                <a:tailEnd/>
              </a:ln>
            </p:spPr>
            <p:txBody>
              <a:bodyPr/>
              <a:lstStyle/>
              <a:p>
                <a:r>
                  <a:rPr lang="en-US">
                    <a:noFill/>
                  </a:rPr>
                  <a:t> </a:t>
                </a:r>
              </a:p>
            </p:txBody>
          </p:sp>
        </mc:Fallback>
      </mc:AlternateContent>
      <p:sp>
        <p:nvSpPr>
          <p:cNvPr id="235537" name="Text Box 17"/>
          <p:cNvSpPr txBox="1">
            <a:spLocks noChangeArrowheads="1"/>
          </p:cNvSpPr>
          <p:nvPr/>
        </p:nvSpPr>
        <p:spPr bwMode="auto">
          <a:xfrm>
            <a:off x="1068388" y="5561013"/>
            <a:ext cx="7296150" cy="457200"/>
          </a:xfrm>
          <a:prstGeom prst="rect">
            <a:avLst/>
          </a:prstGeom>
          <a:noFill/>
          <a:ln w="9525">
            <a:noFill/>
            <a:miter lim="800000"/>
            <a:headEnd/>
            <a:tailEnd/>
          </a:ln>
        </p:spPr>
        <p:txBody>
          <a:bodyPr>
            <a:spAutoFit/>
          </a:bodyPr>
          <a:lstStyle/>
          <a:p>
            <a:r>
              <a:rPr lang="en-US" dirty="0">
                <a:solidFill>
                  <a:srgbClr val="009999"/>
                </a:solidFill>
                <a:sym typeface="Symbol" pitchFamily="18" charset="2"/>
              </a:rPr>
              <a:t>If </a:t>
            </a:r>
            <a:r>
              <a:rPr lang="en-US" i="1" dirty="0">
                <a:solidFill>
                  <a:srgbClr val="009999"/>
                </a:solidFill>
                <a:sym typeface="Symbol" pitchFamily="18" charset="2"/>
              </a:rPr>
              <a:t>E</a:t>
            </a:r>
            <a:r>
              <a:rPr lang="en-US" dirty="0">
                <a:solidFill>
                  <a:srgbClr val="009999"/>
                </a:solidFill>
                <a:sym typeface="Symbol" pitchFamily="18" charset="2"/>
              </a:rPr>
              <a:t> , then </a:t>
            </a:r>
            <a:r>
              <a:rPr lang="en-US" i="1" dirty="0">
                <a:solidFill>
                  <a:srgbClr val="009999"/>
                </a:solidFill>
                <a:sym typeface="Symbol" pitchFamily="18" charset="2"/>
              </a:rPr>
              <a:t>x</a:t>
            </a:r>
            <a:r>
              <a:rPr lang="en-US" dirty="0">
                <a:solidFill>
                  <a:srgbClr val="009999"/>
                </a:solidFill>
                <a:sym typeface="Symbol" pitchFamily="18" charset="2"/>
              </a:rPr>
              <a:t>  (to make </a:t>
            </a:r>
            <a:r>
              <a:rPr lang="en-US" i="1" dirty="0">
                <a:solidFill>
                  <a:srgbClr val="009999"/>
                </a:solidFill>
                <a:sym typeface="Symbol" pitchFamily="18" charset="2"/>
              </a:rPr>
              <a:t>E</a:t>
            </a:r>
            <a:r>
              <a:rPr lang="en-US" dirty="0">
                <a:solidFill>
                  <a:srgbClr val="009999"/>
                </a:solidFill>
                <a:sym typeface="Symbol" pitchFamily="18" charset="2"/>
              </a:rPr>
              <a:t> </a:t>
            </a:r>
            <a:r>
              <a:rPr lang="en-US" i="1" dirty="0">
                <a:solidFill>
                  <a:srgbClr val="009999"/>
                </a:solidFill>
                <a:sym typeface="Symbol" pitchFamily="18" charset="2"/>
              </a:rPr>
              <a:t>more</a:t>
            </a:r>
            <a:r>
              <a:rPr lang="en-US" dirty="0">
                <a:solidFill>
                  <a:srgbClr val="009999"/>
                </a:solidFill>
                <a:sym typeface="Symbol" pitchFamily="18" charset="2"/>
              </a:rPr>
              <a:t> negative).</a:t>
            </a:r>
          </a:p>
        </p:txBody>
      </p:sp>
      <p:sp>
        <p:nvSpPr>
          <p:cNvPr id="235538" name="Text Box 18"/>
          <p:cNvSpPr txBox="1">
            <a:spLocks noChangeArrowheads="1"/>
          </p:cNvSpPr>
          <p:nvPr/>
        </p:nvSpPr>
        <p:spPr bwMode="auto">
          <a:xfrm>
            <a:off x="1057275" y="5983288"/>
            <a:ext cx="7729538"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If </a:t>
            </a:r>
            <a:r>
              <a:rPr lang="en-US" i="1">
                <a:solidFill>
                  <a:schemeClr val="hlink"/>
                </a:solidFill>
                <a:sym typeface="Symbol" pitchFamily="18" charset="2"/>
              </a:rPr>
              <a:t>r</a:t>
            </a:r>
            <a:r>
              <a:rPr lang="en-US">
                <a:solidFill>
                  <a:schemeClr val="hlink"/>
                </a:solidFill>
                <a:sym typeface="Symbol" pitchFamily="18" charset="2"/>
              </a:rPr>
              <a:t>  the atmosphere gets thicker and more resistive.</a:t>
            </a:r>
          </a:p>
        </p:txBody>
      </p:sp>
      <p:sp>
        <p:nvSpPr>
          <p:cNvPr id="235539" name="Text Box 19"/>
          <p:cNvSpPr txBox="1">
            <a:spLocks noChangeArrowheads="1"/>
          </p:cNvSpPr>
          <p:nvPr/>
        </p:nvSpPr>
        <p:spPr bwMode="auto">
          <a:xfrm>
            <a:off x="1058863" y="6410325"/>
            <a:ext cx="664845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Clearly the orbit will continue to decay (shrink).</a:t>
            </a:r>
          </a:p>
        </p:txBody>
      </p:sp>
      <p:sp>
        <p:nvSpPr>
          <p:cNvPr id="5735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235525"/>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5546"/>
                                        </p:tgtEl>
                                        <p:attrNameLst>
                                          <p:attrName>style.visibility</p:attrName>
                                        </p:attrNameLst>
                                      </p:cBhvr>
                                      <p:to>
                                        <p:strVal val="visible"/>
                                      </p:to>
                                    </p:set>
                                    <p:anim calcmode="lin" valueType="num">
                                      <p:cBhvr additive="base">
                                        <p:cTn id="11" dur="500" fill="hold"/>
                                        <p:tgtEl>
                                          <p:spTgt spid="235546"/>
                                        </p:tgtEl>
                                        <p:attrNameLst>
                                          <p:attrName>ppt_x</p:attrName>
                                        </p:attrNameLst>
                                      </p:cBhvr>
                                      <p:tavLst>
                                        <p:tav tm="0">
                                          <p:val>
                                            <p:strVal val="#ppt_x"/>
                                          </p:val>
                                        </p:tav>
                                        <p:tav tm="100000">
                                          <p:val>
                                            <p:strVal val="#ppt_x"/>
                                          </p:val>
                                        </p:tav>
                                      </p:tavLst>
                                    </p:anim>
                                    <p:anim calcmode="lin" valueType="num">
                                      <p:cBhvr additive="base">
                                        <p:cTn id="12" dur="500" fill="hold"/>
                                        <p:tgtEl>
                                          <p:spTgt spid="2355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35536">
                                            <p:txEl>
                                              <p:pRg st="0" end="0"/>
                                            </p:txEl>
                                          </p:spTgt>
                                        </p:tgtEl>
                                        <p:attrNameLst>
                                          <p:attrName>style.visibility</p:attrName>
                                        </p:attrNameLst>
                                      </p:cBhvr>
                                      <p:to>
                                        <p:strVal val="visible"/>
                                      </p:to>
                                    </p:set>
                                    <p:anim calcmode="lin" valueType="num">
                                      <p:cBhvr additive="base">
                                        <p:cTn id="17" dur="500" fill="hold"/>
                                        <p:tgtEl>
                                          <p:spTgt spid="23553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355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5537">
                                            <p:txEl>
                                              <p:pRg st="0" end="0"/>
                                            </p:txEl>
                                          </p:spTgt>
                                        </p:tgtEl>
                                        <p:attrNameLst>
                                          <p:attrName>style.visibility</p:attrName>
                                        </p:attrNameLst>
                                      </p:cBhvr>
                                      <p:to>
                                        <p:strVal val="visible"/>
                                      </p:to>
                                    </p:set>
                                    <p:anim calcmode="lin" valueType="num">
                                      <p:cBhvr additive="base">
                                        <p:cTn id="23" dur="500" fill="hold"/>
                                        <p:tgtEl>
                                          <p:spTgt spid="23553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5538">
                                            <p:txEl>
                                              <p:pRg st="0" end="0"/>
                                            </p:txEl>
                                          </p:spTgt>
                                        </p:tgtEl>
                                        <p:attrNameLst>
                                          <p:attrName>style.visibility</p:attrName>
                                        </p:attrNameLst>
                                      </p:cBhvr>
                                      <p:to>
                                        <p:strVal val="visible"/>
                                      </p:to>
                                    </p:set>
                                    <p:anim calcmode="lin" valueType="num">
                                      <p:cBhvr additive="base">
                                        <p:cTn id="29" dur="500" fill="hold"/>
                                        <p:tgtEl>
                                          <p:spTgt spid="23553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5539">
                                            <p:txEl>
                                              <p:pRg st="0" end="0"/>
                                            </p:txEl>
                                          </p:spTgt>
                                        </p:tgtEl>
                                        <p:attrNameLst>
                                          <p:attrName>style.visibility</p:attrName>
                                        </p:attrNameLst>
                                      </p:cBhvr>
                                      <p:to>
                                        <p:strVal val="visible"/>
                                      </p:to>
                                    </p:set>
                                    <p:anim calcmode="lin" valueType="num">
                                      <p:cBhvr additive="base">
                                        <p:cTn id="35" dur="500" fill="hold"/>
                                        <p:tgtEl>
                                          <p:spTgt spid="23553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5800" y="1763713"/>
            <a:ext cx="7772400" cy="50974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grpSp>
        <p:nvGrpSpPr>
          <p:cNvPr id="2" name="Group 24"/>
          <p:cNvGrpSpPr>
            <a:grpSpLocks/>
          </p:cNvGrpSpPr>
          <p:nvPr/>
        </p:nvGrpSpPr>
        <p:grpSpPr bwMode="auto">
          <a:xfrm>
            <a:off x="828675" y="4763035"/>
            <a:ext cx="7464425" cy="1416640"/>
            <a:chOff x="522" y="3351"/>
            <a:chExt cx="4702" cy="535"/>
          </a:xfrm>
        </p:grpSpPr>
        <p:sp>
          <p:nvSpPr>
            <p:cNvPr id="61456" name="Text Box 25"/>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total energy of an orbiting satellite</a:t>
              </a:r>
            </a:p>
          </p:txBody>
        </p:sp>
        <p:sp>
          <p:nvSpPr>
            <p:cNvPr id="61457" name="Rectangle 26"/>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61458" name="Rectangle 27"/>
                <p:cNvSpPr>
                  <a:spLocks noChangeArrowheads="1"/>
                </p:cNvSpPr>
                <p:nvPr/>
              </p:nvSpPr>
              <p:spPr bwMode="auto">
                <a:xfrm>
                  <a:off x="1426" y="3632"/>
                  <a:ext cx="1129" cy="254"/>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sym typeface="Symbol" pitchFamily="18" charset="2"/>
                          </a:rPr>
                          <m:t>𝐸</m:t>
                        </m:r>
                        <m:r>
                          <a:rPr lang="en-US" sz="2000" i="1" dirty="0" smtClean="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err="1">
                                <a:latin typeface="Cambria Math" panose="02040503050406030204" pitchFamily="18" charset="0"/>
                                <a:sym typeface="Symbol" pitchFamily="18" charset="2"/>
                              </a:rPr>
                              <m:t>𝐺𝑀𝑚</m:t>
                            </m:r>
                          </m:num>
                          <m:den>
                            <m:r>
                              <a:rPr lang="en-US" sz="2000" i="1"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𝑟</m:t>
                            </m:r>
                          </m:den>
                        </m:f>
                      </m:oMath>
                    </m:oMathPara>
                  </a14:m>
                  <a:endParaRPr lang="en-US" dirty="0">
                    <a:sym typeface="Symbol" pitchFamily="18" charset="2"/>
                  </a:endParaRPr>
                </a:p>
              </p:txBody>
            </p:sp>
          </mc:Choice>
          <mc:Fallback xmlns="">
            <p:sp>
              <p:nvSpPr>
                <p:cNvPr id="61458" name="Rectangle 27"/>
                <p:cNvSpPr>
                  <a:spLocks noRot="1" noChangeAspect="1" noMove="1" noResize="1" noEditPoints="1" noAdjustHandles="1" noChangeArrowheads="1" noChangeShapeType="1" noTextEdit="1"/>
                </p:cNvSpPr>
                <p:nvPr/>
              </p:nvSpPr>
              <p:spPr bwMode="auto">
                <a:xfrm>
                  <a:off x="1426" y="3632"/>
                  <a:ext cx="1129" cy="254"/>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459" name="Rectangle 28"/>
                <p:cNvSpPr>
                  <a:spLocks noChangeArrowheads="1"/>
                </p:cNvSpPr>
                <p:nvPr/>
              </p:nvSpPr>
              <p:spPr bwMode="auto">
                <a:xfrm>
                  <a:off x="554" y="3389"/>
                  <a:ext cx="1037" cy="202"/>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sym typeface="Symbol" pitchFamily="18" charset="2"/>
                          </a:rPr>
                          <m:t>𝐸</m:t>
                        </m:r>
                        <m:r>
                          <a:rPr lang="en-US" sz="2000" i="1" baseline="-25000" dirty="0">
                            <a:latin typeface="Cambria Math" panose="02040503050406030204" pitchFamily="18" charset="0"/>
                            <a:sym typeface="Symbol" pitchFamily="18" charset="2"/>
                          </a:rPr>
                          <m:t>𝐾</m:t>
                        </m:r>
                        <m:r>
                          <a:rPr lang="en-US" sz="2000" i="1" dirty="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𝐺𝑀𝑚</m:t>
                            </m:r>
                          </m:num>
                          <m:den>
                            <m:r>
                              <a:rPr lang="en-US" sz="2000" i="1"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𝑟</m:t>
                            </m:r>
                          </m:den>
                        </m:f>
                      </m:oMath>
                    </m:oMathPara>
                  </a14:m>
                  <a:endParaRPr lang="en-US" dirty="0">
                    <a:sym typeface="Symbol" pitchFamily="18" charset="2"/>
                  </a:endParaRPr>
                </a:p>
              </p:txBody>
            </p:sp>
          </mc:Choice>
          <mc:Fallback xmlns="">
            <p:sp>
              <p:nvSpPr>
                <p:cNvPr id="61459" name="Rectangle 28"/>
                <p:cNvSpPr>
                  <a:spLocks noRot="1" noChangeAspect="1" noMove="1" noResize="1" noEditPoints="1" noAdjustHandles="1" noChangeArrowheads="1" noChangeShapeType="1" noTextEdit="1"/>
                </p:cNvSpPr>
                <p:nvPr/>
              </p:nvSpPr>
              <p:spPr bwMode="auto">
                <a:xfrm>
                  <a:off x="554" y="3389"/>
                  <a:ext cx="1037" cy="202"/>
                </a:xfrm>
                <a:prstGeom prst="rect">
                  <a:avLst/>
                </a:prstGeom>
                <a:blipFill>
                  <a:blip r:embed="rId7"/>
                  <a:stretch>
                    <a:fillRect b="-795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460" name="Rectangle 29"/>
                <p:cNvSpPr>
                  <a:spLocks noChangeArrowheads="1"/>
                </p:cNvSpPr>
                <p:nvPr/>
              </p:nvSpPr>
              <p:spPr bwMode="auto">
                <a:xfrm>
                  <a:off x="2127" y="3412"/>
                  <a:ext cx="1571" cy="202"/>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sym typeface="Symbol" pitchFamily="18" charset="2"/>
                          </a:rPr>
                          <m:t>𝐸</m:t>
                        </m:r>
                        <m:r>
                          <a:rPr lang="en-US" sz="2000" i="1" baseline="-25000" dirty="0">
                            <a:latin typeface="Cambria Math" panose="02040503050406030204" pitchFamily="18" charset="0"/>
                            <a:sym typeface="Symbol" pitchFamily="18" charset="2"/>
                          </a:rPr>
                          <m:t>𝑃</m:t>
                        </m:r>
                        <m:r>
                          <a:rPr lang="en-US" sz="2000" i="1" dirty="0">
                            <a:latin typeface="Cambria Math" panose="02040503050406030204" pitchFamily="18" charset="0"/>
                            <a:sym typeface="Symbol" pitchFamily="18" charset="2"/>
                          </a:rPr>
                          <m:t>=</m:t>
                        </m:r>
                        <m:r>
                          <a:rPr lang="en-US" sz="2000" b="0" i="1" dirty="0" smtClean="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err="1">
                                <a:latin typeface="Cambria Math" panose="02040503050406030204" pitchFamily="18" charset="0"/>
                                <a:sym typeface="Symbol" pitchFamily="18" charset="2"/>
                              </a:rPr>
                              <m:t>𝐺𝑀𝑚</m:t>
                            </m:r>
                          </m:num>
                          <m:den>
                            <m:r>
                              <a:rPr lang="en-US" sz="2000" i="1" dirty="0">
                                <a:latin typeface="Cambria Math" panose="02040503050406030204" pitchFamily="18" charset="0"/>
                                <a:sym typeface="Symbol" pitchFamily="18" charset="2"/>
                              </a:rPr>
                              <m:t>𝑟</m:t>
                            </m:r>
                          </m:den>
                        </m:f>
                      </m:oMath>
                    </m:oMathPara>
                  </a14:m>
                  <a:endParaRPr lang="en-US" i="1" dirty="0">
                    <a:sym typeface="Symbol" pitchFamily="18" charset="2"/>
                  </a:endParaRPr>
                </a:p>
              </p:txBody>
            </p:sp>
          </mc:Choice>
          <mc:Fallback xmlns="">
            <p:sp>
              <p:nvSpPr>
                <p:cNvPr id="61460" name="Rectangle 29"/>
                <p:cNvSpPr>
                  <a:spLocks noRot="1" noChangeAspect="1" noMove="1" noResize="1" noEditPoints="1" noAdjustHandles="1" noChangeArrowheads="1" noChangeShapeType="1" noTextEdit="1"/>
                </p:cNvSpPr>
                <p:nvPr/>
              </p:nvSpPr>
              <p:spPr bwMode="auto">
                <a:xfrm>
                  <a:off x="2127" y="3412"/>
                  <a:ext cx="1571" cy="202"/>
                </a:xfrm>
                <a:prstGeom prst="rect">
                  <a:avLst/>
                </a:prstGeom>
                <a:blipFill>
                  <a:blip r:embed="rId8"/>
                  <a:stretch>
                    <a:fillRect b="-7955"/>
                  </a:stretch>
                </a:blipFill>
                <a:ln w="9525">
                  <a:noFill/>
                  <a:miter lim="800000"/>
                  <a:headEnd/>
                  <a:tailEnd/>
                </a:ln>
              </p:spPr>
              <p:txBody>
                <a:bodyPr/>
                <a:lstStyle/>
                <a:p>
                  <a:r>
                    <a:rPr lang="en-US">
                      <a:noFill/>
                    </a:rPr>
                    <a:t> </a:t>
                  </a:r>
                </a:p>
              </p:txBody>
            </p:sp>
          </mc:Fallback>
        </mc:AlternateContent>
      </p:grpSp>
      <p:pic>
        <p:nvPicPr>
          <p:cNvPr id="24576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5325" y="1847850"/>
            <a:ext cx="7753350" cy="2976563"/>
          </a:xfrm>
          <a:prstGeom prst="rect">
            <a:avLst/>
          </a:prstGeom>
          <a:noFill/>
          <a:ln w="9525">
            <a:noFill/>
            <a:miter lim="800000"/>
            <a:headEnd/>
            <a:tailEnd/>
          </a:ln>
        </p:spPr>
      </p:pic>
      <p:sp>
        <p:nvSpPr>
          <p:cNvPr id="245772" name="Text Box 12"/>
          <p:cNvSpPr txBox="1">
            <a:spLocks noChangeArrowheads="1"/>
          </p:cNvSpPr>
          <p:nvPr/>
        </p:nvSpPr>
        <p:spPr bwMode="auto">
          <a:xfrm>
            <a:off x="827087" y="6095486"/>
            <a:ext cx="7489825"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If </a:t>
            </a:r>
            <a:r>
              <a:rPr lang="en-US" i="1" dirty="0">
                <a:solidFill>
                  <a:schemeClr val="hlink"/>
                </a:solidFill>
                <a:sym typeface="Symbol" pitchFamily="18" charset="2"/>
              </a:rPr>
              <a:t>r</a:t>
            </a:r>
            <a:r>
              <a:rPr lang="en-US" dirty="0">
                <a:solidFill>
                  <a:schemeClr val="hlink"/>
                </a:solidFill>
                <a:sym typeface="Symbol" pitchFamily="18" charset="2"/>
              </a:rPr>
              <a:t> decreases </a:t>
            </a:r>
            <a:r>
              <a:rPr lang="en-US" i="1" dirty="0">
                <a:solidFill>
                  <a:schemeClr val="hlink"/>
                </a:solidFill>
                <a:sym typeface="Symbol" pitchFamily="18" charset="2"/>
              </a:rPr>
              <a:t>E</a:t>
            </a:r>
            <a:r>
              <a:rPr lang="en-US" baseline="-25000" dirty="0">
                <a:solidFill>
                  <a:schemeClr val="hlink"/>
                </a:solidFill>
                <a:sym typeface="Symbol" pitchFamily="18" charset="2"/>
              </a:rPr>
              <a:t>K</a:t>
            </a:r>
            <a:r>
              <a:rPr lang="en-US" dirty="0">
                <a:solidFill>
                  <a:schemeClr val="hlink"/>
                </a:solidFill>
                <a:sym typeface="Symbol" pitchFamily="18" charset="2"/>
              </a:rPr>
              <a:t> gets bigger.</a:t>
            </a:r>
            <a:endParaRPr lang="en-US" baseline="30000" dirty="0">
              <a:solidFill>
                <a:schemeClr val="hlink"/>
              </a:solidFill>
              <a:sym typeface="Symbol" pitchFamily="18" charset="2"/>
            </a:endParaRPr>
          </a:p>
        </p:txBody>
      </p:sp>
      <p:sp>
        <p:nvSpPr>
          <p:cNvPr id="245773" name="Rectangle 13"/>
          <p:cNvSpPr>
            <a:spLocks noChangeArrowheads="1"/>
          </p:cNvSpPr>
          <p:nvPr/>
        </p:nvSpPr>
        <p:spPr bwMode="auto">
          <a:xfrm>
            <a:off x="1679576" y="4824413"/>
            <a:ext cx="754242" cy="730250"/>
          </a:xfrm>
          <a:prstGeom prst="rect">
            <a:avLst/>
          </a:prstGeom>
          <a:solidFill>
            <a:srgbClr val="FF6600">
              <a:alpha val="47842"/>
            </a:srgbClr>
          </a:solidFill>
          <a:ln w="9525">
            <a:noFill/>
            <a:miter lim="800000"/>
            <a:headEnd/>
            <a:tailEnd/>
          </a:ln>
        </p:spPr>
        <p:txBody>
          <a:bodyPr wrap="none" anchor="ctr"/>
          <a:lstStyle/>
          <a:p>
            <a:endParaRPr lang="en-US"/>
          </a:p>
        </p:txBody>
      </p:sp>
      <p:sp>
        <p:nvSpPr>
          <p:cNvPr id="245774" name="Line 14"/>
          <p:cNvSpPr>
            <a:spLocks noChangeShapeType="1"/>
          </p:cNvSpPr>
          <p:nvPr/>
        </p:nvSpPr>
        <p:spPr bwMode="auto">
          <a:xfrm flipV="1">
            <a:off x="4891088" y="3732213"/>
            <a:ext cx="2914650" cy="296862"/>
          </a:xfrm>
          <a:prstGeom prst="line">
            <a:avLst/>
          </a:prstGeom>
          <a:noFill/>
          <a:ln w="19050">
            <a:solidFill>
              <a:srgbClr val="FF9900"/>
            </a:solidFill>
            <a:round/>
            <a:headEnd/>
            <a:tailEnd/>
          </a:ln>
        </p:spPr>
        <p:txBody>
          <a:bodyPr/>
          <a:lstStyle/>
          <a:p>
            <a:endParaRPr lang="en-US"/>
          </a:p>
        </p:txBody>
      </p:sp>
      <p:sp>
        <p:nvSpPr>
          <p:cNvPr id="245775" name="Line 15"/>
          <p:cNvSpPr>
            <a:spLocks noChangeShapeType="1"/>
          </p:cNvSpPr>
          <p:nvPr/>
        </p:nvSpPr>
        <p:spPr bwMode="auto">
          <a:xfrm flipV="1">
            <a:off x="4868863" y="4397375"/>
            <a:ext cx="2914650" cy="296863"/>
          </a:xfrm>
          <a:prstGeom prst="line">
            <a:avLst/>
          </a:prstGeom>
          <a:noFill/>
          <a:ln w="19050">
            <a:solidFill>
              <a:srgbClr val="FF9900"/>
            </a:solidFill>
            <a:round/>
            <a:headEnd/>
            <a:tailEnd/>
          </a:ln>
        </p:spPr>
        <p:txBody>
          <a:bodyPr/>
          <a:lstStyle/>
          <a:p>
            <a:endParaRPr lang="en-US"/>
          </a:p>
        </p:txBody>
      </p:sp>
      <p:sp>
        <p:nvSpPr>
          <p:cNvPr id="245776" name="Text Box 16"/>
          <p:cNvSpPr txBox="1">
            <a:spLocks noChangeArrowheads="1"/>
          </p:cNvSpPr>
          <p:nvPr/>
        </p:nvSpPr>
        <p:spPr bwMode="auto">
          <a:xfrm>
            <a:off x="827088" y="6443149"/>
            <a:ext cx="7489825"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If </a:t>
            </a:r>
            <a:r>
              <a:rPr lang="en-US" i="1" dirty="0">
                <a:solidFill>
                  <a:schemeClr val="hlink"/>
                </a:solidFill>
                <a:sym typeface="Symbol" pitchFamily="18" charset="2"/>
              </a:rPr>
              <a:t>r</a:t>
            </a:r>
            <a:r>
              <a:rPr lang="en-US" dirty="0">
                <a:solidFill>
                  <a:schemeClr val="hlink"/>
                </a:solidFill>
                <a:sym typeface="Symbol" pitchFamily="18" charset="2"/>
              </a:rPr>
              <a:t> decreases </a:t>
            </a:r>
            <a:r>
              <a:rPr lang="en-US" i="1" dirty="0">
                <a:solidFill>
                  <a:schemeClr val="hlink"/>
                </a:solidFill>
                <a:sym typeface="Symbol" pitchFamily="18" charset="2"/>
              </a:rPr>
              <a:t>E</a:t>
            </a:r>
            <a:r>
              <a:rPr lang="en-US" baseline="-25000" dirty="0">
                <a:solidFill>
                  <a:schemeClr val="hlink"/>
                </a:solidFill>
                <a:sym typeface="Symbol" pitchFamily="18" charset="2"/>
              </a:rPr>
              <a:t>P</a:t>
            </a:r>
            <a:r>
              <a:rPr lang="en-US" dirty="0">
                <a:solidFill>
                  <a:schemeClr val="hlink"/>
                </a:solidFill>
                <a:sym typeface="Symbol" pitchFamily="18" charset="2"/>
              </a:rPr>
              <a:t> gets more negative (smaller).</a:t>
            </a:r>
            <a:endParaRPr lang="en-US" baseline="30000" dirty="0">
              <a:solidFill>
                <a:schemeClr val="hlink"/>
              </a:solidFill>
              <a:sym typeface="Symbol" pitchFamily="18" charset="2"/>
            </a:endParaRPr>
          </a:p>
        </p:txBody>
      </p:sp>
      <p:sp>
        <p:nvSpPr>
          <p:cNvPr id="245777" name="Rectangle 17"/>
          <p:cNvSpPr>
            <a:spLocks noChangeArrowheads="1"/>
          </p:cNvSpPr>
          <p:nvPr/>
        </p:nvSpPr>
        <p:spPr bwMode="auto">
          <a:xfrm>
            <a:off x="4471295" y="4883020"/>
            <a:ext cx="1042094" cy="743749"/>
          </a:xfrm>
          <a:prstGeom prst="rect">
            <a:avLst/>
          </a:prstGeom>
          <a:solidFill>
            <a:srgbClr val="008000">
              <a:alpha val="47842"/>
            </a:srgbClr>
          </a:solidFill>
          <a:ln w="9525">
            <a:noFill/>
            <a:miter lim="800000"/>
            <a:headEnd/>
            <a:tailEnd/>
          </a:ln>
        </p:spPr>
        <p:txBody>
          <a:bodyPr wrap="none" anchor="ctr"/>
          <a:lstStyle/>
          <a:p>
            <a:endParaRPr lang="en-US"/>
          </a:p>
        </p:txBody>
      </p:sp>
      <p:sp>
        <p:nvSpPr>
          <p:cNvPr id="245778" name="Line 18"/>
          <p:cNvSpPr>
            <a:spLocks noChangeShapeType="1"/>
          </p:cNvSpPr>
          <p:nvPr/>
        </p:nvSpPr>
        <p:spPr bwMode="auto">
          <a:xfrm>
            <a:off x="1679575" y="4071938"/>
            <a:ext cx="3168650" cy="317500"/>
          </a:xfrm>
          <a:prstGeom prst="line">
            <a:avLst/>
          </a:prstGeom>
          <a:noFill/>
          <a:ln w="19050">
            <a:solidFill>
              <a:srgbClr val="006600"/>
            </a:solidFill>
            <a:round/>
            <a:headEnd/>
            <a:tailEnd/>
          </a:ln>
        </p:spPr>
        <p:txBody>
          <a:bodyPr/>
          <a:lstStyle/>
          <a:p>
            <a:endParaRPr lang="en-US"/>
          </a:p>
        </p:txBody>
      </p:sp>
      <p:sp>
        <p:nvSpPr>
          <p:cNvPr id="245779" name="Line 19"/>
          <p:cNvSpPr>
            <a:spLocks noChangeShapeType="1"/>
          </p:cNvSpPr>
          <p:nvPr/>
        </p:nvSpPr>
        <p:spPr bwMode="auto">
          <a:xfrm>
            <a:off x="1682750" y="4387850"/>
            <a:ext cx="3168650" cy="317500"/>
          </a:xfrm>
          <a:prstGeom prst="line">
            <a:avLst/>
          </a:prstGeom>
          <a:noFill/>
          <a:ln w="19050">
            <a:solidFill>
              <a:srgbClr val="006600"/>
            </a:solidFill>
            <a:round/>
            <a:headEnd/>
            <a:tailEnd/>
          </a:ln>
        </p:spPr>
        <p:txBody>
          <a:bodyPr/>
          <a:lstStyle/>
          <a:p>
            <a:endParaRPr lang="en-US"/>
          </a:p>
        </p:txBody>
      </p:sp>
      <p:sp>
        <p:nvSpPr>
          <p:cNvPr id="245780" name="Oval 20"/>
          <p:cNvSpPr>
            <a:spLocks noChangeArrowheads="1"/>
          </p:cNvSpPr>
          <p:nvPr/>
        </p:nvSpPr>
        <p:spPr bwMode="auto">
          <a:xfrm>
            <a:off x="1239838" y="3444875"/>
            <a:ext cx="301625" cy="301625"/>
          </a:xfrm>
          <a:prstGeom prst="ellipse">
            <a:avLst/>
          </a:prstGeom>
          <a:noFill/>
          <a:ln w="19050">
            <a:solidFill>
              <a:srgbClr val="FF0000"/>
            </a:solidFill>
            <a:round/>
            <a:headEnd/>
            <a:tailEnd/>
          </a:ln>
        </p:spPr>
        <p:txBody>
          <a:bodyPr wrap="none" anchor="ctr"/>
          <a:lstStyle/>
          <a:p>
            <a:endParaRPr lang="en-US"/>
          </a:p>
        </p:txBody>
      </p:sp>
      <p:sp>
        <p:nvSpPr>
          <p:cNvPr id="6145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61455" name="Rectangle 23"/>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5"/>
                                        </p:tgtEl>
                                        <p:attrNameLst>
                                          <p:attrName>style.visibility</p:attrName>
                                        </p:attrNameLst>
                                      </p:cBhvr>
                                      <p:to>
                                        <p:strVal val="visible"/>
                                      </p:to>
                                    </p:set>
                                    <p:anim calcmode="lin" valueType="num">
                                      <p:cBhvr additive="base">
                                        <p:cTn id="7" dur="500" fill="hold"/>
                                        <p:tgtEl>
                                          <p:spTgt spid="245765"/>
                                        </p:tgtEl>
                                        <p:attrNameLst>
                                          <p:attrName>ppt_x</p:attrName>
                                        </p:attrNameLst>
                                      </p:cBhvr>
                                      <p:tavLst>
                                        <p:tav tm="0">
                                          <p:val>
                                            <p:strVal val="#ppt_x"/>
                                          </p:val>
                                        </p:tav>
                                        <p:tav tm="100000">
                                          <p:val>
                                            <p:strVal val="#ppt_x"/>
                                          </p:val>
                                        </p:tav>
                                      </p:tavLst>
                                    </p:anim>
                                    <p:anim calcmode="lin" valueType="num">
                                      <p:cBhvr additive="base">
                                        <p:cTn id="8" dur="500" fill="hold"/>
                                        <p:tgtEl>
                                          <p:spTgt spid="2457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5772">
                                            <p:txEl>
                                              <p:pRg st="0" end="0"/>
                                            </p:txEl>
                                          </p:spTgt>
                                        </p:tgtEl>
                                        <p:attrNameLst>
                                          <p:attrName>style.visibility</p:attrName>
                                        </p:attrNameLst>
                                      </p:cBhvr>
                                      <p:to>
                                        <p:strVal val="visible"/>
                                      </p:to>
                                    </p:set>
                                    <p:anim calcmode="lin" valueType="num">
                                      <p:cBhvr additive="base">
                                        <p:cTn id="20" dur="500" fill="hold"/>
                                        <p:tgtEl>
                                          <p:spTgt spid="24577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5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22" presetClass="entr" presetSubtype="8" fill="hold" grpId="0" nodeType="withEffect">
                                  <p:stCondLst>
                                    <p:cond delay="0"/>
                                  </p:stCondLst>
                                  <p:childTnLst>
                                    <p:set>
                                      <p:cBhvr>
                                        <p:cTn id="23" dur="1" fill="hold">
                                          <p:stCondLst>
                                            <p:cond delay="0"/>
                                          </p:stCondLst>
                                        </p:cTn>
                                        <p:tgtEl>
                                          <p:spTgt spid="245773"/>
                                        </p:tgtEl>
                                        <p:attrNameLst>
                                          <p:attrName>style.visibility</p:attrName>
                                        </p:attrNameLst>
                                      </p:cBhvr>
                                      <p:to>
                                        <p:strVal val="visible"/>
                                      </p:to>
                                    </p:set>
                                    <p:animEffect transition="in" filter="wipe(left)">
                                      <p:cBhvr>
                                        <p:cTn id="24" dur="500"/>
                                        <p:tgtEl>
                                          <p:spTgt spid="2457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45774"/>
                                        </p:tgtEl>
                                        <p:attrNameLst>
                                          <p:attrName>style.visibility</p:attrName>
                                        </p:attrNameLst>
                                      </p:cBhvr>
                                      <p:to>
                                        <p:strVal val="visible"/>
                                      </p:to>
                                    </p:set>
                                    <p:animEffect transition="in" filter="wipe(down)">
                                      <p:cBhvr>
                                        <p:cTn id="29" dur="500"/>
                                        <p:tgtEl>
                                          <p:spTgt spid="245774"/>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5775"/>
                                        </p:tgtEl>
                                        <p:attrNameLst>
                                          <p:attrName>style.visibility</p:attrName>
                                        </p:attrNameLst>
                                      </p:cBhvr>
                                      <p:to>
                                        <p:strVal val="visible"/>
                                      </p:to>
                                    </p:set>
                                    <p:animEffect transition="in" filter="wipe(down)">
                                      <p:cBhvr>
                                        <p:cTn id="34" dur="500"/>
                                        <p:tgtEl>
                                          <p:spTgt spid="245775"/>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5776">
                                            <p:txEl>
                                              <p:pRg st="0" end="0"/>
                                            </p:txEl>
                                          </p:spTgt>
                                        </p:tgtEl>
                                        <p:attrNameLst>
                                          <p:attrName>style.visibility</p:attrName>
                                        </p:attrNameLst>
                                      </p:cBhvr>
                                      <p:to>
                                        <p:strVal val="visible"/>
                                      </p:to>
                                    </p:set>
                                    <p:anim calcmode="lin" valueType="num">
                                      <p:cBhvr additive="base">
                                        <p:cTn id="39" dur="500" fill="hold"/>
                                        <p:tgtEl>
                                          <p:spTgt spid="24577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57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22" presetClass="entr" presetSubtype="8" fill="hold" grpId="0" nodeType="withEffect">
                                  <p:stCondLst>
                                    <p:cond delay="0"/>
                                  </p:stCondLst>
                                  <p:childTnLst>
                                    <p:set>
                                      <p:cBhvr>
                                        <p:cTn id="42" dur="1" fill="hold">
                                          <p:stCondLst>
                                            <p:cond delay="0"/>
                                          </p:stCondLst>
                                        </p:cTn>
                                        <p:tgtEl>
                                          <p:spTgt spid="245777"/>
                                        </p:tgtEl>
                                        <p:attrNameLst>
                                          <p:attrName>style.visibility</p:attrName>
                                        </p:attrNameLst>
                                      </p:cBhvr>
                                      <p:to>
                                        <p:strVal val="visible"/>
                                      </p:to>
                                    </p:set>
                                    <p:animEffect transition="in" filter="wipe(left)">
                                      <p:cBhvr>
                                        <p:cTn id="43" dur="500"/>
                                        <p:tgtEl>
                                          <p:spTgt spid="24577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5778"/>
                                        </p:tgtEl>
                                        <p:attrNameLst>
                                          <p:attrName>style.visibility</p:attrName>
                                        </p:attrNameLst>
                                      </p:cBhvr>
                                      <p:to>
                                        <p:strVal val="visible"/>
                                      </p:to>
                                    </p:set>
                                    <p:animEffect transition="in" filter="wipe(down)">
                                      <p:cBhvr>
                                        <p:cTn id="48" dur="500"/>
                                        <p:tgtEl>
                                          <p:spTgt spid="245778"/>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45779"/>
                                        </p:tgtEl>
                                        <p:attrNameLst>
                                          <p:attrName>style.visibility</p:attrName>
                                        </p:attrNameLst>
                                      </p:cBhvr>
                                      <p:to>
                                        <p:strVal val="visible"/>
                                      </p:to>
                                    </p:set>
                                    <p:animEffect transition="in" filter="wipe(down)">
                                      <p:cBhvr>
                                        <p:cTn id="53" dur="500"/>
                                        <p:tgtEl>
                                          <p:spTgt spid="245779"/>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45780"/>
                                        </p:tgtEl>
                                        <p:attrNameLst>
                                          <p:attrName>style.visibility</p:attrName>
                                        </p:attrNameLst>
                                      </p:cBhvr>
                                      <p:to>
                                        <p:strVal val="visible"/>
                                      </p:to>
                                    </p:set>
                                    <p:anim calcmode="lin" valueType="num">
                                      <p:cBhvr>
                                        <p:cTn id="58" dur="500" fill="hold"/>
                                        <p:tgtEl>
                                          <p:spTgt spid="245780"/>
                                        </p:tgtEl>
                                        <p:attrNameLst>
                                          <p:attrName>ppt_w</p:attrName>
                                        </p:attrNameLst>
                                      </p:cBhvr>
                                      <p:tavLst>
                                        <p:tav tm="0">
                                          <p:val>
                                            <p:fltVal val="0"/>
                                          </p:val>
                                        </p:tav>
                                        <p:tav tm="100000">
                                          <p:val>
                                            <p:strVal val="#ppt_w"/>
                                          </p:val>
                                        </p:tav>
                                      </p:tavLst>
                                    </p:anim>
                                    <p:anim calcmode="lin" valueType="num">
                                      <p:cBhvr>
                                        <p:cTn id="59" dur="500" fill="hold"/>
                                        <p:tgtEl>
                                          <p:spTgt spid="245780"/>
                                        </p:tgtEl>
                                        <p:attrNameLst>
                                          <p:attrName>ppt_h</p:attrName>
                                        </p:attrNameLst>
                                      </p:cBhvr>
                                      <p:tavLst>
                                        <p:tav tm="0">
                                          <p:val>
                                            <p:fltVal val="0"/>
                                          </p:val>
                                        </p:tav>
                                        <p:tav tm="100000">
                                          <p:val>
                                            <p:strVal val="#ppt_h"/>
                                          </p:val>
                                        </p:tav>
                                      </p:tavLst>
                                    </p:anim>
                                    <p:animEffect transition="in" filter="fade">
                                      <p:cBhvr>
                                        <p:cTn id="60" dur="500"/>
                                        <p:tgtEl>
                                          <p:spTgt spid="245780"/>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3" grpId="0" animBg="1"/>
      <p:bldP spid="245774" grpId="0" animBg="1"/>
      <p:bldP spid="245775" grpId="0" animBg="1"/>
      <p:bldP spid="245777" grpId="0" animBg="1"/>
      <p:bldP spid="245778" grpId="0" animBg="1"/>
      <p:bldP spid="245779" grpId="0" animBg="1"/>
      <p:bldP spid="24578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3213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9613" y="3244850"/>
            <a:ext cx="7758112" cy="2125663"/>
          </a:xfrm>
          <a:prstGeom prst="rect">
            <a:avLst/>
          </a:prstGeom>
          <a:noFill/>
          <a:ln w="9525">
            <a:noFill/>
            <a:miter lim="800000"/>
            <a:headEnd/>
            <a:tailEnd/>
          </a:ln>
        </p:spPr>
      </p:pic>
      <p:sp>
        <p:nvSpPr>
          <p:cNvPr id="432134" name="Text Box 6"/>
          <p:cNvSpPr txBox="1">
            <a:spLocks noChangeArrowheads="1"/>
          </p:cNvSpPr>
          <p:nvPr/>
        </p:nvSpPr>
        <p:spPr bwMode="auto">
          <a:xfrm>
            <a:off x="1876425" y="3670300"/>
            <a:ext cx="65278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Escape speed is the minimum speed needed to travel from the surface of a planet to infinity.</a:t>
            </a:r>
          </a:p>
        </p:txBody>
      </p:sp>
      <mc:AlternateContent xmlns:mc="http://schemas.openxmlformats.org/markup-compatibility/2006" xmlns:a14="http://schemas.microsoft.com/office/drawing/2010/main">
        <mc:Choice Requires="a14">
          <p:sp>
            <p:nvSpPr>
              <p:cNvPr id="432135" name="Text Box 7"/>
              <p:cNvSpPr txBox="1">
                <a:spLocks noChangeArrowheads="1"/>
              </p:cNvSpPr>
              <p:nvPr/>
            </p:nvSpPr>
            <p:spPr bwMode="auto">
              <a:xfrm>
                <a:off x="1863725" y="4692650"/>
                <a:ext cx="5749925" cy="616964"/>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It has the formula </a:t>
                </a:r>
                <a14:m>
                  <m:oMath xmlns:m="http://schemas.openxmlformats.org/officeDocument/2006/math">
                    <m:sSubSup>
                      <m:sSubSupPr>
                        <m:ctrlPr>
                          <a:rPr lang="en-US" b="0" i="1" dirty="0" smtClean="0">
                            <a:solidFill>
                              <a:schemeClr val="hlink"/>
                            </a:solidFill>
                            <a:latin typeface="Cambria Math" panose="02040503050406030204" pitchFamily="18" charset="0"/>
                          </a:rPr>
                        </m:ctrlPr>
                      </m:sSubSupPr>
                      <m:e>
                        <m:r>
                          <a:rPr lang="en-US" i="1" dirty="0" smtClean="0">
                            <a:solidFill>
                              <a:schemeClr val="hlink"/>
                            </a:solidFill>
                            <a:latin typeface="Cambria Math" panose="02040503050406030204" pitchFamily="18" charset="0"/>
                          </a:rPr>
                          <m:t>𝑣</m:t>
                        </m:r>
                      </m:e>
                      <m:sub>
                        <m:r>
                          <a:rPr lang="en-US" b="0" i="1" dirty="0" smtClean="0">
                            <a:solidFill>
                              <a:schemeClr val="hlink"/>
                            </a:solidFill>
                            <a:latin typeface="Cambria Math" panose="02040503050406030204" pitchFamily="18" charset="0"/>
                          </a:rPr>
                          <m:t>𝑒𝑠𝑐</m:t>
                        </m:r>
                      </m:sub>
                      <m:sup>
                        <m:r>
                          <a:rPr lang="en-US" b="0" i="1" dirty="0" smtClean="0">
                            <a:solidFill>
                              <a:schemeClr val="hlink"/>
                            </a:solidFill>
                            <a:latin typeface="Cambria Math" panose="02040503050406030204" pitchFamily="18" charset="0"/>
                          </a:rPr>
                          <m:t>2</m:t>
                        </m:r>
                      </m:sup>
                    </m:sSubSup>
                    <m:r>
                      <a:rPr lang="en-US" i="1" dirty="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2</m:t>
                        </m:r>
                        <m:r>
                          <a:rPr lang="en-US" i="1" dirty="0">
                            <a:solidFill>
                              <a:schemeClr val="hlink"/>
                            </a:solidFill>
                            <a:latin typeface="Cambria Math" panose="02040503050406030204" pitchFamily="18" charset="0"/>
                          </a:rPr>
                          <m:t>𝐺𝑀</m:t>
                        </m:r>
                      </m:num>
                      <m:den>
                        <m:r>
                          <a:rPr lang="en-US" i="1" dirty="0">
                            <a:solidFill>
                              <a:schemeClr val="hlink"/>
                            </a:solidFill>
                            <a:latin typeface="Cambria Math" panose="02040503050406030204" pitchFamily="18" charset="0"/>
                          </a:rPr>
                          <m:t>𝑅</m:t>
                        </m:r>
                      </m:den>
                    </m:f>
                  </m:oMath>
                </a14:m>
                <a:r>
                  <a:rPr lang="en-US" dirty="0">
                    <a:solidFill>
                      <a:schemeClr val="hlink"/>
                    </a:solidFill>
                  </a:rPr>
                  <a:t>.</a:t>
                </a:r>
              </a:p>
            </p:txBody>
          </p:sp>
        </mc:Choice>
        <mc:Fallback xmlns="">
          <p:sp>
            <p:nvSpPr>
              <p:cNvPr id="432135" name="Text Box 7"/>
              <p:cNvSpPr txBox="1">
                <a:spLocks noRot="1" noChangeAspect="1" noMove="1" noResize="1" noEditPoints="1" noAdjustHandles="1" noChangeArrowheads="1" noChangeShapeType="1" noTextEdit="1"/>
              </p:cNvSpPr>
              <p:nvPr/>
            </p:nvSpPr>
            <p:spPr bwMode="auto">
              <a:xfrm>
                <a:off x="1863725" y="4692650"/>
                <a:ext cx="5749925" cy="616964"/>
              </a:xfrm>
              <a:prstGeom prst="rect">
                <a:avLst/>
              </a:prstGeom>
              <a:blipFill>
                <a:blip r:embed="rId6"/>
                <a:stretch>
                  <a:fillRect l="-1697" b="-8911"/>
                </a:stretch>
              </a:blipFill>
              <a:ln w="9525">
                <a:noFill/>
                <a:miter lim="800000"/>
                <a:headEnd/>
                <a:tailEnd/>
              </a:ln>
            </p:spPr>
            <p:txBody>
              <a:bodyPr/>
              <a:lstStyle/>
              <a:p>
                <a:r>
                  <a:rPr lang="en-US">
                    <a:noFill/>
                  </a:rPr>
                  <a:t> </a:t>
                </a:r>
              </a:p>
            </p:txBody>
          </p:sp>
        </mc:Fallback>
      </mc:AlternateContent>
      <p:sp>
        <p:nvSpPr>
          <p:cNvPr id="6247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62471" name="Rectangle 9"/>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432138"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2138"/>
                                        </p:tgtEl>
                                        <p:attrNameLst>
                                          <p:attrName>style.visibility</p:attrName>
                                        </p:attrNameLst>
                                      </p:cBhvr>
                                      <p:to>
                                        <p:strVal val="visible"/>
                                      </p:to>
                                    </p:set>
                                    <p:anim calcmode="lin" valueType="num">
                                      <p:cBhvr additive="base">
                                        <p:cTn id="7" dur="500" fill="hold"/>
                                        <p:tgtEl>
                                          <p:spTgt spid="432138"/>
                                        </p:tgtEl>
                                        <p:attrNameLst>
                                          <p:attrName>ppt_x</p:attrName>
                                        </p:attrNameLst>
                                      </p:cBhvr>
                                      <p:tavLst>
                                        <p:tav tm="0">
                                          <p:val>
                                            <p:strVal val="#ppt_x"/>
                                          </p:val>
                                        </p:tav>
                                        <p:tav tm="100000">
                                          <p:val>
                                            <p:strVal val="#ppt_x"/>
                                          </p:val>
                                        </p:tav>
                                      </p:tavLst>
                                    </p:anim>
                                    <p:anim calcmode="lin" valueType="num">
                                      <p:cBhvr additive="base">
                                        <p:cTn id="8" dur="500" fill="hold"/>
                                        <p:tgtEl>
                                          <p:spTgt spid="4321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2139"/>
                                        </p:tgtEl>
                                        <p:attrNameLst>
                                          <p:attrName>style.visibility</p:attrName>
                                        </p:attrNameLst>
                                      </p:cBhvr>
                                      <p:to>
                                        <p:strVal val="visible"/>
                                      </p:to>
                                    </p:set>
                                    <p:anim calcmode="lin" valueType="num">
                                      <p:cBhvr additive="base">
                                        <p:cTn id="13" dur="500" fill="hold"/>
                                        <p:tgtEl>
                                          <p:spTgt spid="432139"/>
                                        </p:tgtEl>
                                        <p:attrNameLst>
                                          <p:attrName>ppt_x</p:attrName>
                                        </p:attrNameLst>
                                      </p:cBhvr>
                                      <p:tavLst>
                                        <p:tav tm="0">
                                          <p:val>
                                            <p:strVal val="#ppt_x"/>
                                          </p:val>
                                        </p:tav>
                                        <p:tav tm="100000">
                                          <p:val>
                                            <p:strVal val="#ppt_x"/>
                                          </p:val>
                                        </p:tav>
                                      </p:tavLst>
                                    </p:anim>
                                    <p:anim calcmode="lin" valueType="num">
                                      <p:cBhvr additive="base">
                                        <p:cTn id="14" dur="500" fill="hold"/>
                                        <p:tgtEl>
                                          <p:spTgt spid="4321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2134">
                                            <p:txEl>
                                              <p:pRg st="0" end="0"/>
                                            </p:txEl>
                                          </p:spTgt>
                                        </p:tgtEl>
                                        <p:attrNameLst>
                                          <p:attrName>style.visibility</p:attrName>
                                        </p:attrNameLst>
                                      </p:cBhvr>
                                      <p:to>
                                        <p:strVal val="visible"/>
                                      </p:to>
                                    </p:set>
                                    <p:anim calcmode="lin" valueType="num">
                                      <p:cBhvr additive="base">
                                        <p:cTn id="19" dur="500" fill="hold"/>
                                        <p:tgtEl>
                                          <p:spTgt spid="43213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21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2135">
                                            <p:txEl>
                                              <p:pRg st="0" end="0"/>
                                            </p:txEl>
                                          </p:spTgt>
                                        </p:tgtEl>
                                        <p:attrNameLst>
                                          <p:attrName>style.visibility</p:attrName>
                                        </p:attrNameLst>
                                      </p:cBhvr>
                                      <p:to>
                                        <p:strVal val="visible"/>
                                      </p:to>
                                    </p:set>
                                    <p:anim calcmode="lin" valueType="num">
                                      <p:cBhvr additive="base">
                                        <p:cTn id="25" dur="500" fill="hold"/>
                                        <p:tgtEl>
                                          <p:spTgt spid="43213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21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2"/>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34191"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6275" y="3263900"/>
            <a:ext cx="7758113" cy="2314575"/>
          </a:xfrm>
          <a:prstGeom prst="rect">
            <a:avLst/>
          </a:prstGeom>
          <a:noFill/>
          <a:ln w="9525">
            <a:noFill/>
            <a:miter lim="800000"/>
            <a:headEnd/>
            <a:tailEnd/>
          </a:ln>
        </p:spPr>
      </p:pic>
      <p:sp>
        <p:nvSpPr>
          <p:cNvPr id="63492" name="Rectangle 13"/>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3493"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34182" name="Text Box 6"/>
              <p:cNvSpPr txBox="1">
                <a:spLocks noChangeArrowheads="1"/>
              </p:cNvSpPr>
              <p:nvPr/>
            </p:nvSpPr>
            <p:spPr bwMode="auto">
              <a:xfrm>
                <a:off x="1755775" y="3701204"/>
                <a:ext cx="5749925" cy="664669"/>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To escape we need </a:t>
                </a:r>
                <a14:m>
                  <m:oMath xmlns:m="http://schemas.openxmlformats.org/officeDocument/2006/math">
                    <m:sSubSup>
                      <m:sSubSupPr>
                        <m:ctrlPr>
                          <a:rPr lang="en-US" b="0" i="1" dirty="0" smtClean="0">
                            <a:solidFill>
                              <a:schemeClr val="hlink"/>
                            </a:solidFill>
                            <a:latin typeface="Cambria Math" panose="02040503050406030204" pitchFamily="18" charset="0"/>
                          </a:rPr>
                        </m:ctrlPr>
                      </m:sSubSupPr>
                      <m:e>
                        <m:r>
                          <a:rPr lang="en-US" i="1" dirty="0" smtClean="0">
                            <a:solidFill>
                              <a:schemeClr val="hlink"/>
                            </a:solidFill>
                            <a:latin typeface="Cambria Math" panose="02040503050406030204" pitchFamily="18" charset="0"/>
                          </a:rPr>
                          <m:t>𝑣</m:t>
                        </m:r>
                      </m:e>
                      <m:sub>
                        <m:r>
                          <a:rPr lang="en-US" b="0" i="1" dirty="0" smtClean="0">
                            <a:solidFill>
                              <a:schemeClr val="hlink"/>
                            </a:solidFill>
                            <a:latin typeface="Cambria Math" panose="02040503050406030204" pitchFamily="18" charset="0"/>
                          </a:rPr>
                          <m:t>𝑒𝑠𝑐</m:t>
                        </m:r>
                      </m:sub>
                      <m:sup>
                        <m:r>
                          <a:rPr lang="en-US" b="0" i="1" dirty="0" smtClean="0">
                            <a:solidFill>
                              <a:schemeClr val="hlink"/>
                            </a:solidFill>
                            <a:latin typeface="Cambria Math" panose="02040503050406030204" pitchFamily="18" charset="0"/>
                          </a:rPr>
                          <m:t>2</m:t>
                        </m:r>
                      </m:sup>
                    </m:sSubSup>
                    <m:r>
                      <a:rPr lang="en-US" i="1" dirty="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2</m:t>
                        </m:r>
                        <m:r>
                          <a:rPr lang="en-US" i="1" dirty="0">
                            <a:solidFill>
                              <a:schemeClr val="hlink"/>
                            </a:solidFill>
                            <a:latin typeface="Cambria Math" panose="02040503050406030204" pitchFamily="18" charset="0"/>
                          </a:rPr>
                          <m:t>𝐺𝑀</m:t>
                        </m:r>
                      </m:num>
                      <m:den>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𝑅</m:t>
                            </m:r>
                          </m:e>
                          <m:sub>
                            <m:r>
                              <a:rPr lang="en-US" b="0" i="1" dirty="0" smtClean="0">
                                <a:solidFill>
                                  <a:schemeClr val="hlink"/>
                                </a:solidFill>
                                <a:latin typeface="Cambria Math" panose="02040503050406030204" pitchFamily="18" charset="0"/>
                              </a:rPr>
                              <m:t>𝑒</m:t>
                            </m:r>
                          </m:sub>
                        </m:sSub>
                      </m:den>
                    </m:f>
                  </m:oMath>
                </a14:m>
                <a:r>
                  <a:rPr lang="en-US" dirty="0">
                    <a:solidFill>
                      <a:schemeClr val="hlink"/>
                    </a:solidFill>
                  </a:rPr>
                  <a:t>.</a:t>
                </a:r>
              </a:p>
            </p:txBody>
          </p:sp>
        </mc:Choice>
        <mc:Fallback xmlns="">
          <p:sp>
            <p:nvSpPr>
              <p:cNvPr id="434182" name="Text Box 6"/>
              <p:cNvSpPr txBox="1">
                <a:spLocks noRot="1" noChangeAspect="1" noMove="1" noResize="1" noEditPoints="1" noAdjustHandles="1" noChangeArrowheads="1" noChangeShapeType="1" noTextEdit="1"/>
              </p:cNvSpPr>
              <p:nvPr/>
            </p:nvSpPr>
            <p:spPr bwMode="auto">
              <a:xfrm>
                <a:off x="1755775" y="3701204"/>
                <a:ext cx="5749925" cy="664669"/>
              </a:xfrm>
              <a:prstGeom prst="rect">
                <a:avLst/>
              </a:prstGeom>
              <a:blipFill>
                <a:blip r:embed="rId7"/>
                <a:stretch>
                  <a:fillRect l="-1591" b="-91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4183" name="Text Box 7"/>
              <p:cNvSpPr txBox="1">
                <a:spLocks noChangeArrowheads="1"/>
              </p:cNvSpPr>
              <p:nvPr/>
            </p:nvSpPr>
            <p:spPr bwMode="auto">
              <a:xfrm>
                <a:off x="1758950" y="4492625"/>
                <a:ext cx="6759575" cy="1114792"/>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The kinetic energy alone must then be             </a:t>
                </a:r>
                <a14:m>
                  <m:oMath xmlns:m="http://schemas.openxmlformats.org/officeDocument/2006/math">
                    <m:r>
                      <a:rPr lang="en-US" i="1" dirty="0" smtClean="0">
                        <a:solidFill>
                          <a:schemeClr val="hlink"/>
                        </a:solidFill>
                        <a:latin typeface="Cambria Math" panose="02040503050406030204" pitchFamily="18" charset="0"/>
                      </a:rPr>
                      <m:t>𝐸</m:t>
                    </m:r>
                    <m:r>
                      <a:rPr lang="en-US" i="1" dirty="0" smtClean="0">
                        <a:solidFill>
                          <a:schemeClr val="hlink"/>
                        </a:solidFill>
                        <a:latin typeface="Cambria Math" panose="02040503050406030204" pitchFamily="18" charset="0"/>
                      </a:rPr>
                      <m:t>=</m:t>
                    </m:r>
                    <m:d>
                      <m:dPr>
                        <m:ctrlPr>
                          <a:rPr lang="en-US" i="1" dirty="0" smtClean="0">
                            <a:solidFill>
                              <a:schemeClr val="hlink"/>
                            </a:solidFill>
                            <a:latin typeface="Cambria Math" panose="02040503050406030204" pitchFamily="18" charset="0"/>
                          </a:rPr>
                        </m:ctrlPr>
                      </m:dPr>
                      <m:e>
                        <m:f>
                          <m:fPr>
                            <m:ctrlPr>
                              <a:rPr lang="en-US" i="1" dirty="0" smtClean="0">
                                <a:solidFill>
                                  <a:schemeClr val="hlink"/>
                                </a:solidFill>
                                <a:latin typeface="Cambria Math" panose="02040503050406030204" pitchFamily="18" charset="0"/>
                              </a:rPr>
                            </m:ctrlPr>
                          </m:fPr>
                          <m:num>
                            <m:r>
                              <a:rPr lang="en-US" i="1" dirty="0" smtClean="0">
                                <a:solidFill>
                                  <a:schemeClr val="hlink"/>
                                </a:solidFill>
                                <a:latin typeface="Cambria Math" panose="02040503050406030204" pitchFamily="18" charset="0"/>
                              </a:rPr>
                              <m:t>1</m:t>
                            </m:r>
                          </m:num>
                          <m:den>
                            <m:r>
                              <a:rPr lang="en-US" i="1" dirty="0" smtClean="0">
                                <a:solidFill>
                                  <a:schemeClr val="hlink"/>
                                </a:solidFill>
                                <a:latin typeface="Cambria Math" panose="02040503050406030204" pitchFamily="18" charset="0"/>
                              </a:rPr>
                              <m:t>2</m:t>
                            </m:r>
                          </m:den>
                        </m:f>
                      </m:e>
                    </m:d>
                    <m:r>
                      <a:rPr lang="en-US" i="1" dirty="0" smtClean="0">
                        <a:solidFill>
                          <a:schemeClr val="hlink"/>
                        </a:solidFill>
                        <a:latin typeface="Cambria Math" panose="02040503050406030204" pitchFamily="18" charset="0"/>
                      </a:rPr>
                      <m:t>𝑚</m:t>
                    </m:r>
                    <m:sSubSup>
                      <m:sSubSupPr>
                        <m:ctrlPr>
                          <a:rPr lang="en-US" i="1" dirty="0">
                            <a:solidFill>
                              <a:schemeClr val="hlink"/>
                            </a:solidFill>
                            <a:latin typeface="Cambria Math" panose="02040503050406030204" pitchFamily="18" charset="0"/>
                          </a:rPr>
                        </m:ctrlPr>
                      </m:sSubSupPr>
                      <m:e>
                        <m:r>
                          <a:rPr lang="en-US" i="1" dirty="0">
                            <a:solidFill>
                              <a:schemeClr val="hlink"/>
                            </a:solidFill>
                            <a:latin typeface="Cambria Math" panose="02040503050406030204" pitchFamily="18" charset="0"/>
                          </a:rPr>
                          <m:t>𝑣</m:t>
                        </m:r>
                      </m:e>
                      <m:sub>
                        <m:r>
                          <a:rPr lang="en-US" i="1" dirty="0">
                            <a:solidFill>
                              <a:schemeClr val="hlink"/>
                            </a:solidFill>
                            <a:latin typeface="Cambria Math" panose="02040503050406030204" pitchFamily="18" charset="0"/>
                          </a:rPr>
                          <m:t>𝑒𝑠𝑐</m:t>
                        </m:r>
                      </m:sub>
                      <m:sup>
                        <m:r>
                          <a:rPr lang="en-US" i="1" dirty="0">
                            <a:solidFill>
                              <a:schemeClr val="hlink"/>
                            </a:solidFill>
                            <a:latin typeface="Cambria Math" panose="02040503050406030204" pitchFamily="18" charset="0"/>
                          </a:rPr>
                          <m:t>2</m:t>
                        </m:r>
                      </m:sup>
                    </m:sSubSup>
                    <m:r>
                      <a:rPr lang="en-US" i="1" dirty="0">
                        <a:solidFill>
                          <a:schemeClr val="hlink"/>
                        </a:solidFill>
                        <a:latin typeface="Cambria Math" panose="02040503050406030204" pitchFamily="18" charset="0"/>
                      </a:rPr>
                      <m:t>=</m:t>
                    </m:r>
                    <m:d>
                      <m:dPr>
                        <m:ctrlPr>
                          <a:rPr lang="en-US" i="1" dirty="0">
                            <a:solidFill>
                              <a:schemeClr val="hlink"/>
                            </a:solidFill>
                            <a:latin typeface="Cambria Math" panose="02040503050406030204" pitchFamily="18" charset="0"/>
                          </a:rPr>
                        </m:ctrlPr>
                      </m:dPr>
                      <m:e>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1</m:t>
                            </m:r>
                          </m:num>
                          <m:den>
                            <m:r>
                              <a:rPr lang="en-US" i="1" dirty="0">
                                <a:solidFill>
                                  <a:schemeClr val="hlink"/>
                                </a:solidFill>
                                <a:latin typeface="Cambria Math" panose="02040503050406030204" pitchFamily="18" charset="0"/>
                              </a:rPr>
                              <m:t>2</m:t>
                            </m:r>
                          </m:den>
                        </m:f>
                      </m:e>
                    </m:d>
                    <m:r>
                      <a:rPr lang="en-US" i="1" dirty="0">
                        <a:solidFill>
                          <a:schemeClr val="hlink"/>
                        </a:solidFill>
                        <a:latin typeface="Cambria Math" panose="02040503050406030204" pitchFamily="18" charset="0"/>
                      </a:rPr>
                      <m:t>𝑚</m:t>
                    </m:r>
                    <m:d>
                      <m:dPr>
                        <m:ctrlPr>
                          <a:rPr lang="en-US" i="1" dirty="0">
                            <a:solidFill>
                              <a:schemeClr val="hlink"/>
                            </a:solidFill>
                            <a:latin typeface="Cambria Math" panose="02040503050406030204" pitchFamily="18" charset="0"/>
                          </a:rPr>
                        </m:ctrlPr>
                      </m:dPr>
                      <m:e>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2</m:t>
                            </m:r>
                            <m:r>
                              <a:rPr lang="en-US" i="1" dirty="0">
                                <a:solidFill>
                                  <a:schemeClr val="hlink"/>
                                </a:solidFill>
                                <a:latin typeface="Cambria Math" panose="02040503050406030204" pitchFamily="18" charset="0"/>
                              </a:rPr>
                              <m:t>𝐺𝑀</m:t>
                            </m:r>
                          </m:num>
                          <m:den>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𝑅</m:t>
                                </m:r>
                              </m:e>
                              <m:sub>
                                <m:r>
                                  <a:rPr lang="en-US" b="0" i="1" dirty="0" smtClean="0">
                                    <a:solidFill>
                                      <a:schemeClr val="hlink"/>
                                    </a:solidFill>
                                    <a:latin typeface="Cambria Math" panose="02040503050406030204" pitchFamily="18" charset="0"/>
                                  </a:rPr>
                                  <m:t>𝑒</m:t>
                                </m:r>
                              </m:sub>
                            </m:sSub>
                          </m:den>
                        </m:f>
                      </m:e>
                    </m:d>
                    <m:r>
                      <a:rPr lang="en-US" i="1" dirty="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rPr>
                        </m:ctrlPr>
                      </m:fPr>
                      <m:num>
                        <m:r>
                          <a:rPr lang="en-US" i="1" dirty="0" err="1">
                            <a:solidFill>
                              <a:schemeClr val="hlink"/>
                            </a:solidFill>
                            <a:latin typeface="Cambria Math" panose="02040503050406030204" pitchFamily="18" charset="0"/>
                          </a:rPr>
                          <m:t>𝐺𝑀𝑚</m:t>
                        </m:r>
                      </m:num>
                      <m:den>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𝑅</m:t>
                            </m:r>
                          </m:e>
                          <m:sub>
                            <m:r>
                              <a:rPr lang="en-US" b="0" i="1" dirty="0" smtClean="0">
                                <a:solidFill>
                                  <a:schemeClr val="hlink"/>
                                </a:solidFill>
                                <a:latin typeface="Cambria Math" panose="02040503050406030204" pitchFamily="18" charset="0"/>
                              </a:rPr>
                              <m:t>𝑒</m:t>
                            </m:r>
                          </m:sub>
                        </m:sSub>
                      </m:den>
                    </m:f>
                  </m:oMath>
                </a14:m>
                <a:r>
                  <a:rPr lang="en-US" dirty="0">
                    <a:solidFill>
                      <a:schemeClr val="hlink"/>
                    </a:solidFill>
                  </a:rPr>
                  <a:t>.</a:t>
                </a:r>
              </a:p>
            </p:txBody>
          </p:sp>
        </mc:Choice>
        <mc:Fallback xmlns="">
          <p:sp>
            <p:nvSpPr>
              <p:cNvPr id="434183" name="Text Box 7"/>
              <p:cNvSpPr txBox="1">
                <a:spLocks noRot="1" noChangeAspect="1" noMove="1" noResize="1" noEditPoints="1" noAdjustHandles="1" noChangeArrowheads="1" noChangeShapeType="1" noTextEdit="1"/>
              </p:cNvSpPr>
              <p:nvPr/>
            </p:nvSpPr>
            <p:spPr bwMode="auto">
              <a:xfrm>
                <a:off x="1758950" y="4492625"/>
                <a:ext cx="6759575" cy="1114792"/>
              </a:xfrm>
              <a:prstGeom prst="rect">
                <a:avLst/>
              </a:prstGeom>
              <a:blipFill>
                <a:blip r:embed="rId8"/>
                <a:stretch>
                  <a:fillRect l="-1444" t="-437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4184" name="Text Box 8"/>
              <p:cNvSpPr txBox="1">
                <a:spLocks noChangeArrowheads="1"/>
              </p:cNvSpPr>
              <p:nvPr/>
            </p:nvSpPr>
            <p:spPr bwMode="auto">
              <a:xfrm>
                <a:off x="1755774" y="5520106"/>
                <a:ext cx="6664325" cy="569258"/>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This is to say, to escape </a:t>
                </a:r>
                <a14:m>
                  <m:oMath xmlns:m="http://schemas.openxmlformats.org/officeDocument/2006/math">
                    <m:r>
                      <a:rPr lang="en-US" sz="2000" i="1" dirty="0" smtClean="0">
                        <a:solidFill>
                          <a:schemeClr val="hlink"/>
                        </a:solidFill>
                        <a:latin typeface="Cambria Math" panose="02040503050406030204" pitchFamily="18" charset="0"/>
                      </a:rPr>
                      <m:t>𝐸</m:t>
                    </m:r>
                    <m:r>
                      <a:rPr lang="en-US" sz="2000" i="1" dirty="0" smtClean="0">
                        <a:solidFill>
                          <a:schemeClr val="hlink"/>
                        </a:solidFill>
                        <a:latin typeface="Cambria Math" panose="02040503050406030204" pitchFamily="18" charset="0"/>
                      </a:rPr>
                      <m:t>=</m:t>
                    </m:r>
                    <m:f>
                      <m:fPr>
                        <m:ctrlPr>
                          <a:rPr lang="en-US" sz="2000" i="1" dirty="0" smtClean="0">
                            <a:solidFill>
                              <a:schemeClr val="hlink"/>
                            </a:solidFill>
                            <a:latin typeface="Cambria Math" panose="02040503050406030204" pitchFamily="18" charset="0"/>
                          </a:rPr>
                        </m:ctrlPr>
                      </m:fPr>
                      <m:num>
                        <m:r>
                          <a:rPr lang="en-US" sz="2000" i="1" dirty="0" smtClean="0">
                            <a:solidFill>
                              <a:schemeClr val="hlink"/>
                            </a:solidFill>
                            <a:latin typeface="Cambria Math" panose="02040503050406030204" pitchFamily="18" charset="0"/>
                          </a:rPr>
                          <m:t>4</m:t>
                        </m:r>
                        <m:r>
                          <a:rPr lang="en-US" sz="2000" i="1" dirty="0" smtClean="0">
                            <a:solidFill>
                              <a:schemeClr val="hlink"/>
                            </a:solidFill>
                            <a:latin typeface="Cambria Math" panose="02040503050406030204" pitchFamily="18" charset="0"/>
                          </a:rPr>
                          <m:t>𝐺𝑀𝑚</m:t>
                        </m:r>
                      </m:num>
                      <m:den>
                        <m:r>
                          <a:rPr lang="en-US" sz="2000" i="1" dirty="0" smtClean="0">
                            <a:solidFill>
                              <a:schemeClr val="hlink"/>
                            </a:solidFill>
                            <a:latin typeface="Cambria Math" panose="02040503050406030204" pitchFamily="18" charset="0"/>
                          </a:rPr>
                          <m:t>4</m:t>
                        </m:r>
                        <m:sSub>
                          <m:sSubPr>
                            <m:ctrlPr>
                              <a:rPr lang="en-US" sz="2000" b="0" i="1" dirty="0" smtClean="0">
                                <a:solidFill>
                                  <a:schemeClr val="hlink"/>
                                </a:solidFill>
                                <a:latin typeface="Cambria Math" panose="02040503050406030204" pitchFamily="18" charset="0"/>
                              </a:rPr>
                            </m:ctrlPr>
                          </m:sSubPr>
                          <m:e>
                            <m:r>
                              <a:rPr lang="en-US" sz="2000" i="1" dirty="0" smtClean="0">
                                <a:solidFill>
                                  <a:schemeClr val="hlink"/>
                                </a:solidFill>
                                <a:latin typeface="Cambria Math" panose="02040503050406030204" pitchFamily="18" charset="0"/>
                              </a:rPr>
                              <m:t>𝑅</m:t>
                            </m:r>
                          </m:e>
                          <m:sub>
                            <m:r>
                              <a:rPr lang="en-US" sz="2000" b="0" i="1" dirty="0" smtClean="0">
                                <a:solidFill>
                                  <a:schemeClr val="hlink"/>
                                </a:solidFill>
                                <a:latin typeface="Cambria Math" panose="02040503050406030204" pitchFamily="18" charset="0"/>
                              </a:rPr>
                              <m:t>𝑒</m:t>
                            </m:r>
                          </m:sub>
                        </m:sSub>
                      </m:den>
                    </m:f>
                    <m:r>
                      <a:rPr lang="en-US" sz="2000" i="1" dirty="0">
                        <a:solidFill>
                          <a:schemeClr val="hlink"/>
                        </a:solidFill>
                        <a:latin typeface="Cambria Math" panose="02040503050406030204" pitchFamily="18" charset="0"/>
                      </a:rPr>
                      <m:t>. </m:t>
                    </m:r>
                  </m:oMath>
                </a14:m>
                <a:endParaRPr lang="en-US" dirty="0">
                  <a:solidFill>
                    <a:schemeClr val="hlink"/>
                  </a:solidFill>
                </a:endParaRPr>
              </a:p>
            </p:txBody>
          </p:sp>
        </mc:Choice>
        <mc:Fallback xmlns="">
          <p:sp>
            <p:nvSpPr>
              <p:cNvPr id="434184" name="Text Box 8"/>
              <p:cNvSpPr txBox="1">
                <a:spLocks noRot="1" noChangeAspect="1" noMove="1" noResize="1" noEditPoints="1" noAdjustHandles="1" noChangeArrowheads="1" noChangeShapeType="1" noTextEdit="1"/>
              </p:cNvSpPr>
              <p:nvPr/>
            </p:nvSpPr>
            <p:spPr bwMode="auto">
              <a:xfrm>
                <a:off x="1755774" y="5520106"/>
                <a:ext cx="6664325" cy="569258"/>
              </a:xfrm>
              <a:prstGeom prst="rect">
                <a:avLst/>
              </a:prstGeom>
              <a:blipFill>
                <a:blip r:embed="rId9"/>
                <a:stretch>
                  <a:fillRect l="-1372" t="-7527" b="-752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4185" name="Text Box 9"/>
              <p:cNvSpPr txBox="1">
                <a:spLocks noChangeArrowheads="1"/>
              </p:cNvSpPr>
              <p:nvPr/>
            </p:nvSpPr>
            <p:spPr bwMode="auto">
              <a:xfrm>
                <a:off x="1755774" y="5961062"/>
                <a:ext cx="6664325" cy="944554"/>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Since we only have </a:t>
                </a:r>
                <a14:m>
                  <m:oMath xmlns:m="http://schemas.openxmlformats.org/officeDocument/2006/math">
                    <m:r>
                      <a:rPr lang="en-US" sz="2000" i="1" dirty="0" smtClean="0">
                        <a:solidFill>
                          <a:schemeClr val="hlink"/>
                        </a:solidFill>
                        <a:latin typeface="Cambria Math" panose="02040503050406030204" pitchFamily="18" charset="0"/>
                      </a:rPr>
                      <m:t>𝐸</m:t>
                    </m:r>
                    <m:r>
                      <a:rPr lang="en-US" sz="2000" i="1" dirty="0" smtClean="0">
                        <a:solidFill>
                          <a:schemeClr val="hlink"/>
                        </a:solidFill>
                        <a:latin typeface="Cambria Math" panose="02040503050406030204" pitchFamily="18" charset="0"/>
                      </a:rPr>
                      <m:t>=</m:t>
                    </m:r>
                    <m:f>
                      <m:fPr>
                        <m:ctrlPr>
                          <a:rPr lang="en-US" sz="2000" b="1" i="1" dirty="0">
                            <a:solidFill>
                              <a:schemeClr val="hlink"/>
                            </a:solidFill>
                            <a:latin typeface="Cambria Math" panose="02040503050406030204" pitchFamily="18" charset="0"/>
                          </a:rPr>
                        </m:ctrlPr>
                      </m:fPr>
                      <m:num>
                        <m:r>
                          <a:rPr lang="en-US" sz="2000" b="1" i="1" dirty="0">
                            <a:solidFill>
                              <a:schemeClr val="hlink"/>
                            </a:solidFill>
                            <a:latin typeface="Cambria Math" panose="02040503050406030204" pitchFamily="18" charset="0"/>
                          </a:rPr>
                          <m:t>𝟑</m:t>
                        </m:r>
                        <m:r>
                          <a:rPr lang="en-US" sz="2000" i="1" dirty="0">
                            <a:solidFill>
                              <a:schemeClr val="hlink"/>
                            </a:solidFill>
                            <a:latin typeface="Cambria Math" panose="02040503050406030204" pitchFamily="18" charset="0"/>
                          </a:rPr>
                          <m:t>𝐺𝑀𝑚</m:t>
                        </m:r>
                      </m:num>
                      <m:den>
                        <m:r>
                          <a:rPr lang="en-US" sz="2000" i="1" dirty="0">
                            <a:solidFill>
                              <a:schemeClr val="hlink"/>
                            </a:solidFill>
                            <a:latin typeface="Cambria Math" panose="02040503050406030204" pitchFamily="18" charset="0"/>
                          </a:rPr>
                          <m:t>4</m:t>
                        </m:r>
                        <m:sSub>
                          <m:sSubPr>
                            <m:ctrlPr>
                              <a:rPr lang="en-US" sz="2000" b="0" i="1" dirty="0" smtClean="0">
                                <a:solidFill>
                                  <a:schemeClr val="hlink"/>
                                </a:solidFill>
                                <a:latin typeface="Cambria Math" panose="02040503050406030204" pitchFamily="18" charset="0"/>
                              </a:rPr>
                            </m:ctrlPr>
                          </m:sSubPr>
                          <m:e>
                            <m:r>
                              <a:rPr lang="en-US" sz="2000" i="1" dirty="0">
                                <a:solidFill>
                                  <a:schemeClr val="hlink"/>
                                </a:solidFill>
                                <a:latin typeface="Cambria Math" panose="02040503050406030204" pitchFamily="18" charset="0"/>
                              </a:rPr>
                              <m:t>𝑅</m:t>
                            </m:r>
                          </m:e>
                          <m:sub>
                            <m:r>
                              <a:rPr lang="en-US" sz="2000" b="0" i="1" dirty="0" smtClean="0">
                                <a:solidFill>
                                  <a:schemeClr val="hlink"/>
                                </a:solidFill>
                                <a:latin typeface="Cambria Math" panose="02040503050406030204" pitchFamily="18" charset="0"/>
                              </a:rPr>
                              <m:t>𝑒</m:t>
                            </m:r>
                          </m:sub>
                        </m:sSub>
                      </m:den>
                    </m:f>
                    <m:r>
                      <a:rPr lang="en-US" sz="2000" i="1" dirty="0">
                        <a:solidFill>
                          <a:schemeClr val="hlink"/>
                        </a:solidFill>
                        <a:latin typeface="Cambria Math" panose="02040503050406030204" pitchFamily="18" charset="0"/>
                      </a:rPr>
                      <m:t> </m:t>
                    </m:r>
                  </m:oMath>
                </a14:m>
                <a:r>
                  <a:rPr lang="en-US" dirty="0">
                    <a:solidFill>
                      <a:schemeClr val="hlink"/>
                    </a:solidFill>
                  </a:rPr>
                  <a:t>the probe will </a:t>
                </a:r>
                <a:r>
                  <a:rPr lang="en-US" i="1" dirty="0">
                    <a:solidFill>
                      <a:schemeClr val="hlink"/>
                    </a:solidFill>
                  </a:rPr>
                  <a:t>not</a:t>
                </a:r>
                <a:r>
                  <a:rPr lang="en-US" dirty="0">
                    <a:solidFill>
                      <a:schemeClr val="hlink"/>
                    </a:solidFill>
                  </a:rPr>
                  <a:t> make it into deep space. </a:t>
                </a:r>
              </a:p>
            </p:txBody>
          </p:sp>
        </mc:Choice>
        <mc:Fallback xmlns="">
          <p:sp>
            <p:nvSpPr>
              <p:cNvPr id="434185" name="Text Box 9"/>
              <p:cNvSpPr txBox="1">
                <a:spLocks noRot="1" noChangeAspect="1" noMove="1" noResize="1" noEditPoints="1" noAdjustHandles="1" noChangeArrowheads="1" noChangeShapeType="1" noTextEdit="1"/>
              </p:cNvSpPr>
              <p:nvPr/>
            </p:nvSpPr>
            <p:spPr bwMode="auto">
              <a:xfrm>
                <a:off x="1755774" y="5961062"/>
                <a:ext cx="6664325" cy="944554"/>
              </a:xfrm>
              <a:prstGeom prst="rect">
                <a:avLst/>
              </a:prstGeom>
              <a:blipFill>
                <a:blip r:embed="rId10"/>
                <a:stretch>
                  <a:fillRect l="-1372" t="-3871" b="-14194"/>
                </a:stretch>
              </a:blipFill>
              <a:ln w="9525">
                <a:noFill/>
                <a:miter lim="800000"/>
                <a:headEnd/>
                <a:tailEnd/>
              </a:ln>
            </p:spPr>
            <p:txBody>
              <a:bodyPr/>
              <a:lstStyle/>
              <a:p>
                <a:r>
                  <a:rPr lang="en-US">
                    <a:noFill/>
                  </a:rPr>
                  <a:t> </a:t>
                </a:r>
              </a:p>
            </p:txBody>
          </p:sp>
        </mc:Fallback>
      </mc:AlternateContent>
      <p:sp>
        <p:nvSpPr>
          <p:cNvPr id="434186" name="Rectangle 10"/>
          <p:cNvSpPr>
            <a:spLocks noChangeArrowheads="1"/>
          </p:cNvSpPr>
          <p:nvPr/>
        </p:nvSpPr>
        <p:spPr bwMode="auto">
          <a:xfrm>
            <a:off x="2755900" y="2378075"/>
            <a:ext cx="1914525" cy="349250"/>
          </a:xfrm>
          <a:prstGeom prst="rect">
            <a:avLst/>
          </a:prstGeom>
          <a:solidFill>
            <a:srgbClr val="FF6600">
              <a:alpha val="38823"/>
            </a:srgbClr>
          </a:solidFill>
          <a:ln w="9525">
            <a:noFill/>
            <a:miter lim="800000"/>
            <a:headEnd/>
            <a:tailEnd/>
          </a:ln>
        </p:spPr>
        <p:txBody>
          <a:bodyPr wrap="none" anchor="ctr"/>
          <a:lstStyle/>
          <a:p>
            <a:endParaRPr lang="en-US"/>
          </a:p>
        </p:txBody>
      </p:sp>
      <p:sp>
        <p:nvSpPr>
          <p:cNvPr id="6349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4191"/>
                                        </p:tgtEl>
                                        <p:attrNameLst>
                                          <p:attrName>style.visibility</p:attrName>
                                        </p:attrNameLst>
                                      </p:cBhvr>
                                      <p:to>
                                        <p:strVal val="visible"/>
                                      </p:to>
                                    </p:set>
                                    <p:anim calcmode="lin" valueType="num">
                                      <p:cBhvr additive="base">
                                        <p:cTn id="7" dur="500" fill="hold"/>
                                        <p:tgtEl>
                                          <p:spTgt spid="434191"/>
                                        </p:tgtEl>
                                        <p:attrNameLst>
                                          <p:attrName>ppt_x</p:attrName>
                                        </p:attrNameLst>
                                      </p:cBhvr>
                                      <p:tavLst>
                                        <p:tav tm="0">
                                          <p:val>
                                            <p:strVal val="#ppt_x"/>
                                          </p:val>
                                        </p:tav>
                                        <p:tav tm="100000">
                                          <p:val>
                                            <p:strVal val="#ppt_x"/>
                                          </p:val>
                                        </p:tav>
                                      </p:tavLst>
                                    </p:anim>
                                    <p:anim calcmode="lin" valueType="num">
                                      <p:cBhvr additive="base">
                                        <p:cTn id="8" dur="500" fill="hold"/>
                                        <p:tgtEl>
                                          <p:spTgt spid="434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4182">
                                            <p:txEl>
                                              <p:pRg st="0" end="0"/>
                                            </p:txEl>
                                          </p:spTgt>
                                        </p:tgtEl>
                                        <p:attrNameLst>
                                          <p:attrName>style.visibility</p:attrName>
                                        </p:attrNameLst>
                                      </p:cBhvr>
                                      <p:to>
                                        <p:strVal val="visible"/>
                                      </p:to>
                                    </p:set>
                                    <p:anim calcmode="lin" valueType="num">
                                      <p:cBhvr additive="base">
                                        <p:cTn id="13" dur="500" fill="hold"/>
                                        <p:tgtEl>
                                          <p:spTgt spid="43418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4183">
                                            <p:txEl>
                                              <p:pRg st="0" end="0"/>
                                            </p:txEl>
                                          </p:spTgt>
                                        </p:tgtEl>
                                        <p:attrNameLst>
                                          <p:attrName>style.visibility</p:attrName>
                                        </p:attrNameLst>
                                      </p:cBhvr>
                                      <p:to>
                                        <p:strVal val="visible"/>
                                      </p:to>
                                    </p:set>
                                    <p:anim calcmode="lin" valueType="num">
                                      <p:cBhvr additive="base">
                                        <p:cTn id="19" dur="500" fill="hold"/>
                                        <p:tgtEl>
                                          <p:spTgt spid="43418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41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4184">
                                            <p:txEl>
                                              <p:pRg st="0" end="0"/>
                                            </p:txEl>
                                          </p:spTgt>
                                        </p:tgtEl>
                                        <p:attrNameLst>
                                          <p:attrName>style.visibility</p:attrName>
                                        </p:attrNameLst>
                                      </p:cBhvr>
                                      <p:to>
                                        <p:strVal val="visible"/>
                                      </p:to>
                                    </p:set>
                                    <p:anim calcmode="lin" valueType="num">
                                      <p:cBhvr additive="base">
                                        <p:cTn id="25" dur="500" fill="hold"/>
                                        <p:tgtEl>
                                          <p:spTgt spid="43418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4185">
                                            <p:txEl>
                                              <p:pRg st="0" end="0"/>
                                            </p:txEl>
                                          </p:spTgt>
                                        </p:tgtEl>
                                        <p:attrNameLst>
                                          <p:attrName>style.visibility</p:attrName>
                                        </p:attrNameLst>
                                      </p:cBhvr>
                                      <p:to>
                                        <p:strVal val="visible"/>
                                      </p:to>
                                    </p:set>
                                    <p:anim calcmode="lin" valueType="num">
                                      <p:cBhvr additive="base">
                                        <p:cTn id="31" dur="500" fill="hold"/>
                                        <p:tgtEl>
                                          <p:spTgt spid="43418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41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22" presetClass="entr" presetSubtype="4" fill="hold" grpId="0" nodeType="withEffect">
                                  <p:stCondLst>
                                    <p:cond delay="0"/>
                                  </p:stCondLst>
                                  <p:childTnLst>
                                    <p:set>
                                      <p:cBhvr>
                                        <p:cTn id="34" dur="1" fill="hold">
                                          <p:stCondLst>
                                            <p:cond delay="0"/>
                                          </p:stCondLst>
                                        </p:cTn>
                                        <p:tgtEl>
                                          <p:spTgt spid="434186"/>
                                        </p:tgtEl>
                                        <p:attrNameLst>
                                          <p:attrName>style.visibility</p:attrName>
                                        </p:attrNameLst>
                                      </p:cBhvr>
                                      <p:to>
                                        <p:strVal val="visible"/>
                                      </p:to>
                                    </p:set>
                                    <p:animEffect transition="in" filter="wipe(down)">
                                      <p:cBhvr>
                                        <p:cTn id="35" dur="500"/>
                                        <p:tgtEl>
                                          <p:spTgt spid="434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36240"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3990975"/>
            <a:ext cx="7696200" cy="2697163"/>
          </a:xfrm>
          <a:prstGeom prst="rect">
            <a:avLst/>
          </a:prstGeom>
          <a:noFill/>
          <a:ln w="9525">
            <a:noFill/>
            <a:miter lim="800000"/>
            <a:headEnd/>
            <a:tailEnd/>
          </a:ln>
        </p:spPr>
      </p:pic>
      <p:sp>
        <p:nvSpPr>
          <p:cNvPr id="64516" name="Rectangle 12"/>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451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pic>
        <p:nvPicPr>
          <p:cNvPr id="43622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4688" y="3249613"/>
            <a:ext cx="7150100" cy="396875"/>
          </a:xfrm>
          <a:prstGeom prst="rect">
            <a:avLst/>
          </a:prstGeom>
          <a:noFill/>
          <a:ln w="9525">
            <a:noFill/>
            <a:miter lim="800000"/>
            <a:headEnd/>
            <a:tailEnd/>
          </a:ln>
        </p:spPr>
      </p:pic>
      <p:pic>
        <p:nvPicPr>
          <p:cNvPr id="43623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325" y="3589338"/>
            <a:ext cx="6657975" cy="43656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36232" name="Text Box 8"/>
              <p:cNvSpPr txBox="1">
                <a:spLocks noChangeArrowheads="1"/>
              </p:cNvSpPr>
              <p:nvPr/>
            </p:nvSpPr>
            <p:spPr bwMode="auto">
              <a:xfrm>
                <a:off x="1917700" y="4773613"/>
                <a:ext cx="6592887" cy="616964"/>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cs typeface="Courier New" pitchFamily="49" charset="0"/>
                  </a:rPr>
                  <a:t>Recall that</a:t>
                </a:r>
                <a:r>
                  <a:rPr lang="en-US" i="1" dirty="0">
                    <a:solidFill>
                      <a:schemeClr val="hlink"/>
                    </a:solidFill>
                    <a:cs typeface="Courier New" pitchFamily="49" charset="0"/>
                  </a:rPr>
                  <a:t> </a:t>
                </a:r>
                <a14:m>
                  <m:oMath xmlns:m="http://schemas.openxmlformats.org/officeDocument/2006/math">
                    <m:sSub>
                      <m:sSubPr>
                        <m:ctrlPr>
                          <a:rPr lang="en-US" b="0" i="1" dirty="0" smtClean="0">
                            <a:solidFill>
                              <a:schemeClr val="hlink"/>
                            </a:solidFill>
                            <a:latin typeface="Cambria Math" panose="02040503050406030204" pitchFamily="18" charset="0"/>
                            <a:cs typeface="Courier New" pitchFamily="49" charset="0"/>
                          </a:rPr>
                        </m:ctrlPr>
                      </m:sSubPr>
                      <m:e>
                        <m:r>
                          <a:rPr lang="en-US" i="1" dirty="0" smtClean="0">
                            <a:solidFill>
                              <a:schemeClr val="hlink"/>
                            </a:solidFill>
                            <a:latin typeface="Cambria Math" panose="02040503050406030204" pitchFamily="18" charset="0"/>
                            <a:cs typeface="Courier New" pitchFamily="49" charset="0"/>
                          </a:rPr>
                          <m:t>𝐸</m:t>
                        </m:r>
                      </m:e>
                      <m:sub>
                        <m:r>
                          <a:rPr lang="en-US" b="0" i="1" dirty="0" smtClean="0">
                            <a:solidFill>
                              <a:schemeClr val="hlink"/>
                            </a:solidFill>
                            <a:latin typeface="Cambria Math" panose="02040503050406030204" pitchFamily="18" charset="0"/>
                            <a:cs typeface="Courier New" pitchFamily="49" charset="0"/>
                          </a:rPr>
                          <m:t>𝑃</m:t>
                        </m:r>
                      </m:sub>
                    </m:sSub>
                    <m:r>
                      <a:rPr lang="en-US" i="1" dirty="0">
                        <a:solidFill>
                          <a:schemeClr val="hlink"/>
                        </a:solidFill>
                        <a:latin typeface="Cambria Math" panose="02040503050406030204" pitchFamily="18" charset="0"/>
                        <a:cs typeface="Courier New" pitchFamily="49" charset="0"/>
                      </a:rPr>
                      <m:t>=</m:t>
                    </m:r>
                    <m:r>
                      <a:rPr lang="en-US" b="0" i="1" dirty="0" smtClean="0">
                        <a:solidFill>
                          <a:schemeClr val="hlink"/>
                        </a:solidFill>
                        <a:latin typeface="Cambria Math" panose="02040503050406030204" pitchFamily="18" charset="0"/>
                        <a:cs typeface="Courier New" pitchFamily="49" charset="0"/>
                      </a:rPr>
                      <m:t>−</m:t>
                    </m:r>
                    <m:f>
                      <m:fPr>
                        <m:ctrlPr>
                          <a:rPr lang="en-US" i="1" dirty="0">
                            <a:solidFill>
                              <a:schemeClr val="hlink"/>
                            </a:solidFill>
                            <a:latin typeface="Cambria Math" panose="02040503050406030204" pitchFamily="18" charset="0"/>
                            <a:cs typeface="Courier New" pitchFamily="49" charset="0"/>
                          </a:rPr>
                        </m:ctrlPr>
                      </m:fPr>
                      <m:num>
                        <m:r>
                          <a:rPr lang="en-US" i="1" dirty="0" err="1">
                            <a:solidFill>
                              <a:schemeClr val="hlink"/>
                            </a:solidFill>
                            <a:latin typeface="Cambria Math" panose="02040503050406030204" pitchFamily="18" charset="0"/>
                            <a:cs typeface="Courier New" pitchFamily="49" charset="0"/>
                          </a:rPr>
                          <m:t>𝐺𝑀𝑚</m:t>
                        </m:r>
                      </m:num>
                      <m:den>
                        <m:r>
                          <a:rPr lang="en-US" i="1" dirty="0">
                            <a:solidFill>
                              <a:schemeClr val="hlink"/>
                            </a:solidFill>
                            <a:latin typeface="Cambria Math" panose="02040503050406030204" pitchFamily="18" charset="0"/>
                            <a:cs typeface="Courier New" pitchFamily="49" charset="0"/>
                          </a:rPr>
                          <m:t>𝑟</m:t>
                        </m:r>
                      </m:den>
                    </m:f>
                  </m:oMath>
                </a14:m>
                <a:r>
                  <a:rPr lang="en-US" dirty="0">
                    <a:solidFill>
                      <a:schemeClr val="hlink"/>
                    </a:solidFill>
                    <a:cs typeface="Courier New" pitchFamily="49" charset="0"/>
                  </a:rPr>
                  <a:t>.</a:t>
                </a:r>
              </a:p>
            </p:txBody>
          </p:sp>
        </mc:Choice>
        <mc:Fallback xmlns="">
          <p:sp>
            <p:nvSpPr>
              <p:cNvPr id="436232" name="Text Box 8"/>
              <p:cNvSpPr txBox="1">
                <a:spLocks noRot="1" noChangeAspect="1" noMove="1" noResize="1" noEditPoints="1" noAdjustHandles="1" noChangeArrowheads="1" noChangeShapeType="1" noTextEdit="1"/>
              </p:cNvSpPr>
              <p:nvPr/>
            </p:nvSpPr>
            <p:spPr bwMode="auto">
              <a:xfrm>
                <a:off x="1917700" y="4773613"/>
                <a:ext cx="6592887" cy="616964"/>
              </a:xfrm>
              <a:prstGeom prst="rect">
                <a:avLst/>
              </a:prstGeom>
              <a:blipFill>
                <a:blip r:embed="rId9"/>
                <a:stretch>
                  <a:fillRect l="-1480" b="-8911"/>
                </a:stretch>
              </a:blipFill>
              <a:ln w="9525">
                <a:noFill/>
                <a:miter lim="800000"/>
                <a:headEnd/>
                <a:tailEnd/>
              </a:ln>
            </p:spPr>
            <p:txBody>
              <a:bodyPr/>
              <a:lstStyle/>
              <a:p>
                <a:r>
                  <a:rPr lang="en-US">
                    <a:noFill/>
                  </a:rPr>
                  <a:t> </a:t>
                </a:r>
              </a:p>
            </p:txBody>
          </p:sp>
        </mc:Fallback>
      </mc:AlternateContent>
      <p:sp>
        <p:nvSpPr>
          <p:cNvPr id="11" name="Rectangle 10"/>
          <p:cNvSpPr/>
          <p:nvPr/>
        </p:nvSpPr>
        <p:spPr>
          <a:xfrm>
            <a:off x="1869561" y="5704927"/>
            <a:ext cx="6512439" cy="41936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6233" name="Text Box 9"/>
              <p:cNvSpPr txBox="1">
                <a:spLocks noChangeArrowheads="1"/>
              </p:cNvSpPr>
              <p:nvPr/>
            </p:nvSpPr>
            <p:spPr bwMode="auto">
              <a:xfrm>
                <a:off x="1917700" y="5471872"/>
                <a:ext cx="6592888" cy="74546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cs typeface="Courier New" pitchFamily="49" charset="0"/>
                  </a:rPr>
                  <a:t>Thus </a:t>
                </a:r>
                <a14:m>
                  <m:oMath xmlns:m="http://schemas.openxmlformats.org/officeDocument/2006/math">
                    <m:r>
                      <a:rPr lang="en-US" i="1" dirty="0" smtClean="0">
                        <a:solidFill>
                          <a:schemeClr val="hlink"/>
                        </a:solidFill>
                        <a:latin typeface="Cambria Math" panose="02040503050406030204" pitchFamily="18" charset="0"/>
                        <a:ea typeface="Cambria Math" panose="02040503050406030204" pitchFamily="18" charset="0"/>
                        <a:cs typeface="Courier New" pitchFamily="49" charset="0"/>
                      </a:rPr>
                      <m:t>∆</m:t>
                    </m:r>
                    <m:sSub>
                      <m:sSubPr>
                        <m:ctrlPr>
                          <a:rPr lang="en-US" b="0" i="1" dirty="0" smtClean="0">
                            <a:solidFill>
                              <a:schemeClr val="hlink"/>
                            </a:solidFill>
                            <a:latin typeface="Cambria Math" panose="02040503050406030204" pitchFamily="18" charset="0"/>
                            <a:ea typeface="Cambria Math" panose="02040503050406030204" pitchFamily="18" charset="0"/>
                            <a:cs typeface="Courier New" pitchFamily="49" charset="0"/>
                          </a:rPr>
                        </m:ctrlPr>
                      </m:sSubPr>
                      <m:e>
                        <m:r>
                          <a:rPr lang="en-US" i="1" dirty="0">
                            <a:solidFill>
                              <a:schemeClr val="hlink"/>
                            </a:solidFill>
                            <a:latin typeface="Cambria Math" panose="02040503050406030204" pitchFamily="18" charset="0"/>
                            <a:cs typeface="Courier New" pitchFamily="49" charset="0"/>
                          </a:rPr>
                          <m:t>𝐸</m:t>
                        </m:r>
                      </m:e>
                      <m:sub>
                        <m:r>
                          <a:rPr lang="en-US" b="0" i="1" dirty="0" smtClean="0">
                            <a:solidFill>
                              <a:schemeClr val="hlink"/>
                            </a:solidFill>
                            <a:latin typeface="Cambria Math" panose="02040503050406030204" pitchFamily="18" charset="0"/>
                            <a:cs typeface="Courier New" pitchFamily="49" charset="0"/>
                          </a:rPr>
                          <m:t>𝑃</m:t>
                        </m:r>
                      </m:sub>
                    </m:sSub>
                    <m:r>
                      <a:rPr lang="en-US" i="1" dirty="0">
                        <a:solidFill>
                          <a:schemeClr val="hlink"/>
                        </a:solidFill>
                        <a:latin typeface="Cambria Math" panose="02040503050406030204" pitchFamily="18" charset="0"/>
                        <a:cs typeface="Courier New" pitchFamily="49" charset="0"/>
                      </a:rPr>
                      <m:t>=</m:t>
                    </m:r>
                    <m:r>
                      <a:rPr lang="en-US" b="0" i="1" dirty="0" smtClean="0">
                        <a:solidFill>
                          <a:schemeClr val="hlink"/>
                        </a:solidFill>
                        <a:latin typeface="Cambria Math" panose="02040503050406030204" pitchFamily="18" charset="0"/>
                        <a:cs typeface="Courier New" pitchFamily="49" charset="0"/>
                      </a:rPr>
                      <m:t>−</m:t>
                    </m:r>
                    <m:r>
                      <a:rPr lang="en-US" i="1" dirty="0" err="1">
                        <a:solidFill>
                          <a:schemeClr val="hlink"/>
                        </a:solidFill>
                        <a:latin typeface="Cambria Math" panose="02040503050406030204" pitchFamily="18" charset="0"/>
                        <a:cs typeface="Courier New" pitchFamily="49" charset="0"/>
                      </a:rPr>
                      <m:t>𝐺𝑀𝑚</m:t>
                    </m:r>
                    <m:d>
                      <m:dPr>
                        <m:ctrlPr>
                          <a:rPr lang="en-US" i="1" dirty="0">
                            <a:solidFill>
                              <a:schemeClr val="hlink"/>
                            </a:solidFill>
                            <a:latin typeface="Cambria Math" panose="02040503050406030204" pitchFamily="18" charset="0"/>
                            <a:cs typeface="Courier New" pitchFamily="49" charset="0"/>
                          </a:rPr>
                        </m:ctrlPr>
                      </m:dPr>
                      <m:e>
                        <m:f>
                          <m:fPr>
                            <m:ctrlPr>
                              <a:rPr lang="en-US" i="1" dirty="0">
                                <a:solidFill>
                                  <a:schemeClr val="hlink"/>
                                </a:solidFill>
                                <a:latin typeface="Cambria Math" panose="02040503050406030204" pitchFamily="18" charset="0"/>
                                <a:cs typeface="Courier New" pitchFamily="49" charset="0"/>
                              </a:rPr>
                            </m:ctrlPr>
                          </m:fPr>
                          <m:num>
                            <m:r>
                              <a:rPr lang="en-US" i="1" dirty="0">
                                <a:solidFill>
                                  <a:schemeClr val="hlink"/>
                                </a:solidFill>
                                <a:latin typeface="Cambria Math" panose="02040503050406030204" pitchFamily="18" charset="0"/>
                                <a:cs typeface="Courier New" pitchFamily="49" charset="0"/>
                              </a:rPr>
                              <m:t>1</m:t>
                            </m:r>
                          </m:num>
                          <m:den>
                            <m:r>
                              <a:rPr lang="en-US" i="1" dirty="0" smtClean="0">
                                <a:solidFill>
                                  <a:schemeClr val="hlink"/>
                                </a:solidFill>
                                <a:latin typeface="Cambria Math" panose="02040503050406030204" pitchFamily="18" charset="0"/>
                                <a:cs typeface="Courier New" pitchFamily="49" charset="0"/>
                              </a:rPr>
                              <m:t>𝑅</m:t>
                            </m:r>
                          </m:den>
                        </m:f>
                        <m:r>
                          <a:rPr lang="en-US" b="0" i="1" dirty="0" smtClean="0">
                            <a:solidFill>
                              <a:schemeClr val="hlink"/>
                            </a:solidFill>
                            <a:latin typeface="Cambria Math" panose="02040503050406030204" pitchFamily="18" charset="0"/>
                            <a:cs typeface="Courier New" pitchFamily="49" charset="0"/>
                          </a:rPr>
                          <m:t>−</m:t>
                        </m:r>
                        <m:f>
                          <m:fPr>
                            <m:ctrlPr>
                              <a:rPr lang="en-US" i="1" dirty="0">
                                <a:solidFill>
                                  <a:schemeClr val="hlink"/>
                                </a:solidFill>
                                <a:latin typeface="Cambria Math" panose="02040503050406030204" pitchFamily="18" charset="0"/>
                                <a:cs typeface="Courier New" pitchFamily="49" charset="0"/>
                              </a:rPr>
                            </m:ctrlPr>
                          </m:fPr>
                          <m:num>
                            <m:r>
                              <a:rPr lang="en-US" i="1" dirty="0">
                                <a:solidFill>
                                  <a:schemeClr val="hlink"/>
                                </a:solidFill>
                                <a:latin typeface="Cambria Math" panose="02040503050406030204" pitchFamily="18" charset="0"/>
                                <a:cs typeface="Courier New" pitchFamily="49" charset="0"/>
                              </a:rPr>
                              <m:t>1</m:t>
                            </m:r>
                          </m:num>
                          <m:den>
                            <m:sSub>
                              <m:sSubPr>
                                <m:ctrlPr>
                                  <a:rPr lang="en-US" b="0" i="1" dirty="0" smtClean="0">
                                    <a:solidFill>
                                      <a:schemeClr val="hlink"/>
                                    </a:solidFill>
                                    <a:latin typeface="Cambria Math" panose="02040503050406030204" pitchFamily="18" charset="0"/>
                                    <a:cs typeface="Courier New" pitchFamily="49" charset="0"/>
                                  </a:rPr>
                                </m:ctrlPr>
                              </m:sSubPr>
                              <m:e>
                                <m:r>
                                  <a:rPr lang="en-US" i="1" dirty="0">
                                    <a:solidFill>
                                      <a:schemeClr val="hlink"/>
                                    </a:solidFill>
                                    <a:latin typeface="Cambria Math" panose="02040503050406030204" pitchFamily="18" charset="0"/>
                                    <a:cs typeface="Courier New" pitchFamily="49" charset="0"/>
                                  </a:rPr>
                                  <m:t>𝑅</m:t>
                                </m:r>
                              </m:e>
                              <m:sub>
                                <m:r>
                                  <a:rPr lang="en-US" b="0" i="1" dirty="0" smtClean="0">
                                    <a:solidFill>
                                      <a:schemeClr val="hlink"/>
                                    </a:solidFill>
                                    <a:latin typeface="Cambria Math" panose="02040503050406030204" pitchFamily="18" charset="0"/>
                                    <a:cs typeface="Courier New" pitchFamily="49" charset="0"/>
                                  </a:rPr>
                                  <m:t>𝑒</m:t>
                                </m:r>
                              </m:sub>
                            </m:sSub>
                          </m:den>
                        </m:f>
                      </m:e>
                    </m:d>
                    <m:r>
                      <a:rPr lang="en-US" i="1" dirty="0">
                        <a:solidFill>
                          <a:schemeClr val="hlink"/>
                        </a:solidFill>
                        <a:latin typeface="Cambria Math" panose="02040503050406030204" pitchFamily="18" charset="0"/>
                        <a:cs typeface="Courier New" pitchFamily="49" charset="0"/>
                      </a:rPr>
                      <m:t>.</m:t>
                    </m:r>
                  </m:oMath>
                </a14:m>
                <a:endParaRPr lang="en-US" dirty="0">
                  <a:solidFill>
                    <a:schemeClr val="hlink"/>
                  </a:solidFill>
                  <a:cs typeface="Courier New" pitchFamily="49" charset="0"/>
                </a:endParaRPr>
              </a:p>
            </p:txBody>
          </p:sp>
        </mc:Choice>
        <mc:Fallback xmlns="">
          <p:sp>
            <p:nvSpPr>
              <p:cNvPr id="436233" name="Text Box 9"/>
              <p:cNvSpPr txBox="1">
                <a:spLocks noRot="1" noChangeAspect="1" noMove="1" noResize="1" noEditPoints="1" noAdjustHandles="1" noChangeArrowheads="1" noChangeShapeType="1" noTextEdit="1"/>
              </p:cNvSpPr>
              <p:nvPr/>
            </p:nvSpPr>
            <p:spPr bwMode="auto">
              <a:xfrm>
                <a:off x="1917700" y="5471872"/>
                <a:ext cx="6592888" cy="745460"/>
              </a:xfrm>
              <a:prstGeom prst="rect">
                <a:avLst/>
              </a:prstGeom>
              <a:blipFill>
                <a:blip r:embed="rId10"/>
                <a:stretch>
                  <a:fillRect l="-1480"/>
                </a:stretch>
              </a:blipFill>
              <a:ln w="9525">
                <a:noFill/>
                <a:miter lim="800000"/>
                <a:headEnd/>
                <a:tailEnd/>
              </a:ln>
            </p:spPr>
            <p:txBody>
              <a:bodyPr/>
              <a:lstStyle/>
              <a:p>
                <a:r>
                  <a:rPr lang="en-US">
                    <a:noFill/>
                  </a:rPr>
                  <a:t> </a:t>
                </a:r>
              </a:p>
            </p:txBody>
          </p:sp>
        </mc:Fallback>
      </mc:AlternateContent>
      <p:sp>
        <p:nvSpPr>
          <p:cNvPr id="6452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6229"/>
                                        </p:tgtEl>
                                        <p:attrNameLst>
                                          <p:attrName>style.visibility</p:attrName>
                                        </p:attrNameLst>
                                      </p:cBhvr>
                                      <p:to>
                                        <p:strVal val="visible"/>
                                      </p:to>
                                    </p:set>
                                    <p:anim calcmode="lin" valueType="num">
                                      <p:cBhvr additive="base">
                                        <p:cTn id="7" dur="500" fill="hold"/>
                                        <p:tgtEl>
                                          <p:spTgt spid="436229"/>
                                        </p:tgtEl>
                                        <p:attrNameLst>
                                          <p:attrName>ppt_x</p:attrName>
                                        </p:attrNameLst>
                                      </p:cBhvr>
                                      <p:tavLst>
                                        <p:tav tm="0">
                                          <p:val>
                                            <p:strVal val="#ppt_x"/>
                                          </p:val>
                                        </p:tav>
                                        <p:tav tm="100000">
                                          <p:val>
                                            <p:strVal val="#ppt_x"/>
                                          </p:val>
                                        </p:tav>
                                      </p:tavLst>
                                    </p:anim>
                                    <p:anim calcmode="lin" valueType="num">
                                      <p:cBhvr additive="base">
                                        <p:cTn id="8" dur="500" fill="hold"/>
                                        <p:tgtEl>
                                          <p:spTgt spid="4362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6230"/>
                                        </p:tgtEl>
                                        <p:attrNameLst>
                                          <p:attrName>style.visibility</p:attrName>
                                        </p:attrNameLst>
                                      </p:cBhvr>
                                      <p:to>
                                        <p:strVal val="visible"/>
                                      </p:to>
                                    </p:set>
                                    <p:anim calcmode="lin" valueType="num">
                                      <p:cBhvr additive="base">
                                        <p:cTn id="13" dur="500" fill="hold"/>
                                        <p:tgtEl>
                                          <p:spTgt spid="436230"/>
                                        </p:tgtEl>
                                        <p:attrNameLst>
                                          <p:attrName>ppt_x</p:attrName>
                                        </p:attrNameLst>
                                      </p:cBhvr>
                                      <p:tavLst>
                                        <p:tav tm="0">
                                          <p:val>
                                            <p:strVal val="#ppt_x"/>
                                          </p:val>
                                        </p:tav>
                                        <p:tav tm="100000">
                                          <p:val>
                                            <p:strVal val="#ppt_x"/>
                                          </p:val>
                                        </p:tav>
                                      </p:tavLst>
                                    </p:anim>
                                    <p:anim calcmode="lin" valueType="num">
                                      <p:cBhvr additive="base">
                                        <p:cTn id="14" dur="500" fill="hold"/>
                                        <p:tgtEl>
                                          <p:spTgt spid="4362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6240"/>
                                        </p:tgtEl>
                                        <p:attrNameLst>
                                          <p:attrName>style.visibility</p:attrName>
                                        </p:attrNameLst>
                                      </p:cBhvr>
                                      <p:to>
                                        <p:strVal val="visible"/>
                                      </p:to>
                                    </p:set>
                                    <p:anim calcmode="lin" valueType="num">
                                      <p:cBhvr additive="base">
                                        <p:cTn id="19" dur="500" fill="hold"/>
                                        <p:tgtEl>
                                          <p:spTgt spid="436240"/>
                                        </p:tgtEl>
                                        <p:attrNameLst>
                                          <p:attrName>ppt_x</p:attrName>
                                        </p:attrNameLst>
                                      </p:cBhvr>
                                      <p:tavLst>
                                        <p:tav tm="0">
                                          <p:val>
                                            <p:strVal val="#ppt_x"/>
                                          </p:val>
                                        </p:tav>
                                        <p:tav tm="100000">
                                          <p:val>
                                            <p:strVal val="#ppt_x"/>
                                          </p:val>
                                        </p:tav>
                                      </p:tavLst>
                                    </p:anim>
                                    <p:anim calcmode="lin" valueType="num">
                                      <p:cBhvr additive="base">
                                        <p:cTn id="20" dur="500" fill="hold"/>
                                        <p:tgtEl>
                                          <p:spTgt spid="4362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6232">
                                            <p:txEl>
                                              <p:pRg st="0" end="0"/>
                                            </p:txEl>
                                          </p:spTgt>
                                        </p:tgtEl>
                                        <p:attrNameLst>
                                          <p:attrName>style.visibility</p:attrName>
                                        </p:attrNameLst>
                                      </p:cBhvr>
                                      <p:to>
                                        <p:strVal val="visible"/>
                                      </p:to>
                                    </p:set>
                                    <p:anim calcmode="lin" valueType="num">
                                      <p:cBhvr additive="base">
                                        <p:cTn id="25" dur="500" fill="hold"/>
                                        <p:tgtEl>
                                          <p:spTgt spid="4362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62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6233">
                                            <p:txEl>
                                              <p:pRg st="0" end="0"/>
                                            </p:txEl>
                                          </p:spTgt>
                                        </p:tgtEl>
                                        <p:attrNameLst>
                                          <p:attrName>style.visibility</p:attrName>
                                        </p:attrNameLst>
                                      </p:cBhvr>
                                      <p:to>
                                        <p:strVal val="visible"/>
                                      </p:to>
                                    </p:set>
                                    <p:anim calcmode="lin" valueType="num">
                                      <p:cBhvr additive="base">
                                        <p:cTn id="31" dur="500" fill="hold"/>
                                        <p:tgtEl>
                                          <p:spTgt spid="43623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62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0035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Utilization: </a:t>
            </a:r>
            <a:endParaRPr lang="en-US" altLang="en-US">
              <a:solidFill>
                <a:srgbClr val="000000"/>
              </a:solidFill>
            </a:endParaRPr>
          </a:p>
          <a:p>
            <a:pPr marL="633413" indent="-633413"/>
            <a:r>
              <a:rPr lang="en-US" altLang="en-US">
                <a:solidFill>
                  <a:srgbClr val="000000"/>
                </a:solidFill>
              </a:rPr>
              <a:t>• The global positioning system depends on complete understanding of satellite motion </a:t>
            </a:r>
          </a:p>
          <a:p>
            <a:pPr marL="633413" indent="-633413"/>
            <a:r>
              <a:rPr lang="en-US" altLang="en-US">
                <a:solidFill>
                  <a:srgbClr val="000000"/>
                </a:solidFill>
              </a:rPr>
              <a:t>• Geostationary / polar satellites </a:t>
            </a:r>
          </a:p>
          <a:p>
            <a:pPr marL="633413" indent="-633413"/>
            <a:r>
              <a:rPr lang="en-US" altLang="en-US">
                <a:solidFill>
                  <a:srgbClr val="000000"/>
                </a:solidFill>
              </a:rPr>
              <a:t>• The acceleration of charged particles in particle accelerators and in many medical imaging devices depends on the presence of electric fields (see </a:t>
            </a:r>
            <a:r>
              <a:rPr lang="en-US" altLang="en-US" i="1">
                <a:solidFill>
                  <a:srgbClr val="000000"/>
                </a:solidFill>
              </a:rPr>
              <a:t>Physics </a:t>
            </a:r>
            <a:r>
              <a:rPr lang="en-US" altLang="en-US">
                <a:solidFill>
                  <a:srgbClr val="000000"/>
                </a:solidFill>
              </a:rPr>
              <a:t>option sub-topic </a:t>
            </a:r>
            <a:r>
              <a:rPr lang="en-US" altLang="en-US" i="1">
                <a:solidFill>
                  <a:srgbClr val="000000"/>
                </a:solidFill>
              </a:rPr>
              <a:t>C.4</a:t>
            </a:r>
            <a:r>
              <a:rPr lang="en-US" altLang="en-US">
                <a:solidFill>
                  <a:srgbClr val="000000"/>
                </a:solidFill>
              </a:rPr>
              <a:t>) </a:t>
            </a:r>
            <a:endParaRPr lang="en-US" altLang="en-US" b="1">
              <a:solidFill>
                <a:srgbClr val="000000"/>
              </a:solidFill>
            </a:endParaRPr>
          </a:p>
        </p:txBody>
      </p:sp>
      <p:sp>
        <p:nvSpPr>
          <p:cNvPr id="717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3"/>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38290"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0088" y="4017963"/>
            <a:ext cx="7715250" cy="1528762"/>
          </a:xfrm>
          <a:prstGeom prst="rect">
            <a:avLst/>
          </a:prstGeom>
          <a:noFill/>
          <a:ln w="9525">
            <a:noFill/>
            <a:miter lim="800000"/>
            <a:headEnd/>
            <a:tailEnd/>
          </a:ln>
        </p:spPr>
      </p:pic>
      <p:sp>
        <p:nvSpPr>
          <p:cNvPr id="65540" name="Rectangle 1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5541"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pic>
        <p:nvPicPr>
          <p:cNvPr id="65542"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4688" y="3249613"/>
            <a:ext cx="7150100" cy="396875"/>
          </a:xfrm>
          <a:prstGeom prst="rect">
            <a:avLst/>
          </a:prstGeom>
          <a:noFill/>
          <a:ln w="9525">
            <a:noFill/>
            <a:miter lim="800000"/>
            <a:headEnd/>
            <a:tailEnd/>
          </a:ln>
        </p:spPr>
      </p:pic>
      <p:pic>
        <p:nvPicPr>
          <p:cNvPr id="65543"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325" y="3589338"/>
            <a:ext cx="6657975" cy="43656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38280" name="Text Box 8"/>
              <p:cNvSpPr txBox="1">
                <a:spLocks noChangeArrowheads="1"/>
              </p:cNvSpPr>
              <p:nvPr/>
            </p:nvSpPr>
            <p:spPr bwMode="auto">
              <a:xfrm>
                <a:off x="1919288" y="4325144"/>
                <a:ext cx="6907212" cy="570797"/>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cs typeface="Courier New" pitchFamily="49" charset="0"/>
                  </a:rPr>
                  <a:t>The probe is in circular motion so </a:t>
                </a:r>
                <a14:m>
                  <m:oMath xmlns:m="http://schemas.openxmlformats.org/officeDocument/2006/math">
                    <m:sSub>
                      <m:sSubPr>
                        <m:ctrlPr>
                          <a:rPr lang="en-US" sz="2000" b="0" i="1" dirty="0" smtClean="0">
                            <a:solidFill>
                              <a:schemeClr val="hlink"/>
                            </a:solidFill>
                            <a:latin typeface="Cambria Math" panose="02040503050406030204" pitchFamily="18" charset="0"/>
                            <a:cs typeface="Courier New" pitchFamily="49" charset="0"/>
                          </a:rPr>
                        </m:ctrlPr>
                      </m:sSubPr>
                      <m:e>
                        <m:r>
                          <a:rPr lang="en-US" sz="2000" i="1" dirty="0" smtClean="0">
                            <a:solidFill>
                              <a:schemeClr val="hlink"/>
                            </a:solidFill>
                            <a:latin typeface="Cambria Math" panose="02040503050406030204" pitchFamily="18" charset="0"/>
                            <a:cs typeface="Courier New" pitchFamily="49" charset="0"/>
                          </a:rPr>
                          <m:t>𝐹</m:t>
                        </m:r>
                      </m:e>
                      <m:sub>
                        <m:r>
                          <a:rPr lang="en-US" sz="2000" b="0" i="1" dirty="0" smtClean="0">
                            <a:solidFill>
                              <a:schemeClr val="hlink"/>
                            </a:solidFill>
                            <a:latin typeface="Cambria Math" panose="02040503050406030204" pitchFamily="18" charset="0"/>
                            <a:cs typeface="Courier New" pitchFamily="49" charset="0"/>
                          </a:rPr>
                          <m:t>𝑐</m:t>
                        </m:r>
                      </m:sub>
                    </m:sSub>
                    <m:r>
                      <a:rPr lang="en-US" sz="2000" i="1" dirty="0">
                        <a:solidFill>
                          <a:schemeClr val="hlink"/>
                        </a:solidFill>
                        <a:latin typeface="Cambria Math" panose="02040503050406030204" pitchFamily="18" charset="0"/>
                        <a:cs typeface="Courier New" pitchFamily="49" charset="0"/>
                      </a:rPr>
                      <m:t>=</m:t>
                    </m:r>
                    <m:f>
                      <m:fPr>
                        <m:ctrlPr>
                          <a:rPr lang="en-US" sz="2000" i="1" dirty="0" smtClean="0">
                            <a:solidFill>
                              <a:schemeClr val="hlink"/>
                            </a:solidFill>
                            <a:latin typeface="Cambria Math" panose="02040503050406030204" pitchFamily="18" charset="0"/>
                            <a:cs typeface="Courier New" pitchFamily="49" charset="0"/>
                          </a:rPr>
                        </m:ctrlPr>
                      </m:fPr>
                      <m:num>
                        <m:r>
                          <a:rPr lang="en-US" sz="2000" i="1" dirty="0">
                            <a:solidFill>
                              <a:schemeClr val="hlink"/>
                            </a:solidFill>
                            <a:latin typeface="Cambria Math" panose="02040503050406030204" pitchFamily="18" charset="0"/>
                            <a:cs typeface="Courier New" pitchFamily="49" charset="0"/>
                          </a:rPr>
                          <m:t>𝑚</m:t>
                        </m:r>
                        <m:sSup>
                          <m:sSupPr>
                            <m:ctrlPr>
                              <a:rPr lang="en-US" sz="2000" b="0" i="1" dirty="0" smtClean="0">
                                <a:solidFill>
                                  <a:schemeClr val="hlink"/>
                                </a:solidFill>
                                <a:latin typeface="Cambria Math" panose="02040503050406030204" pitchFamily="18" charset="0"/>
                                <a:cs typeface="Courier New" pitchFamily="49" charset="0"/>
                              </a:rPr>
                            </m:ctrlPr>
                          </m:sSupPr>
                          <m:e>
                            <m:r>
                              <a:rPr lang="en-US" sz="2000" i="1" dirty="0">
                                <a:solidFill>
                                  <a:schemeClr val="hlink"/>
                                </a:solidFill>
                                <a:latin typeface="Cambria Math" panose="02040503050406030204" pitchFamily="18" charset="0"/>
                                <a:cs typeface="Courier New" pitchFamily="49" charset="0"/>
                              </a:rPr>
                              <m:t>𝑣</m:t>
                            </m:r>
                          </m:e>
                          <m:sup>
                            <m:r>
                              <a:rPr lang="en-US" sz="2000" b="0" i="1" dirty="0" smtClean="0">
                                <a:solidFill>
                                  <a:schemeClr val="hlink"/>
                                </a:solidFill>
                                <a:latin typeface="Cambria Math" panose="02040503050406030204" pitchFamily="18" charset="0"/>
                                <a:cs typeface="Courier New" pitchFamily="49" charset="0"/>
                              </a:rPr>
                              <m:t>2</m:t>
                            </m:r>
                          </m:sup>
                        </m:sSup>
                      </m:num>
                      <m:den>
                        <m:r>
                          <a:rPr lang="en-US" sz="2000" i="1" dirty="0">
                            <a:solidFill>
                              <a:schemeClr val="hlink"/>
                            </a:solidFill>
                            <a:latin typeface="Cambria Math" panose="02040503050406030204" pitchFamily="18" charset="0"/>
                            <a:cs typeface="Courier New" pitchFamily="49" charset="0"/>
                          </a:rPr>
                          <m:t>𝑅</m:t>
                        </m:r>
                      </m:den>
                    </m:f>
                  </m:oMath>
                </a14:m>
                <a:r>
                  <a:rPr lang="en-US" dirty="0">
                    <a:solidFill>
                      <a:schemeClr val="hlink"/>
                    </a:solidFill>
                    <a:cs typeface="Courier New" pitchFamily="49" charset="0"/>
                  </a:rPr>
                  <a:t>.</a:t>
                </a:r>
              </a:p>
            </p:txBody>
          </p:sp>
        </mc:Choice>
        <mc:Fallback xmlns="">
          <p:sp>
            <p:nvSpPr>
              <p:cNvPr id="438280" name="Text Box 8"/>
              <p:cNvSpPr txBox="1">
                <a:spLocks noRot="1" noChangeAspect="1" noMove="1" noResize="1" noEditPoints="1" noAdjustHandles="1" noChangeArrowheads="1" noChangeShapeType="1" noTextEdit="1"/>
              </p:cNvSpPr>
              <p:nvPr/>
            </p:nvSpPr>
            <p:spPr bwMode="auto">
              <a:xfrm>
                <a:off x="1919288" y="4325144"/>
                <a:ext cx="6907212" cy="570797"/>
              </a:xfrm>
              <a:prstGeom prst="rect">
                <a:avLst/>
              </a:prstGeom>
              <a:blipFill>
                <a:blip r:embed="rId9"/>
                <a:stretch>
                  <a:fillRect l="-1412" b="-1505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8281" name="Text Box 9"/>
              <p:cNvSpPr txBox="1">
                <a:spLocks noChangeArrowheads="1"/>
              </p:cNvSpPr>
              <p:nvPr/>
            </p:nvSpPr>
            <p:spPr bwMode="auto">
              <a:xfrm>
                <a:off x="1911350" y="4904868"/>
                <a:ext cx="6797675" cy="616964"/>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cs typeface="Courier New" pitchFamily="49" charset="0"/>
                  </a:rPr>
                  <a:t>But </a:t>
                </a:r>
                <a14:m>
                  <m:oMath xmlns:m="http://schemas.openxmlformats.org/officeDocument/2006/math">
                    <m:sSub>
                      <m:sSubPr>
                        <m:ctrlPr>
                          <a:rPr lang="en-US" b="0" i="1" dirty="0" smtClean="0">
                            <a:solidFill>
                              <a:schemeClr val="hlink"/>
                            </a:solidFill>
                            <a:latin typeface="Cambria Math" panose="02040503050406030204" pitchFamily="18" charset="0"/>
                            <a:cs typeface="Courier New" pitchFamily="49" charset="0"/>
                          </a:rPr>
                        </m:ctrlPr>
                      </m:sSubPr>
                      <m:e>
                        <m:r>
                          <a:rPr lang="en-US" i="1" dirty="0" smtClean="0">
                            <a:solidFill>
                              <a:schemeClr val="hlink"/>
                            </a:solidFill>
                            <a:latin typeface="Cambria Math" panose="02040503050406030204" pitchFamily="18" charset="0"/>
                            <a:cs typeface="Courier New" pitchFamily="49" charset="0"/>
                          </a:rPr>
                          <m:t>𝐹</m:t>
                        </m:r>
                      </m:e>
                      <m:sub>
                        <m:r>
                          <a:rPr lang="en-US" b="0" i="1" dirty="0" smtClean="0">
                            <a:solidFill>
                              <a:schemeClr val="hlink"/>
                            </a:solidFill>
                            <a:latin typeface="Cambria Math" panose="02040503050406030204" pitchFamily="18" charset="0"/>
                            <a:cs typeface="Courier New" pitchFamily="49" charset="0"/>
                          </a:rPr>
                          <m:t>𝑔</m:t>
                        </m:r>
                      </m:sub>
                    </m:sSub>
                    <m:r>
                      <a:rPr lang="en-US" i="1" dirty="0">
                        <a:solidFill>
                          <a:schemeClr val="hlink"/>
                        </a:solidFill>
                        <a:latin typeface="Cambria Math" panose="02040503050406030204" pitchFamily="18" charset="0"/>
                        <a:cs typeface="Courier New" pitchFamily="49" charset="0"/>
                      </a:rPr>
                      <m:t>=</m:t>
                    </m:r>
                    <m:f>
                      <m:fPr>
                        <m:ctrlPr>
                          <a:rPr lang="en-US" i="1" dirty="0">
                            <a:solidFill>
                              <a:schemeClr val="hlink"/>
                            </a:solidFill>
                            <a:latin typeface="Cambria Math" panose="02040503050406030204" pitchFamily="18" charset="0"/>
                            <a:cs typeface="Courier New" pitchFamily="49" charset="0"/>
                          </a:rPr>
                        </m:ctrlPr>
                      </m:fPr>
                      <m:num>
                        <m:r>
                          <a:rPr lang="en-US" i="1" dirty="0" err="1">
                            <a:solidFill>
                              <a:schemeClr val="hlink"/>
                            </a:solidFill>
                            <a:latin typeface="Cambria Math" panose="02040503050406030204" pitchFamily="18" charset="0"/>
                            <a:cs typeface="Courier New" pitchFamily="49" charset="0"/>
                          </a:rPr>
                          <m:t>𝐺𝑀𝑚</m:t>
                        </m:r>
                      </m:num>
                      <m:den>
                        <m:sSup>
                          <m:sSupPr>
                            <m:ctrlPr>
                              <a:rPr lang="en-US" b="0" i="1" dirty="0" smtClean="0">
                                <a:solidFill>
                                  <a:schemeClr val="hlink"/>
                                </a:solidFill>
                                <a:latin typeface="Cambria Math" panose="02040503050406030204" pitchFamily="18" charset="0"/>
                                <a:cs typeface="Courier New" pitchFamily="49" charset="0"/>
                              </a:rPr>
                            </m:ctrlPr>
                          </m:sSupPr>
                          <m:e>
                            <m:r>
                              <a:rPr lang="en-US" i="1" dirty="0">
                                <a:solidFill>
                                  <a:schemeClr val="hlink"/>
                                </a:solidFill>
                                <a:latin typeface="Cambria Math" panose="02040503050406030204" pitchFamily="18" charset="0"/>
                                <a:cs typeface="Courier New" pitchFamily="49" charset="0"/>
                              </a:rPr>
                              <m:t>𝑅</m:t>
                            </m:r>
                          </m:e>
                          <m:sup>
                            <m:r>
                              <a:rPr lang="en-US" b="0" i="1" dirty="0" smtClean="0">
                                <a:solidFill>
                                  <a:schemeClr val="hlink"/>
                                </a:solidFill>
                                <a:latin typeface="Cambria Math" panose="02040503050406030204" pitchFamily="18" charset="0"/>
                                <a:cs typeface="Courier New" pitchFamily="49" charset="0"/>
                              </a:rPr>
                              <m:t>2</m:t>
                            </m:r>
                          </m:sup>
                        </m:sSup>
                      </m:den>
                    </m:f>
                    <m:r>
                      <a:rPr lang="en-US" i="1" dirty="0">
                        <a:solidFill>
                          <a:schemeClr val="hlink"/>
                        </a:solidFill>
                        <a:latin typeface="Cambria Math" panose="02040503050406030204" pitchFamily="18" charset="0"/>
                        <a:cs typeface="Courier New" pitchFamily="49" charset="0"/>
                      </a:rPr>
                      <m:t>=</m:t>
                    </m:r>
                    <m:sSub>
                      <m:sSubPr>
                        <m:ctrlPr>
                          <a:rPr lang="en-US" b="0" i="1" dirty="0" smtClean="0">
                            <a:solidFill>
                              <a:schemeClr val="hlink"/>
                            </a:solidFill>
                            <a:latin typeface="Cambria Math" panose="02040503050406030204" pitchFamily="18" charset="0"/>
                            <a:cs typeface="Courier New" pitchFamily="49" charset="0"/>
                          </a:rPr>
                        </m:ctrlPr>
                      </m:sSubPr>
                      <m:e>
                        <m:r>
                          <a:rPr lang="en-US" i="1" dirty="0">
                            <a:solidFill>
                              <a:schemeClr val="hlink"/>
                            </a:solidFill>
                            <a:latin typeface="Cambria Math" panose="02040503050406030204" pitchFamily="18" charset="0"/>
                            <a:cs typeface="Courier New" pitchFamily="49" charset="0"/>
                          </a:rPr>
                          <m:t>𝐹</m:t>
                        </m:r>
                      </m:e>
                      <m:sub>
                        <m:r>
                          <m:rPr>
                            <m:sty m:val="p"/>
                          </m:rPr>
                          <a:rPr lang="en-US" b="0" i="0" dirty="0" smtClean="0">
                            <a:solidFill>
                              <a:schemeClr val="hlink"/>
                            </a:solidFill>
                            <a:latin typeface="Cambria Math" panose="02040503050406030204" pitchFamily="18" charset="0"/>
                            <a:cs typeface="Courier New" pitchFamily="49" charset="0"/>
                          </a:rPr>
                          <m:t>c</m:t>
                        </m:r>
                      </m:sub>
                    </m:sSub>
                  </m:oMath>
                </a14:m>
                <a:r>
                  <a:rPr lang="en-US" dirty="0">
                    <a:solidFill>
                      <a:schemeClr val="hlink"/>
                    </a:solidFill>
                    <a:cs typeface="Courier New" pitchFamily="49" charset="0"/>
                  </a:rPr>
                  <a:t>.</a:t>
                </a:r>
              </a:p>
            </p:txBody>
          </p:sp>
        </mc:Choice>
        <mc:Fallback xmlns="">
          <p:sp>
            <p:nvSpPr>
              <p:cNvPr id="438281" name="Text Box 9"/>
              <p:cNvSpPr txBox="1">
                <a:spLocks noRot="1" noChangeAspect="1" noMove="1" noResize="1" noEditPoints="1" noAdjustHandles="1" noChangeArrowheads="1" noChangeShapeType="1" noTextEdit="1"/>
              </p:cNvSpPr>
              <p:nvPr/>
            </p:nvSpPr>
            <p:spPr bwMode="auto">
              <a:xfrm>
                <a:off x="1911350" y="4904868"/>
                <a:ext cx="6797675" cy="616964"/>
              </a:xfrm>
              <a:prstGeom prst="rect">
                <a:avLst/>
              </a:prstGeom>
              <a:blipFill>
                <a:blip r:embed="rId10"/>
                <a:stretch>
                  <a:fillRect l="-1435" b="-891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8282" name="Text Box 10"/>
              <p:cNvSpPr txBox="1">
                <a:spLocks noChangeArrowheads="1"/>
              </p:cNvSpPr>
              <p:nvPr/>
            </p:nvSpPr>
            <p:spPr bwMode="auto">
              <a:xfrm>
                <a:off x="1911350" y="5513388"/>
                <a:ext cx="6797675" cy="666401"/>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Thus </a:t>
                </a:r>
                <a14:m>
                  <m:oMath xmlns:m="http://schemas.openxmlformats.org/officeDocument/2006/math">
                    <m:f>
                      <m:fPr>
                        <m:ctrlPr>
                          <a:rPr lang="en-US" i="1" dirty="0">
                            <a:solidFill>
                              <a:schemeClr val="hlink"/>
                            </a:solidFill>
                            <a:latin typeface="Cambria Math" panose="02040503050406030204" pitchFamily="18" charset="0"/>
                          </a:rPr>
                        </m:ctrlPr>
                      </m:fPr>
                      <m:num>
                        <m:r>
                          <a:rPr lang="en-US" i="1" dirty="0" smtClean="0">
                            <a:solidFill>
                              <a:schemeClr val="hlink"/>
                            </a:solidFill>
                            <a:latin typeface="Cambria Math" panose="02040503050406030204" pitchFamily="18" charset="0"/>
                          </a:rPr>
                          <m:t>𝑚</m:t>
                        </m:r>
                        <m:sSup>
                          <m:sSupPr>
                            <m:ctrlPr>
                              <a:rPr lang="en-US" b="0" i="1" dirty="0" smtClean="0">
                                <a:solidFill>
                                  <a:schemeClr val="hlink"/>
                                </a:solidFill>
                                <a:latin typeface="Cambria Math" panose="02040503050406030204" pitchFamily="18" charset="0"/>
                              </a:rPr>
                            </m:ctrlPr>
                          </m:sSupPr>
                          <m:e>
                            <m:r>
                              <a:rPr lang="en-US" i="1" dirty="0" smtClean="0">
                                <a:solidFill>
                                  <a:schemeClr val="hlink"/>
                                </a:solidFill>
                                <a:latin typeface="Cambria Math" panose="02040503050406030204" pitchFamily="18" charset="0"/>
                              </a:rPr>
                              <m:t>𝑣</m:t>
                            </m:r>
                          </m:e>
                          <m:sup>
                            <m:r>
                              <a:rPr lang="en-US" b="0" i="1" dirty="0" smtClean="0">
                                <a:solidFill>
                                  <a:schemeClr val="hlink"/>
                                </a:solidFill>
                                <a:latin typeface="Cambria Math" panose="02040503050406030204" pitchFamily="18" charset="0"/>
                              </a:rPr>
                              <m:t>2</m:t>
                            </m:r>
                          </m:sup>
                        </m:sSup>
                      </m:num>
                      <m:den>
                        <m:r>
                          <a:rPr lang="en-US" i="1" dirty="0">
                            <a:solidFill>
                              <a:schemeClr val="hlink"/>
                            </a:solidFill>
                            <a:latin typeface="Cambria Math" panose="02040503050406030204" pitchFamily="18" charset="0"/>
                          </a:rPr>
                          <m:t>𝑅</m:t>
                        </m:r>
                      </m:den>
                    </m:f>
                    <m:r>
                      <a:rPr lang="en-US" i="1" dirty="0">
                        <a:solidFill>
                          <a:schemeClr val="hlink"/>
                        </a:solidFill>
                        <a:latin typeface="Cambria Math" panose="02040503050406030204" pitchFamily="18" charset="0"/>
                      </a:rPr>
                      <m:t>=</m:t>
                    </m:r>
                    <m:r>
                      <a:rPr lang="en-US" i="1" dirty="0" err="1">
                        <a:solidFill>
                          <a:schemeClr val="hlink"/>
                        </a:solidFill>
                        <a:latin typeface="Cambria Math" panose="02040503050406030204" pitchFamily="18" charset="0"/>
                        <a:cs typeface="Courier New" pitchFamily="49" charset="0"/>
                      </a:rPr>
                      <m:t>𝐺𝑀𝑚</m:t>
                    </m:r>
                    <m:r>
                      <a:rPr lang="en-US" i="1" dirty="0">
                        <a:solidFill>
                          <a:schemeClr val="hlink"/>
                        </a:solidFill>
                        <a:latin typeface="Cambria Math" panose="02040503050406030204" pitchFamily="18" charset="0"/>
                        <a:cs typeface="Courier New" pitchFamily="49" charset="0"/>
                      </a:rPr>
                      <m:t>/</m:t>
                    </m:r>
                    <m:sSup>
                      <m:sSupPr>
                        <m:ctrlPr>
                          <a:rPr lang="en-US" b="0" i="1" dirty="0" smtClean="0">
                            <a:solidFill>
                              <a:schemeClr val="hlink"/>
                            </a:solidFill>
                            <a:latin typeface="Cambria Math" panose="02040503050406030204" pitchFamily="18" charset="0"/>
                            <a:cs typeface="Courier New" pitchFamily="49" charset="0"/>
                          </a:rPr>
                        </m:ctrlPr>
                      </m:sSupPr>
                      <m:e>
                        <m:r>
                          <a:rPr lang="en-US" i="1" dirty="0">
                            <a:solidFill>
                              <a:schemeClr val="hlink"/>
                            </a:solidFill>
                            <a:latin typeface="Cambria Math" panose="02040503050406030204" pitchFamily="18" charset="0"/>
                            <a:cs typeface="Courier New" pitchFamily="49" charset="0"/>
                          </a:rPr>
                          <m:t>𝑅</m:t>
                        </m:r>
                      </m:e>
                      <m:sup>
                        <m:r>
                          <a:rPr lang="en-US" b="0" i="1" dirty="0" smtClean="0">
                            <a:solidFill>
                              <a:schemeClr val="hlink"/>
                            </a:solidFill>
                            <a:latin typeface="Cambria Math" panose="02040503050406030204" pitchFamily="18" charset="0"/>
                            <a:cs typeface="Courier New" pitchFamily="49" charset="0"/>
                          </a:rPr>
                          <m:t>2</m:t>
                        </m:r>
                      </m:sup>
                    </m:sSup>
                    <m:r>
                      <a:rPr lang="en-US" i="1" baseline="30000" dirty="0">
                        <a:solidFill>
                          <a:schemeClr val="hlink"/>
                        </a:solidFill>
                        <a:latin typeface="Cambria Math" panose="02040503050406030204" pitchFamily="18" charset="0"/>
                        <a:cs typeface="Courier New" pitchFamily="49" charset="0"/>
                      </a:rPr>
                      <m:t>  </m:t>
                    </m:r>
                  </m:oMath>
                </a14:m>
                <a:r>
                  <a:rPr lang="en-US" dirty="0">
                    <a:solidFill>
                      <a:schemeClr val="hlink"/>
                    </a:solidFill>
                    <a:cs typeface="Courier New" pitchFamily="49" charset="0"/>
                  </a:rPr>
                  <a:t>or  </a:t>
                </a:r>
                <a14:m>
                  <m:oMath xmlns:m="http://schemas.openxmlformats.org/officeDocument/2006/math">
                    <m:r>
                      <a:rPr lang="en-US" i="1" dirty="0" smtClean="0">
                        <a:solidFill>
                          <a:schemeClr val="hlink"/>
                        </a:solidFill>
                        <a:latin typeface="Cambria Math" panose="02040503050406030204" pitchFamily="18" charset="0"/>
                        <a:cs typeface="Courier New" pitchFamily="49" charset="0"/>
                      </a:rPr>
                      <m:t>𝑚</m:t>
                    </m:r>
                    <m:sSup>
                      <m:sSupPr>
                        <m:ctrlPr>
                          <a:rPr lang="en-US" b="0" i="1" dirty="0" smtClean="0">
                            <a:solidFill>
                              <a:schemeClr val="hlink"/>
                            </a:solidFill>
                            <a:latin typeface="Cambria Math" panose="02040503050406030204" pitchFamily="18" charset="0"/>
                            <a:cs typeface="Courier New" pitchFamily="49" charset="0"/>
                          </a:rPr>
                        </m:ctrlPr>
                      </m:sSupPr>
                      <m:e>
                        <m:r>
                          <a:rPr lang="en-US" i="1" dirty="0" smtClean="0">
                            <a:solidFill>
                              <a:schemeClr val="hlink"/>
                            </a:solidFill>
                            <a:latin typeface="Cambria Math" panose="02040503050406030204" pitchFamily="18" charset="0"/>
                            <a:cs typeface="Courier New" pitchFamily="49" charset="0"/>
                          </a:rPr>
                          <m:t>𝑣</m:t>
                        </m:r>
                      </m:e>
                      <m:sup>
                        <m:r>
                          <a:rPr lang="en-US" b="0" i="1" dirty="0" smtClean="0">
                            <a:solidFill>
                              <a:schemeClr val="hlink"/>
                            </a:solidFill>
                            <a:latin typeface="Cambria Math" panose="02040503050406030204" pitchFamily="18" charset="0"/>
                            <a:cs typeface="Courier New" pitchFamily="49" charset="0"/>
                          </a:rPr>
                          <m:t>2</m:t>
                        </m:r>
                      </m:sup>
                    </m:sSup>
                    <m:r>
                      <a:rPr lang="en-US" i="1" dirty="0">
                        <a:solidFill>
                          <a:schemeClr val="hlink"/>
                        </a:solidFill>
                        <a:latin typeface="Cambria Math" panose="02040503050406030204" pitchFamily="18" charset="0"/>
                        <a:cs typeface="Courier New" pitchFamily="49" charset="0"/>
                      </a:rPr>
                      <m:t>=</m:t>
                    </m:r>
                    <m:f>
                      <m:fPr>
                        <m:ctrlPr>
                          <a:rPr lang="en-US" i="1" dirty="0">
                            <a:solidFill>
                              <a:schemeClr val="hlink"/>
                            </a:solidFill>
                            <a:latin typeface="Cambria Math" panose="02040503050406030204" pitchFamily="18" charset="0"/>
                            <a:cs typeface="Courier New" pitchFamily="49" charset="0"/>
                          </a:rPr>
                        </m:ctrlPr>
                      </m:fPr>
                      <m:num>
                        <m:r>
                          <a:rPr lang="en-US" i="1" dirty="0" err="1">
                            <a:solidFill>
                              <a:schemeClr val="hlink"/>
                            </a:solidFill>
                            <a:latin typeface="Cambria Math" panose="02040503050406030204" pitchFamily="18" charset="0"/>
                            <a:cs typeface="Courier New" pitchFamily="49" charset="0"/>
                          </a:rPr>
                          <m:t>𝐺𝑀𝑚</m:t>
                        </m:r>
                      </m:num>
                      <m:den>
                        <m:r>
                          <a:rPr lang="en-US" i="1" dirty="0">
                            <a:solidFill>
                              <a:schemeClr val="hlink"/>
                            </a:solidFill>
                            <a:latin typeface="Cambria Math" panose="02040503050406030204" pitchFamily="18" charset="0"/>
                            <a:cs typeface="Courier New" pitchFamily="49" charset="0"/>
                          </a:rPr>
                          <m:t>𝑅</m:t>
                        </m:r>
                      </m:den>
                    </m:f>
                  </m:oMath>
                </a14:m>
                <a:r>
                  <a:rPr lang="en-US" i="1" dirty="0">
                    <a:solidFill>
                      <a:schemeClr val="hlink"/>
                    </a:solidFill>
                    <a:cs typeface="Courier New" pitchFamily="49" charset="0"/>
                  </a:rPr>
                  <a:t>.</a:t>
                </a:r>
              </a:p>
            </p:txBody>
          </p:sp>
        </mc:Choice>
        <mc:Fallback xmlns="">
          <p:sp>
            <p:nvSpPr>
              <p:cNvPr id="438282" name="Text Box 10"/>
              <p:cNvSpPr txBox="1">
                <a:spLocks noRot="1" noChangeAspect="1" noMove="1" noResize="1" noEditPoints="1" noAdjustHandles="1" noChangeArrowheads="1" noChangeShapeType="1" noTextEdit="1"/>
              </p:cNvSpPr>
              <p:nvPr/>
            </p:nvSpPr>
            <p:spPr bwMode="auto">
              <a:xfrm>
                <a:off x="1911350" y="5513388"/>
                <a:ext cx="6797675" cy="666401"/>
              </a:xfrm>
              <a:prstGeom prst="rect">
                <a:avLst/>
              </a:prstGeom>
              <a:blipFill>
                <a:blip r:embed="rId11"/>
                <a:stretch>
                  <a:fillRect l="-1435" b="-727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8283" name="Text Box 11"/>
              <p:cNvSpPr txBox="1">
                <a:spLocks noChangeArrowheads="1"/>
              </p:cNvSpPr>
              <p:nvPr/>
            </p:nvSpPr>
            <p:spPr bwMode="auto">
              <a:xfrm>
                <a:off x="1911349" y="6130352"/>
                <a:ext cx="6797675" cy="645048"/>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Finally </a:t>
                </a:r>
                <a14:m>
                  <m:oMath xmlns:m="http://schemas.openxmlformats.org/officeDocument/2006/math">
                    <m:sSub>
                      <m:sSubPr>
                        <m:ctrlPr>
                          <a:rPr lang="en-US" b="0" i="1" dirty="0" smtClean="0">
                            <a:solidFill>
                              <a:schemeClr val="hlink"/>
                            </a:solidFill>
                            <a:latin typeface="Cambria Math" panose="02040503050406030204" pitchFamily="18" charset="0"/>
                          </a:rPr>
                        </m:ctrlPr>
                      </m:sSubPr>
                      <m:e>
                        <m:r>
                          <a:rPr lang="en-US" i="1" dirty="0" smtClean="0">
                            <a:solidFill>
                              <a:schemeClr val="hlink"/>
                            </a:solidFill>
                            <a:latin typeface="Cambria Math" panose="02040503050406030204" pitchFamily="18" charset="0"/>
                          </a:rPr>
                          <m:t>𝐸</m:t>
                        </m:r>
                      </m:e>
                      <m:sub>
                        <m:r>
                          <a:rPr lang="en-US" b="0" i="1" dirty="0" smtClean="0">
                            <a:solidFill>
                              <a:schemeClr val="hlink"/>
                            </a:solidFill>
                            <a:latin typeface="Cambria Math" panose="02040503050406030204" pitchFamily="18" charset="0"/>
                          </a:rPr>
                          <m:t>𝐾</m:t>
                        </m:r>
                      </m:sub>
                    </m:sSub>
                    <m:r>
                      <a:rPr lang="en-US" i="1" dirty="0">
                        <a:solidFill>
                          <a:schemeClr val="hlink"/>
                        </a:solidFill>
                        <a:latin typeface="Cambria Math" panose="02040503050406030204" pitchFamily="18" charset="0"/>
                      </a:rPr>
                      <m:t>=</m:t>
                    </m:r>
                    <m:d>
                      <m:dPr>
                        <m:ctrlPr>
                          <a:rPr lang="en-US" i="1" dirty="0">
                            <a:solidFill>
                              <a:schemeClr val="hlink"/>
                            </a:solidFill>
                            <a:latin typeface="Cambria Math" panose="02040503050406030204" pitchFamily="18" charset="0"/>
                          </a:rPr>
                        </m:ctrlPr>
                      </m:dPr>
                      <m:e>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1</m:t>
                            </m:r>
                          </m:num>
                          <m:den>
                            <m:r>
                              <a:rPr lang="en-US" i="1" dirty="0">
                                <a:solidFill>
                                  <a:schemeClr val="hlink"/>
                                </a:solidFill>
                                <a:latin typeface="Cambria Math" panose="02040503050406030204" pitchFamily="18" charset="0"/>
                              </a:rPr>
                              <m:t>2</m:t>
                            </m:r>
                          </m:den>
                        </m:f>
                      </m:e>
                    </m:d>
                    <m:r>
                      <a:rPr lang="en-US" i="1" dirty="0">
                        <a:solidFill>
                          <a:schemeClr val="hlink"/>
                        </a:solidFill>
                        <a:latin typeface="Cambria Math" panose="02040503050406030204" pitchFamily="18" charset="0"/>
                      </a:rPr>
                      <m:t>𝑚</m:t>
                    </m:r>
                    <m:sSup>
                      <m:sSupPr>
                        <m:ctrlPr>
                          <a:rPr lang="en-US" b="0" i="1" dirty="0" smtClean="0">
                            <a:solidFill>
                              <a:schemeClr val="hlink"/>
                            </a:solidFill>
                            <a:latin typeface="Cambria Math" panose="02040503050406030204" pitchFamily="18" charset="0"/>
                          </a:rPr>
                        </m:ctrlPr>
                      </m:sSupPr>
                      <m:e>
                        <m:r>
                          <a:rPr lang="en-US" i="1" dirty="0">
                            <a:solidFill>
                              <a:schemeClr val="hlink"/>
                            </a:solidFill>
                            <a:latin typeface="Cambria Math" panose="02040503050406030204" pitchFamily="18" charset="0"/>
                          </a:rPr>
                          <m:t>𝑣</m:t>
                        </m:r>
                      </m:e>
                      <m:sup>
                        <m:r>
                          <a:rPr lang="en-US" b="0" i="1" dirty="0" smtClean="0">
                            <a:solidFill>
                              <a:schemeClr val="hlink"/>
                            </a:solidFill>
                            <a:latin typeface="Cambria Math" panose="02040503050406030204" pitchFamily="18" charset="0"/>
                          </a:rPr>
                          <m:t>2</m:t>
                        </m:r>
                      </m:sup>
                    </m:sSup>
                    <m:r>
                      <a:rPr lang="en-US" i="1" dirty="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cs typeface="Courier New" pitchFamily="49" charset="0"/>
                          </a:rPr>
                        </m:ctrlPr>
                      </m:fPr>
                      <m:num>
                        <m:r>
                          <a:rPr lang="en-US" i="1" dirty="0" err="1">
                            <a:solidFill>
                              <a:schemeClr val="hlink"/>
                            </a:solidFill>
                            <a:latin typeface="Cambria Math" panose="02040503050406030204" pitchFamily="18" charset="0"/>
                            <a:cs typeface="Courier New" pitchFamily="49" charset="0"/>
                          </a:rPr>
                          <m:t>𝐺𝑀𝑚</m:t>
                        </m:r>
                      </m:num>
                      <m:den>
                        <m:r>
                          <a:rPr lang="en-US" i="1" dirty="0">
                            <a:solidFill>
                              <a:schemeClr val="hlink"/>
                            </a:solidFill>
                            <a:latin typeface="Cambria Math" panose="02040503050406030204" pitchFamily="18" charset="0"/>
                            <a:cs typeface="Courier New" pitchFamily="49" charset="0"/>
                          </a:rPr>
                          <m:t>2</m:t>
                        </m:r>
                        <m:r>
                          <a:rPr lang="en-US" i="1" dirty="0">
                            <a:solidFill>
                              <a:schemeClr val="hlink"/>
                            </a:solidFill>
                            <a:latin typeface="Cambria Math" panose="02040503050406030204" pitchFamily="18" charset="0"/>
                            <a:cs typeface="Courier New" pitchFamily="49" charset="0"/>
                          </a:rPr>
                          <m:t>𝑅</m:t>
                        </m:r>
                      </m:den>
                    </m:f>
                    <m:r>
                      <a:rPr lang="en-US" i="1" dirty="0">
                        <a:solidFill>
                          <a:schemeClr val="hlink"/>
                        </a:solidFill>
                        <a:latin typeface="Cambria Math" panose="02040503050406030204" pitchFamily="18" charset="0"/>
                        <a:cs typeface="Courier New" pitchFamily="49" charset="0"/>
                      </a:rPr>
                      <m:t>.</m:t>
                    </m:r>
                  </m:oMath>
                </a14:m>
                <a:endParaRPr lang="en-US" dirty="0">
                  <a:solidFill>
                    <a:schemeClr val="hlink"/>
                  </a:solidFill>
                  <a:cs typeface="Courier New" pitchFamily="49" charset="0"/>
                </a:endParaRPr>
              </a:p>
            </p:txBody>
          </p:sp>
        </mc:Choice>
        <mc:Fallback xmlns="">
          <p:sp>
            <p:nvSpPr>
              <p:cNvPr id="438283" name="Text Box 11"/>
              <p:cNvSpPr txBox="1">
                <a:spLocks noRot="1" noChangeAspect="1" noMove="1" noResize="1" noEditPoints="1" noAdjustHandles="1" noChangeArrowheads="1" noChangeShapeType="1" noTextEdit="1"/>
              </p:cNvSpPr>
              <p:nvPr/>
            </p:nvSpPr>
            <p:spPr bwMode="auto">
              <a:xfrm>
                <a:off x="1911349" y="6130352"/>
                <a:ext cx="6797675" cy="645048"/>
              </a:xfrm>
              <a:prstGeom prst="rect">
                <a:avLst/>
              </a:prstGeom>
              <a:blipFill>
                <a:blip r:embed="rId12"/>
                <a:stretch>
                  <a:fillRect l="-1435" b="-7619"/>
                </a:stretch>
              </a:blipFill>
              <a:ln w="9525">
                <a:noFill/>
                <a:miter lim="800000"/>
                <a:headEnd/>
                <a:tailEnd/>
              </a:ln>
            </p:spPr>
            <p:txBody>
              <a:bodyPr/>
              <a:lstStyle/>
              <a:p>
                <a:r>
                  <a:rPr lang="en-US">
                    <a:noFill/>
                  </a:rPr>
                  <a:t> </a:t>
                </a:r>
              </a:p>
            </p:txBody>
          </p:sp>
        </mc:Fallback>
      </mc:AlternateContent>
      <p:sp>
        <p:nvSpPr>
          <p:cNvPr id="6554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8290"/>
                                        </p:tgtEl>
                                        <p:attrNameLst>
                                          <p:attrName>style.visibility</p:attrName>
                                        </p:attrNameLst>
                                      </p:cBhvr>
                                      <p:to>
                                        <p:strVal val="visible"/>
                                      </p:to>
                                    </p:set>
                                    <p:anim calcmode="lin" valueType="num">
                                      <p:cBhvr additive="base">
                                        <p:cTn id="7" dur="500" fill="hold"/>
                                        <p:tgtEl>
                                          <p:spTgt spid="438290"/>
                                        </p:tgtEl>
                                        <p:attrNameLst>
                                          <p:attrName>ppt_x</p:attrName>
                                        </p:attrNameLst>
                                      </p:cBhvr>
                                      <p:tavLst>
                                        <p:tav tm="0">
                                          <p:val>
                                            <p:strVal val="#ppt_x"/>
                                          </p:val>
                                        </p:tav>
                                        <p:tav tm="100000">
                                          <p:val>
                                            <p:strVal val="#ppt_x"/>
                                          </p:val>
                                        </p:tav>
                                      </p:tavLst>
                                    </p:anim>
                                    <p:anim calcmode="lin" valueType="num">
                                      <p:cBhvr additive="base">
                                        <p:cTn id="8" dur="500" fill="hold"/>
                                        <p:tgtEl>
                                          <p:spTgt spid="4382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8280">
                                            <p:txEl>
                                              <p:pRg st="0" end="0"/>
                                            </p:txEl>
                                          </p:spTgt>
                                        </p:tgtEl>
                                        <p:attrNameLst>
                                          <p:attrName>style.visibility</p:attrName>
                                        </p:attrNameLst>
                                      </p:cBhvr>
                                      <p:to>
                                        <p:strVal val="visible"/>
                                      </p:to>
                                    </p:set>
                                    <p:anim calcmode="lin" valueType="num">
                                      <p:cBhvr additive="base">
                                        <p:cTn id="13" dur="500" fill="hold"/>
                                        <p:tgtEl>
                                          <p:spTgt spid="4382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82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8281">
                                            <p:txEl>
                                              <p:pRg st="0" end="0"/>
                                            </p:txEl>
                                          </p:spTgt>
                                        </p:tgtEl>
                                        <p:attrNameLst>
                                          <p:attrName>style.visibility</p:attrName>
                                        </p:attrNameLst>
                                      </p:cBhvr>
                                      <p:to>
                                        <p:strVal val="visible"/>
                                      </p:to>
                                    </p:set>
                                    <p:anim calcmode="lin" valueType="num">
                                      <p:cBhvr additive="base">
                                        <p:cTn id="19" dur="500" fill="hold"/>
                                        <p:tgtEl>
                                          <p:spTgt spid="43828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82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8282">
                                            <p:txEl>
                                              <p:pRg st="0" end="0"/>
                                            </p:txEl>
                                          </p:spTgt>
                                        </p:tgtEl>
                                        <p:attrNameLst>
                                          <p:attrName>style.visibility</p:attrName>
                                        </p:attrNameLst>
                                      </p:cBhvr>
                                      <p:to>
                                        <p:strVal val="visible"/>
                                      </p:to>
                                    </p:set>
                                    <p:anim calcmode="lin" valueType="num">
                                      <p:cBhvr additive="base">
                                        <p:cTn id="25" dur="500" fill="hold"/>
                                        <p:tgtEl>
                                          <p:spTgt spid="43828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82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8283">
                                            <p:txEl>
                                              <p:pRg st="0" end="0"/>
                                            </p:txEl>
                                          </p:spTgt>
                                        </p:tgtEl>
                                        <p:attrNameLst>
                                          <p:attrName>style.visibility</p:attrName>
                                        </p:attrNameLst>
                                      </p:cBhvr>
                                      <p:to>
                                        <p:strVal val="visible"/>
                                      </p:to>
                                    </p:set>
                                    <p:anim calcmode="lin" valueType="num">
                                      <p:cBhvr additive="base">
                                        <p:cTn id="31" dur="500" fill="hold"/>
                                        <p:tgtEl>
                                          <p:spTgt spid="43828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82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7"/>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40342"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1200" y="3633788"/>
            <a:ext cx="7731125" cy="1371600"/>
          </a:xfrm>
          <a:prstGeom prst="rect">
            <a:avLst/>
          </a:prstGeom>
          <a:noFill/>
          <a:ln w="9525">
            <a:noFill/>
            <a:miter lim="800000"/>
            <a:headEnd/>
            <a:tailEnd/>
          </a:ln>
        </p:spPr>
      </p:pic>
      <p:sp>
        <p:nvSpPr>
          <p:cNvPr id="66564" name="Rectangle 18"/>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6565"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pic>
        <p:nvPicPr>
          <p:cNvPr id="66566" name="Picture 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74688" y="3249613"/>
            <a:ext cx="7150100" cy="396875"/>
          </a:xfrm>
          <a:prstGeom prst="rect">
            <a:avLst/>
          </a:prstGeom>
          <a:noFill/>
          <a:ln w="9525">
            <a:noFill/>
            <a:miter lim="800000"/>
            <a:headEnd/>
            <a:tailEnd/>
          </a:ln>
        </p:spPr>
      </p:pic>
      <p:sp>
        <p:nvSpPr>
          <p:cNvPr id="440327" name="Text Box 7"/>
          <p:cNvSpPr txBox="1">
            <a:spLocks noChangeArrowheads="1"/>
          </p:cNvSpPr>
          <p:nvPr/>
        </p:nvSpPr>
        <p:spPr bwMode="auto">
          <a:xfrm>
            <a:off x="1333500" y="4138613"/>
            <a:ext cx="737552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                          </a:t>
            </a:r>
            <a:r>
              <a:rPr lang="en-US">
                <a:solidFill>
                  <a:schemeClr val="hlink"/>
                </a:solidFill>
                <a:cs typeface="Courier New" pitchFamily="49" charset="0"/>
              </a:rPr>
              <a:t>The energy given to the probe is stored in potential and kinetic energy. Thus</a:t>
            </a:r>
          </a:p>
        </p:txBody>
      </p:sp>
      <mc:AlternateContent xmlns:mc="http://schemas.openxmlformats.org/markup-compatibility/2006" xmlns:a14="http://schemas.microsoft.com/office/drawing/2010/main">
        <mc:Choice Requires="a14">
          <p:sp>
            <p:nvSpPr>
              <p:cNvPr id="440328" name="Text Box 8"/>
              <p:cNvSpPr txBox="1">
                <a:spLocks noChangeArrowheads="1"/>
              </p:cNvSpPr>
              <p:nvPr/>
            </p:nvSpPr>
            <p:spPr bwMode="auto">
              <a:xfrm>
                <a:off x="711200" y="4903143"/>
                <a:ext cx="2308225" cy="461665"/>
              </a:xfrm>
              <a:prstGeom prst="rect">
                <a:avLst/>
              </a:prstGeom>
              <a:noFill/>
              <a:ln w="9525">
                <a:noFill/>
                <a:miter lim="800000"/>
                <a:headEnd/>
                <a:tailEnd/>
              </a:ln>
            </p:spPr>
            <p:txBody>
              <a:bodyPr>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hlink"/>
                          </a:solidFill>
                          <a:latin typeface="Cambria Math" panose="02040503050406030204" pitchFamily="18" charset="0"/>
                          <a:ea typeface="Cambria Math" panose="02040503050406030204" pitchFamily="18" charset="0"/>
                          <a:cs typeface="Courier New" pitchFamily="49" charset="0"/>
                        </a:rPr>
                        <m:t>∆</m:t>
                      </m:r>
                      <m:r>
                        <a:rPr lang="en-US" i="1" dirty="0">
                          <a:solidFill>
                            <a:schemeClr val="hlink"/>
                          </a:solidFill>
                          <a:latin typeface="Cambria Math" panose="02040503050406030204" pitchFamily="18" charset="0"/>
                          <a:cs typeface="Courier New" pitchFamily="49" charset="0"/>
                        </a:rPr>
                        <m:t>𝐸</m:t>
                      </m:r>
                      <m:r>
                        <a:rPr lang="en-US" i="1" baseline="-25000" dirty="0">
                          <a:solidFill>
                            <a:schemeClr val="hlink"/>
                          </a:solidFill>
                          <a:latin typeface="Cambria Math" panose="02040503050406030204" pitchFamily="18" charset="0"/>
                          <a:cs typeface="Courier New" pitchFamily="49" charset="0"/>
                        </a:rPr>
                        <m:t>𝐾</m:t>
                      </m:r>
                      <m:r>
                        <a:rPr lang="en-US" i="1" dirty="0">
                          <a:solidFill>
                            <a:schemeClr val="hlink"/>
                          </a:solidFill>
                          <a:latin typeface="Cambria Math" panose="02040503050406030204" pitchFamily="18" charset="0"/>
                          <a:cs typeface="Courier New" pitchFamily="49" charset="0"/>
                        </a:rPr>
                        <m:t>+</m:t>
                      </m:r>
                      <m:r>
                        <a:rPr lang="en-US" i="1" dirty="0" smtClean="0">
                          <a:solidFill>
                            <a:schemeClr val="hlink"/>
                          </a:solidFill>
                          <a:latin typeface="Cambria Math" panose="02040503050406030204" pitchFamily="18" charset="0"/>
                          <a:ea typeface="Cambria Math" panose="02040503050406030204" pitchFamily="18" charset="0"/>
                          <a:cs typeface="Courier New" pitchFamily="49" charset="0"/>
                        </a:rPr>
                        <m:t>∆</m:t>
                      </m:r>
                      <m:r>
                        <a:rPr lang="en-US" i="1" dirty="0">
                          <a:solidFill>
                            <a:schemeClr val="hlink"/>
                          </a:solidFill>
                          <a:latin typeface="Cambria Math" panose="02040503050406030204" pitchFamily="18" charset="0"/>
                          <a:cs typeface="Courier New" pitchFamily="49" charset="0"/>
                        </a:rPr>
                        <m:t>𝐸</m:t>
                      </m:r>
                      <m:r>
                        <a:rPr lang="en-US" i="1" baseline="-25000" dirty="0">
                          <a:solidFill>
                            <a:schemeClr val="hlink"/>
                          </a:solidFill>
                          <a:latin typeface="Cambria Math" panose="02040503050406030204" pitchFamily="18" charset="0"/>
                          <a:cs typeface="Courier New" pitchFamily="49" charset="0"/>
                        </a:rPr>
                        <m:t>𝑃</m:t>
                      </m:r>
                      <m:r>
                        <a:rPr lang="en-US" i="1" dirty="0">
                          <a:solidFill>
                            <a:schemeClr val="hlink"/>
                          </a:solidFill>
                          <a:latin typeface="Cambria Math" panose="02040503050406030204" pitchFamily="18" charset="0"/>
                          <a:cs typeface="Courier New" pitchFamily="49" charset="0"/>
                        </a:rPr>
                        <m:t> = </m:t>
                      </m:r>
                      <m:r>
                        <a:rPr lang="en-US" i="1" dirty="0">
                          <a:solidFill>
                            <a:schemeClr val="hlink"/>
                          </a:solidFill>
                          <a:latin typeface="Cambria Math" panose="02040503050406030204" pitchFamily="18" charset="0"/>
                          <a:cs typeface="Courier New" pitchFamily="49" charset="0"/>
                        </a:rPr>
                        <m:t>𝐸</m:t>
                      </m:r>
                    </m:oMath>
                  </m:oMathPara>
                </a14:m>
                <a:endParaRPr lang="en-US" i="1" dirty="0">
                  <a:solidFill>
                    <a:schemeClr val="hlink"/>
                  </a:solidFill>
                  <a:cs typeface="Courier New" pitchFamily="49" charset="0"/>
                </a:endParaRPr>
              </a:p>
            </p:txBody>
          </p:sp>
        </mc:Choice>
        <mc:Fallback xmlns="">
          <p:sp>
            <p:nvSpPr>
              <p:cNvPr id="440328" name="Text Box 8"/>
              <p:cNvSpPr txBox="1">
                <a:spLocks noRot="1" noChangeAspect="1" noMove="1" noResize="1" noEditPoints="1" noAdjustHandles="1" noChangeArrowheads="1" noChangeShapeType="1" noTextEdit="1"/>
              </p:cNvSpPr>
              <p:nvPr/>
            </p:nvSpPr>
            <p:spPr bwMode="auto">
              <a:xfrm>
                <a:off x="711200" y="4903143"/>
                <a:ext cx="2308225" cy="461665"/>
              </a:xfrm>
              <a:prstGeom prst="rect">
                <a:avLst/>
              </a:prstGeom>
              <a:blipFill>
                <a:blip r:embed="rId10"/>
                <a:stretch>
                  <a:fillRect l="-794" b="-526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0329" name="Text Box 9"/>
              <p:cNvSpPr txBox="1">
                <a:spLocks noChangeArrowheads="1"/>
              </p:cNvSpPr>
              <p:nvPr/>
            </p:nvSpPr>
            <p:spPr bwMode="auto">
              <a:xfrm>
                <a:off x="685801" y="5293226"/>
                <a:ext cx="4308716" cy="745460"/>
              </a:xfrm>
              <a:prstGeom prst="rect">
                <a:avLst/>
              </a:prstGeom>
              <a:noFill/>
              <a:ln w="9525">
                <a:noFill/>
                <a:miter lim="800000"/>
                <a:headEnd/>
                <a:tailEnd/>
              </a:ln>
            </p:spPr>
            <p:txBody>
              <a:bodyPr wrap="square">
                <a:spAutoFit/>
              </a:bodyPr>
              <a:lstStyle/>
              <a:p>
                <a:r>
                  <a:rPr lang="en-US" dirty="0" smtClean="0">
                    <a:solidFill>
                      <a:schemeClr val="hlink"/>
                    </a:solidFill>
                  </a:rPr>
                  <a:t> </a:t>
                </a:r>
                <a14:m>
                  <m:oMath xmlns:m="http://schemas.openxmlformats.org/officeDocument/2006/math">
                    <m:f>
                      <m:fPr>
                        <m:ctrlPr>
                          <a:rPr lang="en-US" i="1" dirty="0" smtClean="0">
                            <a:solidFill>
                              <a:schemeClr val="hlink"/>
                            </a:solidFill>
                            <a:latin typeface="Cambria Math" panose="02040503050406030204" pitchFamily="18" charset="0"/>
                          </a:rPr>
                        </m:ctrlPr>
                      </m:fPr>
                      <m:num>
                        <m:r>
                          <a:rPr lang="en-US" i="1" dirty="0" smtClean="0">
                            <a:solidFill>
                              <a:schemeClr val="hlink"/>
                            </a:solidFill>
                            <a:latin typeface="Cambria Math" panose="02040503050406030204" pitchFamily="18" charset="0"/>
                          </a:rPr>
                          <m:t>𝐺𝑀𝑚</m:t>
                        </m:r>
                      </m:num>
                      <m:den>
                        <m:r>
                          <a:rPr lang="en-US" i="1" dirty="0">
                            <a:solidFill>
                              <a:schemeClr val="hlink"/>
                            </a:solidFill>
                            <a:latin typeface="Cambria Math" panose="02040503050406030204" pitchFamily="18" charset="0"/>
                          </a:rPr>
                          <m:t>2</m:t>
                        </m:r>
                        <m:r>
                          <a:rPr lang="en-US" i="1" dirty="0">
                            <a:solidFill>
                              <a:schemeClr val="hlink"/>
                            </a:solidFill>
                            <a:latin typeface="Cambria Math" panose="02040503050406030204" pitchFamily="18" charset="0"/>
                          </a:rPr>
                          <m:t>𝑅</m:t>
                        </m:r>
                      </m:den>
                    </m:f>
                    <m:r>
                      <a:rPr lang="en-US" b="0" i="1" dirty="0" smtClean="0">
                        <a:solidFill>
                          <a:schemeClr val="hlink"/>
                        </a:solidFill>
                        <a:latin typeface="Cambria Math" panose="02040503050406030204" pitchFamily="18" charset="0"/>
                      </a:rPr>
                      <m:t>−</m:t>
                    </m:r>
                    <m:r>
                      <a:rPr lang="en-US" i="1" dirty="0" err="1">
                        <a:solidFill>
                          <a:schemeClr val="hlink"/>
                        </a:solidFill>
                        <a:latin typeface="Cambria Math" panose="02040503050406030204" pitchFamily="18" charset="0"/>
                      </a:rPr>
                      <m:t>𝐺𝑀𝑚</m:t>
                    </m:r>
                    <m:d>
                      <m:dPr>
                        <m:ctrlPr>
                          <a:rPr lang="en-US" i="1" dirty="0">
                            <a:solidFill>
                              <a:schemeClr val="hlink"/>
                            </a:solidFill>
                            <a:latin typeface="Cambria Math" panose="02040503050406030204" pitchFamily="18" charset="0"/>
                          </a:rPr>
                        </m:ctrlPr>
                      </m:dPr>
                      <m:e>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1</m:t>
                            </m:r>
                          </m:num>
                          <m:den>
                            <m:r>
                              <a:rPr lang="en-US" i="1" dirty="0">
                                <a:solidFill>
                                  <a:schemeClr val="hlink"/>
                                </a:solidFill>
                                <a:latin typeface="Cambria Math" panose="02040503050406030204" pitchFamily="18" charset="0"/>
                              </a:rPr>
                              <m:t>𝑅</m:t>
                            </m:r>
                          </m:den>
                        </m:f>
                        <m:r>
                          <a:rPr lang="en-US" i="1" dirty="0">
                            <a:solidFill>
                              <a:schemeClr val="hlink"/>
                            </a:solidFill>
                            <a:latin typeface="Cambria Math" panose="02040503050406030204" pitchFamily="18" charset="0"/>
                          </a:rPr>
                          <m:t> </m:t>
                        </m:r>
                        <m:r>
                          <a:rPr lang="en-US" b="0" i="1" dirty="0" smtClean="0">
                            <a:solidFill>
                              <a:schemeClr val="hlink"/>
                            </a:solidFill>
                            <a:latin typeface="Cambria Math" panose="02040503050406030204" pitchFamily="18" charset="0"/>
                          </a:rPr>
                          <m:t>−</m:t>
                        </m:r>
                        <m:f>
                          <m:fPr>
                            <m:ctrlPr>
                              <a:rPr lang="en-US" b="0" i="1" dirty="0" smtClean="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1</m:t>
                            </m:r>
                          </m:num>
                          <m:den>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𝑅</m:t>
                                </m:r>
                              </m:e>
                              <m:sub>
                                <m:r>
                                  <a:rPr lang="en-US" b="0" i="1" dirty="0" smtClean="0">
                                    <a:solidFill>
                                      <a:schemeClr val="hlink"/>
                                    </a:solidFill>
                                    <a:latin typeface="Cambria Math" panose="02040503050406030204" pitchFamily="18" charset="0"/>
                                  </a:rPr>
                                  <m:t>𝑒</m:t>
                                </m:r>
                              </m:sub>
                            </m:sSub>
                          </m:den>
                        </m:f>
                      </m:e>
                    </m:d>
                    <m:r>
                      <a:rPr lang="en-US" i="1" dirty="0">
                        <a:solidFill>
                          <a:schemeClr val="hlink"/>
                        </a:solidFill>
                        <a:latin typeface="Cambria Math" panose="02040503050406030204" pitchFamily="18" charset="0"/>
                        <a:cs typeface="Courier New" pitchFamily="49" charset="0"/>
                      </a:rPr>
                      <m:t>=</m:t>
                    </m:r>
                    <m:f>
                      <m:fPr>
                        <m:ctrlPr>
                          <a:rPr lang="en-US" b="0"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cs typeface="Courier New" pitchFamily="49" charset="0"/>
                          </a:rPr>
                          <m:t>3</m:t>
                        </m:r>
                        <m:r>
                          <a:rPr lang="en-US" i="1" dirty="0">
                            <a:solidFill>
                              <a:schemeClr val="hlink"/>
                            </a:solidFill>
                            <a:latin typeface="Cambria Math" panose="02040503050406030204" pitchFamily="18" charset="0"/>
                            <a:cs typeface="Courier New" pitchFamily="49" charset="0"/>
                          </a:rPr>
                          <m:t>𝐺𝑀𝑚</m:t>
                        </m:r>
                      </m:num>
                      <m:den>
                        <m:r>
                          <a:rPr lang="en-US" i="1" dirty="0">
                            <a:solidFill>
                              <a:schemeClr val="hlink"/>
                            </a:solidFill>
                            <a:latin typeface="Cambria Math" panose="02040503050406030204" pitchFamily="18" charset="0"/>
                            <a:cs typeface="Courier New" pitchFamily="49" charset="0"/>
                          </a:rPr>
                          <m:t>4</m:t>
                        </m:r>
                        <m:sSub>
                          <m:sSubPr>
                            <m:ctrlPr>
                              <a:rPr lang="en-US" b="0" i="1" dirty="0" smtClean="0">
                                <a:solidFill>
                                  <a:schemeClr val="hlink"/>
                                </a:solidFill>
                                <a:latin typeface="Cambria Math" panose="02040503050406030204" pitchFamily="18" charset="0"/>
                                <a:cs typeface="Courier New" pitchFamily="49" charset="0"/>
                              </a:rPr>
                            </m:ctrlPr>
                          </m:sSubPr>
                          <m:e>
                            <m:r>
                              <a:rPr lang="en-US" i="1" dirty="0">
                                <a:solidFill>
                                  <a:schemeClr val="hlink"/>
                                </a:solidFill>
                                <a:latin typeface="Cambria Math" panose="02040503050406030204" pitchFamily="18" charset="0"/>
                                <a:cs typeface="Courier New" pitchFamily="49" charset="0"/>
                              </a:rPr>
                              <m:t>𝑅</m:t>
                            </m:r>
                          </m:e>
                          <m:sub>
                            <m:r>
                              <a:rPr lang="en-US" b="0" i="1" dirty="0" smtClean="0">
                                <a:solidFill>
                                  <a:schemeClr val="hlink"/>
                                </a:solidFill>
                                <a:latin typeface="Cambria Math" panose="02040503050406030204" pitchFamily="18" charset="0"/>
                                <a:cs typeface="Courier New" pitchFamily="49" charset="0"/>
                              </a:rPr>
                              <m:t>𝑒</m:t>
                            </m:r>
                          </m:sub>
                        </m:sSub>
                      </m:den>
                    </m:f>
                  </m:oMath>
                </a14:m>
                <a:endParaRPr lang="en-US" dirty="0">
                  <a:solidFill>
                    <a:schemeClr val="hlink"/>
                  </a:solidFill>
                  <a:cs typeface="Courier New" pitchFamily="49" charset="0"/>
                </a:endParaRPr>
              </a:p>
            </p:txBody>
          </p:sp>
        </mc:Choice>
        <mc:Fallback xmlns="">
          <p:sp>
            <p:nvSpPr>
              <p:cNvPr id="440329" name="Text Box 9"/>
              <p:cNvSpPr txBox="1">
                <a:spLocks noRot="1" noChangeAspect="1" noMove="1" noResize="1" noEditPoints="1" noAdjustHandles="1" noChangeArrowheads="1" noChangeShapeType="1" noTextEdit="1"/>
              </p:cNvSpPr>
              <p:nvPr/>
            </p:nvSpPr>
            <p:spPr bwMode="auto">
              <a:xfrm>
                <a:off x="685801" y="5293226"/>
                <a:ext cx="4308716" cy="745460"/>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sp>
        <p:nvSpPr>
          <p:cNvPr id="440330" name="Line 10"/>
          <p:cNvSpPr>
            <a:spLocks noChangeShapeType="1"/>
          </p:cNvSpPr>
          <p:nvPr/>
        </p:nvSpPr>
        <p:spPr bwMode="auto">
          <a:xfrm flipV="1">
            <a:off x="804863" y="5478191"/>
            <a:ext cx="636588" cy="158750"/>
          </a:xfrm>
          <a:prstGeom prst="line">
            <a:avLst/>
          </a:prstGeom>
          <a:noFill/>
          <a:ln w="9525">
            <a:solidFill>
              <a:srgbClr val="FF0000"/>
            </a:solidFill>
            <a:round/>
            <a:headEnd/>
            <a:tailEnd/>
          </a:ln>
        </p:spPr>
        <p:txBody>
          <a:bodyPr/>
          <a:lstStyle/>
          <a:p>
            <a:endParaRPr lang="en-US"/>
          </a:p>
        </p:txBody>
      </p:sp>
      <p:sp>
        <p:nvSpPr>
          <p:cNvPr id="440331" name="Line 11"/>
          <p:cNvSpPr>
            <a:spLocks noChangeShapeType="1"/>
          </p:cNvSpPr>
          <p:nvPr/>
        </p:nvSpPr>
        <p:spPr bwMode="auto">
          <a:xfrm flipV="1">
            <a:off x="1772238" y="5622609"/>
            <a:ext cx="684213" cy="158750"/>
          </a:xfrm>
          <a:prstGeom prst="line">
            <a:avLst/>
          </a:prstGeom>
          <a:noFill/>
          <a:ln w="9525">
            <a:solidFill>
              <a:srgbClr val="FF0000"/>
            </a:solidFill>
            <a:round/>
            <a:headEnd/>
            <a:tailEnd/>
          </a:ln>
        </p:spPr>
        <p:txBody>
          <a:bodyPr/>
          <a:lstStyle/>
          <a:p>
            <a:endParaRPr lang="en-US"/>
          </a:p>
        </p:txBody>
      </p:sp>
      <p:sp>
        <p:nvSpPr>
          <p:cNvPr id="440332" name="Line 12"/>
          <p:cNvSpPr>
            <a:spLocks noChangeShapeType="1"/>
          </p:cNvSpPr>
          <p:nvPr/>
        </p:nvSpPr>
        <p:spPr bwMode="auto">
          <a:xfrm flipV="1">
            <a:off x="4193623" y="5438775"/>
            <a:ext cx="617538" cy="177800"/>
          </a:xfrm>
          <a:prstGeom prst="line">
            <a:avLst/>
          </a:prstGeom>
          <a:noFill/>
          <a:ln w="9525">
            <a:solidFill>
              <a:srgbClr val="FF0000"/>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440333" name="Text Box 13"/>
              <p:cNvSpPr txBox="1">
                <a:spLocks noChangeArrowheads="1"/>
              </p:cNvSpPr>
              <p:nvPr/>
            </p:nvSpPr>
            <p:spPr bwMode="auto">
              <a:xfrm>
                <a:off x="804864" y="6184900"/>
                <a:ext cx="2587876" cy="661591"/>
              </a:xfrm>
              <a:prstGeom prst="rect">
                <a:avLst/>
              </a:prstGeom>
              <a:noFill/>
              <a:ln w="9525">
                <a:noFill/>
                <a:miter lim="800000"/>
                <a:headEnd/>
                <a:tailEnd/>
              </a:ln>
            </p:spPr>
            <p:txBody>
              <a:bodyPr wrap="square">
                <a:spAutoFit/>
              </a:bodyPr>
              <a:lstStyle/>
              <a:p>
                <a:r>
                  <a:rPr lang="en-US" dirty="0" smtClean="0">
                    <a:solidFill>
                      <a:schemeClr val="hlink"/>
                    </a:solidFill>
                  </a:rPr>
                  <a:t> </a:t>
                </a:r>
                <a14:m>
                  <m:oMath xmlns:m="http://schemas.openxmlformats.org/officeDocument/2006/math">
                    <m:f>
                      <m:fPr>
                        <m:ctrlPr>
                          <a:rPr lang="en-US" i="1" dirty="0" smtClean="0">
                            <a:solidFill>
                              <a:schemeClr val="hlink"/>
                            </a:solidFill>
                            <a:latin typeface="Cambria Math" panose="02040503050406030204" pitchFamily="18" charset="0"/>
                          </a:rPr>
                        </m:ctrlPr>
                      </m:fPr>
                      <m:num>
                        <m:r>
                          <a:rPr lang="en-US" i="1" dirty="0" smtClean="0">
                            <a:solidFill>
                              <a:schemeClr val="hlink"/>
                            </a:solidFill>
                            <a:latin typeface="Cambria Math" panose="02040503050406030204" pitchFamily="18" charset="0"/>
                          </a:rPr>
                          <m:t>1</m:t>
                        </m:r>
                      </m:num>
                      <m:den>
                        <m:r>
                          <a:rPr lang="en-US" i="1" dirty="0" smtClean="0">
                            <a:solidFill>
                              <a:schemeClr val="hlink"/>
                            </a:solidFill>
                            <a:latin typeface="Cambria Math" panose="02040503050406030204" pitchFamily="18" charset="0"/>
                          </a:rPr>
                          <m:t>2</m:t>
                        </m:r>
                        <m:r>
                          <a:rPr lang="en-US" i="1" dirty="0" smtClean="0">
                            <a:solidFill>
                              <a:schemeClr val="hlink"/>
                            </a:solidFill>
                            <a:latin typeface="Cambria Math" panose="02040503050406030204" pitchFamily="18" charset="0"/>
                          </a:rPr>
                          <m:t>𝑅</m:t>
                        </m:r>
                      </m:den>
                    </m:f>
                    <m:r>
                      <a:rPr lang="en-US" b="0" i="1" dirty="0" smtClean="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1</m:t>
                        </m:r>
                      </m:num>
                      <m:den>
                        <m:r>
                          <a:rPr lang="en-US" i="1" dirty="0">
                            <a:solidFill>
                              <a:schemeClr val="hlink"/>
                            </a:solidFill>
                            <a:latin typeface="Cambria Math" panose="02040503050406030204" pitchFamily="18" charset="0"/>
                          </a:rPr>
                          <m:t>𝑅</m:t>
                        </m:r>
                      </m:den>
                    </m:f>
                    <m:r>
                      <a:rPr lang="en-US" i="1" dirty="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1</m:t>
                        </m:r>
                      </m:num>
                      <m:den>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𝑅</m:t>
                            </m:r>
                          </m:e>
                          <m:sub>
                            <m:r>
                              <a:rPr lang="en-US" b="0" i="1" dirty="0" smtClean="0">
                                <a:solidFill>
                                  <a:schemeClr val="hlink"/>
                                </a:solidFill>
                                <a:latin typeface="Cambria Math" panose="02040503050406030204" pitchFamily="18" charset="0"/>
                              </a:rPr>
                              <m:t>𝑒</m:t>
                            </m:r>
                          </m:sub>
                        </m:sSub>
                      </m:den>
                    </m:f>
                    <m:r>
                      <a:rPr lang="en-US" i="1" dirty="0">
                        <a:solidFill>
                          <a:schemeClr val="hlink"/>
                        </a:solidFill>
                        <a:latin typeface="Cambria Math" panose="02040503050406030204" pitchFamily="18" charset="0"/>
                        <a:cs typeface="Courier New" pitchFamily="49" charset="0"/>
                      </a:rPr>
                      <m:t>=</m:t>
                    </m:r>
                    <m:f>
                      <m:fPr>
                        <m:ctrlPr>
                          <a:rPr lang="en-US" b="0"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cs typeface="Courier New" pitchFamily="49" charset="0"/>
                          </a:rPr>
                          <m:t>3</m:t>
                        </m:r>
                      </m:num>
                      <m:den>
                        <m:r>
                          <a:rPr lang="en-US" i="1" dirty="0">
                            <a:solidFill>
                              <a:schemeClr val="hlink"/>
                            </a:solidFill>
                            <a:latin typeface="Cambria Math" panose="02040503050406030204" pitchFamily="18" charset="0"/>
                            <a:cs typeface="Courier New" pitchFamily="49" charset="0"/>
                          </a:rPr>
                          <m:t>4</m:t>
                        </m:r>
                        <m:r>
                          <a:rPr lang="en-US" i="1" dirty="0">
                            <a:solidFill>
                              <a:schemeClr val="hlink"/>
                            </a:solidFill>
                            <a:latin typeface="Cambria Math" panose="02040503050406030204" pitchFamily="18" charset="0"/>
                            <a:cs typeface="Courier New" pitchFamily="49" charset="0"/>
                          </a:rPr>
                          <m:t>𝑅𝑒</m:t>
                        </m:r>
                      </m:den>
                    </m:f>
                  </m:oMath>
                </a14:m>
                <a:endParaRPr lang="en-US" dirty="0">
                  <a:solidFill>
                    <a:schemeClr val="hlink"/>
                  </a:solidFill>
                  <a:cs typeface="Courier New" pitchFamily="49" charset="0"/>
                </a:endParaRPr>
              </a:p>
            </p:txBody>
          </p:sp>
        </mc:Choice>
        <mc:Fallback xmlns="">
          <p:sp>
            <p:nvSpPr>
              <p:cNvPr id="440333" name="Text Box 13"/>
              <p:cNvSpPr txBox="1">
                <a:spLocks noRot="1" noChangeAspect="1" noMove="1" noResize="1" noEditPoints="1" noAdjustHandles="1" noChangeArrowheads="1" noChangeShapeType="1" noTextEdit="1"/>
              </p:cNvSpPr>
              <p:nvPr/>
            </p:nvSpPr>
            <p:spPr bwMode="auto">
              <a:xfrm>
                <a:off x="804864" y="6184900"/>
                <a:ext cx="2587876" cy="661591"/>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0334" name="Text Box 14"/>
              <p:cNvSpPr txBox="1">
                <a:spLocks noChangeArrowheads="1"/>
              </p:cNvSpPr>
              <p:nvPr/>
            </p:nvSpPr>
            <p:spPr bwMode="auto">
              <a:xfrm>
                <a:off x="6137429" y="5119768"/>
                <a:ext cx="1512000" cy="661591"/>
              </a:xfrm>
              <a:prstGeom prst="rect">
                <a:avLst/>
              </a:prstGeom>
              <a:noFill/>
              <a:ln w="9525">
                <a:noFill/>
                <a:miter lim="800000"/>
                <a:headEnd/>
                <a:tailEnd/>
              </a:ln>
            </p:spPr>
            <p:txBody>
              <a:bodyPr wrap="square">
                <a:spAutoFit/>
              </a:bodyPr>
              <a:lstStyle/>
              <a:p>
                <a:r>
                  <a:rPr lang="en-US" dirty="0" smtClean="0">
                    <a:solidFill>
                      <a:schemeClr val="hlink"/>
                    </a:solidFill>
                  </a:rPr>
                  <a:t> </a:t>
                </a:r>
                <a14:m>
                  <m:oMath xmlns:m="http://schemas.openxmlformats.org/officeDocument/2006/math">
                    <m:f>
                      <m:fPr>
                        <m:ctrlPr>
                          <a:rPr lang="en-US" i="1" dirty="0" smtClean="0">
                            <a:solidFill>
                              <a:schemeClr val="hlink"/>
                            </a:solidFill>
                            <a:latin typeface="Cambria Math" panose="02040503050406030204" pitchFamily="18" charset="0"/>
                          </a:rPr>
                        </m:ctrlPr>
                      </m:fPr>
                      <m:num>
                        <m:r>
                          <a:rPr lang="en-US" i="1" dirty="0" smtClean="0">
                            <a:solidFill>
                              <a:schemeClr val="hlink"/>
                            </a:solidFill>
                            <a:latin typeface="Cambria Math" panose="02040503050406030204" pitchFamily="18" charset="0"/>
                          </a:rPr>
                          <m:t>1</m:t>
                        </m:r>
                      </m:num>
                      <m:den>
                        <m:r>
                          <a:rPr lang="en-US" i="1" dirty="0" smtClean="0">
                            <a:solidFill>
                              <a:schemeClr val="hlink"/>
                            </a:solidFill>
                            <a:latin typeface="Cambria Math" panose="02040503050406030204" pitchFamily="18" charset="0"/>
                          </a:rPr>
                          <m:t>4</m:t>
                        </m:r>
                        <m:sSub>
                          <m:sSubPr>
                            <m:ctrlPr>
                              <a:rPr lang="en-US" b="0" i="1" dirty="0" smtClean="0">
                                <a:solidFill>
                                  <a:schemeClr val="hlink"/>
                                </a:solidFill>
                                <a:latin typeface="Cambria Math" panose="02040503050406030204" pitchFamily="18" charset="0"/>
                              </a:rPr>
                            </m:ctrlPr>
                          </m:sSubPr>
                          <m:e>
                            <m:r>
                              <a:rPr lang="en-US" i="1" dirty="0" smtClean="0">
                                <a:solidFill>
                                  <a:schemeClr val="hlink"/>
                                </a:solidFill>
                                <a:latin typeface="Cambria Math" panose="02040503050406030204" pitchFamily="18" charset="0"/>
                              </a:rPr>
                              <m:t>𝑅</m:t>
                            </m:r>
                          </m:e>
                          <m:sub>
                            <m:r>
                              <a:rPr lang="en-US" b="0" i="1" dirty="0" smtClean="0">
                                <a:solidFill>
                                  <a:schemeClr val="hlink"/>
                                </a:solidFill>
                                <a:latin typeface="Cambria Math" panose="02040503050406030204" pitchFamily="18" charset="0"/>
                              </a:rPr>
                              <m:t>𝑒</m:t>
                            </m:r>
                          </m:sub>
                        </m:sSub>
                      </m:den>
                    </m:f>
                    <m:r>
                      <a:rPr lang="en-US" i="1" dirty="0">
                        <a:solidFill>
                          <a:schemeClr val="hlink"/>
                        </a:solidFill>
                        <a:latin typeface="Cambria Math" panose="02040503050406030204" pitchFamily="18" charset="0"/>
                        <a:cs typeface="Courier New" pitchFamily="49" charset="0"/>
                      </a:rPr>
                      <m:t>=</m:t>
                    </m:r>
                    <m:f>
                      <m:fPr>
                        <m:ctrlPr>
                          <a:rPr lang="en-US" i="1" dirty="0">
                            <a:solidFill>
                              <a:schemeClr val="hlink"/>
                            </a:solidFill>
                            <a:latin typeface="Cambria Math" panose="02040503050406030204" pitchFamily="18" charset="0"/>
                            <a:cs typeface="Courier New" pitchFamily="49" charset="0"/>
                          </a:rPr>
                        </m:ctrlPr>
                      </m:fPr>
                      <m:num>
                        <m:r>
                          <a:rPr lang="en-US" i="1" dirty="0">
                            <a:solidFill>
                              <a:schemeClr val="hlink"/>
                            </a:solidFill>
                            <a:latin typeface="Cambria Math" panose="02040503050406030204" pitchFamily="18" charset="0"/>
                            <a:cs typeface="Courier New" pitchFamily="49" charset="0"/>
                          </a:rPr>
                          <m:t>1</m:t>
                        </m:r>
                      </m:num>
                      <m:den>
                        <m:r>
                          <a:rPr lang="en-US" i="1" dirty="0">
                            <a:solidFill>
                              <a:schemeClr val="hlink"/>
                            </a:solidFill>
                            <a:latin typeface="Cambria Math" panose="02040503050406030204" pitchFamily="18" charset="0"/>
                            <a:cs typeface="Courier New" pitchFamily="49" charset="0"/>
                          </a:rPr>
                          <m:t>2</m:t>
                        </m:r>
                        <m:r>
                          <a:rPr lang="en-US" i="1" dirty="0">
                            <a:solidFill>
                              <a:schemeClr val="hlink"/>
                            </a:solidFill>
                            <a:latin typeface="Cambria Math" panose="02040503050406030204" pitchFamily="18" charset="0"/>
                            <a:cs typeface="Courier New" pitchFamily="49" charset="0"/>
                          </a:rPr>
                          <m:t>𝑅</m:t>
                        </m:r>
                      </m:den>
                    </m:f>
                  </m:oMath>
                </a14:m>
                <a:endParaRPr lang="en-US" dirty="0">
                  <a:solidFill>
                    <a:schemeClr val="hlink"/>
                  </a:solidFill>
                  <a:cs typeface="Courier New" pitchFamily="49" charset="0"/>
                </a:endParaRPr>
              </a:p>
            </p:txBody>
          </p:sp>
        </mc:Choice>
        <mc:Fallback xmlns="">
          <p:sp>
            <p:nvSpPr>
              <p:cNvPr id="440334" name="Text Box 14"/>
              <p:cNvSpPr txBox="1">
                <a:spLocks noRot="1" noChangeAspect="1" noMove="1" noResize="1" noEditPoints="1" noAdjustHandles="1" noChangeArrowheads="1" noChangeShapeType="1" noTextEdit="1"/>
              </p:cNvSpPr>
              <p:nvPr/>
            </p:nvSpPr>
            <p:spPr bwMode="auto">
              <a:xfrm>
                <a:off x="6137429" y="5119768"/>
                <a:ext cx="1512000" cy="661591"/>
              </a:xfrm>
              <a:prstGeom prst="rect">
                <a:avLst/>
              </a:prstGeom>
              <a:blipFill>
                <a:blip r:embed="rId1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0335" name="Text Box 15"/>
              <p:cNvSpPr txBox="1">
                <a:spLocks noChangeArrowheads="1"/>
              </p:cNvSpPr>
              <p:nvPr/>
            </p:nvSpPr>
            <p:spPr bwMode="auto">
              <a:xfrm>
                <a:off x="6396038" y="5807853"/>
                <a:ext cx="1374775" cy="461665"/>
              </a:xfrm>
              <a:prstGeom prst="rect">
                <a:avLst/>
              </a:prstGeom>
              <a:noFill/>
              <a:ln w="9525">
                <a:noFill/>
                <a:miter lim="800000"/>
                <a:headEnd/>
                <a:tailEnd/>
              </a:ln>
            </p:spPr>
            <p:txBody>
              <a:bodyPr>
                <a:spAutoFit/>
              </a:bodyPr>
              <a:lstStyle/>
              <a:p>
                <a14:m>
                  <m:oMath xmlns:m="http://schemas.openxmlformats.org/officeDocument/2006/math">
                    <m:r>
                      <a:rPr lang="en-US" i="1" dirty="0" smtClean="0">
                        <a:solidFill>
                          <a:schemeClr val="hlink"/>
                        </a:solidFill>
                        <a:latin typeface="Cambria Math" panose="02040503050406030204" pitchFamily="18" charset="0"/>
                      </a:rPr>
                      <m:t>𝑅</m:t>
                    </m:r>
                    <m:r>
                      <a:rPr lang="en-US" i="1" dirty="0">
                        <a:solidFill>
                          <a:schemeClr val="hlink"/>
                        </a:solidFill>
                        <a:latin typeface="Cambria Math" panose="02040503050406030204" pitchFamily="18" charset="0"/>
                        <a:cs typeface="Courier New" pitchFamily="49" charset="0"/>
                      </a:rPr>
                      <m:t>=2</m:t>
                    </m:r>
                    <m:r>
                      <a:rPr lang="en-US" i="1" dirty="0">
                        <a:solidFill>
                          <a:schemeClr val="hlink"/>
                        </a:solidFill>
                        <a:latin typeface="Cambria Math" panose="02040503050406030204" pitchFamily="18" charset="0"/>
                        <a:cs typeface="Courier New" pitchFamily="49" charset="0"/>
                      </a:rPr>
                      <m:t>𝑅𝑒</m:t>
                    </m:r>
                  </m:oMath>
                </a14:m>
                <a:r>
                  <a:rPr lang="en-US" dirty="0">
                    <a:solidFill>
                      <a:schemeClr val="hlink"/>
                    </a:solidFill>
                    <a:cs typeface="Courier New" pitchFamily="49" charset="0"/>
                  </a:rPr>
                  <a:t>.</a:t>
                </a:r>
                <a:endParaRPr lang="en-US" baseline="-25000" dirty="0">
                  <a:solidFill>
                    <a:schemeClr val="hlink"/>
                  </a:solidFill>
                  <a:cs typeface="Courier New" pitchFamily="49" charset="0"/>
                </a:endParaRPr>
              </a:p>
            </p:txBody>
          </p:sp>
        </mc:Choice>
        <mc:Fallback xmlns="">
          <p:sp>
            <p:nvSpPr>
              <p:cNvPr id="440335" name="Text Box 15"/>
              <p:cNvSpPr txBox="1">
                <a:spLocks noRot="1" noChangeAspect="1" noMove="1" noResize="1" noEditPoints="1" noAdjustHandles="1" noChangeArrowheads="1" noChangeShapeType="1" noTextEdit="1"/>
              </p:cNvSpPr>
              <p:nvPr/>
            </p:nvSpPr>
            <p:spPr bwMode="auto">
              <a:xfrm>
                <a:off x="6396038" y="5807853"/>
                <a:ext cx="1374775" cy="461665"/>
              </a:xfrm>
              <a:prstGeom prst="rect">
                <a:avLst/>
              </a:prstGeom>
              <a:blipFill>
                <a:blip r:embed="rId14"/>
                <a:stretch>
                  <a:fillRect l="-885" t="-9333" r="-3982" b="-32000"/>
                </a:stretch>
              </a:blipFill>
              <a:ln w="9525">
                <a:noFill/>
                <a:miter lim="800000"/>
                <a:headEnd/>
                <a:tailEnd/>
              </a:ln>
            </p:spPr>
            <p:txBody>
              <a:bodyPr/>
              <a:lstStyle/>
              <a:p>
                <a:r>
                  <a:rPr lang="en-US">
                    <a:noFill/>
                  </a:rPr>
                  <a:t> </a:t>
                </a:r>
              </a:p>
            </p:txBody>
          </p:sp>
        </mc:Fallback>
      </mc:AlternateContent>
      <p:sp>
        <p:nvSpPr>
          <p:cNvPr id="6657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cxnSp>
        <p:nvCxnSpPr>
          <p:cNvPr id="3" name="Elbow Connector 2"/>
          <p:cNvCxnSpPr>
            <a:stCxn id="440333" idx="3"/>
            <a:endCxn id="440334" idx="1"/>
          </p:cNvCxnSpPr>
          <p:nvPr/>
        </p:nvCxnSpPr>
        <p:spPr>
          <a:xfrm flipV="1">
            <a:off x="3392740" y="5450564"/>
            <a:ext cx="2744689" cy="1065132"/>
          </a:xfrm>
          <a:prstGeom prst="bentConnector3">
            <a:avLst>
              <a:gd name="adj1" fmla="val 69300"/>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2"/>
                                        </p:tgtEl>
                                        <p:attrNameLst>
                                          <p:attrName>style.visibility</p:attrName>
                                        </p:attrNameLst>
                                      </p:cBhvr>
                                      <p:to>
                                        <p:strVal val="visible"/>
                                      </p:to>
                                    </p:set>
                                    <p:anim calcmode="lin" valueType="num">
                                      <p:cBhvr additive="base">
                                        <p:cTn id="7" dur="500" fill="hold"/>
                                        <p:tgtEl>
                                          <p:spTgt spid="440342"/>
                                        </p:tgtEl>
                                        <p:attrNameLst>
                                          <p:attrName>ppt_x</p:attrName>
                                        </p:attrNameLst>
                                      </p:cBhvr>
                                      <p:tavLst>
                                        <p:tav tm="0">
                                          <p:val>
                                            <p:strVal val="#ppt_x"/>
                                          </p:val>
                                        </p:tav>
                                        <p:tav tm="100000">
                                          <p:val>
                                            <p:strVal val="#ppt_x"/>
                                          </p:val>
                                        </p:tav>
                                      </p:tavLst>
                                    </p:anim>
                                    <p:anim calcmode="lin" valueType="num">
                                      <p:cBhvr additive="base">
                                        <p:cTn id="8" dur="500" fill="hold"/>
                                        <p:tgtEl>
                                          <p:spTgt spid="4403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27">
                                            <p:txEl>
                                              <p:pRg st="0" end="0"/>
                                            </p:txEl>
                                          </p:spTgt>
                                        </p:tgtEl>
                                        <p:attrNameLst>
                                          <p:attrName>style.visibility</p:attrName>
                                        </p:attrNameLst>
                                      </p:cBhvr>
                                      <p:to>
                                        <p:strVal val="visible"/>
                                      </p:to>
                                    </p:set>
                                    <p:anim calcmode="lin" valueType="num">
                                      <p:cBhvr additive="base">
                                        <p:cTn id="13" dur="500" fill="hold"/>
                                        <p:tgtEl>
                                          <p:spTgt spid="4403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28">
                                            <p:txEl>
                                              <p:pRg st="0" end="0"/>
                                            </p:txEl>
                                          </p:spTgt>
                                        </p:tgtEl>
                                        <p:attrNameLst>
                                          <p:attrName>style.visibility</p:attrName>
                                        </p:attrNameLst>
                                      </p:cBhvr>
                                      <p:to>
                                        <p:strVal val="visible"/>
                                      </p:to>
                                    </p:set>
                                    <p:anim calcmode="lin" valueType="num">
                                      <p:cBhvr additive="base">
                                        <p:cTn id="19" dur="500" fill="hold"/>
                                        <p:tgtEl>
                                          <p:spTgt spid="4403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329">
                                            <p:txEl>
                                              <p:pRg st="0" end="0"/>
                                            </p:txEl>
                                          </p:spTgt>
                                        </p:tgtEl>
                                        <p:attrNameLst>
                                          <p:attrName>style.visibility</p:attrName>
                                        </p:attrNameLst>
                                      </p:cBhvr>
                                      <p:to>
                                        <p:strVal val="visible"/>
                                      </p:to>
                                    </p:set>
                                    <p:anim calcmode="lin" valueType="num">
                                      <p:cBhvr additive="base">
                                        <p:cTn id="25" dur="500" fill="hold"/>
                                        <p:tgtEl>
                                          <p:spTgt spid="4403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2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40330"/>
                                        </p:tgtEl>
                                        <p:attrNameLst>
                                          <p:attrName>style.visibility</p:attrName>
                                        </p:attrNameLst>
                                      </p:cBhvr>
                                      <p:to>
                                        <p:strVal val="visible"/>
                                      </p:to>
                                    </p:set>
                                    <p:animEffect transition="in" filter="wipe(down)">
                                      <p:cBhvr>
                                        <p:cTn id="31" dur="500"/>
                                        <p:tgtEl>
                                          <p:spTgt spid="440330"/>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40331"/>
                                        </p:tgtEl>
                                        <p:attrNameLst>
                                          <p:attrName>style.visibility</p:attrName>
                                        </p:attrNameLst>
                                      </p:cBhvr>
                                      <p:to>
                                        <p:strVal val="visible"/>
                                      </p:to>
                                    </p:set>
                                    <p:animEffect transition="in" filter="wipe(down)">
                                      <p:cBhvr>
                                        <p:cTn id="36" dur="500"/>
                                        <p:tgtEl>
                                          <p:spTgt spid="440331"/>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0332"/>
                                        </p:tgtEl>
                                        <p:attrNameLst>
                                          <p:attrName>style.visibility</p:attrName>
                                        </p:attrNameLst>
                                      </p:cBhvr>
                                      <p:to>
                                        <p:strVal val="visible"/>
                                      </p:to>
                                    </p:set>
                                    <p:animEffect transition="in" filter="wipe(down)">
                                      <p:cBhvr>
                                        <p:cTn id="41" dur="500"/>
                                        <p:tgtEl>
                                          <p:spTgt spid="440332"/>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40333">
                                            <p:txEl>
                                              <p:pRg st="0" end="0"/>
                                            </p:txEl>
                                          </p:spTgt>
                                        </p:tgtEl>
                                        <p:attrNameLst>
                                          <p:attrName>style.visibility</p:attrName>
                                        </p:attrNameLst>
                                      </p:cBhvr>
                                      <p:to>
                                        <p:strVal val="visible"/>
                                      </p:to>
                                    </p:set>
                                    <p:anim calcmode="lin" valueType="num">
                                      <p:cBhvr additive="base">
                                        <p:cTn id="46" dur="500" fill="hold"/>
                                        <p:tgtEl>
                                          <p:spTgt spid="44033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403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1750"/>
                                        <p:tgtEl>
                                          <p:spTgt spid="3"/>
                                        </p:tgtEl>
                                      </p:cBhvr>
                                    </p:animEffect>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40334">
                                            <p:txEl>
                                              <p:pRg st="0" end="0"/>
                                            </p:txEl>
                                          </p:spTgt>
                                        </p:tgtEl>
                                        <p:attrNameLst>
                                          <p:attrName>style.visibility</p:attrName>
                                        </p:attrNameLst>
                                      </p:cBhvr>
                                      <p:to>
                                        <p:strVal val="visible"/>
                                      </p:to>
                                    </p:set>
                                    <p:anim calcmode="lin" valueType="num">
                                      <p:cBhvr additive="base">
                                        <p:cTn id="57" dur="500" fill="hold"/>
                                        <p:tgtEl>
                                          <p:spTgt spid="44033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403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40335">
                                            <p:txEl>
                                              <p:pRg st="0" end="0"/>
                                            </p:txEl>
                                          </p:spTgt>
                                        </p:tgtEl>
                                        <p:attrNameLst>
                                          <p:attrName>style.visibility</p:attrName>
                                        </p:attrNameLst>
                                      </p:cBhvr>
                                      <p:to>
                                        <p:strVal val="visible"/>
                                      </p:to>
                                    </p:set>
                                    <p:anim calcmode="lin" valueType="num">
                                      <p:cBhvr additive="base">
                                        <p:cTn id="63" dur="500" fill="hold"/>
                                        <p:tgtEl>
                                          <p:spTgt spid="44033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403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0" grpId="0" animBg="1"/>
      <p:bldP spid="440331" grpId="0" animBg="1"/>
      <p:bldP spid="4403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1766888"/>
            <a:ext cx="7772400" cy="50911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4851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4538" y="2139950"/>
            <a:ext cx="7681912" cy="2192338"/>
          </a:xfrm>
          <a:prstGeom prst="rect">
            <a:avLst/>
          </a:prstGeom>
          <a:noFill/>
          <a:ln w="9525">
            <a:noFill/>
            <a:miter lim="800000"/>
            <a:headEnd/>
            <a:tailEnd/>
          </a:ln>
        </p:spPr>
      </p:pic>
      <p:sp>
        <p:nvSpPr>
          <p:cNvPr id="67588" name="Rectangle 4"/>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44851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 y="1843088"/>
            <a:ext cx="5311775" cy="330200"/>
          </a:xfrm>
          <a:prstGeom prst="rect">
            <a:avLst/>
          </a:prstGeom>
          <a:noFill/>
          <a:ln w="9525">
            <a:noFill/>
            <a:miter lim="800000"/>
            <a:headEnd/>
            <a:tailEnd/>
          </a:ln>
        </p:spPr>
      </p:pic>
      <p:sp>
        <p:nvSpPr>
          <p:cNvPr id="448518" name="Text Box 6"/>
          <p:cNvSpPr txBox="1">
            <a:spLocks noChangeArrowheads="1"/>
          </p:cNvSpPr>
          <p:nvPr/>
        </p:nvSpPr>
        <p:spPr bwMode="auto">
          <a:xfrm>
            <a:off x="1497013" y="2581275"/>
            <a:ext cx="6918325" cy="118745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cs typeface="Courier New" pitchFamily="49" charset="0"/>
              </a:rPr>
              <a:t>It is the work done per unit mass by the gravitational field in bringing a small mass from infinity to that point.</a:t>
            </a:r>
          </a:p>
        </p:txBody>
      </p:sp>
      <p:sp>
        <p:nvSpPr>
          <p:cNvPr id="6759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48520" name="Text Box 8"/>
          <p:cNvSpPr txBox="1">
            <a:spLocks noChangeArrowheads="1"/>
          </p:cNvSpPr>
          <p:nvPr/>
        </p:nvSpPr>
        <p:spPr bwMode="auto">
          <a:xfrm>
            <a:off x="1487488" y="3867150"/>
            <a:ext cx="7156450" cy="1187450"/>
          </a:xfrm>
          <a:prstGeom prst="rect">
            <a:avLst/>
          </a:prstGeom>
          <a:noFill/>
          <a:ln w="9525">
            <a:noFill/>
            <a:miter lim="800000"/>
            <a:headEnd/>
            <a:tailEnd/>
          </a:ln>
        </p:spPr>
        <p:txBody>
          <a:bodyPr>
            <a:spAutoFit/>
          </a:bodyPr>
          <a:lstStyle/>
          <a:p>
            <a:r>
              <a:rPr lang="en-US" dirty="0">
                <a:solidFill>
                  <a:srgbClr val="FF9933"/>
                </a:solidFill>
                <a:sym typeface="Symbol" pitchFamily="18" charset="2"/>
              </a:rPr>
              <a:t></a:t>
            </a:r>
            <a:r>
              <a:rPr lang="en-US" dirty="0">
                <a:solidFill>
                  <a:srgbClr val="FF9933"/>
                </a:solidFill>
                <a:cs typeface="Courier New" pitchFamily="49" charset="0"/>
              </a:rPr>
              <a:t>COMPARE: The work done by the gravitational field in bringing a small mass from infinity to that point is called the </a:t>
            </a:r>
            <a:r>
              <a:rPr lang="en-US" b="1" dirty="0">
                <a:solidFill>
                  <a:srgbClr val="FF9933"/>
                </a:solidFill>
                <a:cs typeface="Courier New" pitchFamily="49" charset="0"/>
              </a:rPr>
              <a:t>gravitational potential energy</a:t>
            </a:r>
            <a:r>
              <a:rPr lang="en-US" dirty="0">
                <a:solidFill>
                  <a:srgbClr val="FF9933"/>
                </a:solidFill>
                <a:cs typeface="Courier New" pitchFamily="49" charset="0"/>
              </a:rPr>
              <a:t>.</a:t>
            </a:r>
          </a:p>
        </p:txBody>
      </p:sp>
      <p:sp>
        <p:nvSpPr>
          <p:cNvPr id="448521" name="Text Box 9"/>
          <p:cNvSpPr txBox="1">
            <a:spLocks noChangeArrowheads="1"/>
          </p:cNvSpPr>
          <p:nvPr/>
        </p:nvSpPr>
        <p:spPr bwMode="auto">
          <a:xfrm>
            <a:off x="1487488" y="4991100"/>
            <a:ext cx="7156450" cy="822325"/>
          </a:xfrm>
          <a:prstGeom prst="rect">
            <a:avLst/>
          </a:prstGeom>
          <a:noFill/>
          <a:ln w="9525">
            <a:noFill/>
            <a:miter lim="800000"/>
            <a:headEnd/>
            <a:tailEnd/>
          </a:ln>
        </p:spPr>
        <p:txBody>
          <a:bodyPr>
            <a:spAutoFit/>
          </a:bodyPr>
          <a:lstStyle/>
          <a:p>
            <a:r>
              <a:rPr lang="en-US">
                <a:solidFill>
                  <a:srgbClr val="FF9933"/>
                </a:solidFill>
                <a:sym typeface="Symbol" pitchFamily="18" charset="2"/>
              </a:rPr>
              <a:t></a:t>
            </a:r>
            <a:r>
              <a:rPr lang="en-US">
                <a:solidFill>
                  <a:srgbClr val="FF9933"/>
                </a:solidFill>
                <a:cs typeface="Courier New" pitchFamily="49" charset="0"/>
              </a:rPr>
              <a:t>The phrase only differs by omission of “per unit mass”.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8517"/>
                                        </p:tgtEl>
                                        <p:attrNameLst>
                                          <p:attrName>style.visibility</p:attrName>
                                        </p:attrNameLst>
                                      </p:cBhvr>
                                      <p:to>
                                        <p:strVal val="visible"/>
                                      </p:to>
                                    </p:set>
                                    <p:anim calcmode="lin" valueType="num">
                                      <p:cBhvr additive="base">
                                        <p:cTn id="7" dur="500" fill="hold"/>
                                        <p:tgtEl>
                                          <p:spTgt spid="448517"/>
                                        </p:tgtEl>
                                        <p:attrNameLst>
                                          <p:attrName>ppt_x</p:attrName>
                                        </p:attrNameLst>
                                      </p:cBhvr>
                                      <p:tavLst>
                                        <p:tav tm="0">
                                          <p:val>
                                            <p:strVal val="#ppt_x"/>
                                          </p:val>
                                        </p:tav>
                                        <p:tav tm="100000">
                                          <p:val>
                                            <p:strVal val="#ppt_x"/>
                                          </p:val>
                                        </p:tav>
                                      </p:tavLst>
                                    </p:anim>
                                    <p:anim calcmode="lin" valueType="num">
                                      <p:cBhvr additive="base">
                                        <p:cTn id="8" dur="500" fill="hold"/>
                                        <p:tgtEl>
                                          <p:spTgt spid="4485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8515"/>
                                        </p:tgtEl>
                                        <p:attrNameLst>
                                          <p:attrName>style.visibility</p:attrName>
                                        </p:attrNameLst>
                                      </p:cBhvr>
                                      <p:to>
                                        <p:strVal val="visible"/>
                                      </p:to>
                                    </p:set>
                                    <p:anim calcmode="lin" valueType="num">
                                      <p:cBhvr additive="base">
                                        <p:cTn id="13" dur="500" fill="hold"/>
                                        <p:tgtEl>
                                          <p:spTgt spid="448515"/>
                                        </p:tgtEl>
                                        <p:attrNameLst>
                                          <p:attrName>ppt_x</p:attrName>
                                        </p:attrNameLst>
                                      </p:cBhvr>
                                      <p:tavLst>
                                        <p:tav tm="0">
                                          <p:val>
                                            <p:strVal val="#ppt_x"/>
                                          </p:val>
                                        </p:tav>
                                        <p:tav tm="100000">
                                          <p:val>
                                            <p:strVal val="#ppt_x"/>
                                          </p:val>
                                        </p:tav>
                                      </p:tavLst>
                                    </p:anim>
                                    <p:anim calcmode="lin" valueType="num">
                                      <p:cBhvr additive="base">
                                        <p:cTn id="14" dur="500" fill="hold"/>
                                        <p:tgtEl>
                                          <p:spTgt spid="4485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8518">
                                            <p:txEl>
                                              <p:pRg st="0" end="0"/>
                                            </p:txEl>
                                          </p:spTgt>
                                        </p:tgtEl>
                                        <p:attrNameLst>
                                          <p:attrName>style.visibility</p:attrName>
                                        </p:attrNameLst>
                                      </p:cBhvr>
                                      <p:to>
                                        <p:strVal val="visible"/>
                                      </p:to>
                                    </p:set>
                                    <p:anim calcmode="lin" valueType="num">
                                      <p:cBhvr additive="base">
                                        <p:cTn id="19" dur="500" fill="hold"/>
                                        <p:tgtEl>
                                          <p:spTgt spid="4485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85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8520">
                                            <p:txEl>
                                              <p:pRg st="0" end="0"/>
                                            </p:txEl>
                                          </p:spTgt>
                                        </p:tgtEl>
                                        <p:attrNameLst>
                                          <p:attrName>style.visibility</p:attrName>
                                        </p:attrNameLst>
                                      </p:cBhvr>
                                      <p:to>
                                        <p:strVal val="visible"/>
                                      </p:to>
                                    </p:set>
                                    <p:anim calcmode="lin" valueType="num">
                                      <p:cBhvr additive="base">
                                        <p:cTn id="25" dur="500" fill="hold"/>
                                        <p:tgtEl>
                                          <p:spTgt spid="4485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85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8521">
                                            <p:txEl>
                                              <p:pRg st="0" end="0"/>
                                            </p:txEl>
                                          </p:spTgt>
                                        </p:tgtEl>
                                        <p:attrNameLst>
                                          <p:attrName>style.visibility</p:attrName>
                                        </p:attrNameLst>
                                      </p:cBhvr>
                                      <p:to>
                                        <p:strVal val="visible"/>
                                      </p:to>
                                    </p:set>
                                    <p:anim calcmode="lin" valueType="num">
                                      <p:cBhvr additive="base">
                                        <p:cTn id="31" dur="500" fill="hold"/>
                                        <p:tgtEl>
                                          <p:spTgt spid="44852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85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1779588"/>
            <a:ext cx="7772400" cy="50784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5056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2168525"/>
            <a:ext cx="7712075" cy="44958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50564" name="Text Box 4"/>
              <p:cNvSpPr txBox="1">
                <a:spLocks noChangeArrowheads="1"/>
              </p:cNvSpPr>
              <p:nvPr/>
            </p:nvSpPr>
            <p:spPr bwMode="auto">
              <a:xfrm>
                <a:off x="1406525" y="4742228"/>
                <a:ext cx="5667375" cy="664797"/>
              </a:xfrm>
              <a:prstGeom prst="rect">
                <a:avLst/>
              </a:prstGeom>
              <a:noFill/>
              <a:ln w="9525">
                <a:noFill/>
                <a:miter lim="800000"/>
                <a:headEnd/>
                <a:tailEnd/>
              </a:ln>
            </p:spPr>
            <p:txBody>
              <a:bodyPr>
                <a:spAutoFit/>
              </a:bodyPr>
              <a:lstStyle/>
              <a:p>
                <a:r>
                  <a:rPr lang="en-US" sz="2300" dirty="0" smtClean="0">
                    <a:solidFill>
                      <a:schemeClr val="hlink"/>
                    </a:solidFill>
                    <a:sym typeface="Symbol" pitchFamily="18" charset="2"/>
                  </a:rPr>
                  <a:t></a:t>
                </a:r>
                <a14:m>
                  <m:oMath xmlns:m="http://schemas.openxmlformats.org/officeDocument/2006/math">
                    <m:r>
                      <a:rPr lang="en-US" sz="2300" i="1" smtClean="0">
                        <a:solidFill>
                          <a:schemeClr val="hlink"/>
                        </a:solidFill>
                        <a:latin typeface="Cambria Math" panose="02040503050406030204" pitchFamily="18" charset="0"/>
                        <a:cs typeface="Courier New" pitchFamily="49" charset="0"/>
                      </a:rPr>
                      <m:t>𝑉</m:t>
                    </m:r>
                    <m:r>
                      <a:rPr lang="en-US" sz="2300" i="1" smtClean="0">
                        <a:solidFill>
                          <a:schemeClr val="hlink"/>
                        </a:solidFill>
                        <a:latin typeface="Cambria Math" panose="02040503050406030204" pitchFamily="18" charset="0"/>
                        <a:cs typeface="Courier New" pitchFamily="49" charset="0"/>
                      </a:rPr>
                      <m:t>=−</m:t>
                    </m:r>
                    <m:f>
                      <m:fPr>
                        <m:ctrlPr>
                          <a:rPr lang="en-US" sz="2300" i="1">
                            <a:solidFill>
                              <a:schemeClr val="hlink"/>
                            </a:solidFill>
                            <a:latin typeface="Cambria Math" panose="02040503050406030204" pitchFamily="18" charset="0"/>
                            <a:cs typeface="Courier New" pitchFamily="49" charset="0"/>
                          </a:rPr>
                        </m:ctrlPr>
                      </m:fPr>
                      <m:num>
                        <m:r>
                          <a:rPr lang="en-US" sz="2300" i="1">
                            <a:solidFill>
                              <a:schemeClr val="hlink"/>
                            </a:solidFill>
                            <a:latin typeface="Cambria Math" panose="02040503050406030204" pitchFamily="18" charset="0"/>
                            <a:cs typeface="Courier New" pitchFamily="49" charset="0"/>
                          </a:rPr>
                          <m:t>𝐺𝑀</m:t>
                        </m:r>
                      </m:num>
                      <m:den>
                        <m:r>
                          <a:rPr lang="en-US" sz="2300" i="1">
                            <a:solidFill>
                              <a:schemeClr val="hlink"/>
                            </a:solidFill>
                            <a:latin typeface="Cambria Math" panose="02040503050406030204" pitchFamily="18" charset="0"/>
                            <a:cs typeface="Courier New" pitchFamily="49" charset="0"/>
                          </a:rPr>
                          <m:t>𝑟</m:t>
                        </m:r>
                      </m:den>
                    </m:f>
                    <m:r>
                      <a:rPr lang="en-US" sz="2300" i="1">
                        <a:solidFill>
                          <a:schemeClr val="hlink"/>
                        </a:solidFill>
                        <a:latin typeface="Cambria Math" panose="02040503050406030204" pitchFamily="18" charset="0"/>
                        <a:cs typeface="Courier New" pitchFamily="49" charset="0"/>
                      </a:rPr>
                      <m:t> </m:t>
                    </m:r>
                  </m:oMath>
                </a14:m>
                <a:r>
                  <a:rPr lang="en-US" sz="2300" dirty="0">
                    <a:solidFill>
                      <a:schemeClr val="hlink"/>
                    </a:solidFill>
                    <a:cs typeface="Courier New" pitchFamily="49" charset="0"/>
                  </a:rPr>
                  <a:t>so that </a:t>
                </a:r>
                <a14:m>
                  <m:oMath xmlns:m="http://schemas.openxmlformats.org/officeDocument/2006/math">
                    <m:sSub>
                      <m:sSubPr>
                        <m:ctrlPr>
                          <a:rPr lang="en-US" sz="2300" b="0" i="1" dirty="0" smtClean="0">
                            <a:solidFill>
                              <a:schemeClr val="hlink"/>
                            </a:solidFill>
                            <a:latin typeface="Cambria Math" panose="02040503050406030204" pitchFamily="18" charset="0"/>
                            <a:cs typeface="Courier New" pitchFamily="49" charset="0"/>
                          </a:rPr>
                        </m:ctrlPr>
                      </m:sSubPr>
                      <m:e>
                        <m:r>
                          <a:rPr lang="en-US" sz="2300" i="1" dirty="0" smtClean="0">
                            <a:solidFill>
                              <a:schemeClr val="hlink"/>
                            </a:solidFill>
                            <a:latin typeface="Cambria Math" panose="02040503050406030204" pitchFamily="18" charset="0"/>
                            <a:cs typeface="Courier New" pitchFamily="49" charset="0"/>
                          </a:rPr>
                          <m:t>𝑉</m:t>
                        </m:r>
                      </m:e>
                      <m:sub>
                        <m:r>
                          <a:rPr lang="en-US" sz="2300" b="0" i="1" dirty="0" smtClean="0">
                            <a:solidFill>
                              <a:schemeClr val="hlink"/>
                            </a:solidFill>
                            <a:latin typeface="Cambria Math" panose="02040503050406030204" pitchFamily="18" charset="0"/>
                            <a:cs typeface="Courier New" pitchFamily="49" charset="0"/>
                          </a:rPr>
                          <m:t>0</m:t>
                        </m:r>
                      </m:sub>
                    </m:sSub>
                    <m:r>
                      <a:rPr lang="en-US" sz="2300" i="1" dirty="0">
                        <a:solidFill>
                          <a:schemeClr val="hlink"/>
                        </a:solidFill>
                        <a:latin typeface="Cambria Math" panose="02040503050406030204" pitchFamily="18" charset="0"/>
                        <a:cs typeface="Courier New" pitchFamily="49" charset="0"/>
                      </a:rPr>
                      <m:t>=</m:t>
                    </m:r>
                    <m:r>
                      <a:rPr lang="en-US" sz="2300" b="0" i="1" dirty="0" smtClean="0">
                        <a:solidFill>
                          <a:schemeClr val="hlink"/>
                        </a:solidFill>
                        <a:latin typeface="Cambria Math" panose="02040503050406030204" pitchFamily="18" charset="0"/>
                        <a:cs typeface="Courier New" pitchFamily="49" charset="0"/>
                      </a:rPr>
                      <m:t>−</m:t>
                    </m:r>
                    <m:f>
                      <m:fPr>
                        <m:ctrlPr>
                          <a:rPr lang="en-US" sz="2300" i="1" dirty="0">
                            <a:solidFill>
                              <a:schemeClr val="hlink"/>
                            </a:solidFill>
                            <a:latin typeface="Cambria Math" panose="02040503050406030204" pitchFamily="18" charset="0"/>
                            <a:cs typeface="Courier New" pitchFamily="49" charset="0"/>
                          </a:rPr>
                        </m:ctrlPr>
                      </m:fPr>
                      <m:num>
                        <m:r>
                          <a:rPr lang="en-US" sz="2300" i="1" dirty="0">
                            <a:solidFill>
                              <a:schemeClr val="hlink"/>
                            </a:solidFill>
                            <a:latin typeface="Cambria Math" panose="02040503050406030204" pitchFamily="18" charset="0"/>
                            <a:cs typeface="Courier New" pitchFamily="49" charset="0"/>
                          </a:rPr>
                          <m:t>𝐺𝑀</m:t>
                        </m:r>
                      </m:num>
                      <m:den>
                        <m:sSub>
                          <m:sSubPr>
                            <m:ctrlPr>
                              <a:rPr lang="en-US" sz="2300" b="0" i="1" dirty="0" smtClean="0">
                                <a:solidFill>
                                  <a:schemeClr val="hlink"/>
                                </a:solidFill>
                                <a:latin typeface="Cambria Math" panose="02040503050406030204" pitchFamily="18" charset="0"/>
                                <a:cs typeface="Courier New" pitchFamily="49" charset="0"/>
                              </a:rPr>
                            </m:ctrlPr>
                          </m:sSubPr>
                          <m:e>
                            <m:r>
                              <a:rPr lang="en-US" sz="2300" i="1" dirty="0">
                                <a:solidFill>
                                  <a:schemeClr val="hlink"/>
                                </a:solidFill>
                                <a:latin typeface="Cambria Math" panose="02040503050406030204" pitchFamily="18" charset="0"/>
                                <a:cs typeface="Courier New" pitchFamily="49" charset="0"/>
                              </a:rPr>
                              <m:t>𝑅</m:t>
                            </m:r>
                          </m:e>
                          <m:sub>
                            <m:r>
                              <a:rPr lang="en-US" sz="2300" b="0" i="1" dirty="0" smtClean="0">
                                <a:solidFill>
                                  <a:schemeClr val="hlink"/>
                                </a:solidFill>
                                <a:latin typeface="Cambria Math" panose="02040503050406030204" pitchFamily="18" charset="0"/>
                                <a:cs typeface="Courier New" pitchFamily="49" charset="0"/>
                              </a:rPr>
                              <m:t>0</m:t>
                            </m:r>
                          </m:sub>
                        </m:sSub>
                      </m:den>
                    </m:f>
                  </m:oMath>
                </a14:m>
                <a:r>
                  <a:rPr lang="en-US" dirty="0">
                    <a:solidFill>
                      <a:schemeClr val="hlink"/>
                    </a:solidFill>
                    <a:cs typeface="Courier New" pitchFamily="49" charset="0"/>
                  </a:rPr>
                  <a:t>.</a:t>
                </a:r>
              </a:p>
            </p:txBody>
          </p:sp>
        </mc:Choice>
        <mc:Fallback xmlns="">
          <p:sp>
            <p:nvSpPr>
              <p:cNvPr id="450564" name="Text Box 4"/>
              <p:cNvSpPr txBox="1">
                <a:spLocks noRot="1" noChangeAspect="1" noMove="1" noResize="1" noEditPoints="1" noAdjustHandles="1" noChangeArrowheads="1" noChangeShapeType="1" noTextEdit="1"/>
              </p:cNvSpPr>
              <p:nvPr/>
            </p:nvSpPr>
            <p:spPr bwMode="auto">
              <a:xfrm>
                <a:off x="1406525" y="4742228"/>
                <a:ext cx="5667375" cy="664797"/>
              </a:xfrm>
              <a:prstGeom prst="rect">
                <a:avLst/>
              </a:prstGeom>
              <a:blipFill>
                <a:blip r:embed="rId6"/>
                <a:stretch>
                  <a:fillRect l="-161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0565" name="Text Box 5"/>
              <p:cNvSpPr txBox="1">
                <a:spLocks noChangeArrowheads="1"/>
              </p:cNvSpPr>
              <p:nvPr/>
            </p:nvSpPr>
            <p:spPr bwMode="auto">
              <a:xfrm>
                <a:off x="1406525" y="5292003"/>
                <a:ext cx="5667375" cy="747641"/>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cs typeface="Courier New" pitchFamily="49" charset="0"/>
                  </a:rPr>
                  <a:t>But </a:t>
                </a:r>
                <a14:m>
                  <m:oMath xmlns:m="http://schemas.openxmlformats.org/officeDocument/2006/math">
                    <m:r>
                      <a:rPr lang="en-US" sz="2300" b="0" i="0" dirty="0" smtClean="0">
                        <a:solidFill>
                          <a:schemeClr val="hlink"/>
                        </a:solidFill>
                        <a:latin typeface="Cambria Math" panose="02040503050406030204" pitchFamily="18" charset="0"/>
                        <a:cs typeface="Courier New" pitchFamily="49" charset="0"/>
                      </a:rPr>
                      <m:t>−</m:t>
                    </m:r>
                    <m:sSub>
                      <m:sSubPr>
                        <m:ctrlPr>
                          <a:rPr lang="en-US" sz="2300" b="0" i="1" dirty="0" smtClean="0">
                            <a:solidFill>
                              <a:schemeClr val="hlink"/>
                            </a:solidFill>
                            <a:latin typeface="Cambria Math" panose="02040503050406030204" pitchFamily="18" charset="0"/>
                            <a:cs typeface="Courier New" pitchFamily="49" charset="0"/>
                          </a:rPr>
                        </m:ctrlPr>
                      </m:sSubPr>
                      <m:e>
                        <m:r>
                          <a:rPr lang="en-US" sz="2300" i="1" dirty="0" smtClean="0">
                            <a:solidFill>
                              <a:schemeClr val="hlink"/>
                            </a:solidFill>
                            <a:latin typeface="Cambria Math" panose="02040503050406030204" pitchFamily="18" charset="0"/>
                            <a:cs typeface="Courier New" pitchFamily="49" charset="0"/>
                          </a:rPr>
                          <m:t>𝑔</m:t>
                        </m:r>
                      </m:e>
                      <m:sub>
                        <m:r>
                          <a:rPr lang="en-US" sz="2300" b="0" i="1" dirty="0" smtClean="0">
                            <a:solidFill>
                              <a:schemeClr val="hlink"/>
                            </a:solidFill>
                            <a:latin typeface="Cambria Math" panose="02040503050406030204" pitchFamily="18" charset="0"/>
                            <a:cs typeface="Courier New" pitchFamily="49" charset="0"/>
                          </a:rPr>
                          <m:t>0</m:t>
                        </m:r>
                      </m:sub>
                    </m:sSub>
                    <m:sSub>
                      <m:sSubPr>
                        <m:ctrlPr>
                          <a:rPr lang="en-US" sz="2300" b="0" i="1" dirty="0" smtClean="0">
                            <a:solidFill>
                              <a:schemeClr val="hlink"/>
                            </a:solidFill>
                            <a:latin typeface="Cambria Math" panose="02040503050406030204" pitchFamily="18" charset="0"/>
                            <a:cs typeface="Courier New" pitchFamily="49" charset="0"/>
                          </a:rPr>
                        </m:ctrlPr>
                      </m:sSubPr>
                      <m:e>
                        <m:r>
                          <a:rPr lang="en-US" sz="2300" i="1" dirty="0">
                            <a:solidFill>
                              <a:schemeClr val="hlink"/>
                            </a:solidFill>
                            <a:latin typeface="Cambria Math" panose="02040503050406030204" pitchFamily="18" charset="0"/>
                            <a:cs typeface="Courier New" pitchFamily="49" charset="0"/>
                          </a:rPr>
                          <m:t>𝑅</m:t>
                        </m:r>
                      </m:e>
                      <m:sub>
                        <m:r>
                          <a:rPr lang="en-US" sz="2300" b="0" i="1" dirty="0" smtClean="0">
                            <a:solidFill>
                              <a:schemeClr val="hlink"/>
                            </a:solidFill>
                            <a:latin typeface="Cambria Math" panose="02040503050406030204" pitchFamily="18" charset="0"/>
                            <a:cs typeface="Courier New" pitchFamily="49" charset="0"/>
                          </a:rPr>
                          <m:t>0</m:t>
                        </m:r>
                      </m:sub>
                    </m:sSub>
                    <m:r>
                      <a:rPr lang="en-US" sz="2300" i="1" dirty="0">
                        <a:solidFill>
                          <a:schemeClr val="hlink"/>
                        </a:solidFill>
                        <a:latin typeface="Cambria Math" panose="02040503050406030204" pitchFamily="18" charset="0"/>
                        <a:cs typeface="Courier New" pitchFamily="49" charset="0"/>
                      </a:rPr>
                      <m:t>=</m:t>
                    </m:r>
                    <m:r>
                      <a:rPr lang="en-US" sz="2300" b="0" i="1" dirty="0" smtClean="0">
                        <a:solidFill>
                          <a:schemeClr val="hlink"/>
                        </a:solidFill>
                        <a:latin typeface="Cambria Math" panose="02040503050406030204" pitchFamily="18" charset="0"/>
                        <a:cs typeface="Courier New" pitchFamily="49" charset="0"/>
                      </a:rPr>
                      <m:t>−</m:t>
                    </m:r>
                    <m:d>
                      <m:dPr>
                        <m:ctrlPr>
                          <a:rPr lang="en-US" sz="2300" i="1" dirty="0">
                            <a:solidFill>
                              <a:schemeClr val="hlink"/>
                            </a:solidFill>
                            <a:latin typeface="Cambria Math" panose="02040503050406030204" pitchFamily="18" charset="0"/>
                            <a:cs typeface="Courier New" pitchFamily="49" charset="0"/>
                          </a:rPr>
                        </m:ctrlPr>
                      </m:dPr>
                      <m:e>
                        <m:f>
                          <m:fPr>
                            <m:ctrlPr>
                              <a:rPr lang="en-US" sz="2300" i="1" dirty="0">
                                <a:solidFill>
                                  <a:schemeClr val="hlink"/>
                                </a:solidFill>
                                <a:latin typeface="Cambria Math" panose="02040503050406030204" pitchFamily="18" charset="0"/>
                                <a:cs typeface="Courier New" pitchFamily="49" charset="0"/>
                              </a:rPr>
                            </m:ctrlPr>
                          </m:fPr>
                          <m:num>
                            <m:r>
                              <a:rPr lang="en-US" sz="2300" i="1" dirty="0">
                                <a:solidFill>
                                  <a:schemeClr val="hlink"/>
                                </a:solidFill>
                                <a:latin typeface="Cambria Math" panose="02040503050406030204" pitchFamily="18" charset="0"/>
                                <a:cs typeface="Courier New" pitchFamily="49" charset="0"/>
                              </a:rPr>
                              <m:t>𝐺𝑀</m:t>
                            </m:r>
                          </m:num>
                          <m:den>
                            <m:sSubSup>
                              <m:sSubSupPr>
                                <m:ctrlPr>
                                  <a:rPr lang="en-US" sz="2300" b="0" i="1" dirty="0" smtClean="0">
                                    <a:solidFill>
                                      <a:schemeClr val="hlink"/>
                                    </a:solidFill>
                                    <a:latin typeface="Cambria Math" panose="02040503050406030204" pitchFamily="18" charset="0"/>
                                    <a:cs typeface="Courier New" pitchFamily="49" charset="0"/>
                                  </a:rPr>
                                </m:ctrlPr>
                              </m:sSubSupPr>
                              <m:e>
                                <m:r>
                                  <a:rPr lang="en-US" sz="2300" i="1" dirty="0">
                                    <a:solidFill>
                                      <a:schemeClr val="hlink"/>
                                    </a:solidFill>
                                    <a:latin typeface="Cambria Math" panose="02040503050406030204" pitchFamily="18" charset="0"/>
                                    <a:cs typeface="Courier New" pitchFamily="49" charset="0"/>
                                  </a:rPr>
                                  <m:t>𝑅</m:t>
                                </m:r>
                              </m:e>
                              <m:sub>
                                <m:r>
                                  <a:rPr lang="en-US" sz="2300" b="0" i="1" dirty="0" smtClean="0">
                                    <a:solidFill>
                                      <a:schemeClr val="hlink"/>
                                    </a:solidFill>
                                    <a:latin typeface="Cambria Math" panose="02040503050406030204" pitchFamily="18" charset="0"/>
                                    <a:cs typeface="Courier New" pitchFamily="49" charset="0"/>
                                  </a:rPr>
                                  <m:t>0</m:t>
                                </m:r>
                              </m:sub>
                              <m:sup>
                                <m:r>
                                  <a:rPr lang="en-US" sz="2300" b="0" i="1" dirty="0" smtClean="0">
                                    <a:solidFill>
                                      <a:schemeClr val="hlink"/>
                                    </a:solidFill>
                                    <a:latin typeface="Cambria Math" panose="02040503050406030204" pitchFamily="18" charset="0"/>
                                    <a:cs typeface="Courier New" pitchFamily="49" charset="0"/>
                                  </a:rPr>
                                  <m:t>2</m:t>
                                </m:r>
                              </m:sup>
                            </m:sSubSup>
                          </m:den>
                        </m:f>
                      </m:e>
                    </m:d>
                    <m:r>
                      <a:rPr lang="en-US" sz="2300" i="1" dirty="0">
                        <a:solidFill>
                          <a:schemeClr val="hlink"/>
                        </a:solidFill>
                        <a:latin typeface="Cambria Math" panose="02040503050406030204" pitchFamily="18" charset="0"/>
                        <a:cs typeface="Courier New" pitchFamily="49" charset="0"/>
                      </a:rPr>
                      <m:t>𝑅</m:t>
                    </m:r>
                    <m:r>
                      <a:rPr lang="en-US" sz="2300" i="1" baseline="-25000" dirty="0">
                        <a:solidFill>
                          <a:schemeClr val="hlink"/>
                        </a:solidFill>
                        <a:latin typeface="Cambria Math" panose="02040503050406030204" pitchFamily="18" charset="0"/>
                        <a:cs typeface="Courier New" pitchFamily="49" charset="0"/>
                      </a:rPr>
                      <m:t>0</m:t>
                    </m:r>
                    <m:r>
                      <a:rPr lang="en-US" sz="2300" i="1" dirty="0">
                        <a:solidFill>
                          <a:schemeClr val="hlink"/>
                        </a:solidFill>
                        <a:latin typeface="Cambria Math" panose="02040503050406030204" pitchFamily="18" charset="0"/>
                        <a:cs typeface="Courier New" pitchFamily="49" charset="0"/>
                      </a:rPr>
                      <m:t>=</m:t>
                    </m:r>
                    <m:r>
                      <a:rPr lang="en-US" sz="2300" b="0" i="1" dirty="0" smtClean="0">
                        <a:solidFill>
                          <a:schemeClr val="hlink"/>
                        </a:solidFill>
                        <a:latin typeface="Cambria Math" panose="02040503050406030204" pitchFamily="18" charset="0"/>
                        <a:cs typeface="Courier New" pitchFamily="49" charset="0"/>
                      </a:rPr>
                      <m:t>−</m:t>
                    </m:r>
                    <m:f>
                      <m:fPr>
                        <m:ctrlPr>
                          <a:rPr lang="en-US" sz="2300" i="1" dirty="0">
                            <a:solidFill>
                              <a:schemeClr val="hlink"/>
                            </a:solidFill>
                            <a:latin typeface="Cambria Math" panose="02040503050406030204" pitchFamily="18" charset="0"/>
                            <a:cs typeface="Courier New" pitchFamily="49" charset="0"/>
                          </a:rPr>
                        </m:ctrlPr>
                      </m:fPr>
                      <m:num>
                        <m:r>
                          <a:rPr lang="en-US" sz="2300" i="1" dirty="0">
                            <a:solidFill>
                              <a:schemeClr val="hlink"/>
                            </a:solidFill>
                            <a:latin typeface="Cambria Math" panose="02040503050406030204" pitchFamily="18" charset="0"/>
                            <a:cs typeface="Courier New" pitchFamily="49" charset="0"/>
                          </a:rPr>
                          <m:t>𝐺𝑀</m:t>
                        </m:r>
                      </m:num>
                      <m:den>
                        <m:sSub>
                          <m:sSubPr>
                            <m:ctrlPr>
                              <a:rPr lang="en-US" sz="2300" b="0" i="1" dirty="0" smtClean="0">
                                <a:solidFill>
                                  <a:schemeClr val="hlink"/>
                                </a:solidFill>
                                <a:latin typeface="Cambria Math" panose="02040503050406030204" pitchFamily="18" charset="0"/>
                                <a:cs typeface="Courier New" pitchFamily="49" charset="0"/>
                              </a:rPr>
                            </m:ctrlPr>
                          </m:sSubPr>
                          <m:e>
                            <m:r>
                              <a:rPr lang="en-US" sz="2300" i="1" dirty="0">
                                <a:solidFill>
                                  <a:schemeClr val="hlink"/>
                                </a:solidFill>
                                <a:latin typeface="Cambria Math" panose="02040503050406030204" pitchFamily="18" charset="0"/>
                                <a:cs typeface="Courier New" pitchFamily="49" charset="0"/>
                              </a:rPr>
                              <m:t>𝑅</m:t>
                            </m:r>
                          </m:e>
                          <m:sub>
                            <m:r>
                              <a:rPr lang="en-US" sz="2300" b="0" i="1" dirty="0" smtClean="0">
                                <a:solidFill>
                                  <a:schemeClr val="hlink"/>
                                </a:solidFill>
                                <a:latin typeface="Cambria Math" panose="02040503050406030204" pitchFamily="18" charset="0"/>
                                <a:cs typeface="Courier New" pitchFamily="49" charset="0"/>
                              </a:rPr>
                              <m:t>0</m:t>
                            </m:r>
                          </m:sub>
                        </m:sSub>
                      </m:den>
                    </m:f>
                    <m:r>
                      <a:rPr lang="en-US" sz="2300" i="1" dirty="0">
                        <a:solidFill>
                          <a:schemeClr val="hlink"/>
                        </a:solidFill>
                        <a:latin typeface="Cambria Math" panose="02040503050406030204" pitchFamily="18" charset="0"/>
                        <a:cs typeface="Courier New" pitchFamily="49" charset="0"/>
                      </a:rPr>
                      <m:t> </m:t>
                    </m:r>
                  </m:oMath>
                </a14:m>
                <a:endParaRPr lang="en-US" sz="2300" dirty="0">
                  <a:solidFill>
                    <a:schemeClr val="hlink"/>
                  </a:solidFill>
                  <a:cs typeface="Courier New" pitchFamily="49" charset="0"/>
                </a:endParaRPr>
              </a:p>
            </p:txBody>
          </p:sp>
        </mc:Choice>
        <mc:Fallback xmlns="">
          <p:sp>
            <p:nvSpPr>
              <p:cNvPr id="450565" name="Text Box 5"/>
              <p:cNvSpPr txBox="1">
                <a:spLocks noRot="1" noChangeAspect="1" noMove="1" noResize="1" noEditPoints="1" noAdjustHandles="1" noChangeArrowheads="1" noChangeShapeType="1" noTextEdit="1"/>
              </p:cNvSpPr>
              <p:nvPr/>
            </p:nvSpPr>
            <p:spPr bwMode="auto">
              <a:xfrm>
                <a:off x="1406525" y="5292003"/>
                <a:ext cx="5667375" cy="747641"/>
              </a:xfrm>
              <a:prstGeom prst="rect">
                <a:avLst/>
              </a:prstGeom>
              <a:blipFill>
                <a:blip r:embed="rId7"/>
                <a:stretch>
                  <a:fillRect l="-172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0566" name="Text Box 6"/>
              <p:cNvSpPr txBox="1">
                <a:spLocks noChangeArrowheads="1"/>
              </p:cNvSpPr>
              <p:nvPr/>
            </p:nvSpPr>
            <p:spPr bwMode="auto">
              <a:xfrm>
                <a:off x="5809534" y="5438530"/>
                <a:ext cx="721896" cy="457200"/>
              </a:xfrm>
              <a:prstGeom prst="rect">
                <a:avLst/>
              </a:prstGeom>
              <a:no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hlink"/>
                          </a:solidFill>
                          <a:latin typeface="Cambria Math" panose="02040503050406030204" pitchFamily="18" charset="0"/>
                          <a:cs typeface="Courier New" pitchFamily="49" charset="0"/>
                        </a:rPr>
                        <m:t>=</m:t>
                      </m:r>
                      <m:sSub>
                        <m:sSubPr>
                          <m:ctrlPr>
                            <a:rPr lang="en-US" b="0" i="1" dirty="0" smtClean="0">
                              <a:solidFill>
                                <a:schemeClr val="hlink"/>
                              </a:solidFill>
                              <a:latin typeface="Cambria Math" panose="02040503050406030204" pitchFamily="18" charset="0"/>
                              <a:cs typeface="Courier New" pitchFamily="49" charset="0"/>
                            </a:rPr>
                          </m:ctrlPr>
                        </m:sSubPr>
                        <m:e>
                          <m:r>
                            <a:rPr lang="en-US" i="1" dirty="0" smtClean="0">
                              <a:solidFill>
                                <a:schemeClr val="hlink"/>
                              </a:solidFill>
                              <a:latin typeface="Cambria Math" panose="02040503050406030204" pitchFamily="18" charset="0"/>
                              <a:cs typeface="Courier New" pitchFamily="49" charset="0"/>
                            </a:rPr>
                            <m:t>𝑉</m:t>
                          </m:r>
                        </m:e>
                        <m:sub>
                          <m:r>
                            <a:rPr lang="en-US" b="0" i="1" dirty="0" smtClean="0">
                              <a:solidFill>
                                <a:schemeClr val="hlink"/>
                              </a:solidFill>
                              <a:latin typeface="Cambria Math" panose="02040503050406030204" pitchFamily="18" charset="0"/>
                              <a:cs typeface="Courier New" pitchFamily="49" charset="0"/>
                            </a:rPr>
                            <m:t>0</m:t>
                          </m:r>
                        </m:sub>
                      </m:sSub>
                      <m:r>
                        <a:rPr lang="en-US" i="1" dirty="0">
                          <a:solidFill>
                            <a:schemeClr val="hlink"/>
                          </a:solidFill>
                          <a:latin typeface="Cambria Math" panose="02040503050406030204" pitchFamily="18" charset="0"/>
                          <a:cs typeface="Courier New" pitchFamily="49" charset="0"/>
                        </a:rPr>
                        <m:t>.</m:t>
                      </m:r>
                    </m:oMath>
                  </m:oMathPara>
                </a14:m>
                <a:endParaRPr lang="en-US" dirty="0">
                  <a:solidFill>
                    <a:schemeClr val="hlink"/>
                  </a:solidFill>
                  <a:cs typeface="Courier New" pitchFamily="49" charset="0"/>
                </a:endParaRPr>
              </a:p>
            </p:txBody>
          </p:sp>
        </mc:Choice>
        <mc:Fallback xmlns="">
          <p:sp>
            <p:nvSpPr>
              <p:cNvPr id="450566" name="Text Box 6"/>
              <p:cNvSpPr txBox="1">
                <a:spLocks noRot="1" noChangeAspect="1" noMove="1" noResize="1" noEditPoints="1" noAdjustHandles="1" noChangeArrowheads="1" noChangeShapeType="1" noTextEdit="1"/>
              </p:cNvSpPr>
              <p:nvPr/>
            </p:nvSpPr>
            <p:spPr bwMode="auto">
              <a:xfrm>
                <a:off x="5809534" y="5438530"/>
                <a:ext cx="721896" cy="457200"/>
              </a:xfrm>
              <a:prstGeom prst="rect">
                <a:avLst/>
              </a:prstGeom>
              <a:blipFill>
                <a:blip r:embed="rId8"/>
                <a:stretch>
                  <a:fillRect r="-8475" b="-5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0567" name="Text Box 7"/>
              <p:cNvSpPr txBox="1">
                <a:spLocks noChangeArrowheads="1"/>
              </p:cNvSpPr>
              <p:nvPr/>
            </p:nvSpPr>
            <p:spPr bwMode="auto">
              <a:xfrm>
                <a:off x="1406525" y="6121400"/>
                <a:ext cx="5667375" cy="45720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cs typeface="Courier New" pitchFamily="49" charset="0"/>
                  </a:rPr>
                  <a:t>Thus </a:t>
                </a:r>
                <a14:m>
                  <m:oMath xmlns:m="http://schemas.openxmlformats.org/officeDocument/2006/math">
                    <m:sSub>
                      <m:sSubPr>
                        <m:ctrlPr>
                          <a:rPr lang="en-US" b="0" i="1" dirty="0" smtClean="0">
                            <a:solidFill>
                              <a:schemeClr val="hlink"/>
                            </a:solidFill>
                            <a:latin typeface="Cambria Math" panose="02040503050406030204" pitchFamily="18" charset="0"/>
                            <a:cs typeface="Courier New" pitchFamily="49" charset="0"/>
                          </a:rPr>
                        </m:ctrlPr>
                      </m:sSubPr>
                      <m:e>
                        <m:r>
                          <a:rPr lang="en-US" i="1" dirty="0" smtClean="0">
                            <a:solidFill>
                              <a:schemeClr val="hlink"/>
                            </a:solidFill>
                            <a:latin typeface="Cambria Math" panose="02040503050406030204" pitchFamily="18" charset="0"/>
                            <a:cs typeface="Courier New" pitchFamily="49" charset="0"/>
                          </a:rPr>
                          <m:t>𝑉</m:t>
                        </m:r>
                      </m:e>
                      <m:sub>
                        <m:r>
                          <a:rPr lang="en-US" b="0" i="1" dirty="0" smtClean="0">
                            <a:solidFill>
                              <a:schemeClr val="hlink"/>
                            </a:solidFill>
                            <a:latin typeface="Cambria Math" panose="02040503050406030204" pitchFamily="18" charset="0"/>
                            <a:cs typeface="Courier New" pitchFamily="49" charset="0"/>
                          </a:rPr>
                          <m:t>0</m:t>
                        </m:r>
                      </m:sub>
                    </m:sSub>
                    <m:r>
                      <a:rPr lang="en-US" i="1" dirty="0">
                        <a:solidFill>
                          <a:schemeClr val="hlink"/>
                        </a:solidFill>
                        <a:latin typeface="Cambria Math" panose="02040503050406030204" pitchFamily="18" charset="0"/>
                        <a:cs typeface="Courier New" pitchFamily="49" charset="0"/>
                      </a:rPr>
                      <m:t>=</m:t>
                    </m:r>
                    <m:r>
                      <a:rPr lang="en-US" b="0" i="1" dirty="0" smtClean="0">
                        <a:solidFill>
                          <a:schemeClr val="hlink"/>
                        </a:solidFill>
                        <a:latin typeface="Cambria Math" panose="02040503050406030204" pitchFamily="18" charset="0"/>
                        <a:cs typeface="Courier New" pitchFamily="49" charset="0"/>
                      </a:rPr>
                      <m:t>−</m:t>
                    </m:r>
                    <m:sSub>
                      <m:sSubPr>
                        <m:ctrlPr>
                          <a:rPr lang="en-US" b="0" i="1" dirty="0" smtClean="0">
                            <a:solidFill>
                              <a:schemeClr val="hlink"/>
                            </a:solidFill>
                            <a:latin typeface="Cambria Math" panose="02040503050406030204" pitchFamily="18" charset="0"/>
                            <a:cs typeface="Courier New" pitchFamily="49" charset="0"/>
                          </a:rPr>
                        </m:ctrlPr>
                      </m:sSubPr>
                      <m:e>
                        <m:r>
                          <a:rPr lang="en-US" i="1" dirty="0">
                            <a:solidFill>
                              <a:schemeClr val="hlink"/>
                            </a:solidFill>
                            <a:latin typeface="Cambria Math" panose="02040503050406030204" pitchFamily="18" charset="0"/>
                            <a:cs typeface="Courier New" pitchFamily="49" charset="0"/>
                          </a:rPr>
                          <m:t>𝑔</m:t>
                        </m:r>
                      </m:e>
                      <m:sub>
                        <m:r>
                          <a:rPr lang="en-US" b="0" i="1" dirty="0" smtClean="0">
                            <a:solidFill>
                              <a:schemeClr val="hlink"/>
                            </a:solidFill>
                            <a:latin typeface="Cambria Math" panose="02040503050406030204" pitchFamily="18" charset="0"/>
                            <a:cs typeface="Courier New" pitchFamily="49" charset="0"/>
                          </a:rPr>
                          <m:t>0</m:t>
                        </m:r>
                      </m:sub>
                    </m:sSub>
                    <m:sSub>
                      <m:sSubPr>
                        <m:ctrlPr>
                          <a:rPr lang="en-US" b="0" i="1" dirty="0" smtClean="0">
                            <a:solidFill>
                              <a:schemeClr val="hlink"/>
                            </a:solidFill>
                            <a:latin typeface="Cambria Math" panose="02040503050406030204" pitchFamily="18" charset="0"/>
                            <a:cs typeface="Courier New" pitchFamily="49" charset="0"/>
                          </a:rPr>
                        </m:ctrlPr>
                      </m:sSubPr>
                      <m:e>
                        <m:r>
                          <a:rPr lang="en-US" i="1" dirty="0">
                            <a:solidFill>
                              <a:schemeClr val="hlink"/>
                            </a:solidFill>
                            <a:latin typeface="Cambria Math" panose="02040503050406030204" pitchFamily="18" charset="0"/>
                            <a:cs typeface="Courier New" pitchFamily="49" charset="0"/>
                          </a:rPr>
                          <m:t>𝑅</m:t>
                        </m:r>
                      </m:e>
                      <m:sub>
                        <m:r>
                          <a:rPr lang="en-US" b="0" i="1" dirty="0" smtClean="0">
                            <a:solidFill>
                              <a:schemeClr val="hlink"/>
                            </a:solidFill>
                            <a:latin typeface="Cambria Math" panose="02040503050406030204" pitchFamily="18" charset="0"/>
                            <a:cs typeface="Courier New" pitchFamily="49" charset="0"/>
                          </a:rPr>
                          <m:t>0</m:t>
                        </m:r>
                      </m:sub>
                    </m:sSub>
                  </m:oMath>
                </a14:m>
                <a:r>
                  <a:rPr lang="en-US" dirty="0">
                    <a:solidFill>
                      <a:schemeClr val="hlink"/>
                    </a:solidFill>
                    <a:cs typeface="Courier New" pitchFamily="49" charset="0"/>
                  </a:rPr>
                  <a:t>.</a:t>
                </a:r>
              </a:p>
            </p:txBody>
          </p:sp>
        </mc:Choice>
        <mc:Fallback xmlns="">
          <p:sp>
            <p:nvSpPr>
              <p:cNvPr id="450567" name="Text Box 7"/>
              <p:cNvSpPr txBox="1">
                <a:spLocks noRot="1" noChangeAspect="1" noMove="1" noResize="1" noEditPoints="1" noAdjustHandles="1" noChangeArrowheads="1" noChangeShapeType="1" noTextEdit="1"/>
              </p:cNvSpPr>
              <p:nvPr/>
            </p:nvSpPr>
            <p:spPr bwMode="auto">
              <a:xfrm>
                <a:off x="1406525" y="6121400"/>
                <a:ext cx="5667375" cy="457200"/>
              </a:xfrm>
              <a:prstGeom prst="rect">
                <a:avLst/>
              </a:prstGeom>
              <a:blipFill>
                <a:blip r:embed="rId9"/>
                <a:stretch>
                  <a:fillRect l="-1722" t="-10667" b="-32000"/>
                </a:stretch>
              </a:blipFill>
              <a:ln w="9525">
                <a:noFill/>
                <a:miter lim="800000"/>
                <a:headEnd/>
                <a:tailEnd/>
              </a:ln>
            </p:spPr>
            <p:txBody>
              <a:bodyPr/>
              <a:lstStyle/>
              <a:p>
                <a:r>
                  <a:rPr lang="en-US">
                    <a:noFill/>
                  </a:rPr>
                  <a:t> </a:t>
                </a:r>
              </a:p>
            </p:txBody>
          </p:sp>
        </mc:Fallback>
      </mc:AlternateContent>
      <p:sp>
        <p:nvSpPr>
          <p:cNvPr id="6861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68617" name="Rectangle 9"/>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8618"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5800" y="1843088"/>
            <a:ext cx="5311775" cy="3302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63"/>
                                        </p:tgtEl>
                                        <p:attrNameLst>
                                          <p:attrName>style.visibility</p:attrName>
                                        </p:attrNameLst>
                                      </p:cBhvr>
                                      <p:to>
                                        <p:strVal val="visible"/>
                                      </p:to>
                                    </p:set>
                                    <p:anim calcmode="lin" valueType="num">
                                      <p:cBhvr additive="base">
                                        <p:cTn id="7" dur="500" fill="hold"/>
                                        <p:tgtEl>
                                          <p:spTgt spid="450563"/>
                                        </p:tgtEl>
                                        <p:attrNameLst>
                                          <p:attrName>ppt_x</p:attrName>
                                        </p:attrNameLst>
                                      </p:cBhvr>
                                      <p:tavLst>
                                        <p:tav tm="0">
                                          <p:val>
                                            <p:strVal val="#ppt_x"/>
                                          </p:val>
                                        </p:tav>
                                        <p:tav tm="100000">
                                          <p:val>
                                            <p:strVal val="#ppt_x"/>
                                          </p:val>
                                        </p:tav>
                                      </p:tavLst>
                                    </p:anim>
                                    <p:anim calcmode="lin" valueType="num">
                                      <p:cBhvr additive="base">
                                        <p:cTn id="8" dur="500" fill="hold"/>
                                        <p:tgtEl>
                                          <p:spTgt spid="4505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64">
                                            <p:txEl>
                                              <p:pRg st="0" end="0"/>
                                            </p:txEl>
                                          </p:spTgt>
                                        </p:tgtEl>
                                        <p:attrNameLst>
                                          <p:attrName>style.visibility</p:attrName>
                                        </p:attrNameLst>
                                      </p:cBhvr>
                                      <p:to>
                                        <p:strVal val="visible"/>
                                      </p:to>
                                    </p:set>
                                    <p:anim calcmode="lin" valueType="num">
                                      <p:cBhvr additive="base">
                                        <p:cTn id="13" dur="500" fill="hold"/>
                                        <p:tgtEl>
                                          <p:spTgt spid="4505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65">
                                            <p:txEl>
                                              <p:pRg st="0" end="0"/>
                                            </p:txEl>
                                          </p:spTgt>
                                        </p:tgtEl>
                                        <p:attrNameLst>
                                          <p:attrName>style.visibility</p:attrName>
                                        </p:attrNameLst>
                                      </p:cBhvr>
                                      <p:to>
                                        <p:strVal val="visible"/>
                                      </p:to>
                                    </p:set>
                                    <p:anim calcmode="lin" valueType="num">
                                      <p:cBhvr additive="base">
                                        <p:cTn id="19" dur="500" fill="hold"/>
                                        <p:tgtEl>
                                          <p:spTgt spid="4505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50566">
                                            <p:txEl>
                                              <p:pRg st="0" end="0"/>
                                            </p:txEl>
                                          </p:spTgt>
                                        </p:tgtEl>
                                        <p:attrNameLst>
                                          <p:attrName>style.visibility</p:attrName>
                                        </p:attrNameLst>
                                      </p:cBhvr>
                                      <p:to>
                                        <p:strVal val="visible"/>
                                      </p:to>
                                    </p:set>
                                    <p:anim calcmode="lin" valueType="num">
                                      <p:cBhvr additive="base">
                                        <p:cTn id="25" dur="500" fill="hold"/>
                                        <p:tgtEl>
                                          <p:spTgt spid="45056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505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67">
                                            <p:txEl>
                                              <p:pRg st="0" end="0"/>
                                            </p:txEl>
                                          </p:spTgt>
                                        </p:tgtEl>
                                        <p:attrNameLst>
                                          <p:attrName>style.visibility</p:attrName>
                                        </p:attrNameLst>
                                      </p:cBhvr>
                                      <p:to>
                                        <p:strVal val="visible"/>
                                      </p:to>
                                    </p:set>
                                    <p:anim calcmode="lin" valueType="num">
                                      <p:cBhvr additive="base">
                                        <p:cTn id="31" dur="500" fill="hold"/>
                                        <p:tgtEl>
                                          <p:spTgt spid="45056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6"/>
          <p:cNvSpPr>
            <a:spLocks noChangeArrowheads="1"/>
          </p:cNvSpPr>
          <p:nvPr/>
        </p:nvSpPr>
        <p:spPr bwMode="auto">
          <a:xfrm>
            <a:off x="685800" y="1779588"/>
            <a:ext cx="7772400" cy="50784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42390"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0563" y="3068638"/>
            <a:ext cx="4483100" cy="3727450"/>
          </a:xfrm>
          <a:prstGeom prst="rect">
            <a:avLst/>
          </a:prstGeom>
          <a:noFill/>
          <a:ln w="9525">
            <a:noFill/>
            <a:miter lim="800000"/>
            <a:headEnd/>
            <a:tailEnd/>
          </a:ln>
        </p:spPr>
      </p:pic>
      <p:pic>
        <p:nvPicPr>
          <p:cNvPr id="69636"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95913" y="3686175"/>
            <a:ext cx="3657600" cy="3114675"/>
          </a:xfrm>
          <a:prstGeom prst="rect">
            <a:avLst/>
          </a:prstGeom>
          <a:noFill/>
          <a:ln w="9525">
            <a:noFill/>
            <a:miter lim="800000"/>
            <a:headEnd/>
            <a:tailEnd/>
          </a:ln>
        </p:spPr>
      </p:pic>
      <p:pic>
        <p:nvPicPr>
          <p:cNvPr id="442387"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8025" y="2119313"/>
            <a:ext cx="7745413" cy="957262"/>
          </a:xfrm>
          <a:prstGeom prst="rect">
            <a:avLst/>
          </a:prstGeom>
          <a:noFill/>
          <a:ln w="9525">
            <a:noFill/>
            <a:miter lim="800000"/>
            <a:headEnd/>
            <a:tailEnd/>
          </a:ln>
        </p:spPr>
      </p:pic>
      <p:sp>
        <p:nvSpPr>
          <p:cNvPr id="69638" name="Rectangle 17"/>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9639" name="Picture 1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5800" y="1843088"/>
            <a:ext cx="5311775" cy="3302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42376" name="Text Box 8"/>
              <p:cNvSpPr txBox="1">
                <a:spLocks noChangeArrowheads="1"/>
              </p:cNvSpPr>
              <p:nvPr/>
            </p:nvSpPr>
            <p:spPr bwMode="auto">
              <a:xfrm>
                <a:off x="5395913" y="3302000"/>
                <a:ext cx="3798887" cy="461665"/>
              </a:xfrm>
              <a:prstGeom prst="rect">
                <a:avLst/>
              </a:prstGeom>
              <a:noFill/>
              <a:ln w="9525">
                <a:noFill/>
                <a:miter lim="800000"/>
                <a:headEnd/>
                <a:tailEnd/>
              </a:ln>
            </p:spPr>
            <p:txBody>
              <a:bodyPr wrap="square">
                <a:spAutoFit/>
              </a:bodyPr>
              <a:lstStyle/>
              <a:p>
                <a:pPr algn="r"/>
                <a14:m>
                  <m:oMath xmlns:m="http://schemas.openxmlformats.org/officeDocument/2006/math">
                    <m:r>
                      <a:rPr lang="en-US" i="1" dirty="0" smtClean="0">
                        <a:solidFill>
                          <a:schemeClr val="hlink"/>
                        </a:solidFill>
                        <a:latin typeface="Cambria Math" panose="02040503050406030204" pitchFamily="18" charset="0"/>
                        <a:cs typeface="Courier New" pitchFamily="49" charset="0"/>
                      </a:rPr>
                      <m:t>0.5</m:t>
                    </m:r>
                    <m:r>
                      <a:rPr lang="en-US" i="1" dirty="0">
                        <a:solidFill>
                          <a:schemeClr val="hlink"/>
                        </a:solidFill>
                        <a:latin typeface="Cambria Math" panose="02040503050406030204" pitchFamily="18" charset="0"/>
                        <a:cs typeface="Courier New" pitchFamily="49" charset="0"/>
                        <a:sym typeface="Symbol" pitchFamily="18" charset="2"/>
                      </a:rPr>
                      <m:t></m:t>
                    </m:r>
                    <m:sSup>
                      <m:sSupPr>
                        <m:ctrlPr>
                          <a:rPr lang="en-US" b="0" i="1" dirty="0" smtClean="0">
                            <a:solidFill>
                              <a:schemeClr val="hlink"/>
                            </a:solidFill>
                            <a:latin typeface="Cambria Math" panose="02040503050406030204" pitchFamily="18" charset="0"/>
                            <a:cs typeface="Courier New" pitchFamily="49" charset="0"/>
                            <a:sym typeface="Symbol" pitchFamily="18" charset="2"/>
                          </a:rPr>
                        </m:ctrlPr>
                      </m:sSupPr>
                      <m:e>
                        <m:r>
                          <a:rPr lang="en-US" i="1" dirty="0">
                            <a:solidFill>
                              <a:schemeClr val="hlink"/>
                            </a:solidFill>
                            <a:latin typeface="Cambria Math" panose="02040503050406030204" pitchFamily="18" charset="0"/>
                            <a:cs typeface="Courier New" pitchFamily="49" charset="0"/>
                            <a:sym typeface="Symbol" pitchFamily="18" charset="2"/>
                          </a:rPr>
                          <m:t>10</m:t>
                        </m:r>
                      </m:e>
                      <m:sup>
                        <m:r>
                          <a:rPr lang="en-US" b="0" i="1" dirty="0" smtClean="0">
                            <a:solidFill>
                              <a:schemeClr val="hlink"/>
                            </a:solidFill>
                            <a:latin typeface="Cambria Math" panose="02040503050406030204" pitchFamily="18" charset="0"/>
                            <a:cs typeface="Courier New" pitchFamily="49" charset="0"/>
                            <a:sym typeface="Symbol" pitchFamily="18" charset="2"/>
                          </a:rPr>
                          <m:t>7</m:t>
                        </m:r>
                      </m:sup>
                    </m:sSup>
                    <m:r>
                      <a:rPr lang="en-US" i="1" dirty="0">
                        <a:solidFill>
                          <a:schemeClr val="hlink"/>
                        </a:solidFill>
                        <a:latin typeface="Cambria Math" panose="02040503050406030204" pitchFamily="18" charset="0"/>
                        <a:cs typeface="Courier New" pitchFamily="49" charset="0"/>
                        <a:sym typeface="Symbol" pitchFamily="18" charset="2"/>
                      </a:rPr>
                      <m:t>=5.0</m:t>
                    </m:r>
                    <m:sSup>
                      <m:sSupPr>
                        <m:ctrlPr>
                          <a:rPr lang="en-US" b="0" i="1" dirty="0" smtClean="0">
                            <a:solidFill>
                              <a:schemeClr val="hlink"/>
                            </a:solidFill>
                            <a:latin typeface="Cambria Math" panose="02040503050406030204" pitchFamily="18" charset="0"/>
                            <a:cs typeface="Courier New" pitchFamily="49" charset="0"/>
                            <a:sym typeface="Symbol" pitchFamily="18" charset="2"/>
                          </a:rPr>
                        </m:ctrlPr>
                      </m:sSupPr>
                      <m:e>
                        <m:r>
                          <a:rPr lang="en-US" b="0" i="1" dirty="0" smtClean="0">
                            <a:solidFill>
                              <a:schemeClr val="hlink"/>
                            </a:solidFill>
                            <a:latin typeface="Cambria Math" panose="02040503050406030204" pitchFamily="18" charset="0"/>
                            <a:cs typeface="Courier New" pitchFamily="49" charset="0"/>
                            <a:sym typeface="Symbol" pitchFamily="18" charset="2"/>
                          </a:rPr>
                          <m:t>10</m:t>
                        </m:r>
                      </m:e>
                      <m:sup>
                        <m:r>
                          <a:rPr lang="en-US" b="0" i="1" dirty="0" smtClean="0">
                            <a:solidFill>
                              <a:schemeClr val="hlink"/>
                            </a:solidFill>
                            <a:latin typeface="Cambria Math" panose="02040503050406030204" pitchFamily="18" charset="0"/>
                            <a:cs typeface="Courier New" pitchFamily="49" charset="0"/>
                            <a:sym typeface="Symbol" pitchFamily="18" charset="2"/>
                          </a:rPr>
                          <m:t>6</m:t>
                        </m:r>
                      </m:sup>
                    </m:sSup>
                    <m:r>
                      <a:rPr lang="en-US" i="1" dirty="0">
                        <a:solidFill>
                          <a:schemeClr val="hlink"/>
                        </a:solidFill>
                        <a:latin typeface="Cambria Math" panose="02040503050406030204" pitchFamily="18" charset="0"/>
                        <a:cs typeface="Courier New" pitchFamily="49" charset="0"/>
                        <a:sym typeface="Symbol" pitchFamily="18" charset="2"/>
                      </a:rPr>
                      <m:t>=</m:t>
                    </m:r>
                    <m:sSub>
                      <m:sSubPr>
                        <m:ctrlPr>
                          <a:rPr lang="en-US" b="0" i="1" dirty="0" smtClean="0">
                            <a:solidFill>
                              <a:schemeClr val="hlink"/>
                            </a:solidFill>
                            <a:latin typeface="Cambria Math" panose="02040503050406030204" pitchFamily="18" charset="0"/>
                            <a:cs typeface="Courier New" pitchFamily="49" charset="0"/>
                            <a:sym typeface="Symbol" pitchFamily="18" charset="2"/>
                          </a:rPr>
                        </m:ctrlPr>
                      </m:sSubPr>
                      <m:e>
                        <m:r>
                          <a:rPr lang="en-US" i="1" dirty="0">
                            <a:solidFill>
                              <a:schemeClr val="hlink"/>
                            </a:solidFill>
                            <a:latin typeface="Cambria Math" panose="02040503050406030204" pitchFamily="18" charset="0"/>
                            <a:cs typeface="Courier New" pitchFamily="49" charset="0"/>
                            <a:sym typeface="Symbol" pitchFamily="18" charset="2"/>
                          </a:rPr>
                          <m:t>𝑅</m:t>
                        </m:r>
                      </m:e>
                      <m:sub>
                        <m:r>
                          <a:rPr lang="en-US" b="0" i="1" dirty="0" smtClean="0">
                            <a:solidFill>
                              <a:schemeClr val="hlink"/>
                            </a:solidFill>
                            <a:latin typeface="Cambria Math" panose="02040503050406030204" pitchFamily="18" charset="0"/>
                            <a:cs typeface="Courier New" pitchFamily="49" charset="0"/>
                            <a:sym typeface="Symbol" pitchFamily="18" charset="2"/>
                          </a:rPr>
                          <m:t>0</m:t>
                        </m:r>
                      </m:sub>
                    </m:sSub>
                  </m:oMath>
                </a14:m>
                <a:r>
                  <a:rPr lang="en-US" dirty="0">
                    <a:solidFill>
                      <a:schemeClr val="hlink"/>
                    </a:solidFill>
                    <a:cs typeface="Courier New" pitchFamily="49" charset="0"/>
                    <a:sym typeface="Symbol" pitchFamily="18" charset="2"/>
                  </a:rPr>
                  <a:t>. </a:t>
                </a:r>
              </a:p>
            </p:txBody>
          </p:sp>
        </mc:Choice>
        <mc:Fallback xmlns="">
          <p:sp>
            <p:nvSpPr>
              <p:cNvPr id="442376" name="Text Box 8"/>
              <p:cNvSpPr txBox="1">
                <a:spLocks noRot="1" noChangeAspect="1" noMove="1" noResize="1" noEditPoints="1" noAdjustHandles="1" noChangeArrowheads="1" noChangeShapeType="1" noTextEdit="1"/>
              </p:cNvSpPr>
              <p:nvPr/>
            </p:nvSpPr>
            <p:spPr bwMode="auto">
              <a:xfrm>
                <a:off x="5395913" y="3302000"/>
                <a:ext cx="3798887" cy="461665"/>
              </a:xfrm>
              <a:prstGeom prst="rect">
                <a:avLst/>
              </a:prstGeom>
              <a:blipFill>
                <a:blip r:embed="rId11"/>
                <a:stretch>
                  <a:fillRect t="-9333" r="-4815" b="-32000"/>
                </a:stretch>
              </a:blipFill>
              <a:ln w="9525">
                <a:noFill/>
                <a:miter lim="800000"/>
                <a:headEnd/>
                <a:tailEnd/>
              </a:ln>
            </p:spPr>
            <p:txBody>
              <a:bodyPr/>
              <a:lstStyle/>
              <a:p>
                <a:r>
                  <a:rPr lang="en-US">
                    <a:noFill/>
                  </a:rPr>
                  <a:t> </a:t>
                </a:r>
              </a:p>
            </p:txBody>
          </p:sp>
        </mc:Fallback>
      </mc:AlternateContent>
      <p:sp>
        <p:nvSpPr>
          <p:cNvPr id="442377" name="Line 9"/>
          <p:cNvSpPr>
            <a:spLocks noChangeShapeType="1"/>
          </p:cNvSpPr>
          <p:nvPr/>
        </p:nvSpPr>
        <p:spPr bwMode="auto">
          <a:xfrm>
            <a:off x="5954713" y="4022725"/>
            <a:ext cx="0" cy="2717800"/>
          </a:xfrm>
          <a:prstGeom prst="line">
            <a:avLst/>
          </a:prstGeom>
          <a:noFill/>
          <a:ln w="19050">
            <a:solidFill>
              <a:srgbClr val="FF0000"/>
            </a:solidFill>
            <a:round/>
            <a:headEnd/>
            <a:tailEnd/>
          </a:ln>
        </p:spPr>
        <p:txBody>
          <a:bodyPr/>
          <a:lstStyle/>
          <a:p>
            <a:endParaRPr lang="en-US"/>
          </a:p>
        </p:txBody>
      </p:sp>
      <p:sp>
        <p:nvSpPr>
          <p:cNvPr id="442378" name="Line 10"/>
          <p:cNvSpPr>
            <a:spLocks noChangeShapeType="1"/>
          </p:cNvSpPr>
          <p:nvPr/>
        </p:nvSpPr>
        <p:spPr bwMode="auto">
          <a:xfrm flipH="1">
            <a:off x="5834063" y="6740525"/>
            <a:ext cx="228600" cy="0"/>
          </a:xfrm>
          <a:prstGeom prst="line">
            <a:avLst/>
          </a:prstGeom>
          <a:noFill/>
          <a:ln w="19050">
            <a:solidFill>
              <a:srgbClr val="FF0000"/>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442379" name="Text Box 11"/>
              <p:cNvSpPr txBox="1">
                <a:spLocks noChangeArrowheads="1"/>
              </p:cNvSpPr>
              <p:nvPr/>
            </p:nvSpPr>
            <p:spPr bwMode="auto">
              <a:xfrm>
                <a:off x="1162050" y="3949700"/>
                <a:ext cx="4176713" cy="830997"/>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cs typeface="Courier New" pitchFamily="49" charset="0"/>
                  </a:rPr>
                  <a:t>At</a:t>
                </a:r>
                <a:r>
                  <a:rPr lang="en-US" i="1" dirty="0">
                    <a:solidFill>
                      <a:schemeClr val="hlink"/>
                    </a:solidFill>
                    <a:cs typeface="Courier New" pitchFamily="49" charset="0"/>
                  </a:rPr>
                  <a:t> </a:t>
                </a:r>
                <a14:m>
                  <m:oMath xmlns:m="http://schemas.openxmlformats.org/officeDocument/2006/math">
                    <m:sSub>
                      <m:sSubPr>
                        <m:ctrlPr>
                          <a:rPr lang="en-US" b="0" i="1" dirty="0" smtClean="0">
                            <a:solidFill>
                              <a:schemeClr val="hlink"/>
                            </a:solidFill>
                            <a:latin typeface="Cambria Math" panose="02040503050406030204" pitchFamily="18" charset="0"/>
                            <a:cs typeface="Courier New" pitchFamily="49" charset="0"/>
                          </a:rPr>
                        </m:ctrlPr>
                      </m:sSubPr>
                      <m:e>
                        <m:r>
                          <a:rPr lang="en-US" i="1" dirty="0" smtClean="0">
                            <a:solidFill>
                              <a:schemeClr val="hlink"/>
                            </a:solidFill>
                            <a:latin typeface="Cambria Math" panose="02040503050406030204" pitchFamily="18" charset="0"/>
                            <a:cs typeface="Courier New" pitchFamily="49" charset="0"/>
                          </a:rPr>
                          <m:t>𝑅</m:t>
                        </m:r>
                      </m:e>
                      <m:sub>
                        <m:r>
                          <a:rPr lang="en-US" b="0" i="1" dirty="0" smtClean="0">
                            <a:solidFill>
                              <a:schemeClr val="hlink"/>
                            </a:solidFill>
                            <a:latin typeface="Cambria Math" panose="02040503050406030204" pitchFamily="18" charset="0"/>
                            <a:cs typeface="Courier New" pitchFamily="49" charset="0"/>
                          </a:rPr>
                          <m:t>0</m:t>
                        </m:r>
                      </m:sub>
                    </m:sSub>
                    <m:r>
                      <a:rPr lang="en-US" i="1" dirty="0">
                        <a:solidFill>
                          <a:schemeClr val="hlink"/>
                        </a:solidFill>
                        <a:latin typeface="Cambria Math" panose="02040503050406030204" pitchFamily="18" charset="0"/>
                        <a:cs typeface="Courier New" pitchFamily="49" charset="0"/>
                      </a:rPr>
                      <m:t>=0.5</m:t>
                    </m:r>
                    <m:r>
                      <a:rPr lang="en-US" i="1" dirty="0">
                        <a:solidFill>
                          <a:schemeClr val="hlink"/>
                        </a:solidFill>
                        <a:latin typeface="Cambria Math" panose="02040503050406030204" pitchFamily="18" charset="0"/>
                        <a:cs typeface="Courier New" pitchFamily="49" charset="0"/>
                        <a:sym typeface="Symbol" pitchFamily="18" charset="2"/>
                      </a:rPr>
                      <m:t></m:t>
                    </m:r>
                    <m:sSup>
                      <m:sSupPr>
                        <m:ctrlPr>
                          <a:rPr lang="en-US" b="0" i="1" dirty="0" smtClean="0">
                            <a:solidFill>
                              <a:schemeClr val="hlink"/>
                            </a:solidFill>
                            <a:latin typeface="Cambria Math" panose="02040503050406030204" pitchFamily="18" charset="0"/>
                            <a:cs typeface="Courier New" pitchFamily="49" charset="0"/>
                            <a:sym typeface="Symbol" pitchFamily="18" charset="2"/>
                          </a:rPr>
                        </m:ctrlPr>
                      </m:sSupPr>
                      <m:e>
                        <m:r>
                          <a:rPr lang="en-US" i="1" dirty="0">
                            <a:solidFill>
                              <a:schemeClr val="hlink"/>
                            </a:solidFill>
                            <a:latin typeface="Cambria Math" panose="02040503050406030204" pitchFamily="18" charset="0"/>
                            <a:cs typeface="Courier New" pitchFamily="49" charset="0"/>
                            <a:sym typeface="Symbol" pitchFamily="18" charset="2"/>
                          </a:rPr>
                          <m:t>10</m:t>
                        </m:r>
                      </m:e>
                      <m:sup>
                        <m:r>
                          <a:rPr lang="en-US" b="0" i="1" dirty="0" smtClean="0">
                            <a:solidFill>
                              <a:schemeClr val="hlink"/>
                            </a:solidFill>
                            <a:latin typeface="Cambria Math" panose="02040503050406030204" pitchFamily="18" charset="0"/>
                            <a:cs typeface="Courier New" pitchFamily="49" charset="0"/>
                            <a:sym typeface="Symbol" pitchFamily="18" charset="2"/>
                          </a:rPr>
                          <m:t>7</m:t>
                        </m:r>
                      </m:sup>
                    </m:sSup>
                    <m:r>
                      <a:rPr lang="en-US" i="1" dirty="0">
                        <a:solidFill>
                          <a:schemeClr val="hlink"/>
                        </a:solidFill>
                        <a:latin typeface="Cambria Math" panose="02040503050406030204" pitchFamily="18" charset="0"/>
                        <a:cs typeface="Courier New" pitchFamily="49" charset="0"/>
                        <a:sym typeface="Symbol" pitchFamily="18" charset="2"/>
                      </a:rPr>
                      <m:t> </m:t>
                    </m:r>
                  </m:oMath>
                </a14:m>
                <a:r>
                  <a:rPr lang="en-US" dirty="0">
                    <a:solidFill>
                      <a:schemeClr val="hlink"/>
                    </a:solidFill>
                    <a:cs typeface="Courier New" pitchFamily="49" charset="0"/>
                    <a:sym typeface="Symbol" pitchFamily="18" charset="2"/>
                  </a:rPr>
                  <a:t>clearly 			</a:t>
                </a:r>
                <a14:m>
                  <m:oMath xmlns:m="http://schemas.openxmlformats.org/officeDocument/2006/math">
                    <m:sSub>
                      <m:sSubPr>
                        <m:ctrlPr>
                          <a:rPr lang="en-US" b="0" i="1" dirty="0" smtClean="0">
                            <a:solidFill>
                              <a:schemeClr val="hlink"/>
                            </a:solidFill>
                            <a:latin typeface="Cambria Math" panose="02040503050406030204" pitchFamily="18" charset="0"/>
                            <a:cs typeface="Courier New" pitchFamily="49" charset="0"/>
                            <a:sym typeface="Symbol" pitchFamily="18" charset="2"/>
                          </a:rPr>
                        </m:ctrlPr>
                      </m:sSubPr>
                      <m:e>
                        <m:r>
                          <a:rPr lang="en-US" i="1" dirty="0" smtClean="0">
                            <a:solidFill>
                              <a:schemeClr val="hlink"/>
                            </a:solidFill>
                            <a:latin typeface="Cambria Math" panose="02040503050406030204" pitchFamily="18" charset="0"/>
                            <a:cs typeface="Courier New" pitchFamily="49" charset="0"/>
                            <a:sym typeface="Symbol" pitchFamily="18" charset="2"/>
                          </a:rPr>
                          <m:t>𝑉</m:t>
                        </m:r>
                      </m:e>
                      <m:sub>
                        <m:r>
                          <a:rPr lang="en-US" b="0" i="1" dirty="0" smtClean="0">
                            <a:solidFill>
                              <a:schemeClr val="hlink"/>
                            </a:solidFill>
                            <a:latin typeface="Cambria Math" panose="02040503050406030204" pitchFamily="18" charset="0"/>
                            <a:cs typeface="Courier New" pitchFamily="49" charset="0"/>
                            <a:sym typeface="Symbol" pitchFamily="18" charset="2"/>
                          </a:rPr>
                          <m:t>0</m:t>
                        </m:r>
                      </m:sub>
                    </m:sSub>
                    <m:r>
                      <a:rPr lang="en-US" i="1" dirty="0">
                        <a:solidFill>
                          <a:schemeClr val="hlink"/>
                        </a:solidFill>
                        <a:latin typeface="Cambria Math" panose="02040503050406030204" pitchFamily="18" charset="0"/>
                        <a:cs typeface="Courier New" pitchFamily="49" charset="0"/>
                        <a:sym typeface="Symbol" pitchFamily="18" charset="2"/>
                      </a:rPr>
                      <m:t>=−4.0</m:t>
                    </m:r>
                    <m:sSup>
                      <m:sSupPr>
                        <m:ctrlPr>
                          <a:rPr lang="en-US" b="0" i="1" dirty="0" smtClean="0">
                            <a:solidFill>
                              <a:schemeClr val="hlink"/>
                            </a:solidFill>
                            <a:latin typeface="Cambria Math" panose="02040503050406030204" pitchFamily="18" charset="0"/>
                            <a:cs typeface="Courier New" pitchFamily="49" charset="0"/>
                            <a:sym typeface="Symbol" pitchFamily="18" charset="2"/>
                          </a:rPr>
                        </m:ctrlPr>
                      </m:sSupPr>
                      <m:e>
                        <m:r>
                          <a:rPr lang="en-US" i="1" dirty="0">
                            <a:solidFill>
                              <a:schemeClr val="hlink"/>
                            </a:solidFill>
                            <a:latin typeface="Cambria Math" panose="02040503050406030204" pitchFamily="18" charset="0"/>
                            <a:cs typeface="Courier New" pitchFamily="49" charset="0"/>
                            <a:sym typeface="Symbol" pitchFamily="18" charset="2"/>
                          </a:rPr>
                          <m:t>10</m:t>
                        </m:r>
                      </m:e>
                      <m:sup>
                        <m:r>
                          <a:rPr lang="en-US" b="0" i="1" dirty="0" smtClean="0">
                            <a:solidFill>
                              <a:schemeClr val="hlink"/>
                            </a:solidFill>
                            <a:latin typeface="Cambria Math" panose="02040503050406030204" pitchFamily="18" charset="0"/>
                            <a:cs typeface="Courier New" pitchFamily="49" charset="0"/>
                            <a:sym typeface="Symbol" pitchFamily="18" charset="2"/>
                          </a:rPr>
                          <m:t>7</m:t>
                        </m:r>
                      </m:sup>
                    </m:sSup>
                  </m:oMath>
                </a14:m>
                <a:r>
                  <a:rPr lang="en-US" dirty="0">
                    <a:solidFill>
                      <a:schemeClr val="hlink"/>
                    </a:solidFill>
                    <a:cs typeface="Courier New" pitchFamily="49" charset="0"/>
                    <a:sym typeface="Symbol" pitchFamily="18" charset="2"/>
                  </a:rPr>
                  <a:t>. </a:t>
                </a:r>
              </a:p>
            </p:txBody>
          </p:sp>
        </mc:Choice>
        <mc:Fallback xmlns="">
          <p:sp>
            <p:nvSpPr>
              <p:cNvPr id="442379" name="Text Box 11"/>
              <p:cNvSpPr txBox="1">
                <a:spLocks noRot="1" noChangeAspect="1" noMove="1" noResize="1" noEditPoints="1" noAdjustHandles="1" noChangeArrowheads="1" noChangeShapeType="1" noTextEdit="1"/>
              </p:cNvSpPr>
              <p:nvPr/>
            </p:nvSpPr>
            <p:spPr bwMode="auto">
              <a:xfrm>
                <a:off x="1162050" y="3949700"/>
                <a:ext cx="4176713" cy="830997"/>
              </a:xfrm>
              <a:prstGeom prst="rect">
                <a:avLst/>
              </a:prstGeom>
              <a:blipFill>
                <a:blip r:embed="rId12"/>
                <a:stretch>
                  <a:fillRect l="-2336" t="-5882" r="-1314" b="-16912"/>
                </a:stretch>
              </a:blipFill>
              <a:ln w="9525">
                <a:noFill/>
                <a:miter lim="800000"/>
                <a:headEnd/>
                <a:tailEnd/>
              </a:ln>
            </p:spPr>
            <p:txBody>
              <a:bodyPr/>
              <a:lstStyle/>
              <a:p>
                <a:r>
                  <a:rPr lang="en-US">
                    <a:noFill/>
                  </a:rPr>
                  <a:t> </a:t>
                </a:r>
              </a:p>
            </p:txBody>
          </p:sp>
        </mc:Fallback>
      </mc:AlternateContent>
      <p:sp>
        <p:nvSpPr>
          <p:cNvPr id="442380" name="Text Box 12"/>
          <p:cNvSpPr txBox="1">
            <a:spLocks noChangeArrowheads="1"/>
          </p:cNvSpPr>
          <p:nvPr/>
        </p:nvSpPr>
        <p:spPr bwMode="auto">
          <a:xfrm>
            <a:off x="1165333" y="5081276"/>
            <a:ext cx="4043363"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dirty="0">
                <a:solidFill>
                  <a:schemeClr val="hlink"/>
                </a:solidFill>
                <a:cs typeface="Courier New" pitchFamily="49" charset="0"/>
              </a:rPr>
              <a:t>From </a:t>
            </a:r>
            <a:r>
              <a:rPr lang="en-US" dirty="0">
                <a:solidFill>
                  <a:schemeClr val="hlink"/>
                </a:solidFill>
                <a:cs typeface="Courier New" pitchFamily="49" charset="0"/>
                <a:sym typeface="Symbol" pitchFamily="18" charset="2"/>
              </a:rPr>
              <a:t>previous problem</a:t>
            </a:r>
          </a:p>
        </p:txBody>
      </p:sp>
      <mc:AlternateContent xmlns:mc="http://schemas.openxmlformats.org/markup-compatibility/2006" xmlns:a14="http://schemas.microsoft.com/office/drawing/2010/main">
        <mc:Choice Requires="a14">
          <p:sp>
            <p:nvSpPr>
              <p:cNvPr id="442381" name="Text Box 13"/>
              <p:cNvSpPr txBox="1">
                <a:spLocks noChangeArrowheads="1"/>
              </p:cNvSpPr>
              <p:nvPr/>
            </p:nvSpPr>
            <p:spPr bwMode="auto">
              <a:xfrm>
                <a:off x="1467566" y="5587340"/>
                <a:ext cx="2852737" cy="567720"/>
              </a:xfrm>
              <a:prstGeom prst="rect">
                <a:avLst/>
              </a:prstGeom>
              <a:noFill/>
              <a:ln w="9525">
                <a:noFill/>
                <a:miter lim="800000"/>
                <a:headEnd/>
                <a:tailEnd/>
              </a:ln>
            </p:spPr>
            <p:txBody>
              <a:bodyPr>
                <a:spAutoFit/>
              </a:bodyPr>
              <a:lstStyle/>
              <a:p>
                <a:r>
                  <a:rPr lang="en-US" sz="2000" b="0" dirty="0" smtClean="0">
                    <a:solidFill>
                      <a:schemeClr val="hlink"/>
                    </a:solidFill>
                    <a:cs typeface="Courier New" pitchFamily="49" charset="0"/>
                    <a:sym typeface="Symbol" pitchFamily="18" charset="2"/>
                  </a:rPr>
                  <a:t> </a:t>
                </a:r>
                <a14:m>
                  <m:oMath xmlns:m="http://schemas.openxmlformats.org/officeDocument/2006/math">
                    <m:sSub>
                      <m:sSubPr>
                        <m:ctrlPr>
                          <a:rPr lang="en-US" sz="2000" b="0" i="1" dirty="0" smtClean="0">
                            <a:solidFill>
                              <a:schemeClr val="hlink"/>
                            </a:solidFill>
                            <a:latin typeface="Cambria Math" panose="02040503050406030204" pitchFamily="18" charset="0"/>
                            <a:cs typeface="Courier New" pitchFamily="49" charset="0"/>
                            <a:sym typeface="Symbol" pitchFamily="18" charset="2"/>
                          </a:rPr>
                        </m:ctrlPr>
                      </m:sSubPr>
                      <m:e>
                        <m:r>
                          <a:rPr lang="en-US" sz="2000" i="1" dirty="0" smtClean="0">
                            <a:solidFill>
                              <a:schemeClr val="hlink"/>
                            </a:solidFill>
                            <a:latin typeface="Cambria Math" panose="02040503050406030204" pitchFamily="18" charset="0"/>
                            <a:cs typeface="Courier New" pitchFamily="49" charset="0"/>
                            <a:sym typeface="Symbol" pitchFamily="18" charset="2"/>
                          </a:rPr>
                          <m:t>𝑔</m:t>
                        </m:r>
                      </m:e>
                      <m:sub>
                        <m:r>
                          <a:rPr lang="en-US" sz="2000" b="0" i="1" dirty="0" smtClean="0">
                            <a:solidFill>
                              <a:schemeClr val="hlink"/>
                            </a:solidFill>
                            <a:latin typeface="Cambria Math" panose="02040503050406030204" pitchFamily="18" charset="0"/>
                            <a:cs typeface="Courier New" pitchFamily="49" charset="0"/>
                            <a:sym typeface="Symbol" pitchFamily="18" charset="2"/>
                          </a:rPr>
                          <m:t>0</m:t>
                        </m:r>
                      </m:sub>
                    </m:sSub>
                    <m:r>
                      <a:rPr lang="en-US" sz="2000" i="1" dirty="0">
                        <a:solidFill>
                          <a:schemeClr val="hlink"/>
                        </a:solidFill>
                        <a:latin typeface="Cambria Math" panose="02040503050406030204" pitchFamily="18" charset="0"/>
                        <a:cs typeface="Courier New" pitchFamily="49" charset="0"/>
                        <a:sym typeface="Symbol" pitchFamily="18" charset="2"/>
                      </a:rPr>
                      <m:t>=</m:t>
                    </m:r>
                    <m:r>
                      <a:rPr lang="en-US" sz="2000" b="0" i="1" dirty="0" smtClean="0">
                        <a:solidFill>
                          <a:schemeClr val="hlink"/>
                        </a:solidFill>
                        <a:latin typeface="Cambria Math" panose="02040503050406030204" pitchFamily="18" charset="0"/>
                        <a:cs typeface="Courier New" pitchFamily="49" charset="0"/>
                        <a:sym typeface="Symbol" pitchFamily="18" charset="2"/>
                      </a:rPr>
                      <m:t>−</m:t>
                    </m:r>
                    <m:f>
                      <m:fPr>
                        <m:ctrlPr>
                          <a:rPr lang="en-US" sz="2000" b="0" i="1" dirty="0">
                            <a:solidFill>
                              <a:schemeClr val="hlink"/>
                            </a:solidFill>
                            <a:latin typeface="Cambria Math" panose="02040503050406030204" pitchFamily="18" charset="0"/>
                            <a:cs typeface="Courier New" pitchFamily="49" charset="0"/>
                            <a:sym typeface="Symbol" pitchFamily="18" charset="2"/>
                          </a:rPr>
                        </m:ctrlPr>
                      </m:fPr>
                      <m:num>
                        <m:sSub>
                          <m:sSubPr>
                            <m:ctrlPr>
                              <a:rPr lang="en-US" sz="2000" b="0" i="1" dirty="0" smtClean="0">
                                <a:solidFill>
                                  <a:schemeClr val="hlink"/>
                                </a:solidFill>
                                <a:latin typeface="Cambria Math" panose="02040503050406030204" pitchFamily="18" charset="0"/>
                                <a:cs typeface="Courier New" pitchFamily="49" charset="0"/>
                                <a:sym typeface="Symbol" pitchFamily="18" charset="2"/>
                              </a:rPr>
                            </m:ctrlPr>
                          </m:sSubPr>
                          <m:e>
                            <m:r>
                              <a:rPr lang="en-US" sz="2000" i="1" dirty="0">
                                <a:solidFill>
                                  <a:schemeClr val="hlink"/>
                                </a:solidFill>
                                <a:latin typeface="Cambria Math" panose="02040503050406030204" pitchFamily="18" charset="0"/>
                                <a:cs typeface="Courier New" pitchFamily="49" charset="0"/>
                                <a:sym typeface="Symbol" pitchFamily="18" charset="2"/>
                              </a:rPr>
                              <m:t>𝑉</m:t>
                            </m:r>
                          </m:e>
                          <m:sub>
                            <m:r>
                              <a:rPr lang="en-US" sz="2000" b="0" i="1" dirty="0" smtClean="0">
                                <a:solidFill>
                                  <a:schemeClr val="hlink"/>
                                </a:solidFill>
                                <a:latin typeface="Cambria Math" panose="02040503050406030204" pitchFamily="18" charset="0"/>
                                <a:cs typeface="Courier New" pitchFamily="49" charset="0"/>
                                <a:sym typeface="Symbol" pitchFamily="18" charset="2"/>
                              </a:rPr>
                              <m:t>0</m:t>
                            </m:r>
                          </m:sub>
                        </m:sSub>
                      </m:num>
                      <m:den>
                        <m:sSub>
                          <m:sSubPr>
                            <m:ctrlPr>
                              <a:rPr lang="en-US" sz="2000" b="0" i="1" dirty="0" smtClean="0">
                                <a:solidFill>
                                  <a:schemeClr val="hlink"/>
                                </a:solidFill>
                                <a:latin typeface="Cambria Math" panose="02040503050406030204" pitchFamily="18" charset="0"/>
                                <a:cs typeface="Courier New" pitchFamily="49" charset="0"/>
                                <a:sym typeface="Symbol" pitchFamily="18" charset="2"/>
                              </a:rPr>
                            </m:ctrlPr>
                          </m:sSubPr>
                          <m:e>
                            <m:r>
                              <a:rPr lang="en-US" sz="2000" i="1" dirty="0">
                                <a:solidFill>
                                  <a:schemeClr val="hlink"/>
                                </a:solidFill>
                                <a:latin typeface="Cambria Math" panose="02040503050406030204" pitchFamily="18" charset="0"/>
                                <a:cs typeface="Courier New" pitchFamily="49" charset="0"/>
                                <a:sym typeface="Symbol" pitchFamily="18" charset="2"/>
                              </a:rPr>
                              <m:t>𝑅</m:t>
                            </m:r>
                          </m:e>
                          <m:sub>
                            <m:r>
                              <a:rPr lang="en-US" sz="2000" b="0" i="1" dirty="0" smtClean="0">
                                <a:solidFill>
                                  <a:schemeClr val="hlink"/>
                                </a:solidFill>
                                <a:latin typeface="Cambria Math" panose="02040503050406030204" pitchFamily="18" charset="0"/>
                                <a:cs typeface="Courier New" pitchFamily="49" charset="0"/>
                                <a:sym typeface="Symbol" pitchFamily="18" charset="2"/>
                              </a:rPr>
                              <m:t>0</m:t>
                            </m:r>
                          </m:sub>
                        </m:sSub>
                      </m:den>
                    </m:f>
                  </m:oMath>
                </a14:m>
                <a:endParaRPr lang="en-US" baseline="-25000" dirty="0">
                  <a:solidFill>
                    <a:schemeClr val="hlink"/>
                  </a:solidFill>
                  <a:cs typeface="Courier New" pitchFamily="49" charset="0"/>
                  <a:sym typeface="Symbol" pitchFamily="18" charset="2"/>
                </a:endParaRPr>
              </a:p>
            </p:txBody>
          </p:sp>
        </mc:Choice>
        <mc:Fallback xmlns="">
          <p:sp>
            <p:nvSpPr>
              <p:cNvPr id="442381" name="Text Box 13"/>
              <p:cNvSpPr txBox="1">
                <a:spLocks noRot="1" noChangeAspect="1" noMove="1" noResize="1" noEditPoints="1" noAdjustHandles="1" noChangeArrowheads="1" noChangeShapeType="1" noTextEdit="1"/>
              </p:cNvSpPr>
              <p:nvPr/>
            </p:nvSpPr>
            <p:spPr bwMode="auto">
              <a:xfrm>
                <a:off x="1467566" y="5587340"/>
                <a:ext cx="2852737" cy="567720"/>
              </a:xfrm>
              <a:prstGeom prst="rect">
                <a:avLst/>
              </a:prstGeom>
              <a:blipFill>
                <a:blip r:embed="rId1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2382" name="Text Box 14"/>
              <p:cNvSpPr txBox="1">
                <a:spLocks noChangeArrowheads="1"/>
              </p:cNvSpPr>
              <p:nvPr/>
            </p:nvSpPr>
            <p:spPr bwMode="auto">
              <a:xfrm>
                <a:off x="1796322" y="6155060"/>
                <a:ext cx="1881092" cy="570990"/>
              </a:xfrm>
              <a:prstGeom prst="rect">
                <a:avLst/>
              </a:prstGeom>
              <a:noFill/>
              <a:ln w="9525">
                <a:noFill/>
                <a:miter lim="800000"/>
                <a:headEnd/>
                <a:tailEnd/>
              </a:ln>
            </p:spPr>
            <p:txBody>
              <a:bodyPr wrap="square">
                <a:spAutoFit/>
              </a:bodyPr>
              <a:lstStyle/>
              <a:p>
                <a:r>
                  <a:rPr lang="en-US" sz="2000" dirty="0" smtClean="0">
                    <a:solidFill>
                      <a:schemeClr val="hlink"/>
                    </a:solidFill>
                    <a:cs typeface="Courier New" pitchFamily="49" charset="0"/>
                    <a:sym typeface="Symbol" pitchFamily="18" charset="2"/>
                  </a:rPr>
                  <a:t> </a:t>
                </a:r>
                <a14:m>
                  <m:oMath xmlns:m="http://schemas.openxmlformats.org/officeDocument/2006/math">
                    <m:r>
                      <a:rPr lang="en-US" sz="2000" i="1" dirty="0" smtClean="0">
                        <a:solidFill>
                          <a:schemeClr val="hlink"/>
                        </a:solidFill>
                        <a:latin typeface="Cambria Math" panose="02040503050406030204" pitchFamily="18" charset="0"/>
                        <a:cs typeface="Courier New" pitchFamily="49" charset="0"/>
                        <a:sym typeface="Symbol" pitchFamily="18" charset="2"/>
                      </a:rPr>
                      <m:t>=</m:t>
                    </m:r>
                    <m:r>
                      <a:rPr lang="en-US" sz="2000" b="0" i="1" dirty="0" smtClean="0">
                        <a:solidFill>
                          <a:schemeClr val="hlink"/>
                        </a:solidFill>
                        <a:latin typeface="Cambria Math" panose="02040503050406030204" pitchFamily="18" charset="0"/>
                        <a:cs typeface="Courier New" pitchFamily="49" charset="0"/>
                        <a:sym typeface="Symbol" pitchFamily="18" charset="2"/>
                      </a:rPr>
                      <m:t>−</m:t>
                    </m:r>
                    <m:f>
                      <m:fPr>
                        <m:ctrlPr>
                          <a:rPr lang="en-US" sz="2000" b="0" i="1" dirty="0">
                            <a:solidFill>
                              <a:schemeClr val="hlink"/>
                            </a:solidFill>
                            <a:latin typeface="Cambria Math" panose="02040503050406030204" pitchFamily="18" charset="0"/>
                            <a:cs typeface="Courier New" pitchFamily="49" charset="0"/>
                            <a:sym typeface="Symbol" pitchFamily="18" charset="2"/>
                          </a:rPr>
                        </m:ctrlPr>
                      </m:fPr>
                      <m:num>
                        <m:r>
                          <a:rPr lang="en-US" sz="2000" b="0" i="1" dirty="0" smtClean="0">
                            <a:solidFill>
                              <a:schemeClr val="hlink"/>
                            </a:solidFill>
                            <a:latin typeface="Cambria Math" panose="02040503050406030204" pitchFamily="18" charset="0"/>
                            <a:cs typeface="Courier New" pitchFamily="49" charset="0"/>
                            <a:sym typeface="Symbol" pitchFamily="18" charset="2"/>
                          </a:rPr>
                          <m:t>−</m:t>
                        </m:r>
                        <m:r>
                          <a:rPr lang="en-US" sz="2000" i="1" dirty="0">
                            <a:solidFill>
                              <a:schemeClr val="hlink"/>
                            </a:solidFill>
                            <a:latin typeface="Cambria Math" panose="02040503050406030204" pitchFamily="18" charset="0"/>
                            <a:cs typeface="Courier New" pitchFamily="49" charset="0"/>
                            <a:sym typeface="Symbol" pitchFamily="18" charset="2"/>
                          </a:rPr>
                          <m:t>4.0</m:t>
                        </m:r>
                        <m:sSup>
                          <m:sSupPr>
                            <m:ctrlPr>
                              <a:rPr lang="en-US" sz="2000" b="0" i="1" dirty="0" smtClean="0">
                                <a:solidFill>
                                  <a:schemeClr val="hlink"/>
                                </a:solidFill>
                                <a:latin typeface="Cambria Math" panose="02040503050406030204" pitchFamily="18" charset="0"/>
                                <a:cs typeface="Courier New" pitchFamily="49" charset="0"/>
                                <a:sym typeface="Symbol" pitchFamily="18" charset="2"/>
                              </a:rPr>
                            </m:ctrlPr>
                          </m:sSupPr>
                          <m:e>
                            <m:r>
                              <a:rPr lang="en-US" sz="2000" i="1" dirty="0">
                                <a:solidFill>
                                  <a:schemeClr val="hlink"/>
                                </a:solidFill>
                                <a:latin typeface="Cambria Math" panose="02040503050406030204" pitchFamily="18" charset="0"/>
                                <a:cs typeface="Courier New" pitchFamily="49" charset="0"/>
                                <a:sym typeface="Symbol" pitchFamily="18" charset="2"/>
                              </a:rPr>
                              <m:t>10</m:t>
                            </m:r>
                          </m:e>
                          <m:sup>
                            <m:r>
                              <a:rPr lang="en-US" sz="2000" b="0" i="1" dirty="0" smtClean="0">
                                <a:solidFill>
                                  <a:schemeClr val="hlink"/>
                                </a:solidFill>
                                <a:latin typeface="Cambria Math" panose="02040503050406030204" pitchFamily="18" charset="0"/>
                                <a:cs typeface="Courier New" pitchFamily="49" charset="0"/>
                                <a:sym typeface="Symbol" pitchFamily="18" charset="2"/>
                              </a:rPr>
                              <m:t>7</m:t>
                            </m:r>
                          </m:sup>
                        </m:sSup>
                      </m:num>
                      <m:den>
                        <m:r>
                          <a:rPr lang="en-US" sz="2000" i="1" dirty="0">
                            <a:solidFill>
                              <a:schemeClr val="hlink"/>
                            </a:solidFill>
                            <a:latin typeface="Cambria Math" panose="02040503050406030204" pitchFamily="18" charset="0"/>
                            <a:cs typeface="Courier New" pitchFamily="49" charset="0"/>
                          </a:rPr>
                          <m:t>0.5</m:t>
                        </m:r>
                        <m:r>
                          <a:rPr lang="en-US" sz="2000" i="1" dirty="0">
                            <a:solidFill>
                              <a:schemeClr val="hlink"/>
                            </a:solidFill>
                            <a:latin typeface="Cambria Math" panose="02040503050406030204" pitchFamily="18" charset="0"/>
                            <a:cs typeface="Courier New" pitchFamily="49" charset="0"/>
                            <a:sym typeface="Symbol" pitchFamily="18" charset="2"/>
                          </a:rPr>
                          <m:t></m:t>
                        </m:r>
                        <m:sSup>
                          <m:sSupPr>
                            <m:ctrlPr>
                              <a:rPr lang="en-US" sz="2000" b="0" i="1" dirty="0" smtClean="0">
                                <a:solidFill>
                                  <a:schemeClr val="hlink"/>
                                </a:solidFill>
                                <a:latin typeface="Cambria Math" panose="02040503050406030204" pitchFamily="18" charset="0"/>
                                <a:cs typeface="Courier New" pitchFamily="49" charset="0"/>
                                <a:sym typeface="Symbol" pitchFamily="18" charset="2"/>
                              </a:rPr>
                            </m:ctrlPr>
                          </m:sSupPr>
                          <m:e>
                            <m:r>
                              <a:rPr lang="en-US" sz="2000" i="1" dirty="0">
                                <a:solidFill>
                                  <a:schemeClr val="hlink"/>
                                </a:solidFill>
                                <a:latin typeface="Cambria Math" panose="02040503050406030204" pitchFamily="18" charset="0"/>
                                <a:cs typeface="Courier New" pitchFamily="49" charset="0"/>
                                <a:sym typeface="Symbol" pitchFamily="18" charset="2"/>
                              </a:rPr>
                              <m:t>10</m:t>
                            </m:r>
                          </m:e>
                          <m:sup>
                            <m:r>
                              <a:rPr lang="en-US" sz="2000" b="0" i="1" dirty="0" smtClean="0">
                                <a:solidFill>
                                  <a:schemeClr val="hlink"/>
                                </a:solidFill>
                                <a:latin typeface="Cambria Math" panose="02040503050406030204" pitchFamily="18" charset="0"/>
                                <a:cs typeface="Courier New" pitchFamily="49" charset="0"/>
                                <a:sym typeface="Symbol" pitchFamily="18" charset="2"/>
                              </a:rPr>
                              <m:t>7</m:t>
                            </m:r>
                          </m:sup>
                        </m:sSup>
                      </m:den>
                    </m:f>
                    <m:r>
                      <a:rPr lang="en-US" sz="2000" i="1" dirty="0">
                        <a:solidFill>
                          <a:schemeClr val="hlink"/>
                        </a:solidFill>
                        <a:latin typeface="Cambria Math" panose="02040503050406030204" pitchFamily="18" charset="0"/>
                        <a:cs typeface="Courier New" pitchFamily="49" charset="0"/>
                        <a:sym typeface="Symbol" pitchFamily="18" charset="2"/>
                      </a:rPr>
                      <m:t> </m:t>
                    </m:r>
                  </m:oMath>
                </a14:m>
                <a:endParaRPr lang="en-US" dirty="0">
                  <a:solidFill>
                    <a:schemeClr val="hlink"/>
                  </a:solidFill>
                  <a:cs typeface="Courier New" pitchFamily="49" charset="0"/>
                  <a:sym typeface="Symbol" pitchFamily="18" charset="2"/>
                </a:endParaRPr>
              </a:p>
            </p:txBody>
          </p:sp>
        </mc:Choice>
        <mc:Fallback xmlns="">
          <p:sp>
            <p:nvSpPr>
              <p:cNvPr id="442382" name="Text Box 14"/>
              <p:cNvSpPr txBox="1">
                <a:spLocks noRot="1" noChangeAspect="1" noMove="1" noResize="1" noEditPoints="1" noAdjustHandles="1" noChangeArrowheads="1" noChangeShapeType="1" noTextEdit="1"/>
              </p:cNvSpPr>
              <p:nvPr/>
            </p:nvSpPr>
            <p:spPr bwMode="auto">
              <a:xfrm>
                <a:off x="1796322" y="6155060"/>
                <a:ext cx="1881092" cy="570990"/>
              </a:xfrm>
              <a:prstGeom prst="rect">
                <a:avLst/>
              </a:prstGeom>
              <a:blipFill>
                <a:blip r:embed="rId14"/>
                <a:stretch>
                  <a:fillRect/>
                </a:stretch>
              </a:blipFill>
              <a:ln w="9525">
                <a:noFill/>
                <a:miter lim="800000"/>
                <a:headEnd/>
                <a:tailEnd/>
              </a:ln>
            </p:spPr>
            <p:txBody>
              <a:bodyPr/>
              <a:lstStyle/>
              <a:p>
                <a:r>
                  <a:rPr lang="en-US">
                    <a:noFill/>
                  </a:rPr>
                  <a:t> </a:t>
                </a:r>
              </a:p>
            </p:txBody>
          </p:sp>
        </mc:Fallback>
      </mc:AlternateContent>
      <p:sp>
        <p:nvSpPr>
          <p:cNvPr id="696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mc:AlternateContent xmlns:mc="http://schemas.openxmlformats.org/markup-compatibility/2006" xmlns:a14="http://schemas.microsoft.com/office/drawing/2010/main">
        <mc:Choice Requires="a14">
          <p:sp>
            <p:nvSpPr>
              <p:cNvPr id="442391" name="Text Box 23"/>
              <p:cNvSpPr txBox="1">
                <a:spLocks noChangeArrowheads="1"/>
              </p:cNvSpPr>
              <p:nvPr/>
            </p:nvSpPr>
            <p:spPr bwMode="auto">
              <a:xfrm>
                <a:off x="3366343" y="6233783"/>
                <a:ext cx="1761564" cy="457200"/>
              </a:xfrm>
              <a:prstGeom prst="rect">
                <a:avLst/>
              </a:prstGeom>
              <a:noFill/>
              <a:ln w="9525">
                <a:noFill/>
                <a:miter lim="800000"/>
                <a:headEnd/>
                <a:tailEnd/>
              </a:ln>
            </p:spPr>
            <p:txBody>
              <a:bodyPr wrap="square">
                <a:spAutoFit/>
              </a:bodyPr>
              <a:lstStyle/>
              <a:p>
                <a14:m>
                  <m:oMath xmlns:m="http://schemas.openxmlformats.org/officeDocument/2006/math">
                    <m:r>
                      <a:rPr lang="en-US" i="1" dirty="0" smtClean="0">
                        <a:solidFill>
                          <a:schemeClr val="hlink"/>
                        </a:solidFill>
                        <a:latin typeface="Cambria Math" panose="02040503050406030204" pitchFamily="18" charset="0"/>
                        <a:cs typeface="Courier New" pitchFamily="49" charset="0"/>
                        <a:sym typeface="Symbol" pitchFamily="18" charset="2"/>
                      </a:rPr>
                      <m:t>=8.0 </m:t>
                    </m:r>
                  </m:oMath>
                </a14:m>
                <a:r>
                  <a:rPr lang="en-US" dirty="0" smtClean="0">
                    <a:solidFill>
                      <a:schemeClr val="hlink"/>
                    </a:solidFill>
                    <a:cs typeface="Courier New" pitchFamily="49" charset="0"/>
                    <a:sym typeface="Symbol" pitchFamily="18" charset="2"/>
                  </a:rPr>
                  <a:t>ms</a:t>
                </a:r>
                <a:r>
                  <a:rPr lang="en-US" baseline="30000" dirty="0" smtClean="0">
                    <a:solidFill>
                      <a:schemeClr val="hlink"/>
                    </a:solidFill>
                    <a:cs typeface="Courier New" pitchFamily="49" charset="0"/>
                    <a:sym typeface="Symbol" pitchFamily="18" charset="2"/>
                  </a:rPr>
                  <a:t>-2</a:t>
                </a:r>
                <a:r>
                  <a:rPr lang="en-US" dirty="0" smtClean="0">
                    <a:solidFill>
                      <a:schemeClr val="hlink"/>
                    </a:solidFill>
                    <a:cs typeface="Courier New" pitchFamily="49" charset="0"/>
                    <a:sym typeface="Symbol" pitchFamily="18" charset="2"/>
                  </a:rPr>
                  <a:t>.</a:t>
                </a:r>
                <a:endParaRPr lang="en-US" dirty="0">
                  <a:solidFill>
                    <a:schemeClr val="hlink"/>
                  </a:solidFill>
                  <a:cs typeface="Courier New" pitchFamily="49" charset="0"/>
                  <a:sym typeface="Symbol" pitchFamily="18" charset="2"/>
                </a:endParaRPr>
              </a:p>
            </p:txBody>
          </p:sp>
        </mc:Choice>
        <mc:Fallback xmlns="">
          <p:sp>
            <p:nvSpPr>
              <p:cNvPr id="442391" name="Text Box 23"/>
              <p:cNvSpPr txBox="1">
                <a:spLocks noRot="1" noChangeAspect="1" noMove="1" noResize="1" noEditPoints="1" noAdjustHandles="1" noChangeArrowheads="1" noChangeShapeType="1" noTextEdit="1"/>
              </p:cNvSpPr>
              <p:nvPr/>
            </p:nvSpPr>
            <p:spPr bwMode="auto">
              <a:xfrm>
                <a:off x="3366343" y="6233783"/>
                <a:ext cx="1761564" cy="457200"/>
              </a:xfrm>
              <a:prstGeom prst="rect">
                <a:avLst/>
              </a:prstGeom>
              <a:blipFill>
                <a:blip r:embed="rId15"/>
                <a:stretch>
                  <a:fillRect t="-9333" b="-32000"/>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2387"/>
                                        </p:tgtEl>
                                        <p:attrNameLst>
                                          <p:attrName>style.visibility</p:attrName>
                                        </p:attrNameLst>
                                      </p:cBhvr>
                                      <p:to>
                                        <p:strVal val="visible"/>
                                      </p:to>
                                    </p:set>
                                    <p:anim calcmode="lin" valueType="num">
                                      <p:cBhvr additive="base">
                                        <p:cTn id="7" dur="500" fill="hold"/>
                                        <p:tgtEl>
                                          <p:spTgt spid="442387"/>
                                        </p:tgtEl>
                                        <p:attrNameLst>
                                          <p:attrName>ppt_x</p:attrName>
                                        </p:attrNameLst>
                                      </p:cBhvr>
                                      <p:tavLst>
                                        <p:tav tm="0">
                                          <p:val>
                                            <p:strVal val="#ppt_x"/>
                                          </p:val>
                                        </p:tav>
                                        <p:tav tm="100000">
                                          <p:val>
                                            <p:strVal val="#ppt_x"/>
                                          </p:val>
                                        </p:tav>
                                      </p:tavLst>
                                    </p:anim>
                                    <p:anim calcmode="lin" valueType="num">
                                      <p:cBhvr additive="base">
                                        <p:cTn id="8" dur="500" fill="hold"/>
                                        <p:tgtEl>
                                          <p:spTgt spid="4423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69636"/>
                                        </p:tgtEl>
                                        <p:attrNameLst>
                                          <p:attrName>style.visibility</p:attrName>
                                        </p:attrNameLst>
                                      </p:cBhvr>
                                      <p:to>
                                        <p:strVal val="visible"/>
                                      </p:to>
                                    </p:set>
                                    <p:anim calcmode="lin" valueType="num">
                                      <p:cBhvr additive="base">
                                        <p:cTn id="11" dur="500" fill="hold"/>
                                        <p:tgtEl>
                                          <p:spTgt spid="69636"/>
                                        </p:tgtEl>
                                        <p:attrNameLst>
                                          <p:attrName>ppt_x</p:attrName>
                                        </p:attrNameLst>
                                      </p:cBhvr>
                                      <p:tavLst>
                                        <p:tav tm="0">
                                          <p:val>
                                            <p:strVal val="#ppt_x"/>
                                          </p:val>
                                        </p:tav>
                                        <p:tav tm="100000">
                                          <p:val>
                                            <p:strVal val="#ppt_x"/>
                                          </p:val>
                                        </p:tav>
                                      </p:tavLst>
                                    </p:anim>
                                    <p:anim calcmode="lin" valueType="num">
                                      <p:cBhvr additive="base">
                                        <p:cTn id="12" dur="500" fill="hold"/>
                                        <p:tgtEl>
                                          <p:spTgt spid="696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2390"/>
                                        </p:tgtEl>
                                        <p:attrNameLst>
                                          <p:attrName>style.visibility</p:attrName>
                                        </p:attrNameLst>
                                      </p:cBhvr>
                                      <p:to>
                                        <p:strVal val="visible"/>
                                      </p:to>
                                    </p:set>
                                    <p:anim calcmode="lin" valueType="num">
                                      <p:cBhvr additive="base">
                                        <p:cTn id="17" dur="500" fill="hold"/>
                                        <p:tgtEl>
                                          <p:spTgt spid="442390"/>
                                        </p:tgtEl>
                                        <p:attrNameLst>
                                          <p:attrName>ppt_x</p:attrName>
                                        </p:attrNameLst>
                                      </p:cBhvr>
                                      <p:tavLst>
                                        <p:tav tm="0">
                                          <p:val>
                                            <p:strVal val="#ppt_x"/>
                                          </p:val>
                                        </p:tav>
                                        <p:tav tm="100000">
                                          <p:val>
                                            <p:strVal val="#ppt_x"/>
                                          </p:val>
                                        </p:tav>
                                      </p:tavLst>
                                    </p:anim>
                                    <p:anim calcmode="lin" valueType="num">
                                      <p:cBhvr additive="base">
                                        <p:cTn id="18" dur="500" fill="hold"/>
                                        <p:tgtEl>
                                          <p:spTgt spid="4423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42376">
                                            <p:txEl>
                                              <p:pRg st="0" end="0"/>
                                            </p:txEl>
                                          </p:spTgt>
                                        </p:tgtEl>
                                        <p:attrNameLst>
                                          <p:attrName>style.visibility</p:attrName>
                                        </p:attrNameLst>
                                      </p:cBhvr>
                                      <p:to>
                                        <p:strVal val="visible"/>
                                      </p:to>
                                    </p:set>
                                    <p:anim calcmode="lin" valueType="num">
                                      <p:cBhvr additive="base">
                                        <p:cTn id="23" dur="500" fill="hold"/>
                                        <p:tgtEl>
                                          <p:spTgt spid="44237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423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42377"/>
                                        </p:tgtEl>
                                        <p:attrNameLst>
                                          <p:attrName>style.visibility</p:attrName>
                                        </p:attrNameLst>
                                      </p:cBhvr>
                                      <p:to>
                                        <p:strVal val="visible"/>
                                      </p:to>
                                    </p:set>
                                    <p:animEffect transition="in" filter="wipe(up)">
                                      <p:cBhvr>
                                        <p:cTn id="29" dur="1000"/>
                                        <p:tgtEl>
                                          <p:spTgt spid="442377"/>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442378"/>
                                        </p:tgtEl>
                                        <p:attrNameLst>
                                          <p:attrName>style.visibility</p:attrName>
                                        </p:attrNameLst>
                                      </p:cBhvr>
                                      <p:to>
                                        <p:strVal val="visible"/>
                                      </p:to>
                                    </p:set>
                                    <p:anim calcmode="lin" valueType="num">
                                      <p:cBhvr additive="base">
                                        <p:cTn id="34" dur="500" fill="hold"/>
                                        <p:tgtEl>
                                          <p:spTgt spid="442378"/>
                                        </p:tgtEl>
                                        <p:attrNameLst>
                                          <p:attrName>ppt_x</p:attrName>
                                        </p:attrNameLst>
                                      </p:cBhvr>
                                      <p:tavLst>
                                        <p:tav tm="0">
                                          <p:val>
                                            <p:strVal val="1+#ppt_w/2"/>
                                          </p:val>
                                        </p:tav>
                                        <p:tav tm="100000">
                                          <p:val>
                                            <p:strVal val="#ppt_x"/>
                                          </p:val>
                                        </p:tav>
                                      </p:tavLst>
                                    </p:anim>
                                    <p:anim calcmode="lin" valueType="num">
                                      <p:cBhvr additive="base">
                                        <p:cTn id="35" dur="500" fill="hold"/>
                                        <p:tgtEl>
                                          <p:spTgt spid="4423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42379">
                                            <p:txEl>
                                              <p:pRg st="0" end="0"/>
                                            </p:txEl>
                                          </p:spTgt>
                                        </p:tgtEl>
                                        <p:attrNameLst>
                                          <p:attrName>style.visibility</p:attrName>
                                        </p:attrNameLst>
                                      </p:cBhvr>
                                      <p:to>
                                        <p:strVal val="visible"/>
                                      </p:to>
                                    </p:set>
                                    <p:anim calcmode="lin" valueType="num">
                                      <p:cBhvr additive="base">
                                        <p:cTn id="40" dur="500" fill="hold"/>
                                        <p:tgtEl>
                                          <p:spTgt spid="44237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423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42380">
                                            <p:txEl>
                                              <p:pRg st="0" end="0"/>
                                            </p:txEl>
                                          </p:spTgt>
                                        </p:tgtEl>
                                        <p:attrNameLst>
                                          <p:attrName>style.visibility</p:attrName>
                                        </p:attrNameLst>
                                      </p:cBhvr>
                                      <p:to>
                                        <p:strVal val="visible"/>
                                      </p:to>
                                    </p:set>
                                    <p:anim calcmode="lin" valueType="num">
                                      <p:cBhvr additive="base">
                                        <p:cTn id="46" dur="500" fill="hold"/>
                                        <p:tgtEl>
                                          <p:spTgt spid="44238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42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42381">
                                            <p:txEl>
                                              <p:pRg st="0" end="0"/>
                                            </p:txEl>
                                          </p:spTgt>
                                        </p:tgtEl>
                                        <p:attrNameLst>
                                          <p:attrName>style.visibility</p:attrName>
                                        </p:attrNameLst>
                                      </p:cBhvr>
                                      <p:to>
                                        <p:strVal val="visible"/>
                                      </p:to>
                                    </p:set>
                                    <p:anim calcmode="lin" valueType="num">
                                      <p:cBhvr additive="base">
                                        <p:cTn id="52" dur="500" fill="hold"/>
                                        <p:tgtEl>
                                          <p:spTgt spid="442381">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423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42382">
                                            <p:txEl>
                                              <p:pRg st="0" end="0"/>
                                            </p:txEl>
                                          </p:spTgt>
                                        </p:tgtEl>
                                        <p:attrNameLst>
                                          <p:attrName>style.visibility</p:attrName>
                                        </p:attrNameLst>
                                      </p:cBhvr>
                                      <p:to>
                                        <p:strVal val="visible"/>
                                      </p:to>
                                    </p:set>
                                    <p:anim calcmode="lin" valueType="num">
                                      <p:cBhvr additive="base">
                                        <p:cTn id="58" dur="500" fill="hold"/>
                                        <p:tgtEl>
                                          <p:spTgt spid="442382">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423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42391">
                                            <p:txEl>
                                              <p:pRg st="0" end="0"/>
                                            </p:txEl>
                                          </p:spTgt>
                                        </p:tgtEl>
                                        <p:attrNameLst>
                                          <p:attrName>style.visibility</p:attrName>
                                        </p:attrNameLst>
                                      </p:cBhvr>
                                      <p:to>
                                        <p:strVal val="visible"/>
                                      </p:to>
                                    </p:set>
                                    <p:anim calcmode="lin" valueType="num">
                                      <p:cBhvr additive="base">
                                        <p:cTn id="64" dur="500" fill="hold"/>
                                        <p:tgtEl>
                                          <p:spTgt spid="442391">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423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7" grpId="0" animBg="1"/>
      <p:bldP spid="44237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6"/>
          <p:cNvSpPr>
            <a:spLocks noChangeArrowheads="1"/>
          </p:cNvSpPr>
          <p:nvPr/>
        </p:nvSpPr>
        <p:spPr bwMode="auto">
          <a:xfrm>
            <a:off x="670719" y="1655762"/>
            <a:ext cx="7772400" cy="5202237"/>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70659" name="Picture 2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95913" y="3686175"/>
            <a:ext cx="3657600" cy="3114675"/>
          </a:xfrm>
          <a:prstGeom prst="rect">
            <a:avLst/>
          </a:prstGeom>
          <a:noFill/>
          <a:ln w="9525">
            <a:noFill/>
            <a:miter lim="800000"/>
            <a:headEnd/>
            <a:tailEnd/>
          </a:ln>
        </p:spPr>
      </p:pic>
      <p:pic>
        <p:nvPicPr>
          <p:cNvPr id="444447"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6913" y="2144713"/>
            <a:ext cx="7720012" cy="1595437"/>
          </a:xfrm>
          <a:prstGeom prst="rect">
            <a:avLst/>
          </a:prstGeom>
          <a:noFill/>
          <a:ln w="9525">
            <a:noFill/>
            <a:miter lim="800000"/>
            <a:headEnd/>
            <a:tailEnd/>
          </a:ln>
        </p:spPr>
      </p:pic>
      <p:sp>
        <p:nvSpPr>
          <p:cNvPr id="70661" name="Rectangle 28"/>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70662" name="Picture 2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5800" y="1843088"/>
            <a:ext cx="5311775" cy="330200"/>
          </a:xfrm>
          <a:prstGeom prst="rect">
            <a:avLst/>
          </a:prstGeom>
          <a:noFill/>
          <a:ln w="9525">
            <a:noFill/>
            <a:miter lim="800000"/>
            <a:headEnd/>
            <a:tailEnd/>
          </a:ln>
        </p:spPr>
      </p:pic>
      <p:sp>
        <p:nvSpPr>
          <p:cNvPr id="444424" name="Rectangle 8"/>
          <p:cNvSpPr>
            <a:spLocks noChangeArrowheads="1"/>
          </p:cNvSpPr>
          <p:nvPr/>
        </p:nvSpPr>
        <p:spPr bwMode="auto">
          <a:xfrm>
            <a:off x="3260725" y="2800350"/>
            <a:ext cx="2598738" cy="288925"/>
          </a:xfrm>
          <a:prstGeom prst="rect">
            <a:avLst/>
          </a:prstGeom>
          <a:solidFill>
            <a:srgbClr val="FF6600">
              <a:alpha val="43921"/>
            </a:srgbClr>
          </a:solidFill>
          <a:ln w="9525">
            <a:noFill/>
            <a:miter lim="800000"/>
            <a:headEnd/>
            <a:tailEnd/>
          </a:ln>
        </p:spPr>
        <p:txBody>
          <a:bodyPr wrap="none" anchor="ctr"/>
          <a:lstStyle/>
          <a:p>
            <a:endParaRPr lang="en-US"/>
          </a:p>
        </p:txBody>
      </p:sp>
      <p:sp>
        <p:nvSpPr>
          <p:cNvPr id="444425" name="Line 9"/>
          <p:cNvSpPr>
            <a:spLocks noChangeShapeType="1"/>
          </p:cNvSpPr>
          <p:nvPr/>
        </p:nvSpPr>
        <p:spPr bwMode="auto">
          <a:xfrm flipH="1">
            <a:off x="7291388" y="4052888"/>
            <a:ext cx="0" cy="541337"/>
          </a:xfrm>
          <a:prstGeom prst="line">
            <a:avLst/>
          </a:prstGeom>
          <a:noFill/>
          <a:ln w="19050">
            <a:solidFill>
              <a:srgbClr val="FF0000"/>
            </a:solidFill>
            <a:round/>
            <a:headEnd/>
            <a:tailEnd/>
          </a:ln>
        </p:spPr>
        <p:txBody>
          <a:bodyPr/>
          <a:lstStyle/>
          <a:p>
            <a:endParaRPr lang="en-US"/>
          </a:p>
        </p:txBody>
      </p:sp>
      <p:sp>
        <p:nvSpPr>
          <p:cNvPr id="444426" name="Line 10"/>
          <p:cNvSpPr>
            <a:spLocks noChangeShapeType="1"/>
          </p:cNvSpPr>
          <p:nvPr/>
        </p:nvSpPr>
        <p:spPr bwMode="auto">
          <a:xfrm flipH="1">
            <a:off x="5897563" y="4589463"/>
            <a:ext cx="1382712" cy="0"/>
          </a:xfrm>
          <a:prstGeom prst="line">
            <a:avLst/>
          </a:prstGeom>
          <a:noFill/>
          <a:ln w="19050">
            <a:solidFill>
              <a:srgbClr val="FF0000"/>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444427" name="Text Box 11"/>
              <p:cNvSpPr txBox="1">
                <a:spLocks noChangeArrowheads="1"/>
              </p:cNvSpPr>
              <p:nvPr/>
            </p:nvSpPr>
            <p:spPr bwMode="auto">
              <a:xfrm>
                <a:off x="696913" y="3675063"/>
                <a:ext cx="5205885" cy="620491"/>
              </a:xfrm>
              <a:prstGeom prst="rect">
                <a:avLst/>
              </a:prstGeom>
              <a:noFill/>
              <a:ln w="9525">
                <a:noFill/>
                <a:miter lim="800000"/>
                <a:headEnd/>
                <a:tailEnd/>
              </a:ln>
            </p:spPr>
            <p:txBody>
              <a:bodyPr wrap="square">
                <a:spAutoFit/>
              </a:bodyPr>
              <a:lstStyle/>
              <a:p>
                <a:pPr>
                  <a:lnSpc>
                    <a:spcPct val="120000"/>
                  </a:lnSpc>
                  <a:spcBef>
                    <a:spcPts val="300"/>
                  </a:spcBef>
                  <a:spcAft>
                    <a:spcPts val="300"/>
                  </a:spcAft>
                </a:pPr>
                <a14:m>
                  <m:oMathPara xmlns:m="http://schemas.openxmlformats.org/officeDocument/2006/math">
                    <m:oMathParaPr>
                      <m:jc m:val="left"/>
                    </m:oMathParaPr>
                    <m:oMath xmlns:m="http://schemas.openxmlformats.org/officeDocument/2006/math">
                      <m:r>
                        <a:rPr lang="en-US" sz="2300"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sz="23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sz="2300" i="1" dirty="0" smtClean="0">
                              <a:solidFill>
                                <a:schemeClr val="hlink"/>
                              </a:solidFill>
                              <a:latin typeface="Cambria Math" panose="02040503050406030204" pitchFamily="18" charset="0"/>
                              <a:sym typeface="Symbol" pitchFamily="18" charset="2"/>
                            </a:rPr>
                            <m:t>𝑉</m:t>
                          </m:r>
                        </m:e>
                        <m:sub>
                          <m:r>
                            <a:rPr lang="en-US" sz="2300" b="0" i="1" dirty="0" smtClean="0">
                              <a:solidFill>
                                <a:schemeClr val="hlink"/>
                              </a:solidFill>
                              <a:latin typeface="Cambria Math" panose="02040503050406030204" pitchFamily="18" charset="0"/>
                              <a:sym typeface="Symbol" pitchFamily="18" charset="2"/>
                            </a:rPr>
                            <m:t>𝑔</m:t>
                          </m:r>
                        </m:sub>
                      </m:sSub>
                      <m:r>
                        <a:rPr lang="en-US" sz="2300" i="1" dirty="0">
                          <a:solidFill>
                            <a:schemeClr val="hlink"/>
                          </a:solidFill>
                          <a:latin typeface="Cambria Math" panose="02040503050406030204" pitchFamily="18" charset="0"/>
                          <a:sym typeface="Symbol" pitchFamily="18" charset="2"/>
                        </a:rPr>
                        <m:t>=</m:t>
                      </m:r>
                      <m:d>
                        <m:dPr>
                          <m:ctrlPr>
                            <a:rPr lang="en-US" sz="2300" i="1" dirty="0">
                              <a:solidFill>
                                <a:schemeClr val="hlink"/>
                              </a:solidFill>
                              <a:latin typeface="Cambria Math" panose="02040503050406030204" pitchFamily="18" charset="0"/>
                              <a:sym typeface="Symbol" pitchFamily="18" charset="2"/>
                            </a:rPr>
                          </m:ctrlPr>
                        </m:dPr>
                        <m:e>
                          <m:r>
                            <a:rPr lang="en-US" sz="2300" i="1" dirty="0">
                              <a:solidFill>
                                <a:schemeClr val="hlink"/>
                              </a:solidFill>
                              <a:latin typeface="Cambria Math" panose="02040503050406030204" pitchFamily="18" charset="0"/>
                              <a:sym typeface="Symbol" pitchFamily="18" charset="2"/>
                            </a:rPr>
                            <m:t>−0.8−</m:t>
                          </m:r>
                          <m:d>
                            <m:dPr>
                              <m:ctrlPr>
                                <a:rPr lang="en-US" sz="2300" b="0" i="1" dirty="0" smtClean="0">
                                  <a:solidFill>
                                    <a:schemeClr val="hlink"/>
                                  </a:solidFill>
                                  <a:latin typeface="Cambria Math" panose="02040503050406030204" pitchFamily="18" charset="0"/>
                                  <a:sym typeface="Symbol" pitchFamily="18" charset="2"/>
                                </a:rPr>
                              </m:ctrlPr>
                            </m:dPr>
                            <m:e>
                              <m:r>
                                <a:rPr lang="en-US" sz="2300" b="0" i="1" dirty="0" smtClean="0">
                                  <a:solidFill>
                                    <a:schemeClr val="hlink"/>
                                  </a:solidFill>
                                  <a:latin typeface="Cambria Math" panose="02040503050406030204" pitchFamily="18" charset="0"/>
                                  <a:sym typeface="Symbol" pitchFamily="18" charset="2"/>
                                </a:rPr>
                                <m:t>−</m:t>
                              </m:r>
                              <m:r>
                                <a:rPr lang="en-US" sz="2300" i="1" dirty="0">
                                  <a:solidFill>
                                    <a:schemeClr val="hlink"/>
                                  </a:solidFill>
                                  <a:latin typeface="Cambria Math" panose="02040503050406030204" pitchFamily="18" charset="0"/>
                                  <a:sym typeface="Symbol" pitchFamily="18" charset="2"/>
                                </a:rPr>
                                <m:t>4.0</m:t>
                              </m:r>
                            </m:e>
                          </m:d>
                        </m:e>
                      </m:d>
                      <m:r>
                        <a:rPr lang="en-US" sz="2300" i="1" dirty="0">
                          <a:solidFill>
                            <a:schemeClr val="hlink"/>
                          </a:solidFill>
                          <a:latin typeface="Cambria Math" panose="02040503050406030204" pitchFamily="18" charset="0"/>
                          <a:sym typeface="Symbol" pitchFamily="18" charset="2"/>
                        </a:rPr>
                        <m:t>10</m:t>
                      </m:r>
                      <m:r>
                        <a:rPr lang="en-US" sz="2300" i="1" baseline="30000" dirty="0">
                          <a:solidFill>
                            <a:schemeClr val="hlink"/>
                          </a:solidFill>
                          <a:latin typeface="Cambria Math" panose="02040503050406030204" pitchFamily="18" charset="0"/>
                          <a:sym typeface="Symbol" pitchFamily="18" charset="2"/>
                        </a:rPr>
                        <m:t>7 </m:t>
                      </m:r>
                      <m:r>
                        <a:rPr lang="en-US" sz="2300" i="1" dirty="0">
                          <a:solidFill>
                            <a:schemeClr val="hlink"/>
                          </a:solidFill>
                          <a:latin typeface="Cambria Math" panose="02040503050406030204" pitchFamily="18" charset="0"/>
                          <a:ea typeface="Times New Roman" pitchFamily="18" charset="0"/>
                          <a:cs typeface="Courier New" pitchFamily="49" charset="0"/>
                          <a:sym typeface="Symbol" pitchFamily="18" charset="2"/>
                        </a:rPr>
                        <m:t>=3.2</m:t>
                      </m:r>
                      <m:sSup>
                        <m:sSupPr>
                          <m:ctrlPr>
                            <a:rPr lang="en-US" sz="2300" b="0" i="1" dirty="0" smtClean="0">
                              <a:solidFill>
                                <a:schemeClr val="hlink"/>
                              </a:solidFill>
                              <a:latin typeface="Cambria Math" panose="02040503050406030204" pitchFamily="18" charset="0"/>
                              <a:ea typeface="Times New Roman" pitchFamily="18" charset="0"/>
                              <a:cs typeface="Courier New" pitchFamily="49" charset="0"/>
                              <a:sym typeface="Symbol" pitchFamily="18" charset="2"/>
                            </a:rPr>
                          </m:ctrlPr>
                        </m:sSupPr>
                        <m:e>
                          <m:r>
                            <a:rPr lang="en-US" sz="2300" i="1" dirty="0">
                              <a:solidFill>
                                <a:schemeClr val="hlink"/>
                              </a:solidFill>
                              <a:latin typeface="Cambria Math" panose="02040503050406030204" pitchFamily="18" charset="0"/>
                              <a:ea typeface="Times New Roman" pitchFamily="18" charset="0"/>
                              <a:cs typeface="Courier New" pitchFamily="49" charset="0"/>
                              <a:sym typeface="Symbol" pitchFamily="18" charset="2"/>
                            </a:rPr>
                            <m:t>10</m:t>
                          </m:r>
                        </m:e>
                        <m:sup>
                          <m:r>
                            <a:rPr lang="en-US" sz="2300" b="0" i="0" dirty="0" smtClean="0">
                              <a:solidFill>
                                <a:schemeClr val="hlink"/>
                              </a:solidFill>
                              <a:latin typeface="Cambria Math" panose="02040503050406030204" pitchFamily="18" charset="0"/>
                              <a:ea typeface="Times New Roman" pitchFamily="18" charset="0"/>
                              <a:cs typeface="Courier New" pitchFamily="49" charset="0"/>
                              <a:sym typeface="Symbol" pitchFamily="18" charset="2"/>
                            </a:rPr>
                            <m:t>7</m:t>
                          </m:r>
                        </m:sup>
                      </m:sSup>
                    </m:oMath>
                  </m:oMathPara>
                </a14:m>
                <a:endParaRPr lang="en-US" sz="2300" baseline="30000" dirty="0">
                  <a:solidFill>
                    <a:schemeClr val="hlink"/>
                  </a:solidFill>
                  <a:ea typeface="Times New Roman" pitchFamily="18" charset="0"/>
                  <a:cs typeface="Courier New" pitchFamily="49" charset="0"/>
                  <a:sym typeface="Symbol" pitchFamily="18" charset="2"/>
                </a:endParaRPr>
              </a:p>
            </p:txBody>
          </p:sp>
        </mc:Choice>
        <mc:Fallback xmlns="">
          <p:sp>
            <p:nvSpPr>
              <p:cNvPr id="444427" name="Text Box 11"/>
              <p:cNvSpPr txBox="1">
                <a:spLocks noRot="1" noChangeAspect="1" noMove="1" noResize="1" noEditPoints="1" noAdjustHandles="1" noChangeArrowheads="1" noChangeShapeType="1" noTextEdit="1"/>
              </p:cNvSpPr>
              <p:nvPr/>
            </p:nvSpPr>
            <p:spPr bwMode="auto">
              <a:xfrm>
                <a:off x="696913" y="3675063"/>
                <a:ext cx="5205885" cy="620491"/>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sp>
        <p:nvSpPr>
          <p:cNvPr id="444428" name="Line 12"/>
          <p:cNvSpPr>
            <a:spLocks noChangeShapeType="1"/>
          </p:cNvSpPr>
          <p:nvPr/>
        </p:nvSpPr>
        <p:spPr bwMode="auto">
          <a:xfrm flipH="1">
            <a:off x="5861050" y="6734175"/>
            <a:ext cx="228600" cy="0"/>
          </a:xfrm>
          <a:prstGeom prst="line">
            <a:avLst/>
          </a:prstGeom>
          <a:noFill/>
          <a:ln w="19050">
            <a:solidFill>
              <a:srgbClr val="FF0000"/>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444430" name="Text Box 14"/>
              <p:cNvSpPr txBox="1">
                <a:spLocks noChangeArrowheads="1"/>
              </p:cNvSpPr>
              <p:nvPr/>
            </p:nvSpPr>
            <p:spPr bwMode="auto">
              <a:xfrm>
                <a:off x="709264" y="4142692"/>
                <a:ext cx="2206625" cy="457200"/>
              </a:xfrm>
              <a:prstGeom prst="rect">
                <a:avLst/>
              </a:prstGeom>
              <a:noFill/>
              <a:ln w="9525">
                <a:noFill/>
                <a:miter lim="800000"/>
                <a:headEnd/>
                <a:tailEnd/>
              </a:ln>
            </p:spPr>
            <p:txBody>
              <a:bodyPr>
                <a:spAutoFit/>
              </a:bodyPr>
              <a:lstStyle/>
              <a:p>
                <a:pPr/>
                <a14:m>
                  <m:oMathPara xmlns:m="http://schemas.openxmlformats.org/officeDocument/2006/math">
                    <m:oMathParaPr>
                      <m:jc m:val="left"/>
                    </m:oMathParaPr>
                    <m:oMath xmlns:m="http://schemas.openxmlformats.org/officeDocument/2006/math">
                      <m:r>
                        <a:rPr lang="en-US" i="1" dirty="0" smtClean="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ctrlPr>
                        </m:sSubPr>
                        <m:e>
                          <m:r>
                            <a:rPr lang="en-US" i="1" dirty="0">
                              <a:solidFill>
                                <a:schemeClr val="hlink"/>
                              </a:solidFill>
                              <a:latin typeface="Cambria Math" panose="02040503050406030204" pitchFamily="18" charset="0"/>
                              <a:ea typeface="Times New Roman" pitchFamily="18" charset="0"/>
                              <a:cs typeface="Courier New" pitchFamily="49" charset="0"/>
                              <a:sym typeface="Symbol" pitchFamily="18" charset="2"/>
                            </a:rPr>
                            <m:t>𝐸</m:t>
                          </m:r>
                        </m:e>
                        <m:sub>
                          <m:r>
                            <a:rPr lang="en-US" b="0" i="1" dirty="0" smtClean="0">
                              <a:solidFill>
                                <a:schemeClr val="hlink"/>
                              </a:solidFill>
                              <a:latin typeface="Cambria Math" panose="02040503050406030204" pitchFamily="18" charset="0"/>
                              <a:ea typeface="Times New Roman" pitchFamily="18" charset="0"/>
                              <a:cs typeface="Courier New" pitchFamily="49" charset="0"/>
                              <a:sym typeface="Symbol" pitchFamily="18" charset="2"/>
                            </a:rPr>
                            <m:t>𝐾</m:t>
                          </m:r>
                        </m:sub>
                      </m:sSub>
                      <m:r>
                        <a:rPr lang="en-US" i="1" dirty="0">
                          <a:solidFill>
                            <a:schemeClr val="hlink"/>
                          </a:solidFill>
                          <a:latin typeface="Cambria Math" panose="02040503050406030204" pitchFamily="18" charset="0"/>
                          <a:ea typeface="Times New Roman" pitchFamily="18" charset="0"/>
                          <a:cs typeface="Courier New" pitchFamily="49" charset="0"/>
                          <a:sym typeface="Symbol" pitchFamily="18" charset="2"/>
                        </a:rPr>
                        <m:t>=</m:t>
                      </m:r>
                      <m:r>
                        <a:rPr lang="en-US" b="0" i="1" dirty="0" smtClean="0">
                          <a:solidFill>
                            <a:schemeClr val="hlink"/>
                          </a:solidFill>
                          <a:latin typeface="Cambria Math" panose="02040503050406030204" pitchFamily="18" charset="0"/>
                          <a:ea typeface="Times New Roman" pitchFamily="18" charset="0"/>
                          <a:cs typeface="Courier New" pitchFamily="49" charset="0"/>
                          <a:sym typeface="Symbol" pitchFamily="18" charset="2"/>
                        </a:rPr>
                        <m:t>−</m:t>
                      </m:r>
                      <m:sSub>
                        <m:sSubPr>
                          <m:ctrlPr>
                            <a:rPr lang="en-US" b="0" i="1" dirty="0" smtClean="0">
                              <a:solidFill>
                                <a:schemeClr val="hlink"/>
                              </a:solidFill>
                              <a:latin typeface="Cambria Math" panose="02040503050406030204" pitchFamily="18" charset="0"/>
                              <a:cs typeface="Times New Roman" pitchFamily="18" charset="0"/>
                              <a:sym typeface="Symbol" pitchFamily="18" charset="2"/>
                            </a:rPr>
                          </m:ctrlPr>
                        </m:sSubPr>
                        <m:e>
                          <m:r>
                            <a:rPr lang="en-US" i="1" dirty="0">
                              <a:solidFill>
                                <a:schemeClr val="hlink"/>
                              </a:solidFill>
                              <a:latin typeface="Cambria Math" panose="02040503050406030204" pitchFamily="18" charset="0"/>
                              <a:cs typeface="Times New Roman" pitchFamily="18" charset="0"/>
                              <a:sym typeface="Symbol" pitchFamily="18" charset="2"/>
                            </a:rPr>
                            <m:t>𝐸</m:t>
                          </m:r>
                        </m:e>
                        <m:sub>
                          <m:r>
                            <m:rPr>
                              <m:sty m:val="p"/>
                            </m:rPr>
                            <a:rPr lang="en-US" b="0" i="0" dirty="0" smtClean="0">
                              <a:solidFill>
                                <a:schemeClr val="hlink"/>
                              </a:solidFill>
                              <a:latin typeface="Cambria Math" panose="02040503050406030204" pitchFamily="18" charset="0"/>
                              <a:cs typeface="Times New Roman" pitchFamily="18" charset="0"/>
                              <a:sym typeface="Symbol" pitchFamily="18" charset="2"/>
                            </a:rPr>
                            <m:t>P</m:t>
                          </m:r>
                        </m:sub>
                      </m:sSub>
                    </m:oMath>
                  </m:oMathPara>
                </a14:m>
                <a:endParaRPr lang="en-US" baseline="-25000" dirty="0">
                  <a:solidFill>
                    <a:schemeClr val="hlink"/>
                  </a:solidFill>
                  <a:cs typeface="Times New Roman" pitchFamily="18" charset="0"/>
                  <a:sym typeface="Symbol" pitchFamily="18" charset="2"/>
                </a:endParaRPr>
              </a:p>
            </p:txBody>
          </p:sp>
        </mc:Choice>
        <mc:Fallback xmlns="">
          <p:sp>
            <p:nvSpPr>
              <p:cNvPr id="444430" name="Text Box 14"/>
              <p:cNvSpPr txBox="1">
                <a:spLocks noRot="1" noChangeAspect="1" noMove="1" noResize="1" noEditPoints="1" noAdjustHandles="1" noChangeArrowheads="1" noChangeShapeType="1" noTextEdit="1"/>
              </p:cNvSpPr>
              <p:nvPr/>
            </p:nvSpPr>
            <p:spPr bwMode="auto">
              <a:xfrm>
                <a:off x="709264" y="4142692"/>
                <a:ext cx="2206625" cy="457200"/>
              </a:xfrm>
              <a:prstGeom prst="rect">
                <a:avLst/>
              </a:prstGeom>
              <a:blipFill>
                <a:blip r:embed="rId12"/>
                <a:stretch>
                  <a:fillRect l="-552" b="-4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431" name="Text Box 15"/>
              <p:cNvSpPr txBox="1">
                <a:spLocks noChangeArrowheads="1"/>
              </p:cNvSpPr>
              <p:nvPr/>
            </p:nvSpPr>
            <p:spPr bwMode="auto">
              <a:xfrm>
                <a:off x="701719" y="4517567"/>
                <a:ext cx="2498725" cy="453137"/>
              </a:xfrm>
              <a:prstGeom prst="rect">
                <a:avLst/>
              </a:prstGeom>
              <a:noFill/>
              <a:ln w="9525">
                <a:noFill/>
                <a:miter lim="800000"/>
                <a:headEnd/>
                <a:tailEnd/>
              </a:ln>
            </p:spPr>
            <p:txBody>
              <a:bodyPr>
                <a:spAutoFit/>
              </a:bodyPr>
              <a:lstStyle/>
              <a:p>
                <a:pPr/>
                <a14:m>
                  <m:oMathPara xmlns:m="http://schemas.openxmlformats.org/officeDocument/2006/math">
                    <m:oMathParaPr>
                      <m:jc m:val="left"/>
                    </m:oMathParaPr>
                    <m:oMath xmlns:m="http://schemas.openxmlformats.org/officeDocument/2006/math">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𝐾</m:t>
                          </m:r>
                        </m:sub>
                      </m:sSub>
                      <m:r>
                        <a:rPr lang="en-US" b="0" i="1" dirty="0" smtClean="0">
                          <a:solidFill>
                            <a:schemeClr val="hlink"/>
                          </a:solidFill>
                          <a:latin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𝐾</m:t>
                          </m:r>
                          <m:r>
                            <a:rPr lang="en-US" b="0" i="1" dirty="0" smtClean="0">
                              <a:solidFill>
                                <a:schemeClr val="hlink"/>
                              </a:solidFill>
                              <a:latin typeface="Cambria Math" panose="02040503050406030204" pitchFamily="18" charset="0"/>
                              <a:sym typeface="Symbol" pitchFamily="18" charset="2"/>
                            </a:rPr>
                            <m:t>0</m:t>
                          </m:r>
                        </m:sub>
                      </m:sSub>
                      <m:r>
                        <a:rPr lang="en-US" i="1" dirty="0">
                          <a:solidFill>
                            <a:schemeClr val="hlink"/>
                          </a:solidFill>
                          <a:latin typeface="Cambria Math" panose="02040503050406030204" pitchFamily="18" charset="0"/>
                          <a:sym typeface="Symbol" pitchFamily="18" charset="2"/>
                        </a:rPr>
                        <m:t>=</m:t>
                      </m:r>
                      <m:r>
                        <a:rPr lang="en-US" b="0" i="1" dirty="0" smtClean="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𝐸</m:t>
                      </m:r>
                      <m:r>
                        <a:rPr lang="en-US" i="1" baseline="-25000" dirty="0">
                          <a:solidFill>
                            <a:schemeClr val="hlink"/>
                          </a:solidFill>
                          <a:latin typeface="Cambria Math" panose="02040503050406030204" pitchFamily="18" charset="0"/>
                          <a:sym typeface="Symbol" pitchFamily="18" charset="2"/>
                        </a:rPr>
                        <m:t>𝑃</m:t>
                      </m:r>
                    </m:oMath>
                  </m:oMathPara>
                </a14:m>
                <a:endParaRPr lang="en-US" baseline="-25000" dirty="0">
                  <a:solidFill>
                    <a:schemeClr val="hlink"/>
                  </a:solidFill>
                  <a:sym typeface="Symbol" pitchFamily="18" charset="2"/>
                </a:endParaRPr>
              </a:p>
            </p:txBody>
          </p:sp>
        </mc:Choice>
        <mc:Fallback xmlns="">
          <p:sp>
            <p:nvSpPr>
              <p:cNvPr id="444431" name="Text Box 15"/>
              <p:cNvSpPr txBox="1">
                <a:spLocks noRot="1" noChangeAspect="1" noMove="1" noResize="1" noEditPoints="1" noAdjustHandles="1" noChangeArrowheads="1" noChangeShapeType="1" noTextEdit="1"/>
              </p:cNvSpPr>
              <p:nvPr/>
            </p:nvSpPr>
            <p:spPr bwMode="auto">
              <a:xfrm>
                <a:off x="701719" y="4517567"/>
                <a:ext cx="2498725" cy="453137"/>
              </a:xfrm>
              <a:prstGeom prst="rect">
                <a:avLst/>
              </a:prstGeom>
              <a:blipFill>
                <a:blip r:embed="rId13"/>
                <a:stretch>
                  <a:fillRect l="-488" b="-6757"/>
                </a:stretch>
              </a:blipFill>
              <a:ln w="9525">
                <a:noFill/>
                <a:miter lim="800000"/>
                <a:headEnd/>
                <a:tailEnd/>
              </a:ln>
            </p:spPr>
            <p:txBody>
              <a:bodyPr/>
              <a:lstStyle/>
              <a:p>
                <a:r>
                  <a:rPr lang="en-US">
                    <a:noFill/>
                  </a:rPr>
                  <a:t> </a:t>
                </a:r>
              </a:p>
            </p:txBody>
          </p:sp>
        </mc:Fallback>
      </mc:AlternateContent>
      <p:grpSp>
        <p:nvGrpSpPr>
          <p:cNvPr id="2" name="Group 16"/>
          <p:cNvGrpSpPr>
            <a:grpSpLocks/>
          </p:cNvGrpSpPr>
          <p:nvPr/>
        </p:nvGrpSpPr>
        <p:grpSpPr bwMode="auto">
          <a:xfrm>
            <a:off x="812898" y="4443865"/>
            <a:ext cx="612775" cy="511175"/>
            <a:chOff x="812" y="2287"/>
            <a:chExt cx="386" cy="322"/>
          </a:xfrm>
        </p:grpSpPr>
        <p:sp>
          <p:nvSpPr>
            <p:cNvPr id="70678" name="Line 17"/>
            <p:cNvSpPr>
              <a:spLocks noChangeShapeType="1"/>
            </p:cNvSpPr>
            <p:nvPr/>
          </p:nvSpPr>
          <p:spPr bwMode="auto">
            <a:xfrm flipV="1">
              <a:off x="812" y="2396"/>
              <a:ext cx="213" cy="213"/>
            </a:xfrm>
            <a:prstGeom prst="line">
              <a:avLst/>
            </a:prstGeom>
            <a:noFill/>
            <a:ln w="9525">
              <a:solidFill>
                <a:srgbClr val="FF0000"/>
              </a:solidFill>
              <a:round/>
              <a:headEnd/>
              <a:tailEnd type="triangle" w="med" len="med"/>
            </a:ln>
          </p:spPr>
          <p:txBody>
            <a:bodyPr/>
            <a:lstStyle/>
            <a:p>
              <a:endParaRPr lang="en-US"/>
            </a:p>
          </p:txBody>
        </p:sp>
        <p:sp>
          <p:nvSpPr>
            <p:cNvPr id="70679" name="Text Box 18"/>
            <p:cNvSpPr txBox="1">
              <a:spLocks noChangeArrowheads="1"/>
            </p:cNvSpPr>
            <p:nvPr/>
          </p:nvSpPr>
          <p:spPr bwMode="auto">
            <a:xfrm>
              <a:off x="993" y="2287"/>
              <a:ext cx="205" cy="250"/>
            </a:xfrm>
            <a:prstGeom prst="rect">
              <a:avLst/>
            </a:prstGeom>
            <a:noFill/>
            <a:ln w="9525">
              <a:noFill/>
              <a:miter lim="800000"/>
              <a:headEnd/>
              <a:tailEnd/>
            </a:ln>
          </p:spPr>
          <p:txBody>
            <a:bodyPr wrap="none">
              <a:spAutoFit/>
            </a:bodyPr>
            <a:lstStyle/>
            <a:p>
              <a:r>
                <a:rPr lang="en-US" sz="2000" dirty="0">
                  <a:solidFill>
                    <a:srgbClr val="FF0000"/>
                  </a:solidFill>
                </a:rPr>
                <a:t>0</a:t>
              </a:r>
            </a:p>
          </p:txBody>
        </p:sp>
      </p:grpSp>
      <mc:AlternateContent xmlns:mc="http://schemas.openxmlformats.org/markup-compatibility/2006" xmlns:a14="http://schemas.microsoft.com/office/drawing/2010/main">
        <mc:Choice Requires="a14">
          <p:sp>
            <p:nvSpPr>
              <p:cNvPr id="444435" name="Text Box 19"/>
              <p:cNvSpPr txBox="1">
                <a:spLocks noChangeArrowheads="1"/>
              </p:cNvSpPr>
              <p:nvPr/>
            </p:nvSpPr>
            <p:spPr bwMode="auto">
              <a:xfrm>
                <a:off x="655638" y="4982702"/>
                <a:ext cx="3098800" cy="457200"/>
              </a:xfrm>
              <a:prstGeom prst="rect">
                <a:avLst/>
              </a:prstGeom>
              <a:noFill/>
              <a:ln w="9525">
                <a:noFill/>
                <a:miter lim="800000"/>
                <a:headEnd/>
                <a:tailEnd/>
              </a:ln>
            </p:spPr>
            <p:txBody>
              <a:bodyPr>
                <a:spAutoFit/>
              </a:bodyPr>
              <a:lstStyle/>
              <a:p>
                <a:pPr/>
                <a14:m>
                  <m:oMathPara xmlns:m="http://schemas.openxmlformats.org/officeDocument/2006/math">
                    <m:oMathParaPr>
                      <m:jc m:val="left"/>
                    </m:oMathParaPr>
                    <m:oMath xmlns:m="http://schemas.openxmlformats.org/officeDocument/2006/math">
                      <m:d>
                        <m:dPr>
                          <m:ctrlPr>
                            <a:rPr lang="en-US" i="1" dirty="0" smtClean="0">
                              <a:solidFill>
                                <a:schemeClr val="hlink"/>
                              </a:solidFill>
                              <a:latin typeface="Cambria Math" panose="02040503050406030204" pitchFamily="18" charset="0"/>
                              <a:sym typeface="Symbol" pitchFamily="18" charset="2"/>
                            </a:rPr>
                          </m:ctrlPr>
                        </m:dPr>
                        <m:e>
                          <m:r>
                            <a:rPr lang="en-US" i="1" dirty="0" smtClean="0">
                              <a:solidFill>
                                <a:schemeClr val="hlink"/>
                              </a:solidFill>
                              <a:latin typeface="Cambria Math" panose="02040503050406030204" pitchFamily="18" charset="0"/>
                              <a:sym typeface="Symbol" pitchFamily="18" charset="2"/>
                            </a:rPr>
                            <m:t>½</m:t>
                          </m:r>
                        </m:e>
                      </m:d>
                      <m:r>
                        <a:rPr lang="en-US" i="1" dirty="0" smtClean="0">
                          <a:solidFill>
                            <a:schemeClr val="hlink"/>
                          </a:solidFill>
                          <a:latin typeface="Cambria Math" panose="02040503050406030204" pitchFamily="18" charset="0"/>
                        </a:rPr>
                        <m:t>𝑚</m:t>
                      </m:r>
                      <m:sSup>
                        <m:sSupPr>
                          <m:ctrlPr>
                            <a:rPr lang="en-US" b="0" i="1" dirty="0" smtClean="0">
                              <a:solidFill>
                                <a:schemeClr val="hlink"/>
                              </a:solidFill>
                              <a:latin typeface="Cambria Math" panose="02040503050406030204" pitchFamily="18" charset="0"/>
                            </a:rPr>
                          </m:ctrlPr>
                        </m:sSupPr>
                        <m:e>
                          <m:r>
                            <a:rPr lang="en-US" i="1" dirty="0" smtClean="0">
                              <a:solidFill>
                                <a:schemeClr val="hlink"/>
                              </a:solidFill>
                              <a:latin typeface="Cambria Math" panose="02040503050406030204" pitchFamily="18" charset="0"/>
                            </a:rPr>
                            <m:t>𝑣</m:t>
                          </m:r>
                        </m:e>
                        <m:sup>
                          <m:r>
                            <a:rPr lang="en-US" b="0" i="1" dirty="0" smtClean="0">
                              <a:solidFill>
                                <a:schemeClr val="hlink"/>
                              </a:solidFill>
                              <a:latin typeface="Cambria Math" panose="02040503050406030204" pitchFamily="18" charset="0"/>
                            </a:rPr>
                            <m:t>2</m:t>
                          </m:r>
                        </m:sup>
                      </m:sSup>
                      <m:r>
                        <a:rPr lang="en-US" i="1" dirty="0" smtClean="0">
                          <a:solidFill>
                            <a:schemeClr val="hlink"/>
                          </a:solidFill>
                          <a:latin typeface="Cambria Math" panose="02040503050406030204" pitchFamily="18" charset="0"/>
                        </a:rPr>
                        <m:t>=</m:t>
                      </m:r>
                      <m:r>
                        <a:rPr lang="en-US" i="1" dirty="0" smtClean="0">
                          <a:solidFill>
                            <a:schemeClr val="hlink"/>
                          </a:solidFill>
                          <a:latin typeface="Cambria Math" panose="02040503050406030204" pitchFamily="18" charset="0"/>
                          <a:ea typeface="Cambria Math" panose="02040503050406030204" pitchFamily="18" charset="0"/>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𝐸</m:t>
                          </m:r>
                        </m:e>
                        <m:sub>
                          <m:r>
                            <m:rPr>
                              <m:sty m:val="p"/>
                            </m:rPr>
                            <a:rPr lang="en-US" b="0" i="0" dirty="0" smtClean="0">
                              <a:solidFill>
                                <a:schemeClr val="hlink"/>
                              </a:solidFill>
                              <a:latin typeface="Cambria Math" panose="02040503050406030204" pitchFamily="18" charset="0"/>
                              <a:sym typeface="Symbol" pitchFamily="18" charset="2"/>
                            </a:rPr>
                            <m:t>P</m:t>
                          </m:r>
                        </m:sub>
                      </m:sSub>
                    </m:oMath>
                  </m:oMathPara>
                </a14:m>
                <a:endParaRPr lang="en-US" baseline="-25000" dirty="0">
                  <a:solidFill>
                    <a:schemeClr val="hlink"/>
                  </a:solidFill>
                  <a:sym typeface="Symbol" pitchFamily="18" charset="2"/>
                </a:endParaRPr>
              </a:p>
            </p:txBody>
          </p:sp>
        </mc:Choice>
        <mc:Fallback xmlns="">
          <p:sp>
            <p:nvSpPr>
              <p:cNvPr id="444435" name="Text Box 19"/>
              <p:cNvSpPr txBox="1">
                <a:spLocks noRot="1" noChangeAspect="1" noMove="1" noResize="1" noEditPoints="1" noAdjustHandles="1" noChangeArrowheads="1" noChangeShapeType="1" noTextEdit="1"/>
              </p:cNvSpPr>
              <p:nvPr/>
            </p:nvSpPr>
            <p:spPr bwMode="auto">
              <a:xfrm>
                <a:off x="655638" y="4982702"/>
                <a:ext cx="3098800" cy="457200"/>
              </a:xfrm>
              <a:prstGeom prst="rect">
                <a:avLst/>
              </a:prstGeom>
              <a:blipFill>
                <a:blip r:embed="rId14"/>
                <a:stretch>
                  <a:fillRect b="-66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436" name="Text Box 20"/>
              <p:cNvSpPr txBox="1">
                <a:spLocks noChangeArrowheads="1"/>
              </p:cNvSpPr>
              <p:nvPr/>
            </p:nvSpPr>
            <p:spPr bwMode="auto">
              <a:xfrm>
                <a:off x="670719" y="5371215"/>
                <a:ext cx="2268537" cy="786241"/>
              </a:xfrm>
              <a:prstGeom prst="rect">
                <a:avLst/>
              </a:prstGeom>
              <a:noFill/>
              <a:ln w="9525">
                <a:noFill/>
                <a:miter lim="800000"/>
                <a:headEnd/>
                <a:tailEnd/>
              </a:ln>
            </p:spPr>
            <p:txBody>
              <a:bodyPr>
                <a:spAutoFit/>
              </a:bodyPr>
              <a:lstStyle/>
              <a:p>
                <a:pPr/>
                <a14:m>
                  <m:oMathPara xmlns:m="http://schemas.openxmlformats.org/officeDocument/2006/math">
                    <m:oMathParaPr>
                      <m:jc m:val="left"/>
                    </m:oMathParaPr>
                    <m:oMath xmlns:m="http://schemas.openxmlformats.org/officeDocument/2006/math">
                      <m:sSup>
                        <m:sSupPr>
                          <m:ctrlPr>
                            <a:rPr lang="en-US" b="0" i="1" dirty="0" smtClean="0">
                              <a:solidFill>
                                <a:schemeClr val="hlink"/>
                              </a:solidFill>
                              <a:latin typeface="Cambria Math" panose="02040503050406030204" pitchFamily="18" charset="0"/>
                            </a:rPr>
                          </m:ctrlPr>
                        </m:sSupPr>
                        <m:e>
                          <m:r>
                            <a:rPr lang="en-US" i="1" dirty="0" smtClean="0">
                              <a:solidFill>
                                <a:schemeClr val="hlink"/>
                              </a:solidFill>
                              <a:latin typeface="Cambria Math" panose="02040503050406030204" pitchFamily="18" charset="0"/>
                            </a:rPr>
                            <m:t>𝑣</m:t>
                          </m:r>
                        </m:e>
                        <m:sup>
                          <m:r>
                            <a:rPr lang="en-US" b="0" i="1" dirty="0" smtClean="0">
                              <a:solidFill>
                                <a:schemeClr val="hlink"/>
                              </a:solidFill>
                              <a:latin typeface="Cambria Math" panose="02040503050406030204" pitchFamily="18" charset="0"/>
                            </a:rPr>
                            <m:t>2</m:t>
                          </m:r>
                        </m:sup>
                      </m:sSup>
                      <m:r>
                        <a:rPr lang="en-US" i="1" dirty="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rPr>
                            <m:t>2</m:t>
                          </m:r>
                          <m:r>
                            <a:rPr lang="en-US" i="1" dirty="0" smtClean="0">
                              <a:solidFill>
                                <a:schemeClr val="hlink"/>
                              </a:solidFill>
                              <a:latin typeface="Cambria Math" panose="02040503050406030204" pitchFamily="18" charset="0"/>
                              <a:ea typeface="Cambria Math" panose="02040503050406030204" pitchFamily="18" charset="0"/>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𝐸</m:t>
                              </m:r>
                            </m:e>
                            <m:sub>
                              <m:r>
                                <a:rPr lang="en-US" b="0" i="1" dirty="0" smtClean="0">
                                  <a:solidFill>
                                    <a:schemeClr val="hlink"/>
                                  </a:solidFill>
                                  <a:latin typeface="Cambria Math" panose="02040503050406030204" pitchFamily="18" charset="0"/>
                                  <a:sym typeface="Symbol" pitchFamily="18" charset="2"/>
                                </a:rPr>
                                <m:t>𝑃</m:t>
                              </m:r>
                            </m:sub>
                          </m:sSub>
                        </m:num>
                        <m:den>
                          <m:r>
                            <a:rPr lang="en-US" i="1" dirty="0">
                              <a:solidFill>
                                <a:schemeClr val="hlink"/>
                              </a:solidFill>
                              <a:latin typeface="Cambria Math" panose="02040503050406030204" pitchFamily="18" charset="0"/>
                              <a:sym typeface="Symbol" pitchFamily="18" charset="2"/>
                            </a:rPr>
                            <m:t>𝑚</m:t>
                          </m:r>
                        </m:den>
                      </m:f>
                    </m:oMath>
                  </m:oMathPara>
                </a14:m>
                <a:endParaRPr lang="en-US" i="1" dirty="0">
                  <a:solidFill>
                    <a:schemeClr val="hlink"/>
                  </a:solidFill>
                  <a:sym typeface="Symbol" pitchFamily="18" charset="2"/>
                </a:endParaRPr>
              </a:p>
            </p:txBody>
          </p:sp>
        </mc:Choice>
        <mc:Fallback xmlns="">
          <p:sp>
            <p:nvSpPr>
              <p:cNvPr id="444436" name="Text Box 20"/>
              <p:cNvSpPr txBox="1">
                <a:spLocks noRot="1" noChangeAspect="1" noMove="1" noResize="1" noEditPoints="1" noAdjustHandles="1" noChangeArrowheads="1" noChangeShapeType="1" noTextEdit="1"/>
              </p:cNvSpPr>
              <p:nvPr/>
            </p:nvSpPr>
            <p:spPr bwMode="auto">
              <a:xfrm>
                <a:off x="670719" y="5371215"/>
                <a:ext cx="2268537" cy="786241"/>
              </a:xfrm>
              <a:prstGeom prst="rect">
                <a:avLst/>
              </a:prstGeom>
              <a:blipFill>
                <a:blip r:embed="rId15"/>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437" name="Text Box 21"/>
              <p:cNvSpPr txBox="1">
                <a:spLocks noChangeArrowheads="1"/>
              </p:cNvSpPr>
              <p:nvPr/>
            </p:nvSpPr>
            <p:spPr bwMode="auto">
              <a:xfrm>
                <a:off x="670771" y="6041446"/>
                <a:ext cx="2268537" cy="619016"/>
              </a:xfrm>
              <a:prstGeom prst="rect">
                <a:avLst/>
              </a:prstGeom>
              <a:noFill/>
              <a:ln w="9525">
                <a:noFill/>
                <a:miter lim="800000"/>
                <a:headEnd/>
                <a:tailEnd/>
              </a:ln>
            </p:spPr>
            <p:txBody>
              <a:bodyPr>
                <a:spAutoFit/>
              </a:bodyPr>
              <a:lstStyle/>
              <a:p>
                <a:pPr>
                  <a:lnSpc>
                    <a:spcPct val="120000"/>
                  </a:lnSpc>
                  <a:spcAft>
                    <a:spcPts val="300"/>
                  </a:spcAft>
                </a:pPr>
                <a14:m>
                  <m:oMathPara xmlns:m="http://schemas.openxmlformats.org/officeDocument/2006/math">
                    <m:oMathParaPr>
                      <m:jc m:val="left"/>
                    </m:oMathParaPr>
                    <m:oMath xmlns:m="http://schemas.openxmlformats.org/officeDocument/2006/math">
                      <m:sSup>
                        <m:sSupPr>
                          <m:ctrlPr>
                            <a:rPr lang="en-US" b="0" i="1" dirty="0" smtClean="0">
                              <a:solidFill>
                                <a:schemeClr val="hlink"/>
                              </a:solidFill>
                              <a:latin typeface="Cambria Math" panose="02040503050406030204" pitchFamily="18" charset="0"/>
                            </a:rPr>
                          </m:ctrlPr>
                        </m:sSupPr>
                        <m:e>
                          <m:r>
                            <a:rPr lang="en-US" i="1" dirty="0" smtClean="0">
                              <a:solidFill>
                                <a:schemeClr val="hlink"/>
                              </a:solidFill>
                              <a:latin typeface="Cambria Math" panose="02040503050406030204" pitchFamily="18" charset="0"/>
                            </a:rPr>
                            <m:t>𝑣</m:t>
                          </m:r>
                        </m:e>
                        <m:sup>
                          <m:r>
                            <a:rPr lang="en-US" b="0" i="1" dirty="0" smtClean="0">
                              <a:solidFill>
                                <a:schemeClr val="hlink"/>
                              </a:solidFill>
                              <a:latin typeface="Cambria Math" panose="02040503050406030204" pitchFamily="18" charset="0"/>
                            </a:rPr>
                            <m:t>2</m:t>
                          </m:r>
                        </m:sup>
                      </m:sSup>
                      <m:r>
                        <a:rPr lang="en-US" i="1" dirty="0">
                          <a:solidFill>
                            <a:schemeClr val="hlink"/>
                          </a:solidFill>
                          <a:latin typeface="Cambria Math" panose="02040503050406030204" pitchFamily="18" charset="0"/>
                        </a:rPr>
                        <m:t>=2</m:t>
                      </m:r>
                      <m:r>
                        <a:rPr lang="en-US" i="1" dirty="0" smtClean="0">
                          <a:solidFill>
                            <a:schemeClr val="hlink"/>
                          </a:solidFill>
                          <a:latin typeface="Cambria Math" panose="02040503050406030204" pitchFamily="18" charset="0"/>
                          <a:ea typeface="Cambria Math" panose="02040503050406030204" pitchFamily="18" charset="0"/>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𝑉</m:t>
                          </m:r>
                        </m:e>
                        <m:sub>
                          <m:r>
                            <a:rPr lang="en-US" b="0" i="1" dirty="0" smtClean="0">
                              <a:solidFill>
                                <a:schemeClr val="hlink"/>
                              </a:solidFill>
                              <a:latin typeface="Cambria Math" panose="02040503050406030204" pitchFamily="18" charset="0"/>
                              <a:sym typeface="Symbol" pitchFamily="18" charset="2"/>
                            </a:rPr>
                            <m:t>𝑔</m:t>
                          </m:r>
                        </m:sub>
                      </m:sSub>
                    </m:oMath>
                  </m:oMathPara>
                </a14:m>
                <a:endParaRPr lang="en-US" i="1" dirty="0">
                  <a:solidFill>
                    <a:schemeClr val="hlink"/>
                  </a:solidFill>
                  <a:sym typeface="Symbol" pitchFamily="18" charset="2"/>
                </a:endParaRPr>
              </a:p>
            </p:txBody>
          </p:sp>
        </mc:Choice>
        <mc:Fallback xmlns="">
          <p:sp>
            <p:nvSpPr>
              <p:cNvPr id="444437" name="Text Box 21"/>
              <p:cNvSpPr txBox="1">
                <a:spLocks noRot="1" noChangeAspect="1" noMove="1" noResize="1" noEditPoints="1" noAdjustHandles="1" noChangeArrowheads="1" noChangeShapeType="1" noTextEdit="1"/>
              </p:cNvSpPr>
              <p:nvPr/>
            </p:nvSpPr>
            <p:spPr bwMode="auto">
              <a:xfrm>
                <a:off x="670771" y="6041446"/>
                <a:ext cx="2268537" cy="619016"/>
              </a:xfrm>
              <a:prstGeom prst="rect">
                <a:avLst/>
              </a:prstGeom>
              <a:blipFill>
                <a:blip r:embed="rId1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438" name="Text Box 22"/>
              <p:cNvSpPr txBox="1">
                <a:spLocks noChangeArrowheads="1"/>
              </p:cNvSpPr>
              <p:nvPr/>
            </p:nvSpPr>
            <p:spPr bwMode="auto">
              <a:xfrm>
                <a:off x="2083594" y="6113343"/>
                <a:ext cx="2701925" cy="457200"/>
              </a:xfrm>
              <a:prstGeom prst="rect">
                <a:avLst/>
              </a:prstGeom>
              <a:noFill/>
              <a:ln w="9525">
                <a:noFill/>
                <a:miter lim="800000"/>
                <a:headEnd/>
                <a:tailEnd/>
              </a:ln>
            </p:spPr>
            <p:txBody>
              <a:bodyPr>
                <a:spAutoFit/>
              </a:bodyPr>
              <a:lstStyle/>
              <a:p>
                <a:pPr/>
                <a14:m>
                  <m:oMathPara xmlns:m="http://schemas.openxmlformats.org/officeDocument/2006/math">
                    <m:oMathParaPr>
                      <m:jc m:val="left"/>
                    </m:oMathParaPr>
                    <m:oMath xmlns:m="http://schemas.openxmlformats.org/officeDocument/2006/math">
                      <m:r>
                        <a:rPr lang="en-US" i="1" dirty="0" smtClean="0">
                          <a:solidFill>
                            <a:schemeClr val="hlink"/>
                          </a:solidFill>
                          <a:latin typeface="Cambria Math" panose="02040503050406030204" pitchFamily="18" charset="0"/>
                        </a:rPr>
                        <m:t>=2</m:t>
                      </m:r>
                      <m:r>
                        <a:rPr lang="en-US" i="1" dirty="0">
                          <a:solidFill>
                            <a:schemeClr val="hlink"/>
                          </a:solidFill>
                          <a:latin typeface="Cambria Math" panose="02040503050406030204" pitchFamily="18" charset="0"/>
                          <a:ea typeface="Times New Roman" pitchFamily="18" charset="0"/>
                          <a:cs typeface="Courier New" pitchFamily="49" charset="0"/>
                          <a:sym typeface="Symbol" pitchFamily="18" charset="2"/>
                        </a:rPr>
                        <m:t>(</m:t>
                      </m:r>
                      <m:r>
                        <a:rPr lang="en-US" i="1" dirty="0">
                          <a:solidFill>
                            <a:schemeClr val="hlink"/>
                          </a:solidFill>
                          <a:latin typeface="Cambria Math" panose="02040503050406030204" pitchFamily="18" charset="0"/>
                          <a:sym typeface="Symbol" pitchFamily="18" charset="2"/>
                        </a:rPr>
                        <m:t>3.2</m:t>
                      </m:r>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7</m:t>
                          </m:r>
                        </m:sup>
                      </m:sSup>
                      <m:r>
                        <a:rPr lang="en-US" i="1" dirty="0">
                          <a:solidFill>
                            <a:schemeClr val="hlink"/>
                          </a:solidFill>
                          <a:latin typeface="Cambria Math" panose="02040503050406030204" pitchFamily="18" charset="0"/>
                          <a:cs typeface="Times New Roman" pitchFamily="18" charset="0"/>
                          <a:sym typeface="Symbol" pitchFamily="18" charset="2"/>
                        </a:rPr>
                        <m:t>)</m:t>
                      </m:r>
                    </m:oMath>
                  </m:oMathPara>
                </a14:m>
                <a:endParaRPr lang="en-US" dirty="0">
                  <a:solidFill>
                    <a:schemeClr val="hlink"/>
                  </a:solidFill>
                  <a:cs typeface="Times New Roman" pitchFamily="18" charset="0"/>
                  <a:sym typeface="Symbol" pitchFamily="18" charset="2"/>
                </a:endParaRPr>
              </a:p>
            </p:txBody>
          </p:sp>
        </mc:Choice>
        <mc:Fallback xmlns="">
          <p:sp>
            <p:nvSpPr>
              <p:cNvPr id="444438" name="Text Box 22"/>
              <p:cNvSpPr txBox="1">
                <a:spLocks noRot="1" noChangeAspect="1" noMove="1" noResize="1" noEditPoints="1" noAdjustHandles="1" noChangeArrowheads="1" noChangeShapeType="1" noTextEdit="1"/>
              </p:cNvSpPr>
              <p:nvPr/>
            </p:nvSpPr>
            <p:spPr bwMode="auto">
              <a:xfrm>
                <a:off x="2083594" y="6113343"/>
                <a:ext cx="2701925" cy="457200"/>
              </a:xfrm>
              <a:prstGeom prst="rect">
                <a:avLst/>
              </a:prstGeom>
              <a:blipFill>
                <a:blip r:embed="rId17"/>
                <a:stretch>
                  <a:fillRect b="-21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439" name="Text Box 23"/>
              <p:cNvSpPr txBox="1">
                <a:spLocks noChangeArrowheads="1"/>
              </p:cNvSpPr>
              <p:nvPr/>
            </p:nvSpPr>
            <p:spPr bwMode="auto">
              <a:xfrm>
                <a:off x="1822494" y="6476822"/>
                <a:ext cx="2235544" cy="461665"/>
              </a:xfrm>
              <a:prstGeom prst="rect">
                <a:avLst/>
              </a:prstGeom>
              <a:noFill/>
              <a:ln w="9525">
                <a:noFill/>
                <a:miter lim="800000"/>
                <a:headEnd/>
                <a:tailEnd/>
              </a:ln>
            </p:spPr>
            <p:txBody>
              <a:bodyPr wrap="square">
                <a:spAutoFit/>
              </a:bodyPr>
              <a:lstStyle/>
              <a:p>
                <a14:m>
                  <m:oMath xmlns:m="http://schemas.openxmlformats.org/officeDocument/2006/math">
                    <m:r>
                      <a:rPr lang="en-US" b="0" i="1" dirty="0" smtClean="0">
                        <a:solidFill>
                          <a:schemeClr val="hlink"/>
                        </a:solidFill>
                        <a:latin typeface="Cambria Math" panose="02040503050406030204" pitchFamily="18" charset="0"/>
                      </a:rPr>
                      <m:t>𝑣</m:t>
                    </m:r>
                    <m:r>
                      <a:rPr lang="en-US" i="1" dirty="0" smtClean="0">
                        <a:solidFill>
                          <a:schemeClr val="hlink"/>
                        </a:solidFill>
                        <a:latin typeface="Cambria Math" panose="02040503050406030204" pitchFamily="18" charset="0"/>
                      </a:rPr>
                      <m:t>= 8000 </m:t>
                    </m:r>
                  </m:oMath>
                </a14:m>
                <a:r>
                  <a:rPr lang="en-US" dirty="0">
                    <a:solidFill>
                      <a:schemeClr val="hlink"/>
                    </a:solidFill>
                  </a:rPr>
                  <a:t>ms</a:t>
                </a:r>
                <a:r>
                  <a:rPr lang="en-US" baseline="30000" dirty="0">
                    <a:solidFill>
                      <a:schemeClr val="hlink"/>
                    </a:solidFill>
                  </a:rPr>
                  <a:t>-1</a:t>
                </a:r>
                <a:r>
                  <a:rPr lang="en-US" dirty="0">
                    <a:solidFill>
                      <a:schemeClr val="hlink"/>
                    </a:solidFill>
                  </a:rPr>
                  <a:t>.</a:t>
                </a:r>
                <a:endParaRPr lang="en-US" dirty="0">
                  <a:solidFill>
                    <a:schemeClr val="hlink"/>
                  </a:solidFill>
                  <a:ea typeface="Times New Roman" pitchFamily="18" charset="0"/>
                  <a:cs typeface="Courier New" pitchFamily="49" charset="0"/>
                  <a:sym typeface="Symbol" pitchFamily="18" charset="2"/>
                </a:endParaRPr>
              </a:p>
            </p:txBody>
          </p:sp>
        </mc:Choice>
        <mc:Fallback xmlns="">
          <p:sp>
            <p:nvSpPr>
              <p:cNvPr id="444439" name="Text Box 23"/>
              <p:cNvSpPr txBox="1">
                <a:spLocks noRot="1" noChangeAspect="1" noMove="1" noResize="1" noEditPoints="1" noAdjustHandles="1" noChangeArrowheads="1" noChangeShapeType="1" noTextEdit="1"/>
              </p:cNvSpPr>
              <p:nvPr/>
            </p:nvSpPr>
            <p:spPr bwMode="auto">
              <a:xfrm>
                <a:off x="1822494" y="6476822"/>
                <a:ext cx="2235544" cy="461665"/>
              </a:xfrm>
              <a:prstGeom prst="rect">
                <a:avLst/>
              </a:prstGeom>
              <a:blipFill>
                <a:blip r:embed="rId18"/>
                <a:stretch>
                  <a:fillRect t="-9211" r="-3270" b="-30263"/>
                </a:stretch>
              </a:blipFill>
              <a:ln w="9525">
                <a:noFill/>
                <a:miter lim="800000"/>
                <a:headEnd/>
                <a:tailEnd/>
              </a:ln>
            </p:spPr>
            <p:txBody>
              <a:bodyPr/>
              <a:lstStyle/>
              <a:p>
                <a:r>
                  <a:rPr lang="en-US">
                    <a:noFill/>
                  </a:rPr>
                  <a:t> </a:t>
                </a:r>
              </a:p>
            </p:txBody>
          </p:sp>
        </mc:Fallback>
      </mc:AlternateContent>
      <p:sp>
        <p:nvSpPr>
          <p:cNvPr id="444440" name="Text Box 24"/>
          <p:cNvSpPr txBox="1">
            <a:spLocks noChangeArrowheads="1"/>
          </p:cNvSpPr>
          <p:nvPr/>
        </p:nvSpPr>
        <p:spPr bwMode="auto">
          <a:xfrm>
            <a:off x="4648200" y="0"/>
            <a:ext cx="4495800" cy="1187450"/>
          </a:xfrm>
          <a:prstGeom prst="rect">
            <a:avLst/>
          </a:prstGeom>
          <a:solidFill>
            <a:srgbClr val="FFFFFF">
              <a:alpha val="36078"/>
            </a:srgbClr>
          </a:solidFill>
          <a:ln w="9525">
            <a:noFill/>
            <a:miter lim="800000"/>
            <a:headEnd/>
            <a:tailEnd/>
          </a:ln>
        </p:spPr>
        <p:txBody>
          <a:bodyPr>
            <a:spAutoFit/>
          </a:bodyPr>
          <a:lstStyle/>
          <a:p>
            <a:r>
              <a:rPr lang="en-US">
                <a:solidFill>
                  <a:schemeClr val="hlink"/>
                </a:solidFill>
                <a:sym typeface="Symbol" pitchFamily="18" charset="2"/>
              </a:rPr>
              <a:t>This solution assumes probe is not in orbit but merely reaches altitude (and returns).</a:t>
            </a:r>
          </a:p>
        </p:txBody>
      </p:sp>
      <p:sp>
        <p:nvSpPr>
          <p:cNvPr id="706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4447"/>
                                        </p:tgtEl>
                                        <p:attrNameLst>
                                          <p:attrName>style.visibility</p:attrName>
                                        </p:attrNameLst>
                                      </p:cBhvr>
                                      <p:to>
                                        <p:strVal val="visible"/>
                                      </p:to>
                                    </p:set>
                                    <p:anim calcmode="lin" valueType="num">
                                      <p:cBhvr additive="base">
                                        <p:cTn id="7" dur="500" fill="hold"/>
                                        <p:tgtEl>
                                          <p:spTgt spid="444447"/>
                                        </p:tgtEl>
                                        <p:attrNameLst>
                                          <p:attrName>ppt_x</p:attrName>
                                        </p:attrNameLst>
                                      </p:cBhvr>
                                      <p:tavLst>
                                        <p:tav tm="0">
                                          <p:val>
                                            <p:strVal val="#ppt_x"/>
                                          </p:val>
                                        </p:tav>
                                        <p:tav tm="100000">
                                          <p:val>
                                            <p:strVal val="#ppt_x"/>
                                          </p:val>
                                        </p:tav>
                                      </p:tavLst>
                                    </p:anim>
                                    <p:anim calcmode="lin" valueType="num">
                                      <p:cBhvr additive="base">
                                        <p:cTn id="8" dur="500" fill="hold"/>
                                        <p:tgtEl>
                                          <p:spTgt spid="4444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44424"/>
                                        </p:tgtEl>
                                        <p:attrNameLst>
                                          <p:attrName>style.visibility</p:attrName>
                                        </p:attrNameLst>
                                      </p:cBhvr>
                                      <p:to>
                                        <p:strVal val="visible"/>
                                      </p:to>
                                    </p:set>
                                    <p:animEffect transition="in" filter="wipe(left)">
                                      <p:cBhvr>
                                        <p:cTn id="13" dur="1000"/>
                                        <p:tgtEl>
                                          <p:spTgt spid="444424"/>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44440">
                                            <p:txEl>
                                              <p:pRg st="0" end="0"/>
                                            </p:txEl>
                                          </p:spTgt>
                                        </p:tgtEl>
                                        <p:attrNameLst>
                                          <p:attrName>style.visibility</p:attrName>
                                        </p:attrNameLst>
                                      </p:cBhvr>
                                      <p:to>
                                        <p:strVal val="visible"/>
                                      </p:to>
                                    </p:set>
                                    <p:anim calcmode="lin" valueType="num">
                                      <p:cBhvr additive="base">
                                        <p:cTn id="18" dur="500" fill="hold"/>
                                        <p:tgtEl>
                                          <p:spTgt spid="444440">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444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44425"/>
                                        </p:tgtEl>
                                        <p:attrNameLst>
                                          <p:attrName>style.visibility</p:attrName>
                                        </p:attrNameLst>
                                      </p:cBhvr>
                                      <p:to>
                                        <p:strVal val="visible"/>
                                      </p:to>
                                    </p:set>
                                    <p:animEffect transition="in" filter="wipe(up)">
                                      <p:cBhvr>
                                        <p:cTn id="24" dur="1000"/>
                                        <p:tgtEl>
                                          <p:spTgt spid="444425"/>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44426"/>
                                        </p:tgtEl>
                                        <p:attrNameLst>
                                          <p:attrName>style.visibility</p:attrName>
                                        </p:attrNameLst>
                                      </p:cBhvr>
                                      <p:to>
                                        <p:strVal val="visible"/>
                                      </p:to>
                                    </p:set>
                                    <p:anim calcmode="lin" valueType="num">
                                      <p:cBhvr additive="base">
                                        <p:cTn id="29" dur="500" fill="hold"/>
                                        <p:tgtEl>
                                          <p:spTgt spid="444426"/>
                                        </p:tgtEl>
                                        <p:attrNameLst>
                                          <p:attrName>ppt_x</p:attrName>
                                        </p:attrNameLst>
                                      </p:cBhvr>
                                      <p:tavLst>
                                        <p:tav tm="0">
                                          <p:val>
                                            <p:strVal val="1+#ppt_w/2"/>
                                          </p:val>
                                        </p:tav>
                                        <p:tav tm="100000">
                                          <p:val>
                                            <p:strVal val="#ppt_x"/>
                                          </p:val>
                                        </p:tav>
                                      </p:tavLst>
                                    </p:anim>
                                    <p:anim calcmode="lin" valueType="num">
                                      <p:cBhvr additive="base">
                                        <p:cTn id="30" dur="500" fill="hold"/>
                                        <p:tgtEl>
                                          <p:spTgt spid="4444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44428"/>
                                        </p:tgtEl>
                                        <p:attrNameLst>
                                          <p:attrName>style.visibility</p:attrName>
                                        </p:attrNameLst>
                                      </p:cBhvr>
                                      <p:to>
                                        <p:strVal val="visible"/>
                                      </p:to>
                                    </p:set>
                                    <p:anim calcmode="lin" valueType="num">
                                      <p:cBhvr additive="base">
                                        <p:cTn id="35" dur="500" fill="hold"/>
                                        <p:tgtEl>
                                          <p:spTgt spid="444428"/>
                                        </p:tgtEl>
                                        <p:attrNameLst>
                                          <p:attrName>ppt_x</p:attrName>
                                        </p:attrNameLst>
                                      </p:cBhvr>
                                      <p:tavLst>
                                        <p:tav tm="0">
                                          <p:val>
                                            <p:strVal val="1+#ppt_w/2"/>
                                          </p:val>
                                        </p:tav>
                                        <p:tav tm="100000">
                                          <p:val>
                                            <p:strVal val="#ppt_x"/>
                                          </p:val>
                                        </p:tav>
                                      </p:tavLst>
                                    </p:anim>
                                    <p:anim calcmode="lin" valueType="num">
                                      <p:cBhvr additive="base">
                                        <p:cTn id="36" dur="500" fill="hold"/>
                                        <p:tgtEl>
                                          <p:spTgt spid="4444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44427">
                                            <p:txEl>
                                              <p:pRg st="0" end="0"/>
                                            </p:txEl>
                                          </p:spTgt>
                                        </p:tgtEl>
                                        <p:attrNameLst>
                                          <p:attrName>style.visibility</p:attrName>
                                        </p:attrNameLst>
                                      </p:cBhvr>
                                      <p:to>
                                        <p:strVal val="visible"/>
                                      </p:to>
                                    </p:set>
                                    <p:anim calcmode="lin" valueType="num">
                                      <p:cBhvr additive="base">
                                        <p:cTn id="41" dur="500" fill="hold"/>
                                        <p:tgtEl>
                                          <p:spTgt spid="44442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44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44430">
                                            <p:txEl>
                                              <p:pRg st="0" end="0"/>
                                            </p:txEl>
                                          </p:spTgt>
                                        </p:tgtEl>
                                        <p:attrNameLst>
                                          <p:attrName>style.visibility</p:attrName>
                                        </p:attrNameLst>
                                      </p:cBhvr>
                                      <p:to>
                                        <p:strVal val="visible"/>
                                      </p:to>
                                    </p:set>
                                    <p:anim calcmode="lin" valueType="num">
                                      <p:cBhvr additive="base">
                                        <p:cTn id="47" dur="500" fill="hold"/>
                                        <p:tgtEl>
                                          <p:spTgt spid="44443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444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44431">
                                            <p:txEl>
                                              <p:pRg st="0" end="0"/>
                                            </p:txEl>
                                          </p:spTgt>
                                        </p:tgtEl>
                                        <p:attrNameLst>
                                          <p:attrName>style.visibility</p:attrName>
                                        </p:attrNameLst>
                                      </p:cBhvr>
                                      <p:to>
                                        <p:strVal val="visible"/>
                                      </p:to>
                                    </p:set>
                                    <p:anim calcmode="lin" valueType="num">
                                      <p:cBhvr additive="base">
                                        <p:cTn id="53" dur="500" fill="hold"/>
                                        <p:tgtEl>
                                          <p:spTgt spid="44443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444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7"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44435">
                                            <p:txEl>
                                              <p:pRg st="0" end="0"/>
                                            </p:txEl>
                                          </p:spTgt>
                                        </p:tgtEl>
                                        <p:attrNameLst>
                                          <p:attrName>style.visibility</p:attrName>
                                        </p:attrNameLst>
                                      </p:cBhvr>
                                      <p:to>
                                        <p:strVal val="visible"/>
                                      </p:to>
                                    </p:set>
                                    <p:anim calcmode="lin" valueType="num">
                                      <p:cBhvr additive="base">
                                        <p:cTn id="64" dur="500" fill="hold"/>
                                        <p:tgtEl>
                                          <p:spTgt spid="444435">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444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44436">
                                            <p:txEl>
                                              <p:pRg st="0" end="0"/>
                                            </p:txEl>
                                          </p:spTgt>
                                        </p:tgtEl>
                                        <p:attrNameLst>
                                          <p:attrName>style.visibility</p:attrName>
                                        </p:attrNameLst>
                                      </p:cBhvr>
                                      <p:to>
                                        <p:strVal val="visible"/>
                                      </p:to>
                                    </p:set>
                                    <p:anim calcmode="lin" valueType="num">
                                      <p:cBhvr additive="base">
                                        <p:cTn id="70" dur="500" fill="hold"/>
                                        <p:tgtEl>
                                          <p:spTgt spid="444436">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44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44437">
                                            <p:txEl>
                                              <p:pRg st="0" end="0"/>
                                            </p:txEl>
                                          </p:spTgt>
                                        </p:tgtEl>
                                        <p:attrNameLst>
                                          <p:attrName>style.visibility</p:attrName>
                                        </p:attrNameLst>
                                      </p:cBhvr>
                                      <p:to>
                                        <p:strVal val="visible"/>
                                      </p:to>
                                    </p:set>
                                    <p:anim calcmode="lin" valueType="num">
                                      <p:cBhvr additive="base">
                                        <p:cTn id="76" dur="500" fill="hold"/>
                                        <p:tgtEl>
                                          <p:spTgt spid="444437">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444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44438">
                                            <p:txEl>
                                              <p:pRg st="0" end="0"/>
                                            </p:txEl>
                                          </p:spTgt>
                                        </p:tgtEl>
                                        <p:attrNameLst>
                                          <p:attrName>style.visibility</p:attrName>
                                        </p:attrNameLst>
                                      </p:cBhvr>
                                      <p:to>
                                        <p:strVal val="visible"/>
                                      </p:to>
                                    </p:set>
                                    <p:anim calcmode="lin" valueType="num">
                                      <p:cBhvr additive="base">
                                        <p:cTn id="82" dur="500" fill="hold"/>
                                        <p:tgtEl>
                                          <p:spTgt spid="444438">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444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44439">
                                            <p:txEl>
                                              <p:pRg st="0" end="0"/>
                                            </p:txEl>
                                          </p:spTgt>
                                        </p:tgtEl>
                                        <p:attrNameLst>
                                          <p:attrName>style.visibility</p:attrName>
                                        </p:attrNameLst>
                                      </p:cBhvr>
                                      <p:to>
                                        <p:strVal val="visible"/>
                                      </p:to>
                                    </p:set>
                                    <p:anim calcmode="lin" valueType="num">
                                      <p:cBhvr additive="base">
                                        <p:cTn id="88" dur="500" fill="hold"/>
                                        <p:tgtEl>
                                          <p:spTgt spid="444439">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444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animBg="1"/>
      <p:bldP spid="444425" grpId="0" animBg="1"/>
      <p:bldP spid="444426" grpId="0" animBg="1"/>
      <p:bldP spid="44442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ChangeArrowheads="1"/>
          </p:cNvSpPr>
          <p:nvPr/>
        </p:nvSpPr>
        <p:spPr bwMode="auto">
          <a:xfrm>
            <a:off x="682625" y="4891088"/>
            <a:ext cx="7764463" cy="1962150"/>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Both forces are governed by an inverse square law.</a:t>
            </a:r>
          </a:p>
          <a:p>
            <a:pPr eaLnBrk="0" hangingPunct="0"/>
            <a:r>
              <a:rPr lang="en-US" dirty="0">
                <a:sym typeface="Symbol" pitchFamily="18" charset="2"/>
              </a:rPr>
              <a:t>Mass and charge are the corresponding physical </a:t>
            </a:r>
            <a:r>
              <a:rPr lang="en-US" dirty="0" smtClean="0">
                <a:sym typeface="Symbol" pitchFamily="18" charset="2"/>
              </a:rPr>
              <a:t>quantities that create their fields in space.</a:t>
            </a:r>
            <a:endParaRPr lang="en-US" dirty="0">
              <a:sym typeface="Symbol" pitchFamily="18" charset="2"/>
            </a:endParaRPr>
          </a:p>
          <a:p>
            <a:pPr eaLnBrk="0" hangingPunct="0"/>
            <a:r>
              <a:rPr lang="en-US" dirty="0">
                <a:sym typeface="Symbol" pitchFamily="18" charset="2"/>
              </a:rPr>
              <a:t>Potential and potential gradient are symmetric also.</a:t>
            </a:r>
          </a:p>
        </p:txBody>
      </p:sp>
      <p:sp>
        <p:nvSpPr>
          <p:cNvPr id="251906" name="Rectangle 2"/>
          <p:cNvSpPr>
            <a:spLocks noChangeArrowheads="1"/>
          </p:cNvSpPr>
          <p:nvPr/>
        </p:nvSpPr>
        <p:spPr bwMode="auto">
          <a:xfrm>
            <a:off x="685800" y="1338263"/>
            <a:ext cx="7772400" cy="3554412"/>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electrostatic</a:t>
            </a:r>
            <a:endParaRPr 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You are probably asking                                           yourself why we are spending                                       so much time on fields.</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The reason is simple:                                          Gravitational and electrostatic                                        fields expose the symmetries                                               in the physical world that are                                              so intriguing to scientists.</a:t>
            </a:r>
          </a:p>
        </p:txBody>
      </p:sp>
      <p:sp>
        <p:nvSpPr>
          <p:cNvPr id="7168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251924" name="Picture 20"/>
          <p:cNvPicPr>
            <a:picLocks noChangeAspect="1" noChangeArrowheads="1"/>
          </p:cNvPicPr>
          <p:nvPr/>
        </p:nvPicPr>
        <p:blipFill>
          <a:blip r:embed="rId6" cstate="print"/>
          <a:srcRect/>
          <a:stretch>
            <a:fillRect/>
          </a:stretch>
        </p:blipFill>
        <p:spPr bwMode="auto">
          <a:xfrm>
            <a:off x="5133975" y="1814513"/>
            <a:ext cx="3286125" cy="3028950"/>
          </a:xfrm>
          <a:prstGeom prst="rect">
            <a:avLst/>
          </a:prstGeom>
          <a:ln>
            <a:noFill/>
          </a:ln>
          <a:effectLst>
            <a:outerShdw blurRad="292100" dist="139700" dir="2700000" algn="tl" rotWithShape="0">
              <a:srgbClr val="333333">
                <a:alpha val="65000"/>
              </a:srgbClr>
            </a:outerShdw>
          </a:effectLst>
        </p:spPr>
      </p:pic>
      <p:sp>
        <p:nvSpPr>
          <p:cNvPr id="251910" name="Rectangle 6"/>
          <p:cNvSpPr>
            <a:spLocks noChangeArrowheads="1"/>
          </p:cNvSpPr>
          <p:nvPr/>
        </p:nvSpPr>
        <p:spPr bwMode="auto">
          <a:xfrm>
            <a:off x="6116638" y="4421188"/>
            <a:ext cx="274637" cy="246062"/>
          </a:xfrm>
          <a:prstGeom prst="rect">
            <a:avLst/>
          </a:prstGeom>
          <a:solidFill>
            <a:srgbClr val="FF6600">
              <a:alpha val="34901"/>
            </a:srgbClr>
          </a:solidFill>
          <a:ln w="9525">
            <a:noFill/>
            <a:miter lim="800000"/>
            <a:headEnd/>
            <a:tailEnd/>
          </a:ln>
        </p:spPr>
        <p:txBody>
          <a:bodyPr wrap="none" anchor="ctr"/>
          <a:lstStyle/>
          <a:p>
            <a:endParaRPr lang="en-US"/>
          </a:p>
        </p:txBody>
      </p:sp>
      <p:sp>
        <p:nvSpPr>
          <p:cNvPr id="251911" name="Rectangle 7"/>
          <p:cNvSpPr>
            <a:spLocks noChangeArrowheads="1"/>
          </p:cNvSpPr>
          <p:nvPr/>
        </p:nvSpPr>
        <p:spPr bwMode="auto">
          <a:xfrm>
            <a:off x="7766050" y="4422775"/>
            <a:ext cx="274638" cy="246063"/>
          </a:xfrm>
          <a:prstGeom prst="rect">
            <a:avLst/>
          </a:prstGeom>
          <a:solidFill>
            <a:srgbClr val="FF6600">
              <a:alpha val="34901"/>
            </a:srgbClr>
          </a:solidFill>
          <a:ln w="9525">
            <a:noFill/>
            <a:miter lim="800000"/>
            <a:headEnd/>
            <a:tailEnd/>
          </a:ln>
        </p:spPr>
        <p:txBody>
          <a:bodyPr wrap="none" anchor="ctr"/>
          <a:lstStyle/>
          <a:p>
            <a:endParaRPr lang="en-US"/>
          </a:p>
        </p:txBody>
      </p:sp>
      <p:sp>
        <p:nvSpPr>
          <p:cNvPr id="251912" name="Rectangle 8"/>
          <p:cNvSpPr>
            <a:spLocks noChangeArrowheads="1"/>
          </p:cNvSpPr>
          <p:nvPr/>
        </p:nvSpPr>
        <p:spPr bwMode="auto">
          <a:xfrm>
            <a:off x="6010275" y="4159250"/>
            <a:ext cx="479425" cy="2460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3" name="Rectangle 9"/>
          <p:cNvSpPr>
            <a:spLocks noChangeArrowheads="1"/>
          </p:cNvSpPr>
          <p:nvPr/>
        </p:nvSpPr>
        <p:spPr bwMode="auto">
          <a:xfrm>
            <a:off x="7696200" y="4184650"/>
            <a:ext cx="406400" cy="2206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4" name="Rectangle 10"/>
          <p:cNvSpPr>
            <a:spLocks noChangeArrowheads="1"/>
          </p:cNvSpPr>
          <p:nvPr/>
        </p:nvSpPr>
        <p:spPr bwMode="auto">
          <a:xfrm>
            <a:off x="6507163" y="3454400"/>
            <a:ext cx="300037" cy="2206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5" name="Rectangle 11"/>
          <p:cNvSpPr>
            <a:spLocks noChangeArrowheads="1"/>
          </p:cNvSpPr>
          <p:nvPr/>
        </p:nvSpPr>
        <p:spPr bwMode="auto">
          <a:xfrm>
            <a:off x="7966075" y="3454400"/>
            <a:ext cx="360363" cy="2206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6" name="Rectangle 12"/>
          <p:cNvSpPr>
            <a:spLocks noChangeArrowheads="1"/>
          </p:cNvSpPr>
          <p:nvPr/>
        </p:nvSpPr>
        <p:spPr bwMode="auto">
          <a:xfrm>
            <a:off x="5646738" y="3600450"/>
            <a:ext cx="155575" cy="2206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7" name="Rectangle 13"/>
          <p:cNvSpPr>
            <a:spLocks noChangeArrowheads="1"/>
          </p:cNvSpPr>
          <p:nvPr/>
        </p:nvSpPr>
        <p:spPr bwMode="auto">
          <a:xfrm>
            <a:off x="7331075" y="3602038"/>
            <a:ext cx="155575" cy="220662"/>
          </a:xfrm>
          <a:prstGeom prst="rect">
            <a:avLst/>
          </a:prstGeom>
          <a:solidFill>
            <a:srgbClr val="009900">
              <a:alpha val="34901"/>
            </a:srgbClr>
          </a:solidFill>
          <a:ln w="9525">
            <a:noFill/>
            <a:miter lim="800000"/>
            <a:headEnd/>
            <a:tailEnd/>
          </a:ln>
        </p:spPr>
        <p:txBody>
          <a:bodyPr wrap="none" anchor="ctr"/>
          <a:lstStyle/>
          <a:p>
            <a:endParaRPr lang="en-US"/>
          </a:p>
        </p:txBody>
      </p:sp>
      <p:sp>
        <p:nvSpPr>
          <p:cNvPr id="14" name="Rectangle 10"/>
          <p:cNvSpPr>
            <a:spLocks noChangeArrowheads="1"/>
          </p:cNvSpPr>
          <p:nvPr/>
        </p:nvSpPr>
        <p:spPr bwMode="auto">
          <a:xfrm>
            <a:off x="6120580" y="1910736"/>
            <a:ext cx="294967" cy="522748"/>
          </a:xfrm>
          <a:prstGeom prst="rect">
            <a:avLst/>
          </a:prstGeom>
          <a:solidFill>
            <a:srgbClr val="7030A0">
              <a:alpha val="34901"/>
            </a:srgbClr>
          </a:solidFill>
          <a:ln w="9525">
            <a:noFill/>
            <a:miter lim="800000"/>
            <a:headEnd/>
            <a:tailEnd/>
          </a:ln>
        </p:spPr>
        <p:txBody>
          <a:bodyPr wrap="none" anchor="ctr"/>
          <a:lstStyle/>
          <a:p>
            <a:endParaRPr lang="en-US"/>
          </a:p>
        </p:txBody>
      </p:sp>
      <p:sp>
        <p:nvSpPr>
          <p:cNvPr id="15" name="Rectangle 11"/>
          <p:cNvSpPr>
            <a:spLocks noChangeArrowheads="1"/>
          </p:cNvSpPr>
          <p:nvPr/>
        </p:nvSpPr>
        <p:spPr bwMode="auto">
          <a:xfrm>
            <a:off x="7676024" y="1910736"/>
            <a:ext cx="302854" cy="522748"/>
          </a:xfrm>
          <a:prstGeom prst="rect">
            <a:avLst/>
          </a:prstGeom>
          <a:solidFill>
            <a:srgbClr val="7030A0">
              <a:alpha val="34901"/>
            </a:srgbClr>
          </a:solidFill>
          <a:ln w="9525">
            <a:noFill/>
            <a:miter lim="800000"/>
            <a:headEnd/>
            <a:tailEnd/>
          </a:ln>
        </p:spPr>
        <p:txBody>
          <a:bodyPr wrap="none" anchor="ctr"/>
          <a:lstStyle/>
          <a:p>
            <a:endParaRPr lang="en-US"/>
          </a:p>
        </p:txBody>
      </p:sp>
      <p:sp>
        <p:nvSpPr>
          <p:cNvPr id="16" name="Rectangle 10"/>
          <p:cNvSpPr>
            <a:spLocks noChangeArrowheads="1"/>
          </p:cNvSpPr>
          <p:nvPr/>
        </p:nvSpPr>
        <p:spPr bwMode="auto">
          <a:xfrm>
            <a:off x="5919019" y="2653071"/>
            <a:ext cx="496529" cy="522748"/>
          </a:xfrm>
          <a:prstGeom prst="rect">
            <a:avLst/>
          </a:prstGeom>
          <a:solidFill>
            <a:srgbClr val="FFC000">
              <a:alpha val="34901"/>
            </a:srgbClr>
          </a:solidFill>
          <a:ln w="9525">
            <a:noFill/>
            <a:miter lim="800000"/>
            <a:headEnd/>
            <a:tailEnd/>
          </a:ln>
        </p:spPr>
        <p:txBody>
          <a:bodyPr wrap="none" anchor="ctr"/>
          <a:lstStyle/>
          <a:p>
            <a:endParaRPr lang="en-US"/>
          </a:p>
        </p:txBody>
      </p:sp>
      <p:sp>
        <p:nvSpPr>
          <p:cNvPr id="17" name="Rectangle 11"/>
          <p:cNvSpPr>
            <a:spLocks noChangeArrowheads="1"/>
          </p:cNvSpPr>
          <p:nvPr/>
        </p:nvSpPr>
        <p:spPr bwMode="auto">
          <a:xfrm>
            <a:off x="7548202" y="2653071"/>
            <a:ext cx="509805" cy="522748"/>
          </a:xfrm>
          <a:prstGeom prst="rect">
            <a:avLst/>
          </a:prstGeom>
          <a:solidFill>
            <a:srgbClr val="FFC000">
              <a:alpha val="3490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 calcmode="lin" valueType="num">
                                      <p:cBhvr additive="base">
                                        <p:cTn id="7" dur="500" fill="hold"/>
                                        <p:tgtEl>
                                          <p:spTgt spid="251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1906">
                                            <p:txEl>
                                              <p:pRg st="1" end="1"/>
                                            </p:txEl>
                                          </p:spTgt>
                                        </p:tgtEl>
                                        <p:attrNameLst>
                                          <p:attrName>style.visibility</p:attrName>
                                        </p:attrNameLst>
                                      </p:cBhvr>
                                      <p:to>
                                        <p:strVal val="visible"/>
                                      </p:to>
                                    </p:set>
                                    <p:anim calcmode="lin" valueType="num">
                                      <p:cBhvr additive="base">
                                        <p:cTn id="13" dur="500" fill="hold"/>
                                        <p:tgtEl>
                                          <p:spTgt spid="251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51924"/>
                                        </p:tgtEl>
                                        <p:attrNameLst>
                                          <p:attrName>style.visibility</p:attrName>
                                        </p:attrNameLst>
                                      </p:cBhvr>
                                      <p:to>
                                        <p:strVal val="visible"/>
                                      </p:to>
                                    </p:set>
                                    <p:anim calcmode="lin" valueType="num">
                                      <p:cBhvr>
                                        <p:cTn id="17" dur="500" fill="hold"/>
                                        <p:tgtEl>
                                          <p:spTgt spid="251924"/>
                                        </p:tgtEl>
                                        <p:attrNameLst>
                                          <p:attrName>ppt_w</p:attrName>
                                        </p:attrNameLst>
                                      </p:cBhvr>
                                      <p:tavLst>
                                        <p:tav tm="0">
                                          <p:val>
                                            <p:fltVal val="0"/>
                                          </p:val>
                                        </p:tav>
                                        <p:tav tm="100000">
                                          <p:val>
                                            <p:strVal val="#ppt_w"/>
                                          </p:val>
                                        </p:tav>
                                      </p:tavLst>
                                    </p:anim>
                                    <p:anim calcmode="lin" valueType="num">
                                      <p:cBhvr>
                                        <p:cTn id="18" dur="500" fill="hold"/>
                                        <p:tgtEl>
                                          <p:spTgt spid="251924"/>
                                        </p:tgtEl>
                                        <p:attrNameLst>
                                          <p:attrName>ppt_h</p:attrName>
                                        </p:attrNameLst>
                                      </p:cBhvr>
                                      <p:tavLst>
                                        <p:tav tm="0">
                                          <p:val>
                                            <p:fltVal val="0"/>
                                          </p:val>
                                        </p:tav>
                                        <p:tav tm="100000">
                                          <p:val>
                                            <p:strVal val="#ppt_h"/>
                                          </p:val>
                                        </p:tav>
                                      </p:tavLst>
                                    </p:anim>
                                    <p:animEffect transition="in" filter="fade">
                                      <p:cBhvr>
                                        <p:cTn id="19" dur="500"/>
                                        <p:tgtEl>
                                          <p:spTgt spid="2519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1906">
                                            <p:txEl>
                                              <p:pRg st="2" end="2"/>
                                            </p:txEl>
                                          </p:spTgt>
                                        </p:tgtEl>
                                        <p:attrNameLst>
                                          <p:attrName>style.visibility</p:attrName>
                                        </p:attrNameLst>
                                      </p:cBhvr>
                                      <p:to>
                                        <p:strVal val="visible"/>
                                      </p:to>
                                    </p:set>
                                    <p:anim calcmode="lin" valueType="num">
                                      <p:cBhvr additive="base">
                                        <p:cTn id="24" dur="500" fill="hold"/>
                                        <p:tgtEl>
                                          <p:spTgt spid="25190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1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1908">
                                            <p:txEl>
                                              <p:pRg st="1" end="1"/>
                                            </p:txEl>
                                          </p:spTgt>
                                        </p:tgtEl>
                                        <p:attrNameLst>
                                          <p:attrName>style.visibility</p:attrName>
                                        </p:attrNameLst>
                                      </p:cBhvr>
                                      <p:to>
                                        <p:strVal val="visible"/>
                                      </p:to>
                                    </p:set>
                                    <p:anim calcmode="lin" valueType="num">
                                      <p:cBhvr additive="base">
                                        <p:cTn id="30" dur="500" fill="hold"/>
                                        <p:tgtEl>
                                          <p:spTgt spid="251908">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1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251910"/>
                                        </p:tgtEl>
                                        <p:attrNameLst>
                                          <p:attrName>style.visibility</p:attrName>
                                        </p:attrNameLst>
                                      </p:cBhvr>
                                      <p:to>
                                        <p:strVal val="visible"/>
                                      </p:to>
                                    </p:set>
                                    <p:anim calcmode="lin" valueType="num">
                                      <p:cBhvr>
                                        <p:cTn id="35" dur="500" fill="hold"/>
                                        <p:tgtEl>
                                          <p:spTgt spid="251910"/>
                                        </p:tgtEl>
                                        <p:attrNameLst>
                                          <p:attrName>ppt_w</p:attrName>
                                        </p:attrNameLst>
                                      </p:cBhvr>
                                      <p:tavLst>
                                        <p:tav tm="0">
                                          <p:val>
                                            <p:fltVal val="0"/>
                                          </p:val>
                                        </p:tav>
                                        <p:tav tm="100000">
                                          <p:val>
                                            <p:strVal val="#ppt_w"/>
                                          </p:val>
                                        </p:tav>
                                      </p:tavLst>
                                    </p:anim>
                                    <p:anim calcmode="lin" valueType="num">
                                      <p:cBhvr>
                                        <p:cTn id="36" dur="500" fill="hold"/>
                                        <p:tgtEl>
                                          <p:spTgt spid="251910"/>
                                        </p:tgtEl>
                                        <p:attrNameLst>
                                          <p:attrName>ppt_h</p:attrName>
                                        </p:attrNameLst>
                                      </p:cBhvr>
                                      <p:tavLst>
                                        <p:tav tm="0">
                                          <p:val>
                                            <p:fltVal val="0"/>
                                          </p:val>
                                        </p:tav>
                                        <p:tav tm="100000">
                                          <p:val>
                                            <p:strVal val="#ppt_h"/>
                                          </p:val>
                                        </p:tav>
                                      </p:tavLst>
                                    </p:anim>
                                    <p:animEffect transition="in" filter="fade">
                                      <p:cBhvr>
                                        <p:cTn id="37" dur="500"/>
                                        <p:tgtEl>
                                          <p:spTgt spid="251910"/>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251911"/>
                                        </p:tgtEl>
                                        <p:attrNameLst>
                                          <p:attrName>style.visibility</p:attrName>
                                        </p:attrNameLst>
                                      </p:cBhvr>
                                      <p:to>
                                        <p:strVal val="visible"/>
                                      </p:to>
                                    </p:set>
                                    <p:anim calcmode="lin" valueType="num">
                                      <p:cBhvr>
                                        <p:cTn id="41" dur="500" fill="hold"/>
                                        <p:tgtEl>
                                          <p:spTgt spid="251911"/>
                                        </p:tgtEl>
                                        <p:attrNameLst>
                                          <p:attrName>ppt_w</p:attrName>
                                        </p:attrNameLst>
                                      </p:cBhvr>
                                      <p:tavLst>
                                        <p:tav tm="0">
                                          <p:val>
                                            <p:fltVal val="0"/>
                                          </p:val>
                                        </p:tav>
                                        <p:tav tm="100000">
                                          <p:val>
                                            <p:strVal val="#ppt_w"/>
                                          </p:val>
                                        </p:tav>
                                      </p:tavLst>
                                    </p:anim>
                                    <p:anim calcmode="lin" valueType="num">
                                      <p:cBhvr>
                                        <p:cTn id="42" dur="500" fill="hold"/>
                                        <p:tgtEl>
                                          <p:spTgt spid="251911"/>
                                        </p:tgtEl>
                                        <p:attrNameLst>
                                          <p:attrName>ppt_h</p:attrName>
                                        </p:attrNameLst>
                                      </p:cBhvr>
                                      <p:tavLst>
                                        <p:tav tm="0">
                                          <p:val>
                                            <p:fltVal val="0"/>
                                          </p:val>
                                        </p:tav>
                                        <p:tav tm="100000">
                                          <p:val>
                                            <p:strVal val="#ppt_h"/>
                                          </p:val>
                                        </p:tav>
                                      </p:tavLst>
                                    </p:anim>
                                    <p:animEffect transition="in" filter="fade">
                                      <p:cBhvr>
                                        <p:cTn id="43" dur="500"/>
                                        <p:tgtEl>
                                          <p:spTgt spid="251911"/>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1908">
                                            <p:txEl>
                                              <p:pRg st="2" end="2"/>
                                            </p:txEl>
                                          </p:spTgt>
                                        </p:tgtEl>
                                        <p:attrNameLst>
                                          <p:attrName>style.visibility</p:attrName>
                                        </p:attrNameLst>
                                      </p:cBhvr>
                                      <p:to>
                                        <p:strVal val="visible"/>
                                      </p:to>
                                    </p:set>
                                    <p:anim calcmode="lin" valueType="num">
                                      <p:cBhvr additive="base">
                                        <p:cTn id="48" dur="500" fill="hold"/>
                                        <p:tgtEl>
                                          <p:spTgt spid="251908">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51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50" fill="hold">
                            <p:stCondLst>
                              <p:cond delay="500"/>
                            </p:stCondLst>
                            <p:childTnLst>
                              <p:par>
                                <p:cTn id="51" presetID="53" presetClass="entr" presetSubtype="0" fill="hold" grpId="0" nodeType="afterEffect">
                                  <p:stCondLst>
                                    <p:cond delay="0"/>
                                  </p:stCondLst>
                                  <p:childTnLst>
                                    <p:set>
                                      <p:cBhvr>
                                        <p:cTn id="52" dur="1" fill="hold">
                                          <p:stCondLst>
                                            <p:cond delay="0"/>
                                          </p:stCondLst>
                                        </p:cTn>
                                        <p:tgtEl>
                                          <p:spTgt spid="251912"/>
                                        </p:tgtEl>
                                        <p:attrNameLst>
                                          <p:attrName>style.visibility</p:attrName>
                                        </p:attrNameLst>
                                      </p:cBhvr>
                                      <p:to>
                                        <p:strVal val="visible"/>
                                      </p:to>
                                    </p:set>
                                    <p:anim calcmode="lin" valueType="num">
                                      <p:cBhvr>
                                        <p:cTn id="53" dur="500" fill="hold"/>
                                        <p:tgtEl>
                                          <p:spTgt spid="251912"/>
                                        </p:tgtEl>
                                        <p:attrNameLst>
                                          <p:attrName>ppt_w</p:attrName>
                                        </p:attrNameLst>
                                      </p:cBhvr>
                                      <p:tavLst>
                                        <p:tav tm="0">
                                          <p:val>
                                            <p:fltVal val="0"/>
                                          </p:val>
                                        </p:tav>
                                        <p:tav tm="100000">
                                          <p:val>
                                            <p:strVal val="#ppt_w"/>
                                          </p:val>
                                        </p:tav>
                                      </p:tavLst>
                                    </p:anim>
                                    <p:anim calcmode="lin" valueType="num">
                                      <p:cBhvr>
                                        <p:cTn id="54" dur="500" fill="hold"/>
                                        <p:tgtEl>
                                          <p:spTgt spid="251912"/>
                                        </p:tgtEl>
                                        <p:attrNameLst>
                                          <p:attrName>ppt_h</p:attrName>
                                        </p:attrNameLst>
                                      </p:cBhvr>
                                      <p:tavLst>
                                        <p:tav tm="0">
                                          <p:val>
                                            <p:fltVal val="0"/>
                                          </p:val>
                                        </p:tav>
                                        <p:tav tm="100000">
                                          <p:val>
                                            <p:strVal val="#ppt_h"/>
                                          </p:val>
                                        </p:tav>
                                      </p:tavLst>
                                    </p:anim>
                                    <p:animEffect transition="in" filter="fade">
                                      <p:cBhvr>
                                        <p:cTn id="55" dur="500"/>
                                        <p:tgtEl>
                                          <p:spTgt spid="251912"/>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par>
                          <p:cTn id="56" fill="hold">
                            <p:stCondLst>
                              <p:cond delay="1000"/>
                            </p:stCondLst>
                            <p:childTnLst>
                              <p:par>
                                <p:cTn id="57" presetID="53" presetClass="entr" presetSubtype="0" fill="hold" grpId="0" nodeType="afterEffect">
                                  <p:stCondLst>
                                    <p:cond delay="0"/>
                                  </p:stCondLst>
                                  <p:childTnLst>
                                    <p:set>
                                      <p:cBhvr>
                                        <p:cTn id="58" dur="1" fill="hold">
                                          <p:stCondLst>
                                            <p:cond delay="0"/>
                                          </p:stCondLst>
                                        </p:cTn>
                                        <p:tgtEl>
                                          <p:spTgt spid="251913"/>
                                        </p:tgtEl>
                                        <p:attrNameLst>
                                          <p:attrName>style.visibility</p:attrName>
                                        </p:attrNameLst>
                                      </p:cBhvr>
                                      <p:to>
                                        <p:strVal val="visible"/>
                                      </p:to>
                                    </p:set>
                                    <p:anim calcmode="lin" valueType="num">
                                      <p:cBhvr>
                                        <p:cTn id="59" dur="500" fill="hold"/>
                                        <p:tgtEl>
                                          <p:spTgt spid="251913"/>
                                        </p:tgtEl>
                                        <p:attrNameLst>
                                          <p:attrName>ppt_w</p:attrName>
                                        </p:attrNameLst>
                                      </p:cBhvr>
                                      <p:tavLst>
                                        <p:tav tm="0">
                                          <p:val>
                                            <p:fltVal val="0"/>
                                          </p:val>
                                        </p:tav>
                                        <p:tav tm="100000">
                                          <p:val>
                                            <p:strVal val="#ppt_w"/>
                                          </p:val>
                                        </p:tav>
                                      </p:tavLst>
                                    </p:anim>
                                    <p:anim calcmode="lin" valueType="num">
                                      <p:cBhvr>
                                        <p:cTn id="60" dur="500" fill="hold"/>
                                        <p:tgtEl>
                                          <p:spTgt spid="251913"/>
                                        </p:tgtEl>
                                        <p:attrNameLst>
                                          <p:attrName>ppt_h</p:attrName>
                                        </p:attrNameLst>
                                      </p:cBhvr>
                                      <p:tavLst>
                                        <p:tav tm="0">
                                          <p:val>
                                            <p:fltVal val="0"/>
                                          </p:val>
                                        </p:tav>
                                        <p:tav tm="100000">
                                          <p:val>
                                            <p:strVal val="#ppt_h"/>
                                          </p:val>
                                        </p:tav>
                                      </p:tavLst>
                                    </p:anim>
                                    <p:animEffect transition="in" filter="fade">
                                      <p:cBhvr>
                                        <p:cTn id="61" dur="500"/>
                                        <p:tgtEl>
                                          <p:spTgt spid="251913"/>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par>
                          <p:cTn id="62" fill="hold">
                            <p:stCondLst>
                              <p:cond delay="1500"/>
                            </p:stCondLst>
                            <p:childTnLst>
                              <p:par>
                                <p:cTn id="63" presetID="53" presetClass="entr" presetSubtype="0" fill="hold" grpId="0" nodeType="afterEffect">
                                  <p:stCondLst>
                                    <p:cond delay="0"/>
                                  </p:stCondLst>
                                  <p:childTnLst>
                                    <p:set>
                                      <p:cBhvr>
                                        <p:cTn id="64" dur="1" fill="hold">
                                          <p:stCondLst>
                                            <p:cond delay="0"/>
                                          </p:stCondLst>
                                        </p:cTn>
                                        <p:tgtEl>
                                          <p:spTgt spid="251914"/>
                                        </p:tgtEl>
                                        <p:attrNameLst>
                                          <p:attrName>style.visibility</p:attrName>
                                        </p:attrNameLst>
                                      </p:cBhvr>
                                      <p:to>
                                        <p:strVal val="visible"/>
                                      </p:to>
                                    </p:set>
                                    <p:anim calcmode="lin" valueType="num">
                                      <p:cBhvr>
                                        <p:cTn id="65" dur="500" fill="hold"/>
                                        <p:tgtEl>
                                          <p:spTgt spid="251914"/>
                                        </p:tgtEl>
                                        <p:attrNameLst>
                                          <p:attrName>ppt_w</p:attrName>
                                        </p:attrNameLst>
                                      </p:cBhvr>
                                      <p:tavLst>
                                        <p:tav tm="0">
                                          <p:val>
                                            <p:fltVal val="0"/>
                                          </p:val>
                                        </p:tav>
                                        <p:tav tm="100000">
                                          <p:val>
                                            <p:strVal val="#ppt_w"/>
                                          </p:val>
                                        </p:tav>
                                      </p:tavLst>
                                    </p:anim>
                                    <p:anim calcmode="lin" valueType="num">
                                      <p:cBhvr>
                                        <p:cTn id="66" dur="500" fill="hold"/>
                                        <p:tgtEl>
                                          <p:spTgt spid="251914"/>
                                        </p:tgtEl>
                                        <p:attrNameLst>
                                          <p:attrName>ppt_h</p:attrName>
                                        </p:attrNameLst>
                                      </p:cBhvr>
                                      <p:tavLst>
                                        <p:tav tm="0">
                                          <p:val>
                                            <p:fltVal val="0"/>
                                          </p:val>
                                        </p:tav>
                                        <p:tav tm="100000">
                                          <p:val>
                                            <p:strVal val="#ppt_h"/>
                                          </p:val>
                                        </p:tav>
                                      </p:tavLst>
                                    </p:anim>
                                    <p:animEffect transition="in" filter="fade">
                                      <p:cBhvr>
                                        <p:cTn id="67" dur="500"/>
                                        <p:tgtEl>
                                          <p:spTgt spid="251914"/>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par>
                          <p:cTn id="68" fill="hold">
                            <p:stCondLst>
                              <p:cond delay="2000"/>
                            </p:stCondLst>
                            <p:childTnLst>
                              <p:par>
                                <p:cTn id="69" presetID="53" presetClass="entr" presetSubtype="0" fill="hold" grpId="0" nodeType="afterEffect">
                                  <p:stCondLst>
                                    <p:cond delay="0"/>
                                  </p:stCondLst>
                                  <p:childTnLst>
                                    <p:set>
                                      <p:cBhvr>
                                        <p:cTn id="70" dur="1" fill="hold">
                                          <p:stCondLst>
                                            <p:cond delay="0"/>
                                          </p:stCondLst>
                                        </p:cTn>
                                        <p:tgtEl>
                                          <p:spTgt spid="251915"/>
                                        </p:tgtEl>
                                        <p:attrNameLst>
                                          <p:attrName>style.visibility</p:attrName>
                                        </p:attrNameLst>
                                      </p:cBhvr>
                                      <p:to>
                                        <p:strVal val="visible"/>
                                      </p:to>
                                    </p:set>
                                    <p:anim calcmode="lin" valueType="num">
                                      <p:cBhvr>
                                        <p:cTn id="71" dur="500" fill="hold"/>
                                        <p:tgtEl>
                                          <p:spTgt spid="251915"/>
                                        </p:tgtEl>
                                        <p:attrNameLst>
                                          <p:attrName>ppt_w</p:attrName>
                                        </p:attrNameLst>
                                      </p:cBhvr>
                                      <p:tavLst>
                                        <p:tav tm="0">
                                          <p:val>
                                            <p:fltVal val="0"/>
                                          </p:val>
                                        </p:tav>
                                        <p:tav tm="100000">
                                          <p:val>
                                            <p:strVal val="#ppt_w"/>
                                          </p:val>
                                        </p:tav>
                                      </p:tavLst>
                                    </p:anim>
                                    <p:anim calcmode="lin" valueType="num">
                                      <p:cBhvr>
                                        <p:cTn id="72" dur="500" fill="hold"/>
                                        <p:tgtEl>
                                          <p:spTgt spid="251915"/>
                                        </p:tgtEl>
                                        <p:attrNameLst>
                                          <p:attrName>ppt_h</p:attrName>
                                        </p:attrNameLst>
                                      </p:cBhvr>
                                      <p:tavLst>
                                        <p:tav tm="0">
                                          <p:val>
                                            <p:fltVal val="0"/>
                                          </p:val>
                                        </p:tav>
                                        <p:tav tm="100000">
                                          <p:val>
                                            <p:strVal val="#ppt_h"/>
                                          </p:val>
                                        </p:tav>
                                      </p:tavLst>
                                    </p:anim>
                                    <p:animEffect transition="in" filter="fade">
                                      <p:cBhvr>
                                        <p:cTn id="73" dur="500"/>
                                        <p:tgtEl>
                                          <p:spTgt spid="251915"/>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par>
                          <p:cTn id="74" fill="hold">
                            <p:stCondLst>
                              <p:cond delay="2500"/>
                            </p:stCondLst>
                            <p:childTnLst>
                              <p:par>
                                <p:cTn id="75" presetID="53" presetClass="entr" presetSubtype="0" fill="hold" grpId="0" nodeType="afterEffect">
                                  <p:stCondLst>
                                    <p:cond delay="0"/>
                                  </p:stCondLst>
                                  <p:childTnLst>
                                    <p:set>
                                      <p:cBhvr>
                                        <p:cTn id="76" dur="1" fill="hold">
                                          <p:stCondLst>
                                            <p:cond delay="0"/>
                                          </p:stCondLst>
                                        </p:cTn>
                                        <p:tgtEl>
                                          <p:spTgt spid="251916"/>
                                        </p:tgtEl>
                                        <p:attrNameLst>
                                          <p:attrName>style.visibility</p:attrName>
                                        </p:attrNameLst>
                                      </p:cBhvr>
                                      <p:to>
                                        <p:strVal val="visible"/>
                                      </p:to>
                                    </p:set>
                                    <p:anim calcmode="lin" valueType="num">
                                      <p:cBhvr>
                                        <p:cTn id="77" dur="500" fill="hold"/>
                                        <p:tgtEl>
                                          <p:spTgt spid="251916"/>
                                        </p:tgtEl>
                                        <p:attrNameLst>
                                          <p:attrName>ppt_w</p:attrName>
                                        </p:attrNameLst>
                                      </p:cBhvr>
                                      <p:tavLst>
                                        <p:tav tm="0">
                                          <p:val>
                                            <p:fltVal val="0"/>
                                          </p:val>
                                        </p:tav>
                                        <p:tav tm="100000">
                                          <p:val>
                                            <p:strVal val="#ppt_w"/>
                                          </p:val>
                                        </p:tav>
                                      </p:tavLst>
                                    </p:anim>
                                    <p:anim calcmode="lin" valueType="num">
                                      <p:cBhvr>
                                        <p:cTn id="78" dur="500" fill="hold"/>
                                        <p:tgtEl>
                                          <p:spTgt spid="251916"/>
                                        </p:tgtEl>
                                        <p:attrNameLst>
                                          <p:attrName>ppt_h</p:attrName>
                                        </p:attrNameLst>
                                      </p:cBhvr>
                                      <p:tavLst>
                                        <p:tav tm="0">
                                          <p:val>
                                            <p:fltVal val="0"/>
                                          </p:val>
                                        </p:tav>
                                        <p:tav tm="100000">
                                          <p:val>
                                            <p:strVal val="#ppt_h"/>
                                          </p:val>
                                        </p:tav>
                                      </p:tavLst>
                                    </p:anim>
                                    <p:animEffect transition="in" filter="fade">
                                      <p:cBhvr>
                                        <p:cTn id="79" dur="500"/>
                                        <p:tgtEl>
                                          <p:spTgt spid="251916"/>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par>
                          <p:cTn id="80" fill="hold">
                            <p:stCondLst>
                              <p:cond delay="3000"/>
                            </p:stCondLst>
                            <p:childTnLst>
                              <p:par>
                                <p:cTn id="81" presetID="53" presetClass="entr" presetSubtype="0" fill="hold" grpId="0" nodeType="afterEffect">
                                  <p:stCondLst>
                                    <p:cond delay="0"/>
                                  </p:stCondLst>
                                  <p:childTnLst>
                                    <p:set>
                                      <p:cBhvr>
                                        <p:cTn id="82" dur="1" fill="hold">
                                          <p:stCondLst>
                                            <p:cond delay="0"/>
                                          </p:stCondLst>
                                        </p:cTn>
                                        <p:tgtEl>
                                          <p:spTgt spid="251917"/>
                                        </p:tgtEl>
                                        <p:attrNameLst>
                                          <p:attrName>style.visibility</p:attrName>
                                        </p:attrNameLst>
                                      </p:cBhvr>
                                      <p:to>
                                        <p:strVal val="visible"/>
                                      </p:to>
                                    </p:set>
                                    <p:anim calcmode="lin" valueType="num">
                                      <p:cBhvr>
                                        <p:cTn id="83" dur="500" fill="hold"/>
                                        <p:tgtEl>
                                          <p:spTgt spid="251917"/>
                                        </p:tgtEl>
                                        <p:attrNameLst>
                                          <p:attrName>ppt_w</p:attrName>
                                        </p:attrNameLst>
                                      </p:cBhvr>
                                      <p:tavLst>
                                        <p:tav tm="0">
                                          <p:val>
                                            <p:fltVal val="0"/>
                                          </p:val>
                                        </p:tav>
                                        <p:tav tm="100000">
                                          <p:val>
                                            <p:strVal val="#ppt_w"/>
                                          </p:val>
                                        </p:tav>
                                      </p:tavLst>
                                    </p:anim>
                                    <p:anim calcmode="lin" valueType="num">
                                      <p:cBhvr>
                                        <p:cTn id="84" dur="500" fill="hold"/>
                                        <p:tgtEl>
                                          <p:spTgt spid="251917"/>
                                        </p:tgtEl>
                                        <p:attrNameLst>
                                          <p:attrName>ppt_h</p:attrName>
                                        </p:attrNameLst>
                                      </p:cBhvr>
                                      <p:tavLst>
                                        <p:tav tm="0">
                                          <p:val>
                                            <p:fltVal val="0"/>
                                          </p:val>
                                        </p:tav>
                                        <p:tav tm="100000">
                                          <p:val>
                                            <p:strVal val="#ppt_h"/>
                                          </p:val>
                                        </p:tav>
                                      </p:tavLst>
                                    </p:anim>
                                    <p:animEffect transition="in" filter="fade">
                                      <p:cBhvr>
                                        <p:cTn id="85" dur="500"/>
                                        <p:tgtEl>
                                          <p:spTgt spid="251917"/>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51908">
                                            <p:txEl>
                                              <p:pRg st="3" end="3"/>
                                            </p:txEl>
                                          </p:spTgt>
                                        </p:tgtEl>
                                        <p:attrNameLst>
                                          <p:attrName>style.visibility</p:attrName>
                                        </p:attrNameLst>
                                      </p:cBhvr>
                                      <p:to>
                                        <p:strVal val="visible"/>
                                      </p:to>
                                    </p:set>
                                    <p:anim calcmode="lin" valueType="num">
                                      <p:cBhvr additive="base">
                                        <p:cTn id="90" dur="500" fill="hold"/>
                                        <p:tgtEl>
                                          <p:spTgt spid="251908">
                                            <p:txEl>
                                              <p:pRg st="3" end="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51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par>
                          <p:cTn id="92" fill="hold">
                            <p:stCondLst>
                              <p:cond delay="500"/>
                            </p:stCondLst>
                            <p:childTnLst>
                              <p:par>
                                <p:cTn id="93" presetID="53" presetClass="entr" presetSubtype="0"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par>
                          <p:cTn id="98" fill="hold">
                            <p:stCondLst>
                              <p:cond delay="1000"/>
                            </p:stCondLst>
                            <p:childTnLst>
                              <p:par>
                                <p:cTn id="99" presetID="53" presetClass="entr" presetSubtype="0"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ppt_w</p:attrName>
                                        </p:attrNameLst>
                                      </p:cBhvr>
                                      <p:tavLst>
                                        <p:tav tm="0">
                                          <p:val>
                                            <p:fltVal val="0"/>
                                          </p:val>
                                        </p:tav>
                                        <p:tav tm="100000">
                                          <p:val>
                                            <p:strVal val="#ppt_w"/>
                                          </p:val>
                                        </p:tav>
                                      </p:tavLst>
                                    </p:anim>
                                    <p:anim calcmode="lin" valueType="num">
                                      <p:cBhvr>
                                        <p:cTn id="102" dur="500" fill="hold"/>
                                        <p:tgtEl>
                                          <p:spTgt spid="15"/>
                                        </p:tgtEl>
                                        <p:attrNameLst>
                                          <p:attrName>ppt_h</p:attrName>
                                        </p:attrNameLst>
                                      </p:cBhvr>
                                      <p:tavLst>
                                        <p:tav tm="0">
                                          <p:val>
                                            <p:fltVal val="0"/>
                                          </p:val>
                                        </p:tav>
                                        <p:tav tm="100000">
                                          <p:val>
                                            <p:strVal val="#ppt_h"/>
                                          </p:val>
                                        </p:tav>
                                      </p:tavLst>
                                    </p:anim>
                                    <p:animEffect transition="in" filter="fade">
                                      <p:cBhvr>
                                        <p:cTn id="103" dur="500"/>
                                        <p:tgtEl>
                                          <p:spTgt spid="15"/>
                                        </p:tgtEl>
                                      </p:cBhvr>
                                    </p:animEffect>
                                  </p:childTnLst>
                                  <p:subTnLst>
                                    <p:audio>
                                      <p:cMediaNode>
                                        <p:cTn display="0" masterRel="sameClick">
                                          <p:stCondLst>
                                            <p:cond evt="begin" delay="0">
                                              <p:tn val="99"/>
                                            </p:cond>
                                          </p:stCondLst>
                                          <p:endCondLst>
                                            <p:cond evt="onStopAudio" delay="0">
                                              <p:tgtEl>
                                                <p:sldTgt/>
                                              </p:tgtEl>
                                            </p:cond>
                                          </p:endCondLst>
                                        </p:cTn>
                                        <p:tgtEl>
                                          <p:sndTgt r:embed="rId5" name="cashreg.wav"/>
                                        </p:tgtEl>
                                      </p:cMediaNode>
                                    </p:audio>
                                  </p:subTnLst>
                                </p:cTn>
                              </p:par>
                            </p:childTnLst>
                          </p:cTn>
                        </p:par>
                        <p:par>
                          <p:cTn id="104" fill="hold">
                            <p:stCondLst>
                              <p:cond delay="1500"/>
                            </p:stCondLst>
                            <p:childTnLst>
                              <p:par>
                                <p:cTn id="105" presetID="53" presetClass="entr" presetSubtype="0"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p:cTn id="107" dur="500" fill="hold"/>
                                        <p:tgtEl>
                                          <p:spTgt spid="16"/>
                                        </p:tgtEl>
                                        <p:attrNameLst>
                                          <p:attrName>ppt_w</p:attrName>
                                        </p:attrNameLst>
                                      </p:cBhvr>
                                      <p:tavLst>
                                        <p:tav tm="0">
                                          <p:val>
                                            <p:fltVal val="0"/>
                                          </p:val>
                                        </p:tav>
                                        <p:tav tm="100000">
                                          <p:val>
                                            <p:strVal val="#ppt_w"/>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Effect transition="in" filter="fade">
                                      <p:cBhvr>
                                        <p:cTn id="109" dur="500"/>
                                        <p:tgtEl>
                                          <p:spTgt spid="16"/>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par>
                          <p:cTn id="110" fill="hold">
                            <p:stCondLst>
                              <p:cond delay="2000"/>
                            </p:stCondLst>
                            <p:childTnLst>
                              <p:par>
                                <p:cTn id="111" presetID="53" presetClass="entr" presetSubtype="0"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500" fill="hold"/>
                                        <p:tgtEl>
                                          <p:spTgt spid="17"/>
                                        </p:tgtEl>
                                        <p:attrNameLst>
                                          <p:attrName>ppt_w</p:attrName>
                                        </p:attrNameLst>
                                      </p:cBhvr>
                                      <p:tavLst>
                                        <p:tav tm="0">
                                          <p:val>
                                            <p:fltVal val="0"/>
                                          </p:val>
                                        </p:tav>
                                        <p:tav tm="100000">
                                          <p:val>
                                            <p:strVal val="#ppt_w"/>
                                          </p:val>
                                        </p:tav>
                                      </p:tavLst>
                                    </p:anim>
                                    <p:anim calcmode="lin" valueType="num">
                                      <p:cBhvr>
                                        <p:cTn id="114" dur="500" fill="hold"/>
                                        <p:tgtEl>
                                          <p:spTgt spid="17"/>
                                        </p:tgtEl>
                                        <p:attrNameLst>
                                          <p:attrName>ppt_h</p:attrName>
                                        </p:attrNameLst>
                                      </p:cBhvr>
                                      <p:tavLst>
                                        <p:tav tm="0">
                                          <p:val>
                                            <p:fltVal val="0"/>
                                          </p:val>
                                        </p:tav>
                                        <p:tav tm="100000">
                                          <p:val>
                                            <p:strVal val="#ppt_h"/>
                                          </p:val>
                                        </p:tav>
                                      </p:tavLst>
                                    </p:anim>
                                    <p:animEffect transition="in" filter="fade">
                                      <p:cBhvr>
                                        <p:cTn id="115" dur="500"/>
                                        <p:tgtEl>
                                          <p:spTgt spid="17"/>
                                        </p:tgtEl>
                                      </p:cBhvr>
                                    </p:animEffect>
                                  </p:childTnLst>
                                  <p:subTnLst>
                                    <p:audio>
                                      <p:cMediaNode>
                                        <p:cTn display="0" masterRel="sameClick">
                                          <p:stCondLst>
                                            <p:cond evt="begin" delay="0">
                                              <p:tn val="1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animBg="1"/>
      <p:bldP spid="251911" grpId="0" animBg="1"/>
      <p:bldP spid="251912" grpId="0" animBg="1"/>
      <p:bldP spid="251913" grpId="0" animBg="1"/>
      <p:bldP spid="251914" grpId="0" animBg="1"/>
      <p:bldP spid="251915" grpId="0" animBg="1"/>
      <p:bldP spid="251916" grpId="0" animBg="1"/>
      <p:bldP spid="251917" grpId="0" animBg="1"/>
      <p:bldP spid="14" grpId="0" animBg="1"/>
      <p:bldP spid="15" grpId="0" animBg="1"/>
      <p:bldP spid="16"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ChangeArrowheads="1"/>
          </p:cNvSpPr>
          <p:nvPr/>
        </p:nvSpPr>
        <p:spPr bwMode="auto">
          <a:xfrm>
            <a:off x="682625" y="5661025"/>
            <a:ext cx="7777163" cy="11969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actual proof is beyond the scope of this course.</a:t>
            </a:r>
          </a:p>
          <a:p>
            <a:pPr eaLnBrk="0" hangingPunct="0"/>
            <a:r>
              <a:rPr lang="en-US">
                <a:sym typeface="Symbol" pitchFamily="18" charset="2"/>
              </a:rPr>
              <a:t>You need integral calculus…</a:t>
            </a:r>
          </a:p>
        </p:txBody>
      </p:sp>
      <p:sp>
        <p:nvSpPr>
          <p:cNvPr id="456707" name="Rectangle 3"/>
          <p:cNvSpPr>
            <a:spLocks noChangeArrowheads="1"/>
          </p:cNvSpPr>
          <p:nvPr/>
        </p:nvSpPr>
        <p:spPr bwMode="auto">
          <a:xfrm>
            <a:off x="685800" y="1338263"/>
            <a:ext cx="7772400" cy="4379912"/>
          </a:xfrm>
          <a:prstGeom prst="rect">
            <a:avLst/>
          </a:prstGeom>
          <a:solidFill>
            <a:srgbClr val="EAEAEA"/>
          </a:solidFill>
          <a:ln w="9525">
            <a:noFill/>
            <a:miter lim="800000"/>
            <a:headEnd/>
            <a:tailEnd/>
          </a:ln>
        </p:spPr>
        <p:txBody>
          <a:bodyPr/>
          <a:lstStyle/>
          <a:p>
            <a:r>
              <a:rPr lang="en-US" altLang="en-US" i="1" dirty="0">
                <a:solidFill>
                  <a:schemeClr val="accent2"/>
                </a:solidFill>
              </a:rPr>
              <a:t>Potential and potential energy </a:t>
            </a:r>
            <a:r>
              <a:rPr lang="en-US" altLang="en-US" dirty="0">
                <a:solidFill>
                  <a:schemeClr val="accent2"/>
                </a:solidFill>
              </a:rPr>
              <a:t>– electrostatic</a:t>
            </a:r>
            <a:endParaRPr lang="en-US" altLang="en-US" i="1" dirty="0">
              <a:solidFill>
                <a:schemeClr val="accent2"/>
              </a:solidFill>
            </a:endParaRPr>
          </a:p>
          <a:p>
            <a:r>
              <a:rPr lang="en-US" dirty="0">
                <a:solidFill>
                  <a:srgbClr val="000000"/>
                </a:solidFill>
                <a:ea typeface="Calibri" pitchFamily="34" charset="0"/>
                <a:cs typeface="Times New Roman" pitchFamily="18" charset="0"/>
                <a:sym typeface="Symbol" pitchFamily="18" charset="2"/>
              </a:rPr>
              <a:t>Think of potential energy as the </a:t>
            </a:r>
            <a:r>
              <a:rPr lang="en-US" dirty="0">
                <a:solidFill>
                  <a:srgbClr val="000000"/>
                </a:solidFill>
                <a:ea typeface="Calibri" pitchFamily="34" charset="0"/>
                <a:cs typeface="Times New Roman" pitchFamily="18" charset="0"/>
              </a:rPr>
              <a:t>capacity to do work.</a:t>
            </a:r>
          </a:p>
          <a:p>
            <a:r>
              <a:rPr lang="en-US" dirty="0">
                <a:solidFill>
                  <a:srgbClr val="000000"/>
                </a:solidFill>
                <a:ea typeface="Calibri" pitchFamily="34" charset="0"/>
                <a:cs typeface="Times New Roman" pitchFamily="18" charset="0"/>
                <a:sym typeface="Symbol" pitchFamily="18" charset="2"/>
              </a:rPr>
              <a:t>And work is a force times a displacement.</a:t>
            </a:r>
            <a:r>
              <a:rPr lang="en-US" dirty="0">
                <a:solidFill>
                  <a:srgbClr val="000000"/>
                </a:solidFill>
                <a:ea typeface="Calibri" pitchFamily="34" charset="0"/>
                <a:cs typeface="Times New Roman" pitchFamily="18" charset="0"/>
              </a:rPr>
              <a:t> </a:t>
            </a:r>
          </a:p>
          <a:p>
            <a:endParaRPr lang="en-US" dirty="0">
              <a:solidFill>
                <a:srgbClr val="000000"/>
              </a:solidFill>
              <a:ea typeface="Calibri" pitchFamily="34" charset="0"/>
              <a:cs typeface="Times New Roman" pitchFamily="18" charset="0"/>
            </a:endParaRPr>
          </a:p>
          <a:p>
            <a:pPr>
              <a:spcBef>
                <a:spcPct val="50000"/>
              </a:spcBef>
            </a:pPr>
            <a:r>
              <a:rPr lang="en-US" dirty="0">
                <a:solidFill>
                  <a:srgbClr val="000000"/>
                </a:solidFill>
                <a:ea typeface="Calibri" pitchFamily="34" charset="0"/>
                <a:cs typeface="Times New Roman" pitchFamily="18" charset="0"/>
                <a:sym typeface="Symbol" pitchFamily="18" charset="2"/>
              </a:rPr>
              <a:t>Recall the electrostatic force from Coulomb:</a:t>
            </a: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If we multiply the above force by a distance </a:t>
            </a:r>
            <a:r>
              <a:rPr lang="en-US" i="1" dirty="0">
                <a:solidFill>
                  <a:srgbClr val="000000"/>
                </a:solidFill>
                <a:ea typeface="Calibri" pitchFamily="34" charset="0"/>
                <a:cs typeface="Times New Roman" pitchFamily="18" charset="0"/>
                <a:sym typeface="Symbol" pitchFamily="18" charset="2"/>
              </a:rPr>
              <a:t>r</a:t>
            </a:r>
            <a:r>
              <a:rPr lang="en-US" dirty="0">
                <a:solidFill>
                  <a:srgbClr val="000000"/>
                </a:solidFill>
                <a:ea typeface="Calibri" pitchFamily="34" charset="0"/>
                <a:cs typeface="Times New Roman" pitchFamily="18" charset="0"/>
                <a:sym typeface="Symbol" pitchFamily="18" charset="2"/>
              </a:rPr>
              <a:t> we get</a:t>
            </a:r>
          </a:p>
        </p:txBody>
      </p:sp>
      <p:sp>
        <p:nvSpPr>
          <p:cNvPr id="7270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27"/>
          <p:cNvGrpSpPr>
            <a:grpSpLocks/>
          </p:cNvGrpSpPr>
          <p:nvPr/>
        </p:nvGrpSpPr>
        <p:grpSpPr bwMode="auto">
          <a:xfrm>
            <a:off x="847725" y="2524127"/>
            <a:ext cx="7464425" cy="469901"/>
            <a:chOff x="510" y="1414"/>
            <a:chExt cx="4702" cy="296"/>
          </a:xfrm>
        </p:grpSpPr>
        <mc:AlternateContent xmlns:mc="http://schemas.openxmlformats.org/markup-compatibility/2006" xmlns:a14="http://schemas.microsoft.com/office/drawing/2010/main">
          <mc:Choice Requires="a14">
            <p:sp>
              <p:nvSpPr>
                <p:cNvPr id="72721" name="Rectangle 5"/>
                <p:cNvSpPr>
                  <a:spLocks noChangeArrowheads="1"/>
                </p:cNvSpPr>
                <p:nvPr/>
              </p:nvSpPr>
              <p:spPr bwMode="auto">
                <a:xfrm>
                  <a:off x="592" y="1433"/>
                  <a:ext cx="1340" cy="202"/>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cs typeface="Courier New" pitchFamily="49" charset="0"/>
                            <a:sym typeface="Symbol" pitchFamily="18" charset="2"/>
                          </a:rPr>
                          <m:t>𝑊</m:t>
                        </m:r>
                        <m:r>
                          <a:rPr lang="en-US" i="1" dirty="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𝐹𝑑</m:t>
                        </m:r>
                        <m:r>
                          <m:rPr>
                            <m:sty m:val="p"/>
                          </m:rPr>
                          <a:rPr lang="en-US" i="1" dirty="0">
                            <a:latin typeface="Cambria Math" panose="02040503050406030204" pitchFamily="18" charset="0"/>
                            <a:sym typeface="Symbol" pitchFamily="18" charset="2"/>
                          </a:rPr>
                          <m:t>cos</m:t>
                        </m:r>
                        <m:r>
                          <a:rPr lang="en-US" i="1" baseline="-25000"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m:t>
                        </m:r>
                      </m:oMath>
                    </m:oMathPara>
                  </a14:m>
                  <a:endParaRPr lang="en-US" dirty="0">
                    <a:cs typeface="Courier New" pitchFamily="49" charset="0"/>
                    <a:sym typeface="Symbol" pitchFamily="18" charset="2"/>
                  </a:endParaRPr>
                </a:p>
              </p:txBody>
            </p:sp>
          </mc:Choice>
          <mc:Fallback xmlns="">
            <p:sp>
              <p:nvSpPr>
                <p:cNvPr id="72721" name="Rectangle 5"/>
                <p:cNvSpPr>
                  <a:spLocks noRot="1" noChangeAspect="1" noMove="1" noResize="1" noEditPoints="1" noAdjustHandles="1" noChangeArrowheads="1" noChangeShapeType="1" noTextEdit="1"/>
                </p:cNvSpPr>
                <p:nvPr/>
              </p:nvSpPr>
              <p:spPr bwMode="auto">
                <a:xfrm>
                  <a:off x="592" y="1433"/>
                  <a:ext cx="1340" cy="202"/>
                </a:xfrm>
                <a:prstGeom prst="rect">
                  <a:avLst/>
                </a:prstGeom>
                <a:blipFill>
                  <a:blip r:embed="rId6"/>
                  <a:stretch>
                    <a:fillRect l="-573" b="-45283"/>
                  </a:stretch>
                </a:blipFill>
                <a:ln w="9525">
                  <a:noFill/>
                  <a:miter lim="800000"/>
                  <a:headEnd/>
                  <a:tailEnd/>
                </a:ln>
              </p:spPr>
              <p:txBody>
                <a:bodyPr/>
                <a:lstStyle/>
                <a:p>
                  <a:r>
                    <a:rPr lang="en-US">
                      <a:noFill/>
                    </a:rPr>
                    <a:t> </a:t>
                  </a:r>
                </a:p>
              </p:txBody>
            </p:sp>
          </mc:Fallback>
        </mc:AlternateContent>
        <p:sp>
          <p:nvSpPr>
            <p:cNvPr id="72722" name="Text Box 6"/>
            <p:cNvSpPr txBox="1">
              <a:spLocks noChangeArrowheads="1"/>
            </p:cNvSpPr>
            <p:nvPr/>
          </p:nvSpPr>
          <p:spPr bwMode="auto">
            <a:xfrm>
              <a:off x="3844" y="1414"/>
              <a:ext cx="136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work definition</a:t>
              </a:r>
            </a:p>
          </p:txBody>
        </p:sp>
        <p:sp>
          <p:nvSpPr>
            <p:cNvPr id="72723" name="Rectangle 7"/>
            <p:cNvSpPr>
              <a:spLocks noChangeArrowheads="1"/>
            </p:cNvSpPr>
            <p:nvPr/>
          </p:nvSpPr>
          <p:spPr bwMode="auto">
            <a:xfrm>
              <a:off x="510" y="1416"/>
              <a:ext cx="4701" cy="289"/>
            </a:xfrm>
            <a:prstGeom prst="rect">
              <a:avLst/>
            </a:prstGeom>
            <a:noFill/>
            <a:ln w="12700">
              <a:solidFill>
                <a:schemeClr val="tx1"/>
              </a:solidFill>
              <a:miter lim="800000"/>
              <a:headEnd/>
              <a:tailEnd/>
            </a:ln>
          </p:spPr>
          <p:txBody>
            <a:bodyPr wrap="none" anchor="ctr"/>
            <a:lstStyle/>
            <a:p>
              <a:endParaRPr lang="en-US"/>
            </a:p>
          </p:txBody>
        </p:sp>
        <p:sp>
          <p:nvSpPr>
            <p:cNvPr id="72724" name="Rectangle 8"/>
            <p:cNvSpPr>
              <a:spLocks noChangeArrowheads="1"/>
            </p:cNvSpPr>
            <p:nvPr/>
          </p:nvSpPr>
          <p:spPr bwMode="auto">
            <a:xfrm>
              <a:off x="1462" y="1494"/>
              <a:ext cx="2427" cy="216"/>
            </a:xfrm>
            <a:prstGeom prst="rect">
              <a:avLst/>
            </a:prstGeom>
            <a:noFill/>
            <a:ln w="9525">
              <a:noFill/>
              <a:miter lim="800000"/>
              <a:headEnd/>
              <a:tailEnd/>
            </a:ln>
          </p:spPr>
          <p:txBody>
            <a:bodyPr/>
            <a:lstStyle/>
            <a:p>
              <a:pPr algn="r" eaLnBrk="0" hangingPunct="0">
                <a:lnSpc>
                  <a:spcPct val="90000"/>
                </a:lnSpc>
                <a:spcBef>
                  <a:spcPct val="20000"/>
                </a:spcBef>
              </a:pPr>
              <a:r>
                <a:rPr lang="en-US" sz="1800" dirty="0">
                  <a:solidFill>
                    <a:schemeClr val="hlink"/>
                  </a:solidFill>
                  <a:sym typeface="Symbol" pitchFamily="18" charset="2"/>
                </a:rPr>
                <a:t>( is </a:t>
              </a:r>
              <a:r>
                <a:rPr lang="en-US" sz="1800" dirty="0">
                  <a:solidFill>
                    <a:schemeClr val="hlink"/>
                  </a:solidFill>
                  <a:cs typeface="Courier New" pitchFamily="49" charset="0"/>
                  <a:sym typeface="Symbol" pitchFamily="18" charset="2"/>
                </a:rPr>
                <a:t>angle between </a:t>
              </a:r>
              <a:r>
                <a:rPr lang="en-US" sz="1800" i="1" dirty="0">
                  <a:solidFill>
                    <a:schemeClr val="hlink"/>
                  </a:solidFill>
                  <a:cs typeface="Courier New" pitchFamily="49" charset="0"/>
                  <a:sym typeface="Symbol" pitchFamily="18" charset="2"/>
                </a:rPr>
                <a:t>F </a:t>
              </a:r>
              <a:r>
                <a:rPr lang="en-US" sz="1800" dirty="0">
                  <a:solidFill>
                    <a:schemeClr val="hlink"/>
                  </a:solidFill>
                  <a:cs typeface="Courier New" pitchFamily="49" charset="0"/>
                  <a:sym typeface="Symbol" pitchFamily="18" charset="2"/>
                </a:rPr>
                <a:t>and </a:t>
              </a:r>
              <a:r>
                <a:rPr lang="en-US" sz="1800" i="1" dirty="0">
                  <a:solidFill>
                    <a:schemeClr val="hlink"/>
                  </a:solidFill>
                  <a:cs typeface="Courier New" pitchFamily="49" charset="0"/>
                  <a:sym typeface="Symbol" pitchFamily="18" charset="2"/>
                </a:rPr>
                <a:t>d</a:t>
              </a:r>
              <a:r>
                <a:rPr lang="en-US" sz="1800" dirty="0">
                  <a:solidFill>
                    <a:schemeClr val="hlink"/>
                  </a:solidFill>
                  <a:cs typeface="Courier New" pitchFamily="49" charset="0"/>
                  <a:sym typeface="Symbol" pitchFamily="18" charset="2"/>
                </a:rPr>
                <a:t>)</a:t>
              </a:r>
              <a:endParaRPr lang="en-US" sz="1800" baseline="30000" dirty="0">
                <a:solidFill>
                  <a:schemeClr val="hlink"/>
                </a:solidFill>
                <a:cs typeface="Courier New" pitchFamily="49" charset="0"/>
                <a:sym typeface="Symbol" pitchFamily="18" charset="2"/>
              </a:endParaRPr>
            </a:p>
          </p:txBody>
        </p:sp>
      </p:grpSp>
      <p:grpSp>
        <p:nvGrpSpPr>
          <p:cNvPr id="3" name="Group 14"/>
          <p:cNvGrpSpPr>
            <a:grpSpLocks/>
          </p:cNvGrpSpPr>
          <p:nvPr/>
        </p:nvGrpSpPr>
        <p:grpSpPr bwMode="auto">
          <a:xfrm>
            <a:off x="844550" y="3465513"/>
            <a:ext cx="7467600" cy="823912"/>
            <a:chOff x="508" y="3230"/>
            <a:chExt cx="4704" cy="519"/>
          </a:xfrm>
        </p:grpSpPr>
        <mc:AlternateContent xmlns:mc="http://schemas.openxmlformats.org/markup-compatibility/2006" xmlns:a14="http://schemas.microsoft.com/office/drawing/2010/main">
          <mc:Choice Requires="a14">
            <p:sp>
              <p:nvSpPr>
                <p:cNvPr id="72717" name="Rectangle 5"/>
                <p:cNvSpPr>
                  <a:spLocks noChangeArrowheads="1"/>
                </p:cNvSpPr>
                <p:nvPr/>
              </p:nvSpPr>
              <p:spPr bwMode="auto">
                <a:xfrm>
                  <a:off x="508" y="3241"/>
                  <a:ext cx="1076" cy="507"/>
                </a:xfrm>
                <a:prstGeom prst="rect">
                  <a:avLst/>
                </a:prstGeom>
                <a:noFill/>
                <a:ln w="9525">
                  <a:noFill/>
                  <a:miter lim="800000"/>
                  <a:headEnd/>
                  <a:tailEnd/>
                </a:ln>
              </p:spPr>
              <p:txBody>
                <a:bodyPr anchor="ctr"/>
                <a:lstStyle/>
                <a:p>
                  <a:pPr>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𝐹</m:t>
                            </m:r>
                          </m:e>
                          <m:sub>
                            <m:r>
                              <a:rPr lang="en-US" b="0" i="1" dirty="0" smtClean="0">
                                <a:latin typeface="Cambria Math" panose="02040503050406030204" pitchFamily="18" charset="0"/>
                                <a:sym typeface="Symbol" pitchFamily="18" charset="2"/>
                              </a:rPr>
                              <m:t>𝐸</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𝑘</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b="0" i="1" dirty="0" smtClean="0">
                                    <a:latin typeface="Cambria Math" panose="02040503050406030204" pitchFamily="18" charset="0"/>
                                    <a:sym typeface="Symbol" pitchFamily="18" charset="2"/>
                                  </a:rPr>
                                  <m:t>1</m:t>
                                </m:r>
                              </m:sub>
                            </m:sSub>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b="0" i="1" dirty="0" smtClean="0">
                                    <a:latin typeface="Cambria Math" panose="02040503050406030204" pitchFamily="18" charset="0"/>
                                    <a:sym typeface="Symbol" pitchFamily="18" charset="2"/>
                                  </a:rPr>
                                  <m:t>2</m:t>
                                </m:r>
                              </m:sub>
                            </m:sSub>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2</m:t>
                                </m:r>
                              </m:sup>
                            </m:sSup>
                          </m:den>
                        </m:f>
                      </m:oMath>
                    </m:oMathPara>
                  </a14:m>
                  <a:endParaRPr lang="en-US" baseline="30000" dirty="0">
                    <a:sym typeface="Symbol" pitchFamily="18" charset="2"/>
                  </a:endParaRPr>
                </a:p>
              </p:txBody>
            </p:sp>
          </mc:Choice>
          <mc:Fallback xmlns="">
            <p:sp>
              <p:nvSpPr>
                <p:cNvPr id="72717" name="Rectangle 5"/>
                <p:cNvSpPr>
                  <a:spLocks noRot="1" noChangeAspect="1" noMove="1" noResize="1" noEditPoints="1" noAdjustHandles="1" noChangeArrowheads="1" noChangeShapeType="1" noTextEdit="1"/>
                </p:cNvSpPr>
                <p:nvPr/>
              </p:nvSpPr>
              <p:spPr bwMode="auto">
                <a:xfrm>
                  <a:off x="508" y="3241"/>
                  <a:ext cx="1076" cy="507"/>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72718" name="Text Box 6"/>
            <p:cNvSpPr txBox="1">
              <a:spLocks noChangeArrowheads="1"/>
            </p:cNvSpPr>
            <p:nvPr/>
          </p:nvSpPr>
          <p:spPr bwMode="auto">
            <a:xfrm>
              <a:off x="3924" y="3230"/>
              <a:ext cx="1288"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Coulombs law</a:t>
              </a:r>
            </a:p>
          </p:txBody>
        </p:sp>
        <p:sp>
          <p:nvSpPr>
            <p:cNvPr id="72719" name="Rectangle 7"/>
            <p:cNvSpPr>
              <a:spLocks noChangeArrowheads="1"/>
            </p:cNvSpPr>
            <p:nvPr/>
          </p:nvSpPr>
          <p:spPr bwMode="auto">
            <a:xfrm>
              <a:off x="510" y="3232"/>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72720" name="Rectangle 8"/>
            <p:cNvSpPr>
              <a:spLocks noChangeArrowheads="1"/>
            </p:cNvSpPr>
            <p:nvPr/>
          </p:nvSpPr>
          <p:spPr bwMode="auto">
            <a:xfrm>
              <a:off x="1981" y="3546"/>
              <a:ext cx="1966" cy="202"/>
            </a:xfrm>
            <a:prstGeom prst="rect">
              <a:avLst/>
            </a:prstGeom>
            <a:noFill/>
            <a:ln w="9525">
              <a:noFill/>
              <a:miter lim="800000"/>
              <a:headEnd/>
              <a:tailEnd/>
            </a:ln>
          </p:spPr>
          <p:txBody>
            <a:bodyPr/>
            <a:lstStyle/>
            <a:p>
              <a:pPr>
                <a:lnSpc>
                  <a:spcPct val="90000"/>
                </a:lnSpc>
                <a:spcBef>
                  <a:spcPct val="20000"/>
                </a:spcBef>
              </a:pPr>
              <a:r>
                <a:rPr lang="en-US" sz="1800" i="1" dirty="0">
                  <a:solidFill>
                    <a:schemeClr val="hlink"/>
                  </a:solidFill>
                  <a:sym typeface="Symbol" pitchFamily="18" charset="2"/>
                </a:rPr>
                <a:t>where k</a:t>
              </a:r>
              <a:r>
                <a:rPr lang="en-US" sz="1800" dirty="0">
                  <a:solidFill>
                    <a:schemeClr val="hlink"/>
                  </a:solidFill>
                  <a:sym typeface="Symbol" pitchFamily="18" charset="2"/>
                </a:rPr>
                <a:t> = </a:t>
              </a:r>
              <a:r>
                <a:rPr lang="en-US" sz="1800" dirty="0">
                  <a:solidFill>
                    <a:schemeClr val="hlink"/>
                  </a:solidFill>
                  <a:cs typeface="Courier New" pitchFamily="49" charset="0"/>
                  <a:sym typeface="Symbol" pitchFamily="18" charset="2"/>
                </a:rPr>
                <a:t>8.99×10</a:t>
              </a:r>
              <a:r>
                <a:rPr lang="en-US" sz="1800" baseline="30000" dirty="0">
                  <a:solidFill>
                    <a:schemeClr val="hlink"/>
                  </a:solidFill>
                  <a:cs typeface="Courier New" pitchFamily="49" charset="0"/>
                  <a:sym typeface="Symbol" pitchFamily="18" charset="2"/>
                </a:rPr>
                <a:t>9</a:t>
              </a:r>
              <a:r>
                <a:rPr lang="en-US" sz="1800" dirty="0">
                  <a:solidFill>
                    <a:schemeClr val="hlink"/>
                  </a:solidFill>
                  <a:cs typeface="Courier New" pitchFamily="49" charset="0"/>
                  <a:sym typeface="Symbol" pitchFamily="18" charset="2"/>
                </a:rPr>
                <a:t> N</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m</a:t>
              </a:r>
              <a:r>
                <a:rPr lang="en-US" sz="1800" baseline="30000" dirty="0">
                  <a:solidFill>
                    <a:schemeClr val="hlink"/>
                  </a:solidFill>
                  <a:cs typeface="Courier New" pitchFamily="49" charset="0"/>
                  <a:sym typeface="Symbol" pitchFamily="18" charset="2"/>
                </a:rPr>
                <a:t>2</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C</a:t>
              </a:r>
              <a:r>
                <a:rPr lang="en-US" sz="1800" baseline="30000" dirty="0">
                  <a:solidFill>
                    <a:schemeClr val="hlink"/>
                  </a:solidFill>
                  <a:cs typeface="Courier New" pitchFamily="49" charset="0"/>
                  <a:sym typeface="Symbol" pitchFamily="18" charset="2"/>
                </a:rPr>
                <a:t>−2</a:t>
              </a:r>
            </a:p>
          </p:txBody>
        </p:sp>
      </p:grpSp>
      <p:grpSp>
        <p:nvGrpSpPr>
          <p:cNvPr id="4" name="Group 15"/>
          <p:cNvGrpSpPr>
            <a:grpSpLocks/>
          </p:cNvGrpSpPr>
          <p:nvPr/>
        </p:nvGrpSpPr>
        <p:grpSpPr bwMode="auto">
          <a:xfrm>
            <a:off x="844550" y="4764088"/>
            <a:ext cx="7464425" cy="849312"/>
            <a:chOff x="532" y="2777"/>
            <a:chExt cx="4702" cy="535"/>
          </a:xfrm>
        </p:grpSpPr>
        <mc:AlternateContent xmlns:mc="http://schemas.openxmlformats.org/markup-compatibility/2006" xmlns:a14="http://schemas.microsoft.com/office/drawing/2010/main">
          <mc:Choice Requires="a14">
            <p:sp>
              <p:nvSpPr>
                <p:cNvPr id="72713" name="Rectangle 5"/>
                <p:cNvSpPr>
                  <a:spLocks noChangeArrowheads="1"/>
                </p:cNvSpPr>
                <p:nvPr/>
              </p:nvSpPr>
              <p:spPr bwMode="auto">
                <a:xfrm>
                  <a:off x="614" y="2790"/>
                  <a:ext cx="1744" cy="505"/>
                </a:xfrm>
                <a:prstGeom prst="rect">
                  <a:avLst/>
                </a:prstGeom>
                <a:noFill/>
                <a:ln w="9525">
                  <a:noFill/>
                  <a:miter lim="800000"/>
                  <a:headEnd/>
                  <a:tailEnd/>
                </a:ln>
              </p:spPr>
              <p:txBody>
                <a:bodyPr anchor="ctr"/>
                <a:lstStyle/>
                <a:p>
                  <a:pPr>
                    <a:lnSpc>
                      <a:spcPct val="90000"/>
                    </a:lnSpc>
                    <a:spcBef>
                      <a:spcPct val="20000"/>
                    </a:spcBef>
                  </a:pPr>
                  <a14:m>
                    <m:oMathPara xmlns:m="http://schemas.openxmlformats.org/officeDocument/2006/math">
                      <m:oMathParaPr>
                        <m:jc m:val="left"/>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𝑘</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b="0" i="1" dirty="0" smtClean="0">
                                    <a:latin typeface="Cambria Math" panose="02040503050406030204" pitchFamily="18" charset="0"/>
                                    <a:sym typeface="Symbol" pitchFamily="18" charset="2"/>
                                  </a:rPr>
                                  <m:t>1</m:t>
                                </m:r>
                              </m:sub>
                            </m:sSub>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b="0" i="1" dirty="0" smtClean="0">
                                    <a:latin typeface="Cambria Math" panose="02040503050406030204" pitchFamily="18" charset="0"/>
                                    <a:sym typeface="Symbol" pitchFamily="18" charset="2"/>
                                  </a:rPr>
                                  <m:t>2</m:t>
                                </m:r>
                              </m:sub>
                            </m:sSub>
                          </m:num>
                          <m:den>
                            <m:r>
                              <a:rPr lang="en-US" i="1" dirty="0">
                                <a:latin typeface="Cambria Math" panose="02040503050406030204" pitchFamily="18" charset="0"/>
                                <a:sym typeface="Symbol" pitchFamily="18" charset="2"/>
                              </a:rPr>
                              <m:t>𝑟</m:t>
                            </m:r>
                          </m:den>
                        </m:f>
                        <m:r>
                          <a:rPr lang="en-US" i="1" baseline="30000" dirty="0">
                            <a:latin typeface="Cambria Math" panose="02040503050406030204" pitchFamily="18" charset="0"/>
                            <a:sym typeface="Symbol" pitchFamily="18" charset="2"/>
                          </a:rPr>
                          <m:t> </m:t>
                        </m:r>
                      </m:oMath>
                    </m:oMathPara>
                  </a14:m>
                  <a:endParaRPr lang="en-US" baseline="30000" dirty="0">
                    <a:sym typeface="Symbol" pitchFamily="18" charset="2"/>
                  </a:endParaRPr>
                </a:p>
              </p:txBody>
            </p:sp>
          </mc:Choice>
          <mc:Fallback xmlns="">
            <p:sp>
              <p:nvSpPr>
                <p:cNvPr id="72713" name="Rectangle 5"/>
                <p:cNvSpPr>
                  <a:spLocks noRot="1" noChangeAspect="1" noMove="1" noResize="1" noEditPoints="1" noAdjustHandles="1" noChangeArrowheads="1" noChangeShapeType="1" noTextEdit="1"/>
                </p:cNvSpPr>
                <p:nvPr/>
              </p:nvSpPr>
              <p:spPr bwMode="auto">
                <a:xfrm>
                  <a:off x="614" y="2790"/>
                  <a:ext cx="1744" cy="505"/>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sp>
          <p:nvSpPr>
            <p:cNvPr id="72714"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energy</a:t>
              </a:r>
            </a:p>
          </p:txBody>
        </p:sp>
        <p:sp>
          <p:nvSpPr>
            <p:cNvPr id="72715"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72716" name="Rectangle 8"/>
            <p:cNvSpPr>
              <a:spLocks noChangeArrowheads="1"/>
            </p:cNvSpPr>
            <p:nvPr/>
          </p:nvSpPr>
          <p:spPr bwMode="auto">
            <a:xfrm>
              <a:off x="1774" y="3110"/>
              <a:ext cx="1968" cy="202"/>
            </a:xfrm>
            <a:prstGeom prst="rect">
              <a:avLst/>
            </a:prstGeom>
            <a:noFill/>
            <a:ln w="9525">
              <a:noFill/>
              <a:miter lim="800000"/>
              <a:headEnd/>
              <a:tailEnd/>
            </a:ln>
          </p:spPr>
          <p:txBody>
            <a:bodyPr/>
            <a:lstStyle/>
            <a:p>
              <a:pPr>
                <a:lnSpc>
                  <a:spcPct val="90000"/>
                </a:lnSpc>
                <a:spcBef>
                  <a:spcPct val="20000"/>
                </a:spcBef>
              </a:pPr>
              <a:r>
                <a:rPr lang="en-US" sz="1800" i="1" dirty="0">
                  <a:solidFill>
                    <a:schemeClr val="hlink"/>
                  </a:solidFill>
                  <a:sym typeface="Symbol" pitchFamily="18" charset="2"/>
                </a:rPr>
                <a:t>where k</a:t>
              </a:r>
              <a:r>
                <a:rPr lang="en-US" sz="1800" dirty="0">
                  <a:solidFill>
                    <a:schemeClr val="hlink"/>
                  </a:solidFill>
                  <a:sym typeface="Symbol" pitchFamily="18" charset="2"/>
                </a:rPr>
                <a:t> = </a:t>
              </a:r>
              <a:r>
                <a:rPr lang="en-US" sz="1800" dirty="0">
                  <a:solidFill>
                    <a:schemeClr val="hlink"/>
                  </a:solidFill>
                  <a:cs typeface="Courier New" pitchFamily="49" charset="0"/>
                  <a:sym typeface="Symbol" pitchFamily="18" charset="2"/>
                </a:rPr>
                <a:t>8.99×10</a:t>
              </a:r>
              <a:r>
                <a:rPr lang="en-US" sz="1800" baseline="30000" dirty="0">
                  <a:solidFill>
                    <a:schemeClr val="hlink"/>
                  </a:solidFill>
                  <a:cs typeface="Courier New" pitchFamily="49" charset="0"/>
                  <a:sym typeface="Symbol" pitchFamily="18" charset="2"/>
                </a:rPr>
                <a:t>9</a:t>
              </a:r>
              <a:r>
                <a:rPr lang="en-US" sz="1800" dirty="0">
                  <a:solidFill>
                    <a:schemeClr val="hlink"/>
                  </a:solidFill>
                  <a:cs typeface="Courier New" pitchFamily="49" charset="0"/>
                  <a:sym typeface="Symbol" pitchFamily="18" charset="2"/>
                </a:rPr>
                <a:t> N</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m</a:t>
              </a:r>
              <a:r>
                <a:rPr lang="en-US" sz="1800" baseline="30000" dirty="0">
                  <a:solidFill>
                    <a:schemeClr val="hlink"/>
                  </a:solidFill>
                  <a:cs typeface="Courier New" pitchFamily="49" charset="0"/>
                  <a:sym typeface="Symbol" pitchFamily="18" charset="2"/>
                </a:rPr>
                <a:t>2</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C</a:t>
              </a:r>
              <a:r>
                <a:rPr lang="en-US" sz="1800" baseline="30000" dirty="0">
                  <a:solidFill>
                    <a:schemeClr val="hlink"/>
                  </a:solidFill>
                  <a:cs typeface="Courier New" pitchFamily="49" charset="0"/>
                  <a:sym typeface="Symbol" pitchFamily="18" charset="2"/>
                </a:rPr>
                <a:t>−2</a:t>
              </a:r>
            </a:p>
          </p:txBody>
        </p:sp>
      </p:grpSp>
      <p:sp>
        <p:nvSpPr>
          <p:cNvPr id="456725" name="Rectangle 21"/>
          <p:cNvSpPr>
            <a:spLocks noChangeArrowheads="1"/>
          </p:cNvSpPr>
          <p:nvPr/>
        </p:nvSpPr>
        <p:spPr bwMode="auto">
          <a:xfrm>
            <a:off x="1735138" y="2570164"/>
            <a:ext cx="412750" cy="360362"/>
          </a:xfrm>
          <a:prstGeom prst="rect">
            <a:avLst/>
          </a:prstGeom>
          <a:solidFill>
            <a:srgbClr val="FF3300">
              <a:alpha val="3490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6707">
                                            <p:txEl>
                                              <p:pRg st="1" end="1"/>
                                            </p:txEl>
                                          </p:spTgt>
                                        </p:tgtEl>
                                        <p:attrNameLst>
                                          <p:attrName>style.visibility</p:attrName>
                                        </p:attrNameLst>
                                      </p:cBhvr>
                                      <p:to>
                                        <p:strVal val="visible"/>
                                      </p:to>
                                    </p:set>
                                    <p:anim calcmode="lin" valueType="num">
                                      <p:cBhvr additive="base">
                                        <p:cTn id="7" dur="500" fill="hold"/>
                                        <p:tgtEl>
                                          <p:spTgt spid="4567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67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6707">
                                            <p:txEl>
                                              <p:pRg st="2" end="2"/>
                                            </p:txEl>
                                          </p:spTgt>
                                        </p:tgtEl>
                                        <p:attrNameLst>
                                          <p:attrName>style.visibility</p:attrName>
                                        </p:attrNameLst>
                                      </p:cBhvr>
                                      <p:to>
                                        <p:strVal val="visible"/>
                                      </p:to>
                                    </p:set>
                                    <p:anim calcmode="lin" valueType="num">
                                      <p:cBhvr additive="base">
                                        <p:cTn id="13" dur="500" fill="hold"/>
                                        <p:tgtEl>
                                          <p:spTgt spid="4567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67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56707">
                                            <p:txEl>
                                              <p:pRg st="4" end="4"/>
                                            </p:txEl>
                                          </p:spTgt>
                                        </p:tgtEl>
                                        <p:attrNameLst>
                                          <p:attrName>style.visibility</p:attrName>
                                        </p:attrNameLst>
                                      </p:cBhvr>
                                      <p:to>
                                        <p:strVal val="visible"/>
                                      </p:to>
                                    </p:set>
                                    <p:anim calcmode="lin" valueType="num">
                                      <p:cBhvr additive="base">
                                        <p:cTn id="26" dur="500" fill="hold"/>
                                        <p:tgtEl>
                                          <p:spTgt spid="45670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5670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56707">
                                            <p:txEl>
                                              <p:pRg st="7" end="7"/>
                                            </p:txEl>
                                          </p:spTgt>
                                        </p:tgtEl>
                                        <p:attrNameLst>
                                          <p:attrName>style.visibility</p:attrName>
                                        </p:attrNameLst>
                                      </p:cBhvr>
                                      <p:to>
                                        <p:strVal val="visible"/>
                                      </p:to>
                                    </p:set>
                                    <p:anim calcmode="lin" valueType="num">
                                      <p:cBhvr additive="base">
                                        <p:cTn id="39" dur="500" fill="hold"/>
                                        <p:tgtEl>
                                          <p:spTgt spid="45670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5670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56725"/>
                                        </p:tgtEl>
                                        <p:attrNameLst>
                                          <p:attrName>style.visibility</p:attrName>
                                        </p:attrNameLst>
                                      </p:cBhvr>
                                      <p:to>
                                        <p:strVal val="visible"/>
                                      </p:to>
                                    </p:set>
                                    <p:animEffect transition="in" filter="wipe(left)">
                                      <p:cBhvr>
                                        <p:cTn id="44" dur="500"/>
                                        <p:tgtEl>
                                          <p:spTgt spid="456725"/>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56706">
                                            <p:txEl>
                                              <p:pRg st="1" end="1"/>
                                            </p:txEl>
                                          </p:spTgt>
                                        </p:tgtEl>
                                        <p:attrNameLst>
                                          <p:attrName>style.visibility</p:attrName>
                                        </p:attrNameLst>
                                      </p:cBhvr>
                                      <p:to>
                                        <p:strVal val="visible"/>
                                      </p:to>
                                    </p:set>
                                    <p:anim calcmode="lin" valueType="num">
                                      <p:cBhvr additive="base">
                                        <p:cTn id="56" dur="500" fill="hold"/>
                                        <p:tgtEl>
                                          <p:spTgt spid="456706">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56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56706">
                                            <p:txEl>
                                              <p:pRg st="2" end="2"/>
                                            </p:txEl>
                                          </p:spTgt>
                                        </p:tgtEl>
                                        <p:attrNameLst>
                                          <p:attrName>style.visibility</p:attrName>
                                        </p:attrNameLst>
                                      </p:cBhvr>
                                      <p:to>
                                        <p:strVal val="visible"/>
                                      </p:to>
                                    </p:set>
                                    <p:anim calcmode="lin" valueType="num">
                                      <p:cBhvr additive="base">
                                        <p:cTn id="62" dur="500" fill="hold"/>
                                        <p:tgtEl>
                                          <p:spTgt spid="456706">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567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11" name="Rectangle 11"/>
              <p:cNvSpPr>
                <a:spLocks noChangeArrowheads="1"/>
              </p:cNvSpPr>
              <p:nvPr/>
            </p:nvSpPr>
            <p:spPr bwMode="auto">
              <a:xfrm>
                <a:off x="674688" y="3967163"/>
                <a:ext cx="7772400" cy="2890837"/>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Find the electric potential energy between two protons located 3.010</a:t>
                </a:r>
                <a:r>
                  <a:rPr lang="en-US" baseline="30000" dirty="0">
                    <a:sym typeface="Symbol" pitchFamily="18" charset="2"/>
                  </a:rPr>
                  <a:t>-10</a:t>
                </a:r>
                <a:r>
                  <a:rPr lang="en-US" dirty="0">
                    <a:sym typeface="Symbol" pitchFamily="18" charset="2"/>
                  </a:rPr>
                  <a:t> meters apart.</a:t>
                </a:r>
              </a:p>
              <a:p>
                <a:pPr eaLnBrk="0" hangingPunct="0">
                  <a:spcBef>
                    <a:spcPct val="20000"/>
                  </a:spcBef>
                </a:pPr>
                <a:r>
                  <a:rPr lang="en-US" dirty="0">
                    <a:sym typeface="Symbol" pitchFamily="18" charset="2"/>
                  </a:rPr>
                  <a:t>SOLUTION: Use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𝑞</m:t>
                        </m:r>
                      </m:e>
                      <m:sub>
                        <m:r>
                          <a:rPr lang="en-US" b="0" i="1" dirty="0" smtClean="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b="0" i="1" dirty="0" smtClean="0">
                            <a:latin typeface="Cambria Math" panose="02040503050406030204" pitchFamily="18" charset="0"/>
                            <a:sym typeface="Symbol" pitchFamily="18" charset="2"/>
                          </a:rPr>
                          <m:t>2</m:t>
                        </m:r>
                      </m:sub>
                    </m:sSub>
                    <m:r>
                      <a:rPr lang="en-US" i="1" dirty="0">
                        <a:latin typeface="Cambria Math" panose="02040503050406030204" pitchFamily="18" charset="0"/>
                        <a:sym typeface="Symbol" pitchFamily="18" charset="2"/>
                      </a:rPr>
                      <m:t>=1.60</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r>
                      <a:rPr lang="en-US" i="1" dirty="0">
                        <a:latin typeface="Cambria Math" panose="02040503050406030204" pitchFamily="18" charset="0"/>
                        <a:sym typeface="Symbol" pitchFamily="18" charset="2"/>
                      </a:rPr>
                      <m:t> </m:t>
                    </m:r>
                  </m:oMath>
                </a14:m>
                <a:r>
                  <a:rPr lang="en-US" dirty="0">
                    <a:sym typeface="Symbol" pitchFamily="18" charset="2"/>
                  </a:rPr>
                  <a:t>C. Then</a:t>
                </a:r>
              </a:p>
              <a:p>
                <a:pPr eaLnBrk="0" hangingPunct="0">
                  <a:spcBef>
                    <a:spcPts val="300"/>
                  </a:spcBef>
                </a:pPr>
                <a:r>
                  <a:rPr lang="en-US" i="1" dirty="0">
                    <a:solidFill>
                      <a:srgbClr val="000000"/>
                    </a:solidFill>
                    <a:cs typeface="Courier New" pitchFamily="49" charset="0"/>
                  </a:rPr>
                  <a:t>                </a:t>
                </a:r>
                <a14:m>
                  <m:oMath xmlns:m="http://schemas.openxmlformats.org/officeDocument/2006/math">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i="1" dirty="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𝑘</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i="1" dirty="0">
                                <a:latin typeface="Cambria Math" panose="02040503050406030204" pitchFamily="18" charset="0"/>
                                <a:sym typeface="Symbol" pitchFamily="18" charset="2"/>
                              </a:rPr>
                              <m:t>1</m:t>
                            </m:r>
                          </m:sub>
                        </m:sSub>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i="1" dirty="0">
                                <a:latin typeface="Cambria Math" panose="02040503050406030204" pitchFamily="18" charset="0"/>
                                <a:sym typeface="Symbol" pitchFamily="18" charset="2"/>
                              </a:rPr>
                              <m:t>2</m:t>
                            </m:r>
                          </m:sub>
                        </m:sSub>
                      </m:num>
                      <m:den>
                        <m:r>
                          <a:rPr lang="en-US" i="1" dirty="0">
                            <a:latin typeface="Cambria Math" panose="02040503050406030204" pitchFamily="18" charset="0"/>
                            <a:sym typeface="Symbol" pitchFamily="18" charset="2"/>
                          </a:rPr>
                          <m:t>𝑟</m:t>
                        </m:r>
                      </m:den>
                    </m:f>
                  </m:oMath>
                </a14:m>
                <a:endParaRPr lang="en-US" dirty="0">
                  <a:solidFill>
                    <a:srgbClr val="000000"/>
                  </a:solidFill>
                  <a:cs typeface="Times New Roman" pitchFamily="18" charset="0"/>
                </a:endParaRPr>
              </a:p>
              <a:p>
                <a:pPr eaLnBrk="0" hangingPunct="0">
                  <a:spcBef>
                    <a:spcPts val="0"/>
                  </a:spcBef>
                </a:pPr>
                <a:r>
                  <a:rPr lang="en-US" dirty="0">
                    <a:solidFill>
                      <a:srgbClr val="000000"/>
                    </a:solidFill>
                    <a:cs typeface="Times New Roman" pitchFamily="18" charset="0"/>
                  </a:rPr>
                  <a:t>           </a:t>
                </a:r>
                <a:r>
                  <a:rPr lang="en-US" baseline="-25000" dirty="0">
                    <a:solidFill>
                      <a:srgbClr val="000000"/>
                    </a:solidFill>
                    <a:cs typeface="Times New Roman" pitchFamily="18" charset="0"/>
                  </a:rPr>
                  <a:t> 	</a:t>
                </a:r>
                <a14:m>
                  <m:oMath xmlns:m="http://schemas.openxmlformats.org/officeDocument/2006/math">
                    <m:r>
                      <a:rPr lang="en-US" i="1" dirty="0" smtClean="0">
                        <a:solidFill>
                          <a:srgbClr val="000000"/>
                        </a:solidFill>
                        <a:latin typeface="Cambria Math" panose="02040503050406030204" pitchFamily="18" charset="0"/>
                        <a:cs typeface="Times New Roman" pitchFamily="18" charset="0"/>
                      </a:rPr>
                      <m:t>=</m:t>
                    </m:r>
                    <m:f>
                      <m:fPr>
                        <m:ctrlPr>
                          <a:rPr lang="en-US" i="1" dirty="0">
                            <a:solidFill>
                              <a:srgbClr val="000000"/>
                            </a:solidFill>
                            <a:latin typeface="Cambria Math" panose="02040503050406030204" pitchFamily="18" charset="0"/>
                            <a:cs typeface="Times New Roman" pitchFamily="18" charset="0"/>
                            <a:sym typeface="Symbol" pitchFamily="18" charset="2"/>
                          </a:rPr>
                        </m:ctrlPr>
                      </m:fPr>
                      <m:num>
                        <m:d>
                          <m:dPr>
                            <m:ctrlPr>
                              <a:rPr lang="en-US" i="1" dirty="0" smtClean="0">
                                <a:solidFill>
                                  <a:srgbClr val="000000"/>
                                </a:solidFill>
                                <a:latin typeface="Cambria Math" panose="02040503050406030204" pitchFamily="18" charset="0"/>
                                <a:cs typeface="Times New Roman" pitchFamily="18" charset="0"/>
                                <a:sym typeface="Symbol" pitchFamily="18" charset="2"/>
                              </a:rPr>
                            </m:ctrlPr>
                          </m:dPr>
                          <m:e>
                            <m:r>
                              <a:rPr lang="en-US" i="1" dirty="0">
                                <a:latin typeface="Cambria Math" panose="02040503050406030204" pitchFamily="18" charset="0"/>
                                <a:sym typeface="Symbol" pitchFamily="18" charset="2"/>
                              </a:rPr>
                              <m:t>8.99</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9</m:t>
                                </m:r>
                              </m:sup>
                            </m:sSup>
                          </m:e>
                        </m:d>
                        <m:sSup>
                          <m:sSupPr>
                            <m:ctrlPr>
                              <a:rPr lang="en-US" b="0" i="1" dirty="0" smtClean="0">
                                <a:latin typeface="Cambria Math" panose="02040503050406030204" pitchFamily="18" charset="0"/>
                                <a:sym typeface="Symbol" pitchFamily="18" charset="2"/>
                              </a:rPr>
                            </m:ctrlPr>
                          </m:sSupPr>
                          <m:e>
                            <m:d>
                              <m:dPr>
                                <m:ctrlPr>
                                  <a:rPr lang="en-US" b="0" i="1" dirty="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1.60</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e>
                            </m:d>
                          </m:e>
                          <m:sup>
                            <m:r>
                              <a:rPr lang="en-US" b="0" i="1" dirty="0" smtClean="0">
                                <a:latin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3.0</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−10</m:t>
                            </m:r>
                          </m:sup>
                        </m:sSup>
                      </m:den>
                    </m:f>
                  </m:oMath>
                </a14:m>
                <a:endParaRPr lang="en-US" dirty="0">
                  <a:sym typeface="Symbol" pitchFamily="18" charset="2"/>
                </a:endParaRPr>
              </a:p>
              <a:p>
                <a:pPr eaLnBrk="0" hangingPunct="0">
                  <a:spcBef>
                    <a:spcPct val="20000"/>
                  </a:spcBef>
                </a:pPr>
                <a:r>
                  <a:rPr lang="en-US" dirty="0">
                    <a:sym typeface="Symbol" pitchFamily="18" charset="2"/>
                  </a:rPr>
                  <a:t>           </a:t>
                </a:r>
                <a:r>
                  <a:rPr lang="en-US" baseline="-25000"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=7.7</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r>
                      <a:rPr lang="en-US" i="1" dirty="0">
                        <a:latin typeface="Cambria Math" panose="02040503050406030204" pitchFamily="18" charset="0"/>
                        <a:sym typeface="Symbol" pitchFamily="18" charset="2"/>
                      </a:rPr>
                      <m:t> </m:t>
                    </m:r>
                  </m:oMath>
                </a14:m>
                <a:r>
                  <a:rPr lang="en-US" dirty="0">
                    <a:sym typeface="Symbol" pitchFamily="18" charset="2"/>
                  </a:rPr>
                  <a:t>J.</a:t>
                </a:r>
                <a:endParaRPr lang="en-US" baseline="30000" dirty="0">
                  <a:sym typeface="Symbol" pitchFamily="18" charset="2"/>
                </a:endParaRPr>
              </a:p>
            </p:txBody>
          </p:sp>
        </mc:Choice>
        <mc:Fallback xmlns="">
          <p:sp>
            <p:nvSpPr>
              <p:cNvPr id="256011" name="Rectangle 11"/>
              <p:cNvSpPr>
                <a:spLocks noRot="1" noChangeAspect="1" noMove="1" noResize="1" noEditPoints="1" noAdjustHandles="1" noChangeArrowheads="1" noChangeShapeType="1" noTextEdit="1"/>
              </p:cNvSpPr>
              <p:nvPr/>
            </p:nvSpPr>
            <p:spPr bwMode="auto">
              <a:xfrm>
                <a:off x="674688" y="3967163"/>
                <a:ext cx="7772400" cy="2890837"/>
              </a:xfrm>
              <a:prstGeom prst="rect">
                <a:avLst/>
              </a:prstGeom>
              <a:blipFill>
                <a:blip r:embed="rId5"/>
                <a:stretch>
                  <a:fillRect l="-1255" t="-1477" b="-5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002" name="Rectangle 2"/>
              <p:cNvSpPr>
                <a:spLocks noChangeArrowheads="1"/>
              </p:cNvSpPr>
              <p:nvPr/>
            </p:nvSpPr>
            <p:spPr bwMode="auto">
              <a:xfrm>
                <a:off x="685800" y="1338263"/>
                <a:ext cx="7772400" cy="26543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Potential and potential energy </a:t>
                </a:r>
                <a:r>
                  <a:rPr lang="en-US" altLang="en-US" dirty="0">
                    <a:solidFill>
                      <a:schemeClr val="accent2"/>
                    </a:solidFill>
                  </a:rPr>
                  <a:t>– electrostatic</a:t>
                </a:r>
                <a:r>
                  <a:rPr lang="en-US" altLang="en-US" i="1" dirty="0">
                    <a:solidFill>
                      <a:schemeClr val="accent2"/>
                    </a:solidFill>
                  </a:rPr>
                  <a:t> </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pPr>
                <a:endParaRPr lang="en-US" sz="2000" dirty="0">
                  <a:solidFill>
                    <a:srgbClr val="000000"/>
                  </a:solidFill>
                  <a:latin typeface="Courier New" pitchFamily="49" charset="0"/>
                  <a:ea typeface="Calibri" pitchFamily="34" charset="0"/>
                  <a:cs typeface="Times New Roman" pitchFamily="18" charset="0"/>
                  <a:sym typeface="Symbol" pitchFamily="18" charset="2"/>
                </a:endParaRPr>
              </a:p>
              <a:p>
                <a:pPr eaLnBrk="0" hangingPunct="0">
                  <a:spcBef>
                    <a:spcPct val="20000"/>
                  </a:spcBef>
                </a:pPr>
                <a:endParaRPr lang="en-US" sz="2000" dirty="0">
                  <a:solidFill>
                    <a:srgbClr val="000000"/>
                  </a:solidFill>
                  <a:latin typeface="Courier New" pitchFamily="49" charset="0"/>
                  <a:ea typeface="Calibri" pitchFamily="34" charset="0"/>
                  <a:cs typeface="Times New Roman" pitchFamily="18" charset="0"/>
                  <a:sym typeface="Symbol" pitchFamily="18" charset="2"/>
                </a:endParaRP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Since at </a:t>
                </a:r>
                <a14:m>
                  <m:oMath xmlns:m="http://schemas.openxmlformats.org/officeDocument/2006/math">
                    <m:r>
                      <a:rPr lang="en-US" i="1" dirty="0" smtClean="0">
                        <a:solidFill>
                          <a:srgbClr val="000000"/>
                        </a:solidFill>
                        <a:latin typeface="Cambria Math" panose="02040503050406030204" pitchFamily="18" charset="0"/>
                        <a:ea typeface="Calibri" pitchFamily="34" charset="0"/>
                        <a:cs typeface="Times New Roman" pitchFamily="18" charset="0"/>
                      </a:rPr>
                      <m:t>𝑟</m:t>
                    </m:r>
                  </m:oMath>
                </a14:m>
                <a:r>
                  <a:rPr lang="en-US" dirty="0">
                    <a:solidFill>
                      <a:srgbClr val="000000"/>
                    </a:solidFill>
                    <a:ea typeface="Calibri" pitchFamily="34" charset="0"/>
                    <a:cs typeface="Times New Roman" pitchFamily="18" charset="0"/>
                  </a:rPr>
                  <a:t> = </a:t>
                </a:r>
                <a:r>
                  <a:rPr lang="en-US" dirty="0">
                    <a:solidFill>
                      <a:srgbClr val="000000"/>
                    </a:solidFill>
                    <a:ea typeface="Calibri" pitchFamily="34" charset="0"/>
                    <a:cs typeface="Times New Roman" pitchFamily="18" charset="0"/>
                    <a:sym typeface="Symbol" pitchFamily="18" charset="2"/>
                  </a:rPr>
                  <a:t> the force is zero, we can dispense with the </a:t>
                </a:r>
                <a:r>
                  <a:rPr lang="en-US" dirty="0">
                    <a:sym typeface="Symbol" pitchFamily="18" charset="2"/>
                  </a:rPr>
                  <a:t>∆</a:t>
                </a:r>
                <a:r>
                  <a:rPr lang="en-US" i="1" dirty="0">
                    <a:solidFill>
                      <a:srgbClr val="000000"/>
                    </a:solidFill>
                    <a:sym typeface="Symbol" pitchFamily="18" charset="2"/>
                  </a:rPr>
                  <a:t>E</a:t>
                </a:r>
                <a:r>
                  <a:rPr lang="en-US" baseline="-25000" dirty="0">
                    <a:solidFill>
                      <a:srgbClr val="000000"/>
                    </a:solidFill>
                    <a:sym typeface="Symbol" pitchFamily="18" charset="2"/>
                  </a:rPr>
                  <a:t>P</a:t>
                </a:r>
                <a:r>
                  <a:rPr lang="en-US" dirty="0">
                    <a:solidFill>
                      <a:srgbClr val="000000"/>
                    </a:solidFill>
                    <a:sym typeface="Symbol" pitchFamily="18" charset="2"/>
                  </a:rPr>
                  <a:t>, just as we did with the gravitational force, and consider the potential energy </a:t>
                </a:r>
                <a:r>
                  <a:rPr lang="en-US" i="1" dirty="0">
                    <a:solidFill>
                      <a:srgbClr val="000000"/>
                    </a:solidFill>
                    <a:sym typeface="Symbol" pitchFamily="18" charset="2"/>
                  </a:rPr>
                  <a:t>E</a:t>
                </a:r>
                <a:r>
                  <a:rPr lang="en-US" baseline="-25000" dirty="0">
                    <a:solidFill>
                      <a:srgbClr val="000000"/>
                    </a:solidFill>
                    <a:sym typeface="Symbol" pitchFamily="18" charset="2"/>
                  </a:rPr>
                  <a:t>P</a:t>
                </a:r>
                <a:r>
                  <a:rPr lang="en-US" i="1" dirty="0">
                    <a:solidFill>
                      <a:srgbClr val="000000"/>
                    </a:solidFill>
                    <a:sym typeface="Symbol" pitchFamily="18" charset="2"/>
                  </a:rPr>
                  <a:t> </a:t>
                </a:r>
                <a:r>
                  <a:rPr lang="en-US" dirty="0">
                    <a:solidFill>
                      <a:srgbClr val="000000"/>
                    </a:solidFill>
                    <a:sym typeface="Symbol" pitchFamily="18" charset="2"/>
                  </a:rPr>
                  <a:t>at each point in space as absolute.</a:t>
                </a:r>
              </a:p>
            </p:txBody>
          </p:sp>
        </mc:Choice>
        <mc:Fallback xmlns="">
          <p:sp>
            <p:nvSpPr>
              <p:cNvPr id="256002" name="Rectangle 2"/>
              <p:cNvSpPr>
                <a:spLocks noRot="1" noChangeAspect="1" noMove="1" noResize="1" noEditPoints="1" noAdjustHandles="1" noChangeArrowheads="1" noChangeShapeType="1" noTextEdit="1"/>
              </p:cNvSpPr>
              <p:nvPr/>
            </p:nvSpPr>
            <p:spPr bwMode="auto">
              <a:xfrm>
                <a:off x="685800" y="1338263"/>
                <a:ext cx="7772400" cy="2654300"/>
              </a:xfrm>
              <a:prstGeom prst="rect">
                <a:avLst/>
              </a:prstGeom>
              <a:blipFill>
                <a:blip r:embed="rId6"/>
                <a:stretch>
                  <a:fillRect l="-1255" t="-2069" b="-8276"/>
                </a:stretch>
              </a:blipFill>
              <a:ln w="9525">
                <a:noFill/>
                <a:miter lim="800000"/>
                <a:headEnd/>
                <a:tailEnd/>
              </a:ln>
            </p:spPr>
            <p:txBody>
              <a:bodyPr/>
              <a:lstStyle/>
              <a:p>
                <a:r>
                  <a:rPr lang="en-US">
                    <a:noFill/>
                  </a:rPr>
                  <a:t> </a:t>
                </a:r>
              </a:p>
            </p:txBody>
          </p:sp>
        </mc:Fallback>
      </mc:AlternateContent>
      <p:sp>
        <p:nvSpPr>
          <p:cNvPr id="7373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14"/>
          <p:cNvGrpSpPr>
            <a:grpSpLocks/>
          </p:cNvGrpSpPr>
          <p:nvPr/>
        </p:nvGrpSpPr>
        <p:grpSpPr bwMode="auto">
          <a:xfrm>
            <a:off x="844550" y="1768477"/>
            <a:ext cx="7464425" cy="854076"/>
            <a:chOff x="532" y="2777"/>
            <a:chExt cx="4702" cy="538"/>
          </a:xfrm>
        </p:grpSpPr>
        <mc:AlternateContent xmlns:mc="http://schemas.openxmlformats.org/markup-compatibility/2006" xmlns:a14="http://schemas.microsoft.com/office/drawing/2010/main">
          <mc:Choice Requires="a14">
            <p:sp>
              <p:nvSpPr>
                <p:cNvPr id="73734" name="Rectangle 5"/>
                <p:cNvSpPr>
                  <a:spLocks noChangeArrowheads="1"/>
                </p:cNvSpPr>
                <p:nvPr/>
              </p:nvSpPr>
              <p:spPr bwMode="auto">
                <a:xfrm>
                  <a:off x="614" y="2790"/>
                  <a:ext cx="1102" cy="505"/>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left"/>
                      </m:oMathParaPr>
                      <m:oMath xmlns:m="http://schemas.openxmlformats.org/officeDocument/2006/math">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i="1" dirty="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𝑘</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i="1" dirty="0">
                                    <a:latin typeface="Cambria Math" panose="02040503050406030204" pitchFamily="18" charset="0"/>
                                    <a:sym typeface="Symbol" pitchFamily="18" charset="2"/>
                                  </a:rPr>
                                  <m:t>1</m:t>
                                </m:r>
                              </m:sub>
                            </m:sSub>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𝑞</m:t>
                                </m:r>
                              </m:e>
                              <m:sub>
                                <m:r>
                                  <a:rPr lang="en-US" i="1" dirty="0">
                                    <a:latin typeface="Cambria Math" panose="02040503050406030204" pitchFamily="18" charset="0"/>
                                    <a:sym typeface="Symbol" pitchFamily="18" charset="2"/>
                                  </a:rPr>
                                  <m:t>2</m:t>
                                </m:r>
                              </m:sub>
                            </m:sSub>
                          </m:num>
                          <m:den>
                            <m:r>
                              <a:rPr lang="en-US" i="1" dirty="0">
                                <a:latin typeface="Cambria Math" panose="02040503050406030204" pitchFamily="18" charset="0"/>
                                <a:sym typeface="Symbol" pitchFamily="18" charset="2"/>
                              </a:rPr>
                              <m:t>𝑟</m:t>
                            </m:r>
                          </m:den>
                        </m:f>
                        <m:r>
                          <a:rPr lang="en-US" i="1" baseline="30000" dirty="0">
                            <a:latin typeface="Cambria Math" panose="02040503050406030204" pitchFamily="18" charset="0"/>
                            <a:sym typeface="Symbol" pitchFamily="18" charset="2"/>
                          </a:rPr>
                          <m:t> </m:t>
                        </m:r>
                      </m:oMath>
                    </m:oMathPara>
                  </a14:m>
                  <a:endParaRPr lang="en-US" baseline="30000" dirty="0">
                    <a:sym typeface="Symbol" pitchFamily="18" charset="2"/>
                  </a:endParaRPr>
                </a:p>
              </p:txBody>
            </p:sp>
          </mc:Choice>
          <mc:Fallback xmlns="">
            <p:sp>
              <p:nvSpPr>
                <p:cNvPr id="73734" name="Rectangle 5"/>
                <p:cNvSpPr>
                  <a:spLocks noRot="1" noChangeAspect="1" noMove="1" noResize="1" noEditPoints="1" noAdjustHandles="1" noChangeArrowheads="1" noChangeShapeType="1" noTextEdit="1"/>
                </p:cNvSpPr>
                <p:nvPr/>
              </p:nvSpPr>
              <p:spPr bwMode="auto">
                <a:xfrm>
                  <a:off x="614" y="2790"/>
                  <a:ext cx="1102" cy="505"/>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73735"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electrostatic potential energy</a:t>
              </a:r>
            </a:p>
          </p:txBody>
        </p:sp>
        <p:sp>
          <p:nvSpPr>
            <p:cNvPr id="73736"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73737" name="Rectangle 8"/>
            <p:cNvSpPr>
              <a:spLocks noChangeArrowheads="1"/>
            </p:cNvSpPr>
            <p:nvPr/>
          </p:nvSpPr>
          <p:spPr bwMode="auto">
            <a:xfrm>
              <a:off x="1795" y="3113"/>
              <a:ext cx="1968" cy="202"/>
            </a:xfrm>
            <a:prstGeom prst="rect">
              <a:avLst/>
            </a:prstGeom>
            <a:noFill/>
            <a:ln w="9525">
              <a:noFill/>
              <a:miter lim="800000"/>
              <a:headEnd/>
              <a:tailEnd/>
            </a:ln>
          </p:spPr>
          <p:txBody>
            <a:bodyPr/>
            <a:lstStyle/>
            <a:p>
              <a:pPr>
                <a:lnSpc>
                  <a:spcPct val="90000"/>
                </a:lnSpc>
                <a:spcBef>
                  <a:spcPct val="20000"/>
                </a:spcBef>
              </a:pPr>
              <a:r>
                <a:rPr lang="en-US" sz="1800" i="1" dirty="0">
                  <a:solidFill>
                    <a:schemeClr val="hlink"/>
                  </a:solidFill>
                  <a:sym typeface="Symbol" pitchFamily="18" charset="2"/>
                </a:rPr>
                <a:t>where k</a:t>
              </a:r>
              <a:r>
                <a:rPr lang="en-US" sz="1800" dirty="0">
                  <a:solidFill>
                    <a:schemeClr val="hlink"/>
                  </a:solidFill>
                  <a:sym typeface="Symbol" pitchFamily="18" charset="2"/>
                </a:rPr>
                <a:t> = </a:t>
              </a:r>
              <a:r>
                <a:rPr lang="en-US" sz="1800" dirty="0">
                  <a:solidFill>
                    <a:schemeClr val="hlink"/>
                  </a:solidFill>
                  <a:cs typeface="Courier New" pitchFamily="49" charset="0"/>
                  <a:sym typeface="Symbol" pitchFamily="18" charset="2"/>
                </a:rPr>
                <a:t>8.99×10</a:t>
              </a:r>
              <a:r>
                <a:rPr lang="en-US" sz="1800" baseline="30000" dirty="0">
                  <a:solidFill>
                    <a:schemeClr val="hlink"/>
                  </a:solidFill>
                  <a:cs typeface="Courier New" pitchFamily="49" charset="0"/>
                  <a:sym typeface="Symbol" pitchFamily="18" charset="2"/>
                </a:rPr>
                <a:t>9</a:t>
              </a:r>
              <a:r>
                <a:rPr lang="en-US" sz="1800" dirty="0">
                  <a:solidFill>
                    <a:schemeClr val="hlink"/>
                  </a:solidFill>
                  <a:cs typeface="Courier New" pitchFamily="49" charset="0"/>
                  <a:sym typeface="Symbol" pitchFamily="18" charset="2"/>
                </a:rPr>
                <a:t> N</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m</a:t>
              </a:r>
              <a:r>
                <a:rPr lang="en-US" sz="1800" baseline="30000" dirty="0">
                  <a:solidFill>
                    <a:schemeClr val="hlink"/>
                  </a:solidFill>
                  <a:cs typeface="Courier New" pitchFamily="49" charset="0"/>
                  <a:sym typeface="Symbol" pitchFamily="18" charset="2"/>
                </a:rPr>
                <a:t>2</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C</a:t>
              </a:r>
              <a:r>
                <a:rPr lang="en-US" sz="1800" baseline="30000" dirty="0">
                  <a:solidFill>
                    <a:schemeClr val="hlink"/>
                  </a:solidFill>
                  <a:cs typeface="Courier New" pitchFamily="49" charset="0"/>
                  <a:sym typeface="Symbol" pitchFamily="18" charset="2"/>
                </a:rPr>
                <a:t>−2</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6002">
                                            <p:txEl>
                                              <p:pRg st="3" end="3"/>
                                            </p:txEl>
                                          </p:spTgt>
                                        </p:tgtEl>
                                        <p:attrNameLst>
                                          <p:attrName>style.visibility</p:attrName>
                                        </p:attrNameLst>
                                      </p:cBhvr>
                                      <p:to>
                                        <p:strVal val="visible"/>
                                      </p:to>
                                    </p:set>
                                    <p:anim calcmode="lin" valueType="num">
                                      <p:cBhvr additive="base">
                                        <p:cTn id="14" dur="500" fill="hold"/>
                                        <p:tgtEl>
                                          <p:spTgt spid="25600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56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6011">
                                            <p:txEl>
                                              <p:pRg st="0" end="0"/>
                                            </p:txEl>
                                          </p:spTgt>
                                        </p:tgtEl>
                                        <p:attrNameLst>
                                          <p:attrName>style.visibility</p:attrName>
                                        </p:attrNameLst>
                                      </p:cBhvr>
                                      <p:to>
                                        <p:strVal val="visible"/>
                                      </p:to>
                                    </p:set>
                                    <p:anim calcmode="lin" valueType="num">
                                      <p:cBhvr additive="base">
                                        <p:cTn id="20" dur="500" fill="hold"/>
                                        <p:tgtEl>
                                          <p:spTgt spid="2560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560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6011">
                                            <p:txEl>
                                              <p:pRg st="1" end="1"/>
                                            </p:txEl>
                                          </p:spTgt>
                                        </p:tgtEl>
                                        <p:attrNameLst>
                                          <p:attrName>style.visibility</p:attrName>
                                        </p:attrNameLst>
                                      </p:cBhvr>
                                      <p:to>
                                        <p:strVal val="visible"/>
                                      </p:to>
                                    </p:set>
                                    <p:anim calcmode="lin" valueType="num">
                                      <p:cBhvr additive="base">
                                        <p:cTn id="26" dur="500" fill="hold"/>
                                        <p:tgtEl>
                                          <p:spTgt spid="2560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560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6011">
                                            <p:txEl>
                                              <p:pRg st="2" end="2"/>
                                            </p:txEl>
                                          </p:spTgt>
                                        </p:tgtEl>
                                        <p:attrNameLst>
                                          <p:attrName>style.visibility</p:attrName>
                                        </p:attrNameLst>
                                      </p:cBhvr>
                                      <p:to>
                                        <p:strVal val="visible"/>
                                      </p:to>
                                    </p:set>
                                    <p:anim calcmode="lin" valueType="num">
                                      <p:cBhvr additive="base">
                                        <p:cTn id="32" dur="500" fill="hold"/>
                                        <p:tgtEl>
                                          <p:spTgt spid="25601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5601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56011">
                                            <p:txEl>
                                              <p:pRg st="3" end="3"/>
                                            </p:txEl>
                                          </p:spTgt>
                                        </p:tgtEl>
                                        <p:attrNameLst>
                                          <p:attrName>style.visibility</p:attrName>
                                        </p:attrNameLst>
                                      </p:cBhvr>
                                      <p:to>
                                        <p:strVal val="visible"/>
                                      </p:to>
                                    </p:set>
                                    <p:anim calcmode="lin" valueType="num">
                                      <p:cBhvr additive="base">
                                        <p:cTn id="38" dur="500" fill="hold"/>
                                        <p:tgtEl>
                                          <p:spTgt spid="2560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5601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56011">
                                            <p:txEl>
                                              <p:pRg st="4" end="4"/>
                                            </p:txEl>
                                          </p:spTgt>
                                        </p:tgtEl>
                                        <p:attrNameLst>
                                          <p:attrName>style.visibility</p:attrName>
                                        </p:attrNameLst>
                                      </p:cBhvr>
                                      <p:to>
                                        <p:strVal val="visible"/>
                                      </p:to>
                                    </p:set>
                                    <p:anim calcmode="lin" valueType="num">
                                      <p:cBhvr additive="base">
                                        <p:cTn id="44" dur="500" fill="hold"/>
                                        <p:tgtEl>
                                          <p:spTgt spid="256011">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5601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73" name="Rectangle 25"/>
          <p:cNvSpPr>
            <a:spLocks noChangeArrowheads="1"/>
          </p:cNvSpPr>
          <p:nvPr/>
        </p:nvSpPr>
        <p:spPr bwMode="auto">
          <a:xfrm>
            <a:off x="682625" y="5046663"/>
            <a:ext cx="7764463" cy="1547812"/>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As we noted in the gravitational potential section of this slide show, you can now see why the potential is called that </a:t>
            </a:r>
            <a:r>
              <a:rPr lang="en-US" dirty="0" smtClean="0">
                <a:sym typeface="Symbol" pitchFamily="18" charset="2"/>
              </a:rPr>
              <a:t>- </a:t>
            </a:r>
            <a:r>
              <a:rPr lang="en-US" dirty="0">
                <a:sym typeface="Symbol" pitchFamily="18" charset="2"/>
              </a:rPr>
              <a:t>it is derived from potential energy.</a:t>
            </a:r>
            <a:endParaRPr lang="en-US" dirty="0">
              <a:solidFill>
                <a:srgbClr val="000000"/>
              </a:solidFill>
              <a:cs typeface="Courier New" pitchFamily="49" charset="0"/>
              <a:sym typeface="Symbol" pitchFamily="18" charset="2"/>
            </a:endParaRPr>
          </a:p>
        </p:txBody>
      </p:sp>
      <p:sp>
        <p:nvSpPr>
          <p:cNvPr id="258050" name="Rectangle 2"/>
          <p:cNvSpPr>
            <a:spLocks noChangeArrowheads="1"/>
          </p:cNvSpPr>
          <p:nvPr/>
        </p:nvSpPr>
        <p:spPr bwMode="auto">
          <a:xfrm>
            <a:off x="685800" y="1338263"/>
            <a:ext cx="7772400" cy="3741737"/>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Potential and potential energy </a:t>
            </a:r>
            <a:r>
              <a:rPr lang="en-US" altLang="en-US" dirty="0">
                <a:solidFill>
                  <a:schemeClr val="accent2"/>
                </a:solidFill>
              </a:rPr>
              <a:t>– electrostatic</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dirty="0">
                <a:ea typeface="Calibri" pitchFamily="34" charset="0"/>
                <a:cs typeface="Times New Roman" pitchFamily="18" charset="0"/>
                <a:sym typeface="Symbol" pitchFamily="18" charset="2"/>
              </a:rPr>
              <a:t>The technical definition is: </a:t>
            </a:r>
            <a:r>
              <a:rPr lang="en-US" dirty="0">
                <a:cs typeface="Courier New" pitchFamily="49" charset="0"/>
              </a:rPr>
              <a:t>The work done by the electrostatic field in bringing a small charge from infinity to that point is called the </a:t>
            </a:r>
            <a:r>
              <a:rPr lang="en-US" b="1" dirty="0">
                <a:cs typeface="Courier New" pitchFamily="49" charset="0"/>
              </a:rPr>
              <a:t>electrostatic potential energy</a:t>
            </a:r>
            <a:r>
              <a:rPr lang="en-US" dirty="0">
                <a:cs typeface="Courier New" pitchFamily="49" charset="0"/>
              </a:rPr>
              <a:t>.</a:t>
            </a:r>
            <a:r>
              <a:rPr lang="en-US" dirty="0">
                <a:sym typeface="Symbol" pitchFamily="18" charset="2"/>
              </a:rPr>
              <a:t> </a:t>
            </a:r>
          </a:p>
          <a:p>
            <a:pPr eaLnBrk="0" hangingPunct="0">
              <a:spcBef>
                <a:spcPct val="20000"/>
              </a:spcBef>
            </a:pPr>
            <a:r>
              <a:rPr lang="en-US" dirty="0">
                <a:solidFill>
                  <a:srgbClr val="000000"/>
                </a:solidFill>
                <a:sym typeface="Symbol" pitchFamily="18" charset="2"/>
              </a:rPr>
              <a:t>We now define </a:t>
            </a:r>
            <a:r>
              <a:rPr lang="en-US" b="1" dirty="0">
                <a:solidFill>
                  <a:srgbClr val="000000"/>
                </a:solidFill>
                <a:sym typeface="Symbol" pitchFamily="18" charset="2"/>
              </a:rPr>
              <a:t>electrostatic potential</a:t>
            </a:r>
            <a:r>
              <a:rPr lang="en-US" dirty="0">
                <a:solidFill>
                  <a:srgbClr val="000000"/>
                </a:solidFill>
                <a:sym typeface="Symbol" pitchFamily="18" charset="2"/>
              </a:rPr>
              <a:t> </a:t>
            </a:r>
            <a:r>
              <a:rPr lang="en-US" i="1" dirty="0" err="1" smtClean="0">
                <a:solidFill>
                  <a:srgbClr val="000000"/>
                </a:solidFill>
                <a:sym typeface="Symbol" pitchFamily="18" charset="2"/>
              </a:rPr>
              <a:t>V</a:t>
            </a:r>
            <a:r>
              <a:rPr lang="en-US" baseline="-25000" dirty="0" err="1" smtClean="0">
                <a:solidFill>
                  <a:srgbClr val="000000"/>
                </a:solidFill>
                <a:sym typeface="Symbol" pitchFamily="18" charset="2"/>
              </a:rPr>
              <a:t>e</a:t>
            </a:r>
            <a:r>
              <a:rPr lang="en-US" i="1" dirty="0" smtClean="0">
                <a:solidFill>
                  <a:srgbClr val="000000"/>
                </a:solidFill>
                <a:sym typeface="Symbol" pitchFamily="18" charset="2"/>
              </a:rPr>
              <a:t> </a:t>
            </a:r>
            <a:r>
              <a:rPr lang="en-US" dirty="0" smtClean="0">
                <a:solidFill>
                  <a:srgbClr val="000000"/>
                </a:solidFill>
                <a:sym typeface="Symbol" pitchFamily="18" charset="2"/>
              </a:rPr>
              <a:t>as </a:t>
            </a:r>
            <a:r>
              <a:rPr lang="en-US" dirty="0">
                <a:solidFill>
                  <a:srgbClr val="000000"/>
                </a:solidFill>
                <a:sym typeface="Symbol" pitchFamily="18" charset="2"/>
              </a:rPr>
              <a:t>electrostatic potential energy per unit charge:</a:t>
            </a:r>
          </a:p>
          <a:p>
            <a:pPr eaLnBrk="0" hangingPunct="0">
              <a:spcBef>
                <a:spcPct val="20000"/>
              </a:spcBef>
            </a:pPr>
            <a:endParaRPr lang="en-US" dirty="0">
              <a:solidFill>
                <a:srgbClr val="000000"/>
              </a:solidFill>
              <a:cs typeface="Times New Roman" pitchFamily="18" charset="0"/>
            </a:endParaRPr>
          </a:p>
        </p:txBody>
      </p:sp>
      <p:sp>
        <p:nvSpPr>
          <p:cNvPr id="7475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20"/>
          <p:cNvGrpSpPr>
            <a:grpSpLocks/>
          </p:cNvGrpSpPr>
          <p:nvPr/>
        </p:nvGrpSpPr>
        <p:grpSpPr bwMode="auto">
          <a:xfrm>
            <a:off x="812800" y="4149061"/>
            <a:ext cx="7464425" cy="849313"/>
            <a:chOff x="512" y="2551"/>
            <a:chExt cx="4702" cy="535"/>
          </a:xfrm>
        </p:grpSpPr>
        <mc:AlternateContent xmlns:mc="http://schemas.openxmlformats.org/markup-compatibility/2006" xmlns:a14="http://schemas.microsoft.com/office/drawing/2010/main">
          <mc:Choice Requires="a14">
            <p:sp>
              <p:nvSpPr>
                <p:cNvPr id="74759" name="Rectangle 21"/>
                <p:cNvSpPr>
                  <a:spLocks noChangeArrowheads="1"/>
                </p:cNvSpPr>
                <p:nvPr/>
              </p:nvSpPr>
              <p:spPr bwMode="auto">
                <a:xfrm>
                  <a:off x="907" y="2572"/>
                  <a:ext cx="1039" cy="514"/>
                </a:xfrm>
                <a:prstGeom prst="rect">
                  <a:avLst/>
                </a:prstGeom>
                <a:noFill/>
                <a:ln w="9525">
                  <a:noFill/>
                  <a:miter lim="800000"/>
                  <a:headEnd/>
                  <a:tailEnd/>
                </a:ln>
              </p:spPr>
              <p:txBody>
                <a:bodyPr anchor="ctr"/>
                <a:lstStyle/>
                <a:p>
                  <a:pPr eaLnBrk="0" hangingPunct="0">
                    <a:lnSpc>
                      <a:spcPct val="90000"/>
                    </a:lnSpc>
                    <a:spcBef>
                      <a:spcPct val="20000"/>
                    </a:spcBef>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𝑒</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num>
                          <m:den>
                            <m:r>
                              <a:rPr lang="en-US" i="1" dirty="0">
                                <a:latin typeface="Cambria Math" panose="02040503050406030204" pitchFamily="18" charset="0"/>
                                <a:sym typeface="Symbol" pitchFamily="18" charset="2"/>
                              </a:rPr>
                              <m:t>𝑞</m:t>
                            </m:r>
                          </m:den>
                        </m:f>
                      </m:oMath>
                    </m:oMathPara>
                  </a14:m>
                  <a:endParaRPr lang="en-US" i="1" dirty="0">
                    <a:sym typeface="Symbol" pitchFamily="18" charset="2"/>
                  </a:endParaRPr>
                </a:p>
              </p:txBody>
            </p:sp>
          </mc:Choice>
          <mc:Fallback xmlns="">
            <p:sp>
              <p:nvSpPr>
                <p:cNvPr id="74759" name="Rectangle 21"/>
                <p:cNvSpPr>
                  <a:spLocks noRot="1" noChangeAspect="1" noMove="1" noResize="1" noEditPoints="1" noAdjustHandles="1" noChangeArrowheads="1" noChangeShapeType="1" noTextEdit="1"/>
                </p:cNvSpPr>
                <p:nvPr/>
              </p:nvSpPr>
              <p:spPr bwMode="auto">
                <a:xfrm>
                  <a:off x="907" y="2572"/>
                  <a:ext cx="1039" cy="514"/>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p:sp>
          <p:nvSpPr>
            <p:cNvPr id="74760" name="Text Box 22"/>
            <p:cNvSpPr txBox="1">
              <a:spLocks noChangeArrowheads="1"/>
            </p:cNvSpPr>
            <p:nvPr/>
          </p:nvSpPr>
          <p:spPr bwMode="auto">
            <a:xfrm>
              <a:off x="3984" y="2558"/>
              <a:ext cx="12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a:t>
              </a:r>
            </a:p>
          </p:txBody>
        </p:sp>
        <p:sp>
          <p:nvSpPr>
            <p:cNvPr id="74761" name="Rectangle 23"/>
            <p:cNvSpPr>
              <a:spLocks noChangeArrowheads="1"/>
            </p:cNvSpPr>
            <p:nvPr/>
          </p:nvSpPr>
          <p:spPr bwMode="auto">
            <a:xfrm>
              <a:off x="512" y="2551"/>
              <a:ext cx="4701" cy="518"/>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74762" name="Rectangle 24"/>
                <p:cNvSpPr>
                  <a:spLocks noChangeArrowheads="1"/>
                </p:cNvSpPr>
                <p:nvPr/>
              </p:nvSpPr>
              <p:spPr bwMode="auto">
                <a:xfrm>
                  <a:off x="2515" y="2551"/>
                  <a:ext cx="1036" cy="525"/>
                </a:xfrm>
                <a:prstGeom prst="rect">
                  <a:avLst/>
                </a:prstGeom>
                <a:noFill/>
                <a:ln w="9525">
                  <a:noFill/>
                  <a:miter lim="800000"/>
                  <a:headEnd/>
                  <a:tailEnd/>
                </a:ln>
              </p:spPr>
              <p:txBody>
                <a:bodyPr anchor="ct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𝑒</m:t>
                            </m:r>
                          </m:sub>
                        </m:sSub>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𝑘𝑞</m:t>
                            </m:r>
                          </m:num>
                          <m:den>
                            <m:r>
                              <a:rPr lang="en-US" i="1" dirty="0">
                                <a:latin typeface="Cambria Math" panose="02040503050406030204" pitchFamily="18" charset="0"/>
                                <a:sym typeface="Symbol" pitchFamily="18" charset="2"/>
                              </a:rPr>
                              <m:t>𝑟</m:t>
                            </m:r>
                          </m:den>
                        </m:f>
                      </m:oMath>
                    </m:oMathPara>
                  </a14:m>
                  <a:endParaRPr lang="en-US" i="1" dirty="0">
                    <a:sym typeface="Symbol" pitchFamily="18" charset="2"/>
                  </a:endParaRPr>
                </a:p>
              </p:txBody>
            </p:sp>
          </mc:Choice>
          <mc:Fallback xmlns="">
            <p:sp>
              <p:nvSpPr>
                <p:cNvPr id="74762" name="Rectangle 24"/>
                <p:cNvSpPr>
                  <a:spLocks noRot="1" noChangeAspect="1" noMove="1" noResize="1" noEditPoints="1" noAdjustHandles="1" noChangeArrowheads="1" noChangeShapeType="1" noTextEdit="1"/>
                </p:cNvSpPr>
                <p:nvPr/>
              </p:nvSpPr>
              <p:spPr bwMode="auto">
                <a:xfrm>
                  <a:off x="2515" y="2551"/>
                  <a:ext cx="1036" cy="525"/>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grpSp>
      <p:sp>
        <p:nvSpPr>
          <p:cNvPr id="258074" name="Text Box 26"/>
          <p:cNvSpPr txBox="1">
            <a:spLocks noChangeArrowheads="1"/>
          </p:cNvSpPr>
          <p:nvPr/>
        </p:nvSpPr>
        <p:spPr bwMode="auto">
          <a:xfrm>
            <a:off x="4724400" y="0"/>
            <a:ext cx="4419600" cy="1311275"/>
          </a:xfrm>
          <a:prstGeom prst="rect">
            <a:avLst/>
          </a:prstGeom>
          <a:solidFill>
            <a:srgbClr val="FFFFFF">
              <a:alpha val="36078"/>
            </a:srgbClr>
          </a:solidFill>
          <a:ln w="9525">
            <a:noFill/>
            <a:miter lim="800000"/>
            <a:headEnd/>
            <a:tailEnd/>
          </a:ln>
        </p:spPr>
        <p:txBody>
          <a:bodyPr>
            <a:spAutoFit/>
          </a:bodyPr>
          <a:lstStyle/>
          <a:p>
            <a:r>
              <a:rPr lang="en-US" sz="2000" dirty="0">
                <a:solidFill>
                  <a:schemeClr val="hlink"/>
                </a:solidFill>
                <a:sym typeface="Symbol" pitchFamily="18" charset="2"/>
              </a:rPr>
              <a:t>Note that electrostatic </a:t>
            </a:r>
            <a:r>
              <a:rPr lang="en-US" sz="2000" i="1" dirty="0">
                <a:solidFill>
                  <a:schemeClr val="hlink"/>
                </a:solidFill>
                <a:sym typeface="Symbol" pitchFamily="18" charset="2"/>
              </a:rPr>
              <a:t>E</a:t>
            </a:r>
            <a:r>
              <a:rPr lang="en-US" sz="2000" baseline="-25000" dirty="0">
                <a:solidFill>
                  <a:schemeClr val="hlink"/>
                </a:solidFill>
                <a:sym typeface="Symbol" pitchFamily="18" charset="2"/>
              </a:rPr>
              <a:t>P</a:t>
            </a:r>
            <a:r>
              <a:rPr lang="en-US" sz="2000" dirty="0">
                <a:solidFill>
                  <a:schemeClr val="hlink"/>
                </a:solidFill>
                <a:sym typeface="Symbol" pitchFamily="18" charset="2"/>
              </a:rPr>
              <a:t> and the </a:t>
            </a:r>
            <a:r>
              <a:rPr lang="en-US" sz="2000" i="1" dirty="0" err="1">
                <a:solidFill>
                  <a:schemeClr val="hlink"/>
                </a:solidFill>
                <a:sym typeface="Symbol" pitchFamily="18" charset="2"/>
              </a:rPr>
              <a:t>V</a:t>
            </a:r>
            <a:r>
              <a:rPr lang="en-US" sz="2000" baseline="-25000" dirty="0" err="1">
                <a:solidFill>
                  <a:schemeClr val="hlink"/>
                </a:solidFill>
                <a:sym typeface="Symbol" pitchFamily="18" charset="2"/>
              </a:rPr>
              <a:t>e</a:t>
            </a:r>
            <a:r>
              <a:rPr lang="en-US" sz="2000" baseline="-25000" dirty="0">
                <a:solidFill>
                  <a:schemeClr val="hlink"/>
                </a:solidFill>
                <a:sym typeface="Symbol" pitchFamily="18" charset="2"/>
              </a:rPr>
              <a:t> </a:t>
            </a:r>
            <a:r>
              <a:rPr lang="en-US" sz="2000" dirty="0">
                <a:solidFill>
                  <a:schemeClr val="hlink"/>
                </a:solidFill>
                <a:sym typeface="Symbol" pitchFamily="18" charset="2"/>
              </a:rPr>
              <a:t>don’t have (-) signs, as did the gravitational forms. Instead, they “inherit” their signs from the charges.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050">
                                            <p:txEl>
                                              <p:pRg st="1" end="1"/>
                                            </p:txEl>
                                          </p:spTgt>
                                        </p:tgtEl>
                                        <p:attrNameLst>
                                          <p:attrName>style.visibility</p:attrName>
                                        </p:attrNameLst>
                                      </p:cBhvr>
                                      <p:to>
                                        <p:strVal val="visible"/>
                                      </p:to>
                                    </p:set>
                                    <p:anim calcmode="lin" valueType="num">
                                      <p:cBhvr additive="base">
                                        <p:cTn id="7" dur="500" fill="hold"/>
                                        <p:tgtEl>
                                          <p:spTgt spid="258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8050">
                                            <p:txEl>
                                              <p:pRg st="2" end="2"/>
                                            </p:txEl>
                                          </p:spTgt>
                                        </p:tgtEl>
                                        <p:attrNameLst>
                                          <p:attrName>style.visibility</p:attrName>
                                        </p:attrNameLst>
                                      </p:cBhvr>
                                      <p:to>
                                        <p:strVal val="visible"/>
                                      </p:to>
                                    </p:set>
                                    <p:anim calcmode="lin" valueType="num">
                                      <p:cBhvr additive="base">
                                        <p:cTn id="13" dur="500" fill="hold"/>
                                        <p:tgtEl>
                                          <p:spTgt spid="2580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8073">
                                            <p:txEl>
                                              <p:pRg st="1" end="1"/>
                                            </p:txEl>
                                          </p:spTgt>
                                        </p:tgtEl>
                                        <p:attrNameLst>
                                          <p:attrName>style.visibility</p:attrName>
                                        </p:attrNameLst>
                                      </p:cBhvr>
                                      <p:to>
                                        <p:strVal val="visible"/>
                                      </p:to>
                                    </p:set>
                                    <p:anim calcmode="lin" valueType="num">
                                      <p:cBhvr additive="base">
                                        <p:cTn id="26" dur="500" fill="hold"/>
                                        <p:tgtEl>
                                          <p:spTgt spid="25807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580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58074">
                                            <p:txEl>
                                              <p:pRg st="0" end="0"/>
                                            </p:txEl>
                                          </p:spTgt>
                                        </p:tgtEl>
                                        <p:attrNameLst>
                                          <p:attrName>style.visibility</p:attrName>
                                        </p:attrNameLst>
                                      </p:cBhvr>
                                      <p:to>
                                        <p:strVal val="visible"/>
                                      </p:to>
                                    </p:set>
                                    <p:anim calcmode="lin" valueType="num">
                                      <p:cBhvr additive="base">
                                        <p:cTn id="32" dur="500" fill="hold"/>
                                        <p:tgtEl>
                                          <p:spTgt spid="25807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580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5597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 </a:t>
            </a:r>
            <a:endParaRPr lang="en-US" altLang="en-US">
              <a:solidFill>
                <a:srgbClr val="000000"/>
              </a:solidFill>
            </a:endParaRPr>
          </a:p>
          <a:p>
            <a:pPr marL="633413" indent="-633413"/>
            <a:r>
              <a:rPr lang="en-US" altLang="en-US">
                <a:solidFill>
                  <a:srgbClr val="000000"/>
                </a:solidFill>
              </a:rPr>
              <a:t>• </a:t>
            </a:r>
            <a:r>
              <a:rPr lang="en-US" altLang="en-US" b="1">
                <a:solidFill>
                  <a:srgbClr val="000000"/>
                </a:solidFill>
              </a:rPr>
              <a:t>Aim 2: </a:t>
            </a:r>
            <a:r>
              <a:rPr lang="en-US" altLang="en-US">
                <a:solidFill>
                  <a:srgbClr val="000000"/>
                </a:solidFill>
              </a:rPr>
              <a:t>Newton’s law of gravitation and Coulomb’s law form part of the structure known as “classical physics”. This body of knowledge has provided the methods and tools of analysis up to the advent of the theory of relativity and the quantum theory. </a:t>
            </a:r>
          </a:p>
          <a:p>
            <a:pPr marL="633413" indent="-633413"/>
            <a:r>
              <a:rPr lang="en-US" altLang="en-US">
                <a:solidFill>
                  <a:srgbClr val="000000"/>
                </a:solidFill>
              </a:rPr>
              <a:t>• </a:t>
            </a:r>
            <a:r>
              <a:rPr lang="en-US" altLang="en-US" b="1">
                <a:solidFill>
                  <a:srgbClr val="000000"/>
                </a:solidFill>
              </a:rPr>
              <a:t>Aim 4: </a:t>
            </a:r>
            <a:r>
              <a:rPr lang="en-US" altLang="en-US">
                <a:solidFill>
                  <a:srgbClr val="000000"/>
                </a:solidFill>
              </a:rPr>
              <a:t>the theories of gravitation and electrostatic interactions allows for a great synthesis in the description of a large number of phenomena</a:t>
            </a:r>
            <a:r>
              <a:rPr lang="en-US" altLang="en-US" b="1">
                <a:solidFill>
                  <a:srgbClr val="000000"/>
                </a:solidFill>
              </a:rPr>
              <a:t> </a:t>
            </a:r>
          </a:p>
        </p:txBody>
      </p:sp>
      <p:sp>
        <p:nvSpPr>
          <p:cNvPr id="819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2153" name="Rectangle 9"/>
              <p:cNvSpPr>
                <a:spLocks noChangeArrowheads="1"/>
              </p:cNvSpPr>
              <p:nvPr/>
            </p:nvSpPr>
            <p:spPr bwMode="auto">
              <a:xfrm>
                <a:off x="685800" y="1700213"/>
                <a:ext cx="7772400" cy="5157787"/>
              </a:xfrm>
              <a:prstGeom prst="rect">
                <a:avLst/>
              </a:prstGeom>
              <a:solidFill>
                <a:srgbClr val="CCFFCC"/>
              </a:solidFill>
              <a:ln w="9525">
                <a:noFill/>
                <a:miter lim="800000"/>
                <a:headEnd/>
                <a:tailEnd/>
              </a:ln>
            </p:spPr>
            <p:txBody>
              <a:bodyPr/>
              <a:lstStyle/>
              <a:p>
                <a:r>
                  <a:rPr lang="en-US" dirty="0" smtClean="0"/>
                  <a:t>PRACTICE: Find the electric potential at a point P located 4.5</a:t>
                </a:r>
                <a:r>
                  <a:rPr lang="en-US" dirty="0">
                    <a:sym typeface="Symbol" pitchFamily="18" charset="2"/>
                  </a:rPr>
                  <a:t>10</a:t>
                </a:r>
                <a:r>
                  <a:rPr lang="en-US" baseline="30000" dirty="0">
                    <a:sym typeface="Symbol" pitchFamily="18" charset="2"/>
                  </a:rPr>
                  <a:t>-10</a:t>
                </a:r>
                <a:r>
                  <a:rPr lang="en-US" dirty="0">
                    <a:sym typeface="Symbol" pitchFamily="18" charset="2"/>
                  </a:rPr>
                  <a:t> m from a proton.</a:t>
                </a:r>
              </a:p>
              <a:p>
                <a:r>
                  <a:rPr lang="en-US" dirty="0">
                    <a:sym typeface="Symbol" pitchFamily="18" charset="2"/>
                  </a:rPr>
                  <a:t>SOLUTION: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=1.6</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r>
                      <a:rPr lang="en-US" i="1" dirty="0">
                        <a:latin typeface="Cambria Math" panose="02040503050406030204" pitchFamily="18" charset="0"/>
                        <a:sym typeface="Symbol" pitchFamily="18" charset="2"/>
                      </a:rPr>
                      <m:t> </m:t>
                    </m:r>
                  </m:oMath>
                </a14:m>
                <a:r>
                  <a:rPr lang="en-US" dirty="0">
                    <a:sym typeface="Symbol" pitchFamily="18" charset="2"/>
                  </a:rPr>
                  <a:t>C so that</a:t>
                </a:r>
              </a:p>
              <a:p>
                <a:r>
                  <a:rPr lang="en-US" i="1" dirty="0">
                    <a:sym typeface="Symbol" pitchFamily="18" charset="2"/>
                  </a:rPr>
                  <a:t>      </a:t>
                </a:r>
                <a14:m>
                  <m:oMath xmlns:m="http://schemas.openxmlformats.org/officeDocument/2006/math">
                    <m:r>
                      <a:rPr lang="en-US" b="0"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𝑒</m:t>
                        </m:r>
                      </m:sub>
                    </m:sSub>
                    <m:r>
                      <a:rPr lang="en-US" i="1" dirty="0">
                        <a:latin typeface="Cambria Math" panose="02040503050406030204" pitchFamily="18" charset="0"/>
                        <a:sym typeface="Symbol" pitchFamily="18" charset="2"/>
                      </a:rPr>
                      <m:t>=</m:t>
                    </m:r>
                    <m:f>
                      <m:fPr>
                        <m:ctrlPr>
                          <a:rPr lang="en-US" i="1" dirty="0">
                            <a:solidFill>
                              <a:srgbClr val="000000"/>
                            </a:solidFill>
                            <a:latin typeface="Cambria Math" panose="02040503050406030204" pitchFamily="18" charset="0"/>
                            <a:sym typeface="Symbol" pitchFamily="18" charset="2"/>
                          </a:rPr>
                        </m:ctrlPr>
                      </m:fPr>
                      <m:num>
                        <m:r>
                          <a:rPr lang="en-US" i="1" dirty="0" err="1">
                            <a:solidFill>
                              <a:srgbClr val="000000"/>
                            </a:solidFill>
                            <a:latin typeface="Cambria Math" panose="02040503050406030204" pitchFamily="18" charset="0"/>
                            <a:sym typeface="Symbol" pitchFamily="18" charset="2"/>
                          </a:rPr>
                          <m:t>𝑘𝑞</m:t>
                        </m:r>
                      </m:num>
                      <m:den>
                        <m:r>
                          <a:rPr lang="en-US" i="1" dirty="0">
                            <a:solidFill>
                              <a:srgbClr val="000000"/>
                            </a:solidFill>
                            <a:latin typeface="Cambria Math" panose="02040503050406030204" pitchFamily="18" charset="0"/>
                            <a:sym typeface="Symbol" pitchFamily="18" charset="2"/>
                          </a:rPr>
                          <m:t>𝑟</m:t>
                        </m:r>
                      </m:den>
                    </m:f>
                  </m:oMath>
                </a14:m>
                <a:endParaRPr lang="en-US" i="1" dirty="0">
                  <a:solidFill>
                    <a:srgbClr val="000000"/>
                  </a:solidFill>
                  <a:sym typeface="Symbol" pitchFamily="18" charset="2"/>
                </a:endParaRPr>
              </a:p>
              <a:p>
                <a:r>
                  <a:rPr lang="en-US" i="1" dirty="0">
                    <a:sym typeface="Symbol" pitchFamily="18" charset="2"/>
                  </a:rPr>
                  <a:t>        </a:t>
                </a: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m:t>
                    </m:r>
                    <m:f>
                      <m:fPr>
                        <m:ctrlPr>
                          <a:rPr lang="en-US" i="1" dirty="0">
                            <a:solidFill>
                              <a:srgbClr val="000000"/>
                            </a:solidFill>
                            <a:latin typeface="Cambria Math" panose="02040503050406030204" pitchFamily="18" charset="0"/>
                            <a:sym typeface="Symbol" pitchFamily="18" charset="2"/>
                          </a:rPr>
                        </m:ctrlPr>
                      </m:fPr>
                      <m:num>
                        <m:d>
                          <m:dPr>
                            <m:ctrlPr>
                              <a:rPr lang="en-US" i="1" dirty="0">
                                <a:solidFill>
                                  <a:srgbClr val="000000"/>
                                </a:solidFill>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8.99</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9</m:t>
                                </m:r>
                              </m:sup>
                            </m:sSup>
                          </m:e>
                        </m:d>
                        <m:d>
                          <m:dPr>
                            <m:ctrlPr>
                              <a:rPr lang="en-US" b="0" i="1" dirty="0">
                                <a:solidFill>
                                  <a:srgbClr val="000000"/>
                                </a:solidFill>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1.6</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e>
                        </m:d>
                      </m:num>
                      <m:den>
                        <m:r>
                          <a:rPr lang="en-US" i="1" dirty="0">
                            <a:latin typeface="Cambria Math" panose="02040503050406030204" pitchFamily="18" charset="0"/>
                          </a:rPr>
                          <m:t>4.5</m:t>
                        </m:r>
                        <m:r>
                          <a:rPr lang="en-US" i="1" dirty="0">
                            <a:latin typeface="Cambria Math" panose="02040503050406030204" pitchFamily="18" charset="0"/>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−10</m:t>
                            </m:r>
                          </m:sup>
                        </m:sSup>
                      </m:den>
                    </m:f>
                    <m:r>
                      <a:rPr lang="en-US" b="0" i="1" dirty="0" smtClean="0">
                        <a:solidFill>
                          <a:srgbClr val="000000"/>
                        </a:solidFill>
                        <a:latin typeface="Cambria Math" panose="02040503050406030204" pitchFamily="18" charset="0"/>
                        <a:sym typeface="Symbol" pitchFamily="18" charset="2"/>
                      </a:rPr>
                      <m:t>=</m:t>
                    </m:r>
                    <m:r>
                      <a:rPr lang="en-US" i="1" dirty="0" smtClean="0">
                        <a:solidFill>
                          <a:srgbClr val="000000"/>
                        </a:solidFill>
                        <a:latin typeface="Cambria Math" panose="02040503050406030204" pitchFamily="18" charset="0"/>
                        <a:sym typeface="Symbol" pitchFamily="18" charset="2"/>
                      </a:rPr>
                      <m:t>3.2 </m:t>
                    </m:r>
                  </m:oMath>
                </a14:m>
                <a:r>
                  <a:rPr lang="en-US" dirty="0">
                    <a:solidFill>
                      <a:srgbClr val="000000"/>
                    </a:solidFill>
                    <a:sym typeface="Symbol" pitchFamily="18" charset="2"/>
                  </a:rPr>
                  <a:t>J</a:t>
                </a:r>
                <a:r>
                  <a:rPr lang="en-US" baseline="-25000" dirty="0">
                    <a:solidFill>
                      <a:srgbClr val="000000"/>
                    </a:solidFill>
                    <a:sym typeface="Symbol" pitchFamily="18" charset="2"/>
                  </a:rPr>
                  <a:t> </a:t>
                </a:r>
                <a:r>
                  <a:rPr lang="en-US" dirty="0">
                    <a:solidFill>
                      <a:srgbClr val="000000"/>
                    </a:solidFill>
                    <a:sym typeface="Symbol" pitchFamily="18" charset="2"/>
                  </a:rPr>
                  <a:t>C</a:t>
                </a:r>
                <a:r>
                  <a:rPr lang="en-US" baseline="30000" dirty="0">
                    <a:solidFill>
                      <a:srgbClr val="000000"/>
                    </a:solidFill>
                    <a:sym typeface="Symbol" pitchFamily="18" charset="2"/>
                  </a:rPr>
                  <a:t>-1</a:t>
                </a:r>
                <a:r>
                  <a:rPr lang="en-US" dirty="0">
                    <a:solidFill>
                      <a:srgbClr val="000000"/>
                    </a:solidFill>
                    <a:sym typeface="Symbol" pitchFamily="18" charset="2"/>
                  </a:rPr>
                  <a:t>    </a:t>
                </a:r>
                <a:r>
                  <a:rPr lang="en-US" dirty="0" smtClean="0">
                    <a:solidFill>
                      <a:srgbClr val="000000"/>
                    </a:solidFill>
                    <a:sym typeface="Symbol" pitchFamily="18" charset="2"/>
                  </a:rPr>
                  <a:t>(</a:t>
                </a:r>
                <a:r>
                  <a:rPr lang="en-US" dirty="0">
                    <a:solidFill>
                      <a:schemeClr val="hlink"/>
                    </a:solidFill>
                    <a:sym typeface="Symbol" pitchFamily="18" charset="2"/>
                  </a:rPr>
                  <a:t>which is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3.2</m:t>
                    </m:r>
                  </m:oMath>
                </a14:m>
                <a:r>
                  <a:rPr lang="en-US" dirty="0">
                    <a:solidFill>
                      <a:schemeClr val="hlink"/>
                    </a:solidFill>
                    <a:sym typeface="Symbol" pitchFamily="18" charset="2"/>
                  </a:rPr>
                  <a:t> V</a:t>
                </a:r>
                <a:r>
                  <a:rPr lang="en-US" dirty="0">
                    <a:solidFill>
                      <a:srgbClr val="000000"/>
                    </a:solidFill>
                    <a:sym typeface="Symbol" pitchFamily="18" charset="2"/>
                  </a:rPr>
                  <a:t>)</a:t>
                </a:r>
              </a:p>
              <a:p>
                <a:r>
                  <a:rPr lang="en-US" dirty="0" smtClean="0"/>
                  <a:t>PRACTICE</a:t>
                </a:r>
                <a:r>
                  <a:rPr lang="en-US" dirty="0"/>
                  <a:t>: If we place an electron at P what will be the electric potential energy stored in the proton-electron combo?</a:t>
                </a:r>
              </a:p>
              <a:p>
                <a:r>
                  <a:rPr lang="en-US" dirty="0"/>
                  <a:t>SOLUTION: From </a:t>
                </a:r>
                <a14:m>
                  <m:oMath xmlns:m="http://schemas.openxmlformats.org/officeDocument/2006/math">
                    <m:r>
                      <a:rPr lang="en-US" i="1" dirty="0" err="1">
                        <a:latin typeface="Cambria Math" panose="02040503050406030204" pitchFamily="18" charset="0"/>
                        <a:sym typeface="Symbol" pitchFamily="18" charset="2"/>
                      </a:rPr>
                      <m:t>𝑉</m:t>
                    </m:r>
                    <m:r>
                      <a:rPr lang="en-US" i="1" baseline="-25000" dirty="0" err="1">
                        <a:latin typeface="Cambria Math" panose="02040503050406030204" pitchFamily="18" charset="0"/>
                        <a:sym typeface="Symbol" pitchFamily="18" charset="2"/>
                      </a:rPr>
                      <m:t>𝑒</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num>
                      <m:den>
                        <m:r>
                          <a:rPr lang="en-US" i="1" dirty="0">
                            <a:latin typeface="Cambria Math" panose="02040503050406030204" pitchFamily="18" charset="0"/>
                            <a:sym typeface="Symbol" pitchFamily="18" charset="2"/>
                          </a:rPr>
                          <m:t>𝑞</m:t>
                        </m:r>
                      </m:den>
                    </m:f>
                    <m:r>
                      <a:rPr lang="en-US" i="1" dirty="0">
                        <a:latin typeface="Cambria Math" panose="02040503050406030204" pitchFamily="18" charset="0"/>
                        <a:sym typeface="Symbol" pitchFamily="18" charset="2"/>
                      </a:rPr>
                      <m:t> </m:t>
                    </m:r>
                  </m:oMath>
                </a14:m>
                <a:r>
                  <a:rPr lang="en-US" dirty="0">
                    <a:sym typeface="Symbol" pitchFamily="18" charset="2"/>
                  </a:rPr>
                  <a:t>we see that</a:t>
                </a:r>
                <a:endParaRPr lang="en-US" dirty="0">
                  <a:solidFill>
                    <a:srgbClr val="000000"/>
                  </a:solidFill>
                  <a:sym typeface="Symbol" pitchFamily="18" charset="2"/>
                </a:endParaRPr>
              </a:p>
              <a:p>
                <a:r>
                  <a:rPr lang="en-US" dirty="0">
                    <a:solidFill>
                      <a:srgbClr val="000000"/>
                    </a:solidFill>
                    <a:cs typeface="Times New Roman" pitchFamily="18" charset="0"/>
                    <a:sym typeface="Symbol" pitchFamily="18" charset="2"/>
                  </a:rPr>
                  <a:t>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i="1" dirty="0" err="1">
                        <a:solidFill>
                          <a:srgbClr val="000000"/>
                        </a:solidFill>
                        <a:latin typeface="Cambria Math" panose="02040503050406030204" pitchFamily="18" charset="0"/>
                        <a:sym typeface="Symbol" pitchFamily="18" charset="2"/>
                      </a:rPr>
                      <m:t>𝑞</m:t>
                    </m:r>
                    <m:r>
                      <a:rPr lang="en-US" i="1" dirty="0" smtClean="0">
                        <a:solidFill>
                          <a:srgbClr val="000000"/>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rgbClr val="000000"/>
                            </a:solidFill>
                            <a:latin typeface="Cambria Math" panose="02040503050406030204" pitchFamily="18" charset="0"/>
                            <a:ea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𝑒</m:t>
                        </m:r>
                      </m:sub>
                    </m:sSub>
                    <m:r>
                      <a:rPr lang="en-US" i="1" dirty="0">
                        <a:latin typeface="Cambria Math" panose="02040503050406030204" pitchFamily="18" charset="0"/>
                        <a:sym typeface="Symbol" pitchFamily="18" charset="2"/>
                      </a:rPr>
                      <m:t> </m:t>
                    </m:r>
                  </m:oMath>
                </a14:m>
                <a:endParaRPr lang="en-US" dirty="0">
                  <a:sym typeface="Symbol" pitchFamily="18" charset="2"/>
                </a:endParaRPr>
              </a:p>
              <a:p>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=(−1.6</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r>
                      <a:rPr lang="en-US" i="1" dirty="0">
                        <a:latin typeface="Cambria Math" panose="02040503050406030204" pitchFamily="18" charset="0"/>
                        <a:sym typeface="Symbol" pitchFamily="18" charset="2"/>
                      </a:rPr>
                      <m:t>)(3.2)</m:t>
                    </m:r>
                  </m:oMath>
                </a14:m>
                <a:endParaRPr lang="en-US" dirty="0">
                  <a:sym typeface="Symbol" pitchFamily="18" charset="2"/>
                </a:endParaRPr>
              </a:p>
              <a:p>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=5.1</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r>
                      <a:rPr lang="en-US" i="1" dirty="0">
                        <a:latin typeface="Cambria Math" panose="02040503050406030204" pitchFamily="18" charset="0"/>
                        <a:sym typeface="Symbol" pitchFamily="18" charset="2"/>
                      </a:rPr>
                      <m:t> </m:t>
                    </m:r>
                  </m:oMath>
                </a14:m>
                <a:r>
                  <a:rPr lang="en-US" dirty="0">
                    <a:sym typeface="Symbol" pitchFamily="18" charset="2"/>
                  </a:rPr>
                  <a:t>J </a:t>
                </a:r>
                <a:r>
                  <a:rPr lang="en-US" dirty="0" smtClean="0">
                    <a:sym typeface="Symbol" pitchFamily="18" charset="2"/>
                  </a:rPr>
                  <a:t>  (</a:t>
                </a:r>
                <a:r>
                  <a:rPr lang="en-US" dirty="0">
                    <a:solidFill>
                      <a:schemeClr val="hlink"/>
                    </a:solidFill>
                    <a:sym typeface="Symbol" pitchFamily="18" charset="2"/>
                  </a:rPr>
                  <a:t>which is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3.2</m:t>
                    </m:r>
                  </m:oMath>
                </a14:m>
                <a:r>
                  <a:rPr lang="en-US" dirty="0">
                    <a:solidFill>
                      <a:schemeClr val="hlink"/>
                    </a:solidFill>
                    <a:sym typeface="Symbol" pitchFamily="18" charset="2"/>
                  </a:rPr>
                  <a:t> eV</a:t>
                </a:r>
                <a:r>
                  <a:rPr lang="en-US" dirty="0">
                    <a:sym typeface="Symbol" pitchFamily="18" charset="2"/>
                  </a:rPr>
                  <a:t>)</a:t>
                </a:r>
                <a:endParaRPr lang="en-US" baseline="30000" dirty="0">
                  <a:sym typeface="Symbol" pitchFamily="18" charset="2"/>
                </a:endParaRPr>
              </a:p>
            </p:txBody>
          </p:sp>
        </mc:Choice>
        <mc:Fallback xmlns="">
          <p:sp>
            <p:nvSpPr>
              <p:cNvPr id="262153" name="Rectangle 9"/>
              <p:cNvSpPr>
                <a:spLocks noRot="1" noChangeAspect="1" noMove="1" noResize="1" noEditPoints="1" noAdjustHandles="1" noChangeArrowheads="1" noChangeShapeType="1" noTextEdit="1"/>
              </p:cNvSpPr>
              <p:nvPr/>
            </p:nvSpPr>
            <p:spPr bwMode="auto">
              <a:xfrm>
                <a:off x="685800" y="1700213"/>
                <a:ext cx="7772400" cy="5157787"/>
              </a:xfrm>
              <a:prstGeom prst="rect">
                <a:avLst/>
              </a:prstGeom>
              <a:blipFill>
                <a:blip r:embed="rId5"/>
                <a:stretch>
                  <a:fillRect l="-1255" t="-827" r="-1725" b="-946"/>
                </a:stretch>
              </a:blipFill>
              <a:ln w="9525">
                <a:noFill/>
                <a:miter lim="800000"/>
                <a:headEnd/>
                <a:tailEnd/>
              </a:ln>
            </p:spPr>
            <p:txBody>
              <a:bodyPr/>
              <a:lstStyle/>
              <a:p>
                <a:r>
                  <a:rPr lang="en-US">
                    <a:noFill/>
                  </a:rPr>
                  <a:t> </a:t>
                </a:r>
              </a:p>
            </p:txBody>
          </p:sp>
        </mc:Fallback>
      </mc:AlternateContent>
      <p:sp>
        <p:nvSpPr>
          <p:cNvPr id="75779" name="Rectangle 2"/>
          <p:cNvSpPr>
            <a:spLocks noChangeArrowheads="1"/>
          </p:cNvSpPr>
          <p:nvPr/>
        </p:nvSpPr>
        <p:spPr bwMode="auto">
          <a:xfrm>
            <a:off x="685800" y="1338263"/>
            <a:ext cx="7772400" cy="419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electrostatic</a:t>
            </a:r>
            <a:endParaRPr lang="en-US">
              <a:solidFill>
                <a:schemeClr val="accent2"/>
              </a:solidFill>
            </a:endParaRPr>
          </a:p>
        </p:txBody>
      </p:sp>
      <p:sp>
        <p:nvSpPr>
          <p:cNvPr id="7578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153">
                                            <p:txEl>
                                              <p:pRg st="0" end="0"/>
                                            </p:txEl>
                                          </p:spTgt>
                                        </p:tgtEl>
                                        <p:attrNameLst>
                                          <p:attrName>style.visibility</p:attrName>
                                        </p:attrNameLst>
                                      </p:cBhvr>
                                      <p:to>
                                        <p:strVal val="visible"/>
                                      </p:to>
                                    </p:set>
                                    <p:anim calcmode="lin" valueType="num">
                                      <p:cBhvr additive="base">
                                        <p:cTn id="7" dur="500" fill="hold"/>
                                        <p:tgtEl>
                                          <p:spTgt spid="2621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21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2153">
                                            <p:txEl>
                                              <p:pRg st="1" end="1"/>
                                            </p:txEl>
                                          </p:spTgt>
                                        </p:tgtEl>
                                        <p:attrNameLst>
                                          <p:attrName>style.visibility</p:attrName>
                                        </p:attrNameLst>
                                      </p:cBhvr>
                                      <p:to>
                                        <p:strVal val="visible"/>
                                      </p:to>
                                    </p:set>
                                    <p:anim calcmode="lin" valueType="num">
                                      <p:cBhvr additive="base">
                                        <p:cTn id="13" dur="500" fill="hold"/>
                                        <p:tgtEl>
                                          <p:spTgt spid="2621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215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2153">
                                            <p:txEl>
                                              <p:pRg st="2" end="2"/>
                                            </p:txEl>
                                          </p:spTgt>
                                        </p:tgtEl>
                                        <p:attrNameLst>
                                          <p:attrName>style.visibility</p:attrName>
                                        </p:attrNameLst>
                                      </p:cBhvr>
                                      <p:to>
                                        <p:strVal val="visible"/>
                                      </p:to>
                                    </p:set>
                                    <p:anim calcmode="lin" valueType="num">
                                      <p:cBhvr additive="base">
                                        <p:cTn id="19" dur="500" fill="hold"/>
                                        <p:tgtEl>
                                          <p:spTgt spid="2621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215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2153">
                                            <p:txEl>
                                              <p:pRg st="3" end="3"/>
                                            </p:txEl>
                                          </p:spTgt>
                                        </p:tgtEl>
                                        <p:attrNameLst>
                                          <p:attrName>style.visibility</p:attrName>
                                        </p:attrNameLst>
                                      </p:cBhvr>
                                      <p:to>
                                        <p:strVal val="visible"/>
                                      </p:to>
                                    </p:set>
                                    <p:anim calcmode="lin" valueType="num">
                                      <p:cBhvr additive="base">
                                        <p:cTn id="25" dur="500" fill="hold"/>
                                        <p:tgtEl>
                                          <p:spTgt spid="2621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21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2153">
                                            <p:txEl>
                                              <p:pRg st="4" end="4"/>
                                            </p:txEl>
                                          </p:spTgt>
                                        </p:tgtEl>
                                        <p:attrNameLst>
                                          <p:attrName>style.visibility</p:attrName>
                                        </p:attrNameLst>
                                      </p:cBhvr>
                                      <p:to>
                                        <p:strVal val="visible"/>
                                      </p:to>
                                    </p:set>
                                    <p:anim calcmode="lin" valueType="num">
                                      <p:cBhvr additive="base">
                                        <p:cTn id="31" dur="500" fill="hold"/>
                                        <p:tgtEl>
                                          <p:spTgt spid="26215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21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2153">
                                            <p:txEl>
                                              <p:pRg st="5" end="5"/>
                                            </p:txEl>
                                          </p:spTgt>
                                        </p:tgtEl>
                                        <p:attrNameLst>
                                          <p:attrName>style.visibility</p:attrName>
                                        </p:attrNameLst>
                                      </p:cBhvr>
                                      <p:to>
                                        <p:strVal val="visible"/>
                                      </p:to>
                                    </p:set>
                                    <p:anim calcmode="lin" valueType="num">
                                      <p:cBhvr additive="base">
                                        <p:cTn id="37" dur="500" fill="hold"/>
                                        <p:tgtEl>
                                          <p:spTgt spid="26215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21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2153">
                                            <p:txEl>
                                              <p:pRg st="6" end="6"/>
                                            </p:txEl>
                                          </p:spTgt>
                                        </p:tgtEl>
                                        <p:attrNameLst>
                                          <p:attrName>style.visibility</p:attrName>
                                        </p:attrNameLst>
                                      </p:cBhvr>
                                      <p:to>
                                        <p:strVal val="visible"/>
                                      </p:to>
                                    </p:set>
                                    <p:anim calcmode="lin" valueType="num">
                                      <p:cBhvr additive="base">
                                        <p:cTn id="43" dur="500" fill="hold"/>
                                        <p:tgtEl>
                                          <p:spTgt spid="26215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21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2153">
                                            <p:txEl>
                                              <p:pRg st="7" end="7"/>
                                            </p:txEl>
                                          </p:spTgt>
                                        </p:tgtEl>
                                        <p:attrNameLst>
                                          <p:attrName>style.visibility</p:attrName>
                                        </p:attrNameLst>
                                      </p:cBhvr>
                                      <p:to>
                                        <p:strVal val="visible"/>
                                      </p:to>
                                    </p:set>
                                    <p:anim calcmode="lin" valueType="num">
                                      <p:cBhvr additive="base">
                                        <p:cTn id="49" dur="500" fill="hold"/>
                                        <p:tgtEl>
                                          <p:spTgt spid="26215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215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2153">
                                            <p:txEl>
                                              <p:pRg st="8" end="8"/>
                                            </p:txEl>
                                          </p:spTgt>
                                        </p:tgtEl>
                                        <p:attrNameLst>
                                          <p:attrName>style.visibility</p:attrName>
                                        </p:attrNameLst>
                                      </p:cBhvr>
                                      <p:to>
                                        <p:strVal val="visible"/>
                                      </p:to>
                                    </p:set>
                                    <p:anim calcmode="lin" valueType="num">
                                      <p:cBhvr additive="base">
                                        <p:cTn id="55" dur="500" fill="hold"/>
                                        <p:tgtEl>
                                          <p:spTgt spid="26215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215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8292" name="Rectangle 4"/>
              <p:cNvSpPr>
                <a:spLocks noChangeArrowheads="1"/>
              </p:cNvSpPr>
              <p:nvPr/>
            </p:nvSpPr>
            <p:spPr bwMode="auto">
              <a:xfrm>
                <a:off x="674688" y="2876550"/>
                <a:ext cx="7772400" cy="3981450"/>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Find the electric potential at the                 center of the circle of protons shown. The                    radius of the circle is the size of a small                     nucleus, or 3.010</a:t>
                </a:r>
                <a:r>
                  <a:rPr lang="en-US" baseline="30000" dirty="0">
                    <a:sym typeface="Symbol" pitchFamily="18" charset="2"/>
                  </a:rPr>
                  <a:t>-15</a:t>
                </a:r>
                <a:r>
                  <a:rPr lang="en-US" dirty="0">
                    <a:sym typeface="Symbol" pitchFamily="18" charset="2"/>
                  </a:rPr>
                  <a:t> m.</a:t>
                </a:r>
              </a:p>
              <a:p>
                <a:pPr eaLnBrk="0" hangingPunct="0">
                  <a:spcBef>
                    <a:spcPct val="20000"/>
                  </a:spcBef>
                </a:pPr>
                <a:r>
                  <a:rPr lang="en-US" dirty="0">
                    <a:sym typeface="Symbol" pitchFamily="18" charset="2"/>
                  </a:rPr>
                  <a:t>SOLUTION: Because potential is a scalar, it doesn’t matter how the charges are arranged on the circle.</a:t>
                </a:r>
              </a:p>
              <a:p>
                <a:pPr eaLnBrk="0" hangingPunct="0">
                  <a:spcBef>
                    <a:spcPct val="20000"/>
                  </a:spcBef>
                </a:pPr>
                <a:r>
                  <a:rPr lang="en-US" dirty="0">
                    <a:sym typeface="Symbol" pitchFamily="18" charset="2"/>
                  </a:rPr>
                  <a:t>For each proton </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=3.0</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−15</m:t>
                        </m:r>
                      </m:sup>
                    </m:sSup>
                    <m:r>
                      <a:rPr lang="en-US" i="1" dirty="0">
                        <a:latin typeface="Cambria Math" panose="02040503050406030204" pitchFamily="18" charset="0"/>
                        <a:sym typeface="Symbol" pitchFamily="18" charset="2"/>
                      </a:rPr>
                      <m:t> </m:t>
                    </m:r>
                  </m:oMath>
                </a14:m>
                <a:r>
                  <a:rPr lang="en-US" dirty="0">
                    <a:sym typeface="Symbol" pitchFamily="18" charset="2"/>
                  </a:rPr>
                  <a:t>m. Then each charge contributes </a:t>
                </a:r>
                <a14:m>
                  <m:oMath xmlns:m="http://schemas.openxmlformats.org/officeDocument/2006/math">
                    <m:sSub>
                      <m:sSubPr>
                        <m:ctrlPr>
                          <a:rPr lang="en-US" sz="2000" b="0" i="1" dirty="0" smtClean="0">
                            <a:latin typeface="Cambria Math" panose="02040503050406030204" pitchFamily="18" charset="0"/>
                            <a:sym typeface="Symbol" pitchFamily="18" charset="2"/>
                          </a:rPr>
                        </m:ctrlPr>
                      </m:sSubPr>
                      <m:e>
                        <m:r>
                          <a:rPr lang="en-US" sz="2000" i="1" dirty="0" smtClean="0">
                            <a:latin typeface="Cambria Math" panose="02040503050406030204" pitchFamily="18" charset="0"/>
                            <a:sym typeface="Symbol" pitchFamily="18" charset="2"/>
                          </a:rPr>
                          <m:t>𝑉</m:t>
                        </m:r>
                      </m:e>
                      <m:sub>
                        <m:r>
                          <a:rPr lang="en-US" sz="2000" b="0" i="1" dirty="0" smtClean="0">
                            <a:latin typeface="Cambria Math" panose="02040503050406030204" pitchFamily="18" charset="0"/>
                            <a:sym typeface="Symbol" pitchFamily="18" charset="2"/>
                          </a:rPr>
                          <m:t>𝑒</m:t>
                        </m:r>
                      </m:sub>
                    </m:sSub>
                    <m:r>
                      <a:rPr lang="en-US" sz="2000" i="1" dirty="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err="1">
                            <a:latin typeface="Cambria Math" panose="02040503050406030204" pitchFamily="18" charset="0"/>
                            <a:sym typeface="Symbol" pitchFamily="18" charset="2"/>
                          </a:rPr>
                          <m:t>𝑘𝑞</m:t>
                        </m:r>
                      </m:num>
                      <m:den>
                        <m:r>
                          <a:rPr lang="en-US" sz="2000" i="1" dirty="0">
                            <a:latin typeface="Cambria Math" panose="02040503050406030204" pitchFamily="18" charset="0"/>
                            <a:sym typeface="Symbol" pitchFamily="18" charset="2"/>
                          </a:rPr>
                          <m:t>𝑟</m:t>
                        </m:r>
                      </m:den>
                    </m:f>
                    <m:r>
                      <a:rPr lang="en-US" sz="2000" i="1" dirty="0">
                        <a:latin typeface="Cambria Math" panose="02040503050406030204" pitchFamily="18" charset="0"/>
                        <a:sym typeface="Symbol" pitchFamily="18" charset="2"/>
                      </a:rPr>
                      <m:t> </m:t>
                    </m:r>
                  </m:oMath>
                </a14:m>
                <a:r>
                  <a:rPr lang="en-US" dirty="0">
                    <a:sym typeface="Symbol" pitchFamily="18" charset="2"/>
                  </a:rPr>
                  <a:t>so that</a:t>
                </a:r>
              </a:p>
              <a:p>
                <a:pPr eaLnBrk="0" hangingPunct="0">
                  <a:spcBef>
                    <a:spcPct val="20000"/>
                  </a:spcBef>
                </a:pP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𝑒</m:t>
                        </m:r>
                      </m:sub>
                    </m:sSub>
                    <m:r>
                      <a:rPr lang="en-US" i="1" dirty="0">
                        <a:latin typeface="Cambria Math" panose="02040503050406030204" pitchFamily="18" charset="0"/>
                        <a:sym typeface="Symbol" pitchFamily="18" charset="2"/>
                      </a:rPr>
                      <m:t>=4</m:t>
                    </m:r>
                    <m:d>
                      <m:dPr>
                        <m:ctrlPr>
                          <a:rPr lang="en-US" b="0" i="1" dirty="0" smtClean="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d>
                              <m:dPr>
                                <m:ctrlPr>
                                  <a:rPr lang="en-US" i="1" dirty="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9.0</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9</m:t>
                                    </m:r>
                                  </m:sup>
                                </m:sSup>
                              </m:e>
                            </m:d>
                            <m:d>
                              <m:dPr>
                                <m:ctrlPr>
                                  <a:rPr lang="en-US" b="0" i="1" dirty="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1.6</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e>
                            </m:d>
                          </m:num>
                          <m:den>
                            <m:r>
                              <a:rPr lang="en-US" i="1" dirty="0">
                                <a:latin typeface="Cambria Math" panose="02040503050406030204" pitchFamily="18" charset="0"/>
                                <a:sym typeface="Symbol" pitchFamily="18" charset="2"/>
                              </a:rPr>
                              <m:t>3.0</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−15</m:t>
                                </m:r>
                              </m:sup>
                            </m:sSup>
                          </m:den>
                        </m:f>
                      </m:e>
                    </m:d>
                    <m:r>
                      <a:rPr lang="en-US"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1.9</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oMath>
                </a14:m>
                <a:r>
                  <a:rPr lang="en-US" dirty="0">
                    <a:sym typeface="Symbol" pitchFamily="18" charset="2"/>
                  </a:rPr>
                  <a:t> </a:t>
                </a:r>
                <a:r>
                  <a:rPr lang="en-US" dirty="0" smtClean="0">
                    <a:sym typeface="Symbol" pitchFamily="18" charset="2"/>
                  </a:rPr>
                  <a:t>NC</a:t>
                </a:r>
                <a:r>
                  <a:rPr lang="en-US" baseline="30000" dirty="0" smtClean="0">
                    <a:sym typeface="Symbol" pitchFamily="18" charset="2"/>
                  </a:rPr>
                  <a:t>-1 </a:t>
                </a:r>
                <a:r>
                  <a:rPr lang="en-US" dirty="0" smtClean="0">
                    <a:sym typeface="Symbol" pitchFamily="18" charset="2"/>
                  </a:rPr>
                  <a:t>(</a:t>
                </a:r>
                <a:r>
                  <a:rPr lang="en-US" sz="2300" dirty="0">
                    <a:solidFill>
                      <a:schemeClr val="hlink"/>
                    </a:solidFill>
                    <a:sym typeface="Symbol" pitchFamily="18" charset="2"/>
                  </a:rPr>
                  <a:t>or 1.910</a:t>
                </a:r>
                <a:r>
                  <a:rPr lang="en-US" sz="2300" baseline="30000" dirty="0">
                    <a:solidFill>
                      <a:schemeClr val="hlink"/>
                    </a:solidFill>
                    <a:sym typeface="Symbol" pitchFamily="18" charset="2"/>
                  </a:rPr>
                  <a:t>6</a:t>
                </a:r>
                <a:r>
                  <a:rPr lang="en-US" sz="2300" dirty="0">
                    <a:solidFill>
                      <a:schemeClr val="hlink"/>
                    </a:solidFill>
                    <a:sym typeface="Symbol" pitchFamily="18" charset="2"/>
                  </a:rPr>
                  <a:t> V</a:t>
                </a:r>
                <a:r>
                  <a:rPr lang="en-US" dirty="0" smtClean="0">
                    <a:sym typeface="Symbol" pitchFamily="18" charset="2"/>
                  </a:rPr>
                  <a:t>)</a:t>
                </a:r>
                <a:endParaRPr lang="en-US" dirty="0">
                  <a:sym typeface="Symbol" pitchFamily="18" charset="2"/>
                </a:endParaRPr>
              </a:p>
            </p:txBody>
          </p:sp>
        </mc:Choice>
        <mc:Fallback xmlns="">
          <p:sp>
            <p:nvSpPr>
              <p:cNvPr id="268292" name="Rectangle 4"/>
              <p:cNvSpPr>
                <a:spLocks noRot="1" noChangeAspect="1" noMove="1" noResize="1" noEditPoints="1" noAdjustHandles="1" noChangeArrowheads="1" noChangeShapeType="1" noTextEdit="1"/>
              </p:cNvSpPr>
              <p:nvPr/>
            </p:nvSpPr>
            <p:spPr bwMode="auto">
              <a:xfrm>
                <a:off x="674688" y="2876550"/>
                <a:ext cx="7772400" cy="3981450"/>
              </a:xfrm>
              <a:prstGeom prst="rect">
                <a:avLst/>
              </a:prstGeom>
              <a:blipFill>
                <a:blip r:embed="rId7"/>
                <a:stretch>
                  <a:fillRect l="-1255" t="-1072" r="-314" b="-919"/>
                </a:stretch>
              </a:blipFill>
              <a:ln w="9525">
                <a:noFill/>
                <a:miter lim="800000"/>
                <a:headEnd/>
                <a:tailEnd/>
              </a:ln>
            </p:spPr>
            <p:txBody>
              <a:bodyPr/>
              <a:lstStyle/>
              <a:p>
                <a:r>
                  <a:rPr lang="en-US">
                    <a:noFill/>
                  </a:rPr>
                  <a:t> </a:t>
                </a:r>
              </a:p>
            </p:txBody>
          </p:sp>
        </mc:Fallback>
      </mc:AlternateContent>
      <p:sp>
        <p:nvSpPr>
          <p:cNvPr id="268290" name="Rectangle 2"/>
          <p:cNvSpPr>
            <a:spLocks noChangeArrowheads="1"/>
          </p:cNvSpPr>
          <p:nvPr/>
        </p:nvSpPr>
        <p:spPr bwMode="auto">
          <a:xfrm>
            <a:off x="685800" y="1338263"/>
            <a:ext cx="7772400" cy="1546225"/>
          </a:xfrm>
          <a:prstGeom prst="rect">
            <a:avLst/>
          </a:prstGeom>
          <a:solidFill>
            <a:srgbClr val="EAEAEA"/>
          </a:solidFill>
          <a:ln w="9525">
            <a:noFill/>
            <a:miter lim="800000"/>
            <a:headEnd/>
            <a:tailEnd/>
          </a:ln>
        </p:spPr>
        <p:txBody>
          <a:bodyPr/>
          <a:lstStyle/>
          <a:p>
            <a:r>
              <a:rPr lang="en-US" altLang="en-US" i="1">
                <a:solidFill>
                  <a:schemeClr val="accent2"/>
                </a:solidFill>
              </a:rPr>
              <a:t>Potential and potential energy </a:t>
            </a:r>
            <a:r>
              <a:rPr lang="en-US" altLang="en-US">
                <a:solidFill>
                  <a:schemeClr val="accent2"/>
                </a:solidFill>
              </a:rPr>
              <a:t>– electrostatic</a:t>
            </a:r>
            <a:r>
              <a:rPr 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solidFill>
                  <a:srgbClr val="000000"/>
                </a:solidFill>
                <a:ea typeface="Calibri" pitchFamily="34" charset="0"/>
                <a:cs typeface="Times New Roman" pitchFamily="18" charset="0"/>
                <a:sym typeface="Symbol" pitchFamily="18" charset="2"/>
              </a:rPr>
              <a:t>Since electric potential is a scalar, finding the electric potential due to more than one point charge is a simple additive process.</a:t>
            </a:r>
          </a:p>
        </p:txBody>
      </p:sp>
      <p:grpSp>
        <p:nvGrpSpPr>
          <p:cNvPr id="2" name="Group 5"/>
          <p:cNvGrpSpPr>
            <a:grpSpLocks/>
          </p:cNvGrpSpPr>
          <p:nvPr/>
        </p:nvGrpSpPr>
        <p:grpSpPr bwMode="auto">
          <a:xfrm>
            <a:off x="7485063" y="2560638"/>
            <a:ext cx="1408112" cy="1517650"/>
            <a:chOff x="4403" y="1947"/>
            <a:chExt cx="887" cy="956"/>
          </a:xfrm>
        </p:grpSpPr>
        <p:sp>
          <p:nvSpPr>
            <p:cNvPr id="268294" name="Oval 6"/>
            <p:cNvSpPr>
              <a:spLocks noChangeArrowheads="1"/>
            </p:cNvSpPr>
            <p:nvPr/>
          </p:nvSpPr>
          <p:spPr bwMode="auto">
            <a:xfrm>
              <a:off x="4768" y="194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8295" name="Oval 7"/>
            <p:cNvSpPr>
              <a:spLocks noChangeArrowheads="1"/>
            </p:cNvSpPr>
            <p:nvPr/>
          </p:nvSpPr>
          <p:spPr bwMode="auto">
            <a:xfrm>
              <a:off x="4450" y="2085"/>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8296" name="Oval 8"/>
            <p:cNvSpPr>
              <a:spLocks noChangeArrowheads="1"/>
            </p:cNvSpPr>
            <p:nvPr/>
          </p:nvSpPr>
          <p:spPr bwMode="auto">
            <a:xfrm>
              <a:off x="4483" y="271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8297" name="Oval 9"/>
            <p:cNvSpPr>
              <a:spLocks noChangeArrowheads="1"/>
            </p:cNvSpPr>
            <p:nvPr/>
          </p:nvSpPr>
          <p:spPr bwMode="auto">
            <a:xfrm>
              <a:off x="5128" y="266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6816" name="Oval 10"/>
            <p:cNvSpPr>
              <a:spLocks noChangeArrowheads="1"/>
            </p:cNvSpPr>
            <p:nvPr/>
          </p:nvSpPr>
          <p:spPr bwMode="auto">
            <a:xfrm>
              <a:off x="4403" y="2016"/>
              <a:ext cx="887" cy="887"/>
            </a:xfrm>
            <a:prstGeom prst="ellipse">
              <a:avLst/>
            </a:prstGeom>
            <a:noFill/>
            <a:ln w="9525">
              <a:solidFill>
                <a:schemeClr val="tx1"/>
              </a:solidFill>
              <a:prstDash val="dash"/>
              <a:round/>
              <a:headEnd/>
              <a:tailEnd/>
            </a:ln>
          </p:spPr>
          <p:txBody>
            <a:bodyPr wrap="none" anchor="ctr"/>
            <a:lstStyle/>
            <a:p>
              <a:endParaRPr lang="en-US"/>
            </a:p>
          </p:txBody>
        </p:sp>
      </p:grpSp>
      <p:grpSp>
        <p:nvGrpSpPr>
          <p:cNvPr id="3" name="Group 11"/>
          <p:cNvGrpSpPr>
            <a:grpSpLocks/>
          </p:cNvGrpSpPr>
          <p:nvPr/>
        </p:nvGrpSpPr>
        <p:grpSpPr bwMode="auto">
          <a:xfrm>
            <a:off x="8067675" y="3263900"/>
            <a:ext cx="239713" cy="228600"/>
            <a:chOff x="3699" y="152"/>
            <a:chExt cx="151" cy="144"/>
          </a:xfrm>
        </p:grpSpPr>
        <p:sp>
          <p:nvSpPr>
            <p:cNvPr id="76810" name="Line 12"/>
            <p:cNvSpPr>
              <a:spLocks noChangeShapeType="1"/>
            </p:cNvSpPr>
            <p:nvPr/>
          </p:nvSpPr>
          <p:spPr bwMode="auto">
            <a:xfrm>
              <a:off x="3699" y="152"/>
              <a:ext cx="144" cy="144"/>
            </a:xfrm>
            <a:prstGeom prst="line">
              <a:avLst/>
            </a:prstGeom>
            <a:noFill/>
            <a:ln w="9525">
              <a:solidFill>
                <a:srgbClr val="FF0000"/>
              </a:solidFill>
              <a:round/>
              <a:headEnd/>
              <a:tailEnd/>
            </a:ln>
          </p:spPr>
          <p:txBody>
            <a:bodyPr/>
            <a:lstStyle/>
            <a:p>
              <a:endParaRPr lang="en-US"/>
            </a:p>
          </p:txBody>
        </p:sp>
        <p:sp>
          <p:nvSpPr>
            <p:cNvPr id="76811" name="Line 13"/>
            <p:cNvSpPr>
              <a:spLocks noChangeShapeType="1"/>
            </p:cNvSpPr>
            <p:nvPr/>
          </p:nvSpPr>
          <p:spPr bwMode="auto">
            <a:xfrm flipH="1">
              <a:off x="3706" y="152"/>
              <a:ext cx="144" cy="144"/>
            </a:xfrm>
            <a:prstGeom prst="line">
              <a:avLst/>
            </a:prstGeom>
            <a:noFill/>
            <a:ln w="9525">
              <a:solidFill>
                <a:srgbClr val="FF0000"/>
              </a:solidFill>
              <a:round/>
              <a:headEnd/>
              <a:tailEnd/>
            </a:ln>
          </p:spPr>
          <p:txBody>
            <a:bodyPr/>
            <a:lstStyle/>
            <a:p>
              <a:endParaRPr lang="en-US"/>
            </a:p>
          </p:txBody>
        </p:sp>
      </p:grpSp>
      <p:grpSp>
        <p:nvGrpSpPr>
          <p:cNvPr id="4" name="Group 14"/>
          <p:cNvGrpSpPr>
            <a:grpSpLocks/>
          </p:cNvGrpSpPr>
          <p:nvPr/>
        </p:nvGrpSpPr>
        <p:grpSpPr bwMode="auto">
          <a:xfrm>
            <a:off x="8096250" y="2671763"/>
            <a:ext cx="336550" cy="709612"/>
            <a:chOff x="4884" y="1993"/>
            <a:chExt cx="212" cy="447"/>
          </a:xfrm>
        </p:grpSpPr>
        <p:sp>
          <p:nvSpPr>
            <p:cNvPr id="76808" name="Line 15"/>
            <p:cNvSpPr>
              <a:spLocks noChangeShapeType="1"/>
            </p:cNvSpPr>
            <p:nvPr/>
          </p:nvSpPr>
          <p:spPr bwMode="auto">
            <a:xfrm flipV="1">
              <a:off x="4934" y="1993"/>
              <a:ext cx="0" cy="447"/>
            </a:xfrm>
            <a:prstGeom prst="line">
              <a:avLst/>
            </a:prstGeom>
            <a:noFill/>
            <a:ln w="19050">
              <a:solidFill>
                <a:srgbClr val="FF0000"/>
              </a:solidFill>
              <a:round/>
              <a:headEnd/>
              <a:tailEnd type="triangle" w="med" len="med"/>
            </a:ln>
          </p:spPr>
          <p:txBody>
            <a:bodyPr/>
            <a:lstStyle/>
            <a:p>
              <a:endParaRPr lang="en-US"/>
            </a:p>
          </p:txBody>
        </p:sp>
        <p:sp>
          <p:nvSpPr>
            <p:cNvPr id="76809" name="Text Box 16"/>
            <p:cNvSpPr txBox="1">
              <a:spLocks noChangeArrowheads="1"/>
            </p:cNvSpPr>
            <p:nvPr/>
          </p:nvSpPr>
          <p:spPr bwMode="auto">
            <a:xfrm>
              <a:off x="4884" y="2088"/>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r</a:t>
              </a:r>
            </a:p>
          </p:txBody>
        </p:sp>
      </p:grpSp>
      <p:sp>
        <p:nvSpPr>
          <p:cNvPr id="7680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290">
                                            <p:txEl>
                                              <p:pRg st="1" end="1"/>
                                            </p:txEl>
                                          </p:spTgt>
                                        </p:tgtEl>
                                        <p:attrNameLst>
                                          <p:attrName>style.visibility</p:attrName>
                                        </p:attrNameLst>
                                      </p:cBhvr>
                                      <p:to>
                                        <p:strVal val="visible"/>
                                      </p:to>
                                    </p:set>
                                    <p:anim calcmode="lin" valueType="num">
                                      <p:cBhvr additive="base">
                                        <p:cTn id="7" dur="500" fill="hold"/>
                                        <p:tgtEl>
                                          <p:spTgt spid="2682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8292">
                                            <p:txEl>
                                              <p:pRg st="0" end="0"/>
                                            </p:txEl>
                                          </p:spTgt>
                                        </p:tgtEl>
                                        <p:attrNameLst>
                                          <p:attrName>style.visibility</p:attrName>
                                        </p:attrNameLst>
                                      </p:cBhvr>
                                      <p:to>
                                        <p:strVal val="visible"/>
                                      </p:to>
                                    </p:set>
                                    <p:anim calcmode="lin" valueType="num">
                                      <p:cBhvr additive="base">
                                        <p:cTn id="13" dur="500" fill="hold"/>
                                        <p:tgtEl>
                                          <p:spTgt spid="2682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8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whoosh.wav"/>
                                        </p:tgtEl>
                                      </p:cMediaNode>
                                    </p:audio>
                                  </p:sub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8292">
                                            <p:txEl>
                                              <p:pRg st="1" end="1"/>
                                            </p:txEl>
                                          </p:spTgt>
                                        </p:tgtEl>
                                        <p:attrNameLst>
                                          <p:attrName>style.visibility</p:attrName>
                                        </p:attrNameLst>
                                      </p:cBhvr>
                                      <p:to>
                                        <p:strVal val="visible"/>
                                      </p:to>
                                    </p:set>
                                    <p:anim calcmode="lin" valueType="num">
                                      <p:cBhvr additive="base">
                                        <p:cTn id="36" dur="500" fill="hold"/>
                                        <p:tgtEl>
                                          <p:spTgt spid="26829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82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8292">
                                            <p:txEl>
                                              <p:pRg st="2" end="2"/>
                                            </p:txEl>
                                          </p:spTgt>
                                        </p:tgtEl>
                                        <p:attrNameLst>
                                          <p:attrName>style.visibility</p:attrName>
                                        </p:attrNameLst>
                                      </p:cBhvr>
                                      <p:to>
                                        <p:strVal val="visible"/>
                                      </p:to>
                                    </p:set>
                                    <p:anim calcmode="lin" valueType="num">
                                      <p:cBhvr additive="base">
                                        <p:cTn id="42" dur="500" fill="hold"/>
                                        <p:tgtEl>
                                          <p:spTgt spid="268292">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82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8292">
                                            <p:txEl>
                                              <p:pRg st="3" end="3"/>
                                            </p:txEl>
                                          </p:spTgt>
                                        </p:tgtEl>
                                        <p:attrNameLst>
                                          <p:attrName>style.visibility</p:attrName>
                                        </p:attrNameLst>
                                      </p:cBhvr>
                                      <p:to>
                                        <p:strVal val="visible"/>
                                      </p:to>
                                    </p:set>
                                    <p:anim calcmode="lin" valueType="num">
                                      <p:cBhvr additive="base">
                                        <p:cTn id="48" dur="500" fill="hold"/>
                                        <p:tgtEl>
                                          <p:spTgt spid="268292">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82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0340" name="Rectangle 4"/>
              <p:cNvSpPr>
                <a:spLocks noChangeArrowheads="1"/>
              </p:cNvSpPr>
              <p:nvPr/>
            </p:nvSpPr>
            <p:spPr bwMode="auto">
              <a:xfrm>
                <a:off x="674688" y="2865438"/>
                <a:ext cx="7772400" cy="3776367"/>
              </a:xfrm>
              <a:prstGeom prst="rect">
                <a:avLst/>
              </a:prstGeom>
              <a:solidFill>
                <a:srgbClr val="FFFFCC"/>
              </a:solidFill>
              <a:ln w="9525">
                <a:noFill/>
                <a:miter lim="800000"/>
                <a:headEnd/>
                <a:tailEnd/>
              </a:ln>
            </p:spPr>
            <p:txBody>
              <a:bodyPr/>
              <a:lstStyle/>
              <a:p>
                <a:pPr eaLnBrk="0" hangingPunct="0">
                  <a:spcBef>
                    <a:spcPct val="15000"/>
                  </a:spcBef>
                </a:pPr>
                <a:r>
                  <a:rPr lang="en-US" dirty="0" smtClean="0">
                    <a:sym typeface="Symbol" pitchFamily="18" charset="2"/>
                  </a:rPr>
                  <a:t>EXAMPLE: Find the change in electric potential         energy (in </a:t>
                </a:r>
                <a:r>
                  <a:rPr lang="en-US" dirty="0" err="1">
                    <a:sym typeface="Symbol" pitchFamily="18" charset="2"/>
                  </a:rPr>
                  <a:t>MeV</a:t>
                </a:r>
                <a:r>
                  <a:rPr lang="en-US" dirty="0">
                    <a:sym typeface="Symbol" pitchFamily="18" charset="2"/>
                  </a:rPr>
                  <a:t>) in moving a proton from infinity               to the center of the previous nucleus. </a:t>
                </a:r>
              </a:p>
              <a:p>
                <a:pPr eaLnBrk="0" hangingPunct="0">
                  <a:spcBef>
                    <a:spcPct val="15000"/>
                  </a:spcBef>
                </a:pPr>
                <a:r>
                  <a:rPr lang="en-US" dirty="0">
                    <a:sym typeface="Symbol" pitchFamily="18" charset="2"/>
                  </a:rPr>
                  <a:t>SOLUTION: Use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𝑒</m:t>
                        </m:r>
                      </m:sub>
                    </m:sSub>
                    <m:r>
                      <a:rPr lang="en-US" i="1" dirty="0">
                        <a:latin typeface="Cambria Math" panose="02040503050406030204" pitchFamily="18" charset="0"/>
                        <a:sym typeface="Symbol" pitchFamily="18" charset="2"/>
                      </a:rPr>
                      <m:t>=</m:t>
                    </m:r>
                    <m:f>
                      <m:fPr>
                        <m:ctrlPr>
                          <a:rPr lang="en-US" i="1" dirty="0" smtClean="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num>
                      <m:den>
                        <m:r>
                          <a:rPr lang="en-US" i="1" dirty="0">
                            <a:latin typeface="Cambria Math" panose="02040503050406030204" pitchFamily="18" charset="0"/>
                            <a:sym typeface="Symbol" pitchFamily="18" charset="2"/>
                          </a:rPr>
                          <m:t>𝑞</m:t>
                        </m:r>
                      </m:den>
                    </m:f>
                    <m:r>
                      <a:rPr lang="en-US" i="1" dirty="0">
                        <a:latin typeface="Cambria Math" panose="02040503050406030204" pitchFamily="18" charset="0"/>
                        <a:sym typeface="Symbol" pitchFamily="18" charset="2"/>
                      </a:rPr>
                      <m:t> </m:t>
                    </m:r>
                  </m:oMath>
                </a14:m>
                <a:r>
                  <a:rPr lang="en-US" dirty="0">
                    <a:sym typeface="Symbol" pitchFamily="18" charset="2"/>
                  </a:rPr>
                  <a:t>and </a:t>
                </a:r>
                <a14:m>
                  <m:oMath xmlns:m="http://schemas.openxmlformats.org/officeDocument/2006/math">
                    <m:r>
                      <a:rPr lang="en-US" i="1" dirty="0" smtClean="0">
                        <a:latin typeface="Cambria Math" panose="02040503050406030204" pitchFamily="18" charset="0"/>
                        <a:sym typeface="Symbol" pitchFamily="18" charset="2"/>
                      </a:rPr>
                      <m:t>𝑉</m:t>
                    </m:r>
                    <m:r>
                      <a:rPr lang="en-US" i="1" baseline="-25000"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=0</m:t>
                    </m:r>
                  </m:oMath>
                </a14:m>
                <a:r>
                  <a:rPr lang="en-US" dirty="0">
                    <a:sym typeface="Symbol" pitchFamily="18" charset="2"/>
                  </a:rPr>
                  <a:t>:</a:t>
                </a:r>
                <a:endParaRPr lang="en-US" baseline="-25000" dirty="0">
                  <a:sym typeface="Symbol" pitchFamily="18" charset="2"/>
                </a:endParaRPr>
              </a:p>
              <a:p>
                <a:pPr algn="ctr" eaLnBrk="0" hangingPunct="0">
                  <a:spcBef>
                    <a:spcPct val="15000"/>
                  </a:spcBef>
                </a:pP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𝑞</m:t>
                    </m:r>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𝑒</m:t>
                        </m:r>
                      </m:sub>
                    </m:sSub>
                    <m:r>
                      <a:rPr lang="en-US" i="1" dirty="0">
                        <a:latin typeface="Cambria Math" panose="02040503050406030204" pitchFamily="18" charset="0"/>
                        <a:sym typeface="Symbol" pitchFamily="18" charset="2"/>
                      </a:rPr>
                      <m:t>=(1.6</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r>
                      <a:rPr lang="en-US" i="1" dirty="0">
                        <a:latin typeface="Cambria Math" panose="02040503050406030204" pitchFamily="18" charset="0"/>
                        <a:sym typeface="Symbol" pitchFamily="18" charset="2"/>
                      </a:rPr>
                      <m:t>)(1.9</m:t>
                    </m:r>
                    <m:sSup>
                      <m:sSupPr>
                        <m:ctrlPr>
                          <a:rPr lang="en-US" b="0"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r>
                      <a:rPr lang="en-US" i="1" dirty="0">
                        <a:latin typeface="Cambria Math" panose="02040503050406030204" pitchFamily="18" charset="0"/>
                        <a:sym typeface="Symbol" pitchFamily="18" charset="2"/>
                      </a:rPr>
                      <m:t>)=3.0 </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−13</m:t>
                        </m:r>
                      </m:sup>
                    </m:sSup>
                    <m:r>
                      <a:rPr lang="en-US" i="1" baseline="30000" dirty="0">
                        <a:latin typeface="Cambria Math" panose="02040503050406030204" pitchFamily="18" charset="0"/>
                        <a:sym typeface="Symbol" pitchFamily="18" charset="2"/>
                      </a:rPr>
                      <m:t> </m:t>
                    </m:r>
                  </m:oMath>
                </a14:m>
                <a:r>
                  <a:rPr lang="en-US" dirty="0">
                    <a:sym typeface="Symbol" pitchFamily="18" charset="2"/>
                  </a:rPr>
                  <a:t>J.</a:t>
                </a:r>
              </a:p>
              <a:p>
                <a:pPr eaLnBrk="0" hangingPunct="0">
                  <a:spcBef>
                    <a:spcPct val="15000"/>
                  </a:spcBef>
                </a:pPr>
                <a:r>
                  <a:rPr lang="en-US" dirty="0">
                    <a:sym typeface="Symbol" pitchFamily="18" charset="2"/>
                  </a:rPr>
                  <a:t>Converting to </a:t>
                </a:r>
                <a:r>
                  <a:rPr lang="en-US" dirty="0" err="1">
                    <a:sym typeface="Symbol" pitchFamily="18" charset="2"/>
                  </a:rPr>
                  <a:t>eV</a:t>
                </a:r>
                <a:r>
                  <a:rPr lang="en-US" dirty="0">
                    <a:sym typeface="Symbol" pitchFamily="18" charset="2"/>
                  </a:rPr>
                  <a:t> we have</a:t>
                </a:r>
              </a:p>
              <a:p>
                <a:pPr eaLnBrk="0" hangingPunct="0">
                  <a:spcBef>
                    <a:spcPct val="15000"/>
                  </a:spcBef>
                </a:pPr>
                <a:r>
                  <a:rPr lang="en-US" dirty="0">
                    <a:solidFill>
                      <a:srgbClr val="000000"/>
                    </a:solidFill>
                    <a:cs typeface="Times New Roman" pitchFamily="18" charset="0"/>
                    <a:sym typeface="Symbol" pitchFamily="18" charset="2"/>
                  </a:rPr>
                  <a:t>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=(3.0 </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−13</m:t>
                        </m:r>
                      </m:sup>
                    </m:sSup>
                  </m:oMath>
                </a14:m>
                <a:r>
                  <a:rPr lang="en-US" i="0" dirty="0" smtClean="0">
                    <a:latin typeface="+mj-lt"/>
                    <a:sym typeface="Symbol" pitchFamily="18" charset="2"/>
                  </a:rPr>
                  <a:t>J</a:t>
                </a:r>
                <a14:m>
                  <m:oMath xmlns:m="http://schemas.openxmlformats.org/officeDocument/2006/math">
                    <m:r>
                      <a:rPr lang="en-US" i="1" dirty="0">
                        <a:latin typeface="Cambria Math" panose="02040503050406030204" pitchFamily="18" charset="0"/>
                        <a:sym typeface="Symbol" pitchFamily="18" charset="2"/>
                      </a:rPr>
                      <m:t>)</m:t>
                    </m:r>
                    <m:d>
                      <m:dPr>
                        <m:ctrlPr>
                          <a:rPr lang="en-US" i="1" dirty="0">
                            <a:latin typeface="Cambria Math" panose="02040503050406030204" pitchFamily="18" charset="0"/>
                            <a:sym typeface="Symbol" pitchFamily="18" charset="2"/>
                          </a:rPr>
                        </m:ctrlPr>
                      </m:dPr>
                      <m:e>
                        <m:f>
                          <m:fPr>
                            <m:ctrlPr>
                              <a:rPr lang="en-US" i="1" dirty="0" smtClean="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1 </m:t>
                            </m:r>
                            <m:r>
                              <a:rPr lang="en-US" i="1" dirty="0" smtClean="0">
                                <a:latin typeface="Cambria Math" panose="02040503050406030204" pitchFamily="18" charset="0"/>
                                <a:sym typeface="Symbol" pitchFamily="18" charset="2"/>
                              </a:rPr>
                              <m:t>𝑒𝑉</m:t>
                            </m:r>
                          </m:num>
                          <m:den>
                            <m:r>
                              <a:rPr lang="en-US" i="1" dirty="0">
                                <a:latin typeface="Cambria Math" panose="02040503050406030204" pitchFamily="18" charset="0"/>
                                <a:sym typeface="Symbol" pitchFamily="18" charset="2"/>
                              </a:rPr>
                              <m:t>1.6 </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−19</m:t>
                                </m:r>
                              </m:sup>
                            </m:sSup>
                            <m:r>
                              <a:rPr lang="en-US" i="1" dirty="0">
                                <a:latin typeface="Cambria Math" panose="02040503050406030204" pitchFamily="18" charset="0"/>
                                <a:sym typeface="Symbol" pitchFamily="18" charset="2"/>
                              </a:rPr>
                              <m:t>𝐽</m:t>
                            </m:r>
                          </m:den>
                        </m:f>
                      </m:e>
                    </m:d>
                  </m:oMath>
                </a14:m>
                <a:endParaRPr lang="en-US" dirty="0">
                  <a:sym typeface="Symbol" pitchFamily="18" charset="2"/>
                </a:endParaRPr>
              </a:p>
              <a:p>
                <a:pPr eaLnBrk="0" hangingPunct="0">
                  <a:spcBef>
                    <a:spcPct val="15000"/>
                  </a:spcBef>
                </a:pPr>
                <a:r>
                  <a:rPr lang="en-US" dirty="0">
                    <a:sym typeface="Symbol" pitchFamily="18" charset="2"/>
                  </a:rPr>
                  <a:t>          </a:t>
                </a:r>
                <a:r>
                  <a:rPr lang="en-US" baseline="-25000"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=1.9</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r>
                      <a:rPr lang="en-US" i="1" dirty="0">
                        <a:latin typeface="Cambria Math" panose="02040503050406030204" pitchFamily="18" charset="0"/>
                        <a:sym typeface="Symbol" pitchFamily="18" charset="2"/>
                      </a:rPr>
                      <m:t> </m:t>
                    </m:r>
                  </m:oMath>
                </a14:m>
                <a:r>
                  <a:rPr lang="en-US" i="0" dirty="0" smtClean="0">
                    <a:latin typeface="+mj-lt"/>
                    <a:sym typeface="Symbol" pitchFamily="18" charset="2"/>
                  </a:rPr>
                  <a:t>eV</a:t>
                </a:r>
                <a14:m>
                  <m:oMath xmlns:m="http://schemas.openxmlformats.org/officeDocument/2006/math">
                    <m:r>
                      <a:rPr lang="en-US" i="1" dirty="0">
                        <a:latin typeface="Cambria Math" panose="02040503050406030204" pitchFamily="18" charset="0"/>
                        <a:sym typeface="Symbol" pitchFamily="18" charset="2"/>
                      </a:rPr>
                      <m:t>=1.9</m:t>
                    </m:r>
                  </m:oMath>
                </a14:m>
                <a:r>
                  <a:rPr lang="en-US" dirty="0">
                    <a:sym typeface="Symbol" pitchFamily="18" charset="2"/>
                  </a:rPr>
                  <a:t> </a:t>
                </a:r>
                <a:r>
                  <a:rPr lang="en-US" dirty="0" err="1">
                    <a:sym typeface="Symbol" pitchFamily="18" charset="2"/>
                  </a:rPr>
                  <a:t>MeV</a:t>
                </a:r>
                <a:r>
                  <a:rPr lang="en-US" dirty="0">
                    <a:sym typeface="Symbol" pitchFamily="18" charset="2"/>
                  </a:rPr>
                  <a:t>.</a:t>
                </a:r>
              </a:p>
            </p:txBody>
          </p:sp>
        </mc:Choice>
        <mc:Fallback xmlns="">
          <p:sp>
            <p:nvSpPr>
              <p:cNvPr id="270340" name="Rectangle 4"/>
              <p:cNvSpPr>
                <a:spLocks noRot="1" noChangeAspect="1" noMove="1" noResize="1" noEditPoints="1" noAdjustHandles="1" noChangeArrowheads="1" noChangeShapeType="1" noTextEdit="1"/>
              </p:cNvSpPr>
              <p:nvPr/>
            </p:nvSpPr>
            <p:spPr bwMode="auto">
              <a:xfrm>
                <a:off x="674688" y="2865438"/>
                <a:ext cx="7772400" cy="3776367"/>
              </a:xfrm>
              <a:prstGeom prst="rect">
                <a:avLst/>
              </a:prstGeom>
              <a:blipFill>
                <a:blip r:embed="rId6"/>
                <a:stretch>
                  <a:fillRect l="-1255" t="-1129" r="-2196" b="-3548"/>
                </a:stretch>
              </a:blipFill>
              <a:ln w="9525">
                <a:noFill/>
                <a:miter lim="800000"/>
                <a:headEnd/>
                <a:tailEnd/>
              </a:ln>
            </p:spPr>
            <p:txBody>
              <a:bodyPr/>
              <a:lstStyle/>
              <a:p>
                <a:r>
                  <a:rPr lang="en-US">
                    <a:noFill/>
                  </a:rPr>
                  <a:t> </a:t>
                </a:r>
              </a:p>
            </p:txBody>
          </p:sp>
        </mc:Fallback>
      </mc:AlternateContent>
      <p:sp>
        <p:nvSpPr>
          <p:cNvPr id="20" name="Oval 10"/>
          <p:cNvSpPr>
            <a:spLocks noChangeArrowheads="1"/>
          </p:cNvSpPr>
          <p:nvPr/>
        </p:nvSpPr>
        <p:spPr bwMode="auto">
          <a:xfrm>
            <a:off x="8029524" y="3199273"/>
            <a:ext cx="325437" cy="325438"/>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782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77829" name="Rectangle 21"/>
          <p:cNvSpPr>
            <a:spLocks noChangeArrowheads="1"/>
          </p:cNvSpPr>
          <p:nvPr/>
        </p:nvSpPr>
        <p:spPr bwMode="auto">
          <a:xfrm>
            <a:off x="685800" y="1338263"/>
            <a:ext cx="7772400" cy="1546225"/>
          </a:xfrm>
          <a:prstGeom prst="rect">
            <a:avLst/>
          </a:prstGeom>
          <a:solidFill>
            <a:srgbClr val="EAEAEA"/>
          </a:solidFill>
          <a:ln w="9525">
            <a:noFill/>
            <a:miter lim="800000"/>
            <a:headEnd/>
            <a:tailEnd/>
          </a:ln>
        </p:spPr>
        <p:txBody>
          <a:bodyPr/>
          <a:lstStyle/>
          <a:p>
            <a:r>
              <a:rPr lang="en-US" altLang="en-US" i="1">
                <a:solidFill>
                  <a:schemeClr val="accent2"/>
                </a:solidFill>
              </a:rPr>
              <a:t>Potential and potential energy </a:t>
            </a:r>
            <a:r>
              <a:rPr lang="en-US" altLang="en-US">
                <a:solidFill>
                  <a:schemeClr val="accent2"/>
                </a:solidFill>
              </a:rPr>
              <a:t>– electrostatic</a:t>
            </a:r>
            <a:r>
              <a:rPr 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solidFill>
                  <a:srgbClr val="000000"/>
                </a:solidFill>
                <a:ea typeface="Calibri" pitchFamily="34" charset="0"/>
                <a:cs typeface="Times New Roman" pitchFamily="18" charset="0"/>
                <a:sym typeface="Symbol" pitchFamily="18" charset="2"/>
              </a:rPr>
              <a:t>Since electric potential is a scalar, finding the electric potential due to more than one point charge is a simple additive process.</a:t>
            </a:r>
          </a:p>
        </p:txBody>
      </p:sp>
      <p:grpSp>
        <p:nvGrpSpPr>
          <p:cNvPr id="77830" name="Group 47"/>
          <p:cNvGrpSpPr>
            <a:grpSpLocks/>
          </p:cNvGrpSpPr>
          <p:nvPr/>
        </p:nvGrpSpPr>
        <p:grpSpPr bwMode="auto">
          <a:xfrm>
            <a:off x="7485063" y="2560638"/>
            <a:ext cx="1408112" cy="1517650"/>
            <a:chOff x="4715" y="1613"/>
            <a:chExt cx="887" cy="956"/>
          </a:xfrm>
        </p:grpSpPr>
        <p:grpSp>
          <p:nvGrpSpPr>
            <p:cNvPr id="77832" name="Group 35"/>
            <p:cNvGrpSpPr>
              <a:grpSpLocks/>
            </p:cNvGrpSpPr>
            <p:nvPr/>
          </p:nvGrpSpPr>
          <p:grpSpPr bwMode="auto">
            <a:xfrm>
              <a:off x="4715" y="1613"/>
              <a:ext cx="887" cy="956"/>
              <a:chOff x="4403" y="1947"/>
              <a:chExt cx="887" cy="956"/>
            </a:xfrm>
          </p:grpSpPr>
          <p:sp>
            <p:nvSpPr>
              <p:cNvPr id="270372" name="Oval 36"/>
              <p:cNvSpPr>
                <a:spLocks noChangeArrowheads="1"/>
              </p:cNvSpPr>
              <p:nvPr/>
            </p:nvSpPr>
            <p:spPr bwMode="auto">
              <a:xfrm>
                <a:off x="4768" y="194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70373" name="Oval 37"/>
              <p:cNvSpPr>
                <a:spLocks noChangeArrowheads="1"/>
              </p:cNvSpPr>
              <p:nvPr/>
            </p:nvSpPr>
            <p:spPr bwMode="auto">
              <a:xfrm>
                <a:off x="4450" y="2085"/>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70374" name="Oval 38"/>
              <p:cNvSpPr>
                <a:spLocks noChangeArrowheads="1"/>
              </p:cNvSpPr>
              <p:nvPr/>
            </p:nvSpPr>
            <p:spPr bwMode="auto">
              <a:xfrm>
                <a:off x="4483" y="271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70375" name="Oval 39"/>
              <p:cNvSpPr>
                <a:spLocks noChangeArrowheads="1"/>
              </p:cNvSpPr>
              <p:nvPr/>
            </p:nvSpPr>
            <p:spPr bwMode="auto">
              <a:xfrm>
                <a:off x="5128" y="266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7843" name="Oval 40"/>
              <p:cNvSpPr>
                <a:spLocks noChangeArrowheads="1"/>
              </p:cNvSpPr>
              <p:nvPr/>
            </p:nvSpPr>
            <p:spPr bwMode="auto">
              <a:xfrm>
                <a:off x="4403" y="2016"/>
                <a:ext cx="887" cy="887"/>
              </a:xfrm>
              <a:prstGeom prst="ellipse">
                <a:avLst/>
              </a:prstGeom>
              <a:noFill/>
              <a:ln w="9525">
                <a:solidFill>
                  <a:schemeClr val="tx1"/>
                </a:solidFill>
                <a:prstDash val="dash"/>
                <a:round/>
                <a:headEnd/>
                <a:tailEnd/>
              </a:ln>
            </p:spPr>
            <p:txBody>
              <a:bodyPr wrap="none" anchor="ctr"/>
              <a:lstStyle/>
              <a:p>
                <a:endParaRPr lang="en-US"/>
              </a:p>
            </p:txBody>
          </p:sp>
        </p:grpSp>
        <p:grpSp>
          <p:nvGrpSpPr>
            <p:cNvPr id="77833" name="Group 41"/>
            <p:cNvGrpSpPr>
              <a:grpSpLocks/>
            </p:cNvGrpSpPr>
            <p:nvPr/>
          </p:nvGrpSpPr>
          <p:grpSpPr bwMode="auto">
            <a:xfrm>
              <a:off x="5082" y="2056"/>
              <a:ext cx="151" cy="144"/>
              <a:chOff x="3699" y="152"/>
              <a:chExt cx="151" cy="144"/>
            </a:xfrm>
          </p:grpSpPr>
          <p:sp>
            <p:nvSpPr>
              <p:cNvPr id="77837" name="Line 42"/>
              <p:cNvSpPr>
                <a:spLocks noChangeShapeType="1"/>
              </p:cNvSpPr>
              <p:nvPr/>
            </p:nvSpPr>
            <p:spPr bwMode="auto">
              <a:xfrm>
                <a:off x="3699" y="152"/>
                <a:ext cx="144" cy="144"/>
              </a:xfrm>
              <a:prstGeom prst="line">
                <a:avLst/>
              </a:prstGeom>
              <a:noFill/>
              <a:ln w="9525">
                <a:solidFill>
                  <a:srgbClr val="FF0000"/>
                </a:solidFill>
                <a:round/>
                <a:headEnd/>
                <a:tailEnd/>
              </a:ln>
            </p:spPr>
            <p:txBody>
              <a:bodyPr/>
              <a:lstStyle/>
              <a:p>
                <a:endParaRPr lang="en-US"/>
              </a:p>
            </p:txBody>
          </p:sp>
          <p:sp>
            <p:nvSpPr>
              <p:cNvPr id="77838" name="Line 43"/>
              <p:cNvSpPr>
                <a:spLocks noChangeShapeType="1"/>
              </p:cNvSpPr>
              <p:nvPr/>
            </p:nvSpPr>
            <p:spPr bwMode="auto">
              <a:xfrm flipH="1">
                <a:off x="3706" y="152"/>
                <a:ext cx="144" cy="144"/>
              </a:xfrm>
              <a:prstGeom prst="line">
                <a:avLst/>
              </a:prstGeom>
              <a:noFill/>
              <a:ln w="9525">
                <a:solidFill>
                  <a:srgbClr val="FF0000"/>
                </a:solidFill>
                <a:round/>
                <a:headEnd/>
                <a:tailEnd/>
              </a:ln>
            </p:spPr>
            <p:txBody>
              <a:bodyPr/>
              <a:lstStyle/>
              <a:p>
                <a:endParaRPr lang="en-US"/>
              </a:p>
            </p:txBody>
          </p:sp>
        </p:grpSp>
        <p:grpSp>
          <p:nvGrpSpPr>
            <p:cNvPr id="77834" name="Group 44"/>
            <p:cNvGrpSpPr>
              <a:grpSpLocks/>
            </p:cNvGrpSpPr>
            <p:nvPr/>
          </p:nvGrpSpPr>
          <p:grpSpPr bwMode="auto">
            <a:xfrm>
              <a:off x="5100" y="1683"/>
              <a:ext cx="212" cy="447"/>
              <a:chOff x="4884" y="1993"/>
              <a:chExt cx="212" cy="447"/>
            </a:xfrm>
          </p:grpSpPr>
          <p:sp>
            <p:nvSpPr>
              <p:cNvPr id="77835" name="Line 45"/>
              <p:cNvSpPr>
                <a:spLocks noChangeShapeType="1"/>
              </p:cNvSpPr>
              <p:nvPr/>
            </p:nvSpPr>
            <p:spPr bwMode="auto">
              <a:xfrm flipV="1">
                <a:off x="4934" y="1993"/>
                <a:ext cx="0" cy="447"/>
              </a:xfrm>
              <a:prstGeom prst="line">
                <a:avLst/>
              </a:prstGeom>
              <a:noFill/>
              <a:ln w="19050">
                <a:solidFill>
                  <a:srgbClr val="FF0000"/>
                </a:solidFill>
                <a:round/>
                <a:headEnd/>
                <a:tailEnd type="triangle" w="med" len="med"/>
              </a:ln>
            </p:spPr>
            <p:txBody>
              <a:bodyPr/>
              <a:lstStyle/>
              <a:p>
                <a:endParaRPr lang="en-US"/>
              </a:p>
            </p:txBody>
          </p:sp>
          <p:sp>
            <p:nvSpPr>
              <p:cNvPr id="77836" name="Text Box 46"/>
              <p:cNvSpPr txBox="1">
                <a:spLocks noChangeArrowheads="1"/>
              </p:cNvSpPr>
              <p:nvPr/>
            </p:nvSpPr>
            <p:spPr bwMode="auto">
              <a:xfrm>
                <a:off x="4884" y="2088"/>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r</a:t>
                </a: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 calcmode="lin" valueType="num">
                                      <p:cBhvr additive="base">
                                        <p:cTn id="7"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0" fill="hold"/>
                                        <p:tgtEl>
                                          <p:spTgt spid="20"/>
                                        </p:tgtEl>
                                        <p:attrNameLst>
                                          <p:attrName>ppt_x</p:attrName>
                                        </p:attrNameLst>
                                      </p:cBhvr>
                                      <p:tavLst>
                                        <p:tav tm="0">
                                          <p:val>
                                            <p:strVal val="#ppt_x"/>
                                          </p:val>
                                        </p:tav>
                                        <p:tav tm="100000">
                                          <p:val>
                                            <p:strVal val="#ppt_x"/>
                                          </p:val>
                                        </p:tav>
                                      </p:tavLst>
                                    </p:anim>
                                    <p:anim calcmode="lin" valueType="num">
                                      <p:cBhvr additive="base">
                                        <p:cTn id="13" dur="50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pu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0340">
                                            <p:txEl>
                                              <p:pRg st="1" end="1"/>
                                            </p:txEl>
                                          </p:spTgt>
                                        </p:tgtEl>
                                        <p:attrNameLst>
                                          <p:attrName>style.visibility</p:attrName>
                                        </p:attrNameLst>
                                      </p:cBhvr>
                                      <p:to>
                                        <p:strVal val="visible"/>
                                      </p:to>
                                    </p:set>
                                    <p:anim calcmode="lin" valueType="num">
                                      <p:cBhvr additive="base">
                                        <p:cTn id="18" dur="500" fill="hold"/>
                                        <p:tgtEl>
                                          <p:spTgt spid="27034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0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0340">
                                            <p:txEl>
                                              <p:pRg st="2" end="2"/>
                                            </p:txEl>
                                          </p:spTgt>
                                        </p:tgtEl>
                                        <p:attrNameLst>
                                          <p:attrName>style.visibility</p:attrName>
                                        </p:attrNameLst>
                                      </p:cBhvr>
                                      <p:to>
                                        <p:strVal val="visible"/>
                                      </p:to>
                                    </p:set>
                                    <p:anim calcmode="lin" valueType="num">
                                      <p:cBhvr additive="base">
                                        <p:cTn id="24" dur="500" fill="hold"/>
                                        <p:tgtEl>
                                          <p:spTgt spid="27034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03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70340">
                                            <p:txEl>
                                              <p:pRg st="3" end="3"/>
                                            </p:txEl>
                                          </p:spTgt>
                                        </p:tgtEl>
                                        <p:attrNameLst>
                                          <p:attrName>style.visibility</p:attrName>
                                        </p:attrNameLst>
                                      </p:cBhvr>
                                      <p:to>
                                        <p:strVal val="visible"/>
                                      </p:to>
                                    </p:set>
                                    <p:anim calcmode="lin" valueType="num">
                                      <p:cBhvr additive="base">
                                        <p:cTn id="30" dur="500" fill="hold"/>
                                        <p:tgtEl>
                                          <p:spTgt spid="27034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03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0340">
                                            <p:txEl>
                                              <p:pRg st="4" end="4"/>
                                            </p:txEl>
                                          </p:spTgt>
                                        </p:tgtEl>
                                        <p:attrNameLst>
                                          <p:attrName>style.visibility</p:attrName>
                                        </p:attrNameLst>
                                      </p:cBhvr>
                                      <p:to>
                                        <p:strVal val="visible"/>
                                      </p:to>
                                    </p:set>
                                    <p:anim calcmode="lin" valueType="num">
                                      <p:cBhvr additive="base">
                                        <p:cTn id="36" dur="500" fill="hold"/>
                                        <p:tgtEl>
                                          <p:spTgt spid="27034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703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0340">
                                            <p:txEl>
                                              <p:pRg st="5" end="5"/>
                                            </p:txEl>
                                          </p:spTgt>
                                        </p:tgtEl>
                                        <p:attrNameLst>
                                          <p:attrName>style.visibility</p:attrName>
                                        </p:attrNameLst>
                                      </p:cBhvr>
                                      <p:to>
                                        <p:strVal val="visible"/>
                                      </p:to>
                                    </p:set>
                                    <p:anim calcmode="lin" valueType="num">
                                      <p:cBhvr additive="base">
                                        <p:cTn id="42" dur="500" fill="hold"/>
                                        <p:tgtEl>
                                          <p:spTgt spid="27034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703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4" name="Rectangle 12"/>
          <p:cNvSpPr>
            <a:spLocks noChangeArrowheads="1"/>
          </p:cNvSpPr>
          <p:nvPr/>
        </p:nvSpPr>
        <p:spPr bwMode="auto">
          <a:xfrm>
            <a:off x="692150" y="5553075"/>
            <a:ext cx="7764463" cy="1190625"/>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In the </a:t>
            </a:r>
            <a:r>
              <a:rPr lang="en-US" dirty="0" smtClean="0">
                <a:sym typeface="Symbol" pitchFamily="18" charset="2"/>
              </a:rPr>
              <a:t>gradient is also known as </a:t>
            </a:r>
            <a:r>
              <a:rPr lang="en-US" dirty="0">
                <a:sym typeface="Symbol" pitchFamily="18" charset="2"/>
              </a:rPr>
              <a:t>the slope.</a:t>
            </a:r>
          </a:p>
          <a:p>
            <a:pPr eaLnBrk="0" hangingPunct="0"/>
            <a:r>
              <a:rPr lang="en-US" b="1" dirty="0">
                <a:sym typeface="Symbol" pitchFamily="18" charset="2"/>
              </a:rPr>
              <a:t></a:t>
            </a:r>
            <a:r>
              <a:rPr lang="en-US" dirty="0">
                <a:sym typeface="Symbol" pitchFamily="18" charset="2"/>
              </a:rPr>
              <a:t>In IB we use the term </a:t>
            </a:r>
            <a:r>
              <a:rPr lang="en-US" i="1" dirty="0">
                <a:sym typeface="Symbol" pitchFamily="18" charset="2"/>
              </a:rPr>
              <a:t>gradient</a:t>
            </a:r>
            <a:r>
              <a:rPr lang="en-US" dirty="0">
                <a:sym typeface="Symbol" pitchFamily="18" charset="2"/>
              </a:rPr>
              <a:t> exclusively.</a:t>
            </a:r>
          </a:p>
        </p:txBody>
      </p:sp>
      <mc:AlternateContent xmlns:mc="http://schemas.openxmlformats.org/markup-compatibility/2006" xmlns:a14="http://schemas.microsoft.com/office/drawing/2010/main">
        <mc:Choice Requires="a14">
          <p:sp>
            <p:nvSpPr>
              <p:cNvPr id="264194" name="Rectangle 2"/>
              <p:cNvSpPr>
                <a:spLocks noChangeArrowheads="1"/>
              </p:cNvSpPr>
              <p:nvPr/>
            </p:nvSpPr>
            <p:spPr bwMode="auto">
              <a:xfrm>
                <a:off x="685800" y="1338263"/>
                <a:ext cx="7772400" cy="4251325"/>
              </a:xfrm>
              <a:prstGeom prst="rect">
                <a:avLst/>
              </a:prstGeom>
              <a:solidFill>
                <a:srgbClr val="EAEAEA"/>
              </a:solidFill>
              <a:ln w="9525">
                <a:noFill/>
                <a:miter lim="800000"/>
                <a:headEnd/>
                <a:tailEnd/>
              </a:ln>
            </p:spPr>
            <p:txBody>
              <a:bodyPr/>
              <a:lstStyle/>
              <a:p>
                <a:r>
                  <a:rPr lang="en-US" altLang="en-US" i="1" dirty="0" smtClean="0">
                    <a:solidFill>
                      <a:schemeClr val="accent2"/>
                    </a:solidFill>
                  </a:rPr>
                  <a:t>Potential gradient </a:t>
                </a:r>
                <a:r>
                  <a:rPr lang="en-US" altLang="en-US" dirty="0">
                    <a:solidFill>
                      <a:schemeClr val="accent2"/>
                    </a:solidFill>
                  </a:rPr>
                  <a:t>– electrostatic</a:t>
                </a:r>
                <a:r>
                  <a:rPr lang="en-US" sz="2000" dirty="0">
                    <a:solidFill>
                      <a:srgbClr val="000000"/>
                    </a:solidFill>
                    <a:latin typeface="Courier New" pitchFamily="49" charset="0"/>
                    <a:ea typeface="Calibri" pitchFamily="34" charset="0"/>
                    <a:cs typeface="Times New Roman" pitchFamily="18" charset="0"/>
                    <a:sym typeface="Symbol" pitchFamily="18" charset="2"/>
                  </a:rPr>
                  <a:t> </a:t>
                </a:r>
              </a:p>
              <a:p>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The </a:t>
                </a:r>
                <a:r>
                  <a:rPr lang="en-US" i="1" dirty="0">
                    <a:solidFill>
                      <a:srgbClr val="000000"/>
                    </a:solidFill>
                    <a:ea typeface="Calibri" pitchFamily="34" charset="0"/>
                    <a:cs typeface="Times New Roman" pitchFamily="18" charset="0"/>
                  </a:rPr>
                  <a:t>electric potential gradient</a:t>
                </a:r>
                <a:r>
                  <a:rPr lang="en-US" dirty="0">
                    <a:solidFill>
                      <a:srgbClr val="000000"/>
                    </a:solidFill>
                    <a:ea typeface="Calibri" pitchFamily="34" charset="0"/>
                    <a:cs typeface="Times New Roman" pitchFamily="18" charset="0"/>
                  </a:rPr>
                  <a:t> is the change in electric potential per unit distance. Thus the EPG </a:t>
                </a:r>
                <a14:m>
                  <m:oMath xmlns:m="http://schemas.openxmlformats.org/officeDocument/2006/math">
                    <m:r>
                      <a:rPr lang="en-US" sz="2000" i="1" smtClean="0">
                        <a:solidFill>
                          <a:srgbClr val="000000"/>
                        </a:solidFill>
                        <a:latin typeface="Cambria Math" panose="02040503050406030204" pitchFamily="18" charset="0"/>
                        <a:ea typeface="Calibri" pitchFamily="34" charset="0"/>
                        <a:cs typeface="Times New Roman" pitchFamily="18" charset="0"/>
                      </a:rPr>
                      <m:t>=</m:t>
                    </m:r>
                    <m:f>
                      <m:fPr>
                        <m:ctrlPr>
                          <a:rPr lang="en-US" sz="2000" i="1">
                            <a:solidFill>
                              <a:srgbClr val="000000"/>
                            </a:solidFill>
                            <a:latin typeface="Cambria Math" panose="02040503050406030204" pitchFamily="18" charset="0"/>
                            <a:ea typeface="Cambria Math" panose="02040503050406030204" pitchFamily="18" charset="0"/>
                            <a:cs typeface="Courier New" pitchFamily="49" charset="0"/>
                          </a:rPr>
                        </m:ctrlPr>
                      </m:fPr>
                      <m:num>
                        <m:r>
                          <a:rPr lang="en-US" sz="2000" i="1" smtClean="0">
                            <a:solidFill>
                              <a:srgbClr val="000000"/>
                            </a:solidFill>
                            <a:latin typeface="Cambria Math" panose="02040503050406030204" pitchFamily="18" charset="0"/>
                            <a:ea typeface="Cambria Math" panose="02040503050406030204" pitchFamily="18" charset="0"/>
                            <a:cs typeface="Times New Roman" pitchFamily="18" charset="0"/>
                          </a:rPr>
                          <m:t>∆</m:t>
                        </m:r>
                        <m:sSub>
                          <m:sSubPr>
                            <m:ctrlPr>
                              <a:rPr lang="en-US" sz="2000" b="0" i="1" smtClean="0">
                                <a:solidFill>
                                  <a:srgbClr val="000000"/>
                                </a:solidFill>
                                <a:latin typeface="Cambria Math" panose="02040503050406030204" pitchFamily="18" charset="0"/>
                                <a:ea typeface="Cambria Math" panose="02040503050406030204" pitchFamily="18" charset="0"/>
                                <a:cs typeface="Times New Roman" pitchFamily="18" charset="0"/>
                              </a:rPr>
                            </m:ctrlPr>
                          </m:sSubPr>
                          <m:e>
                            <m:r>
                              <a:rPr lang="en-US" sz="2000" i="1">
                                <a:solidFill>
                                  <a:srgbClr val="000000"/>
                                </a:solidFill>
                                <a:latin typeface="Cambria Math" panose="02040503050406030204" pitchFamily="18" charset="0"/>
                                <a:ea typeface="Times New Roman" pitchFamily="18" charset="0"/>
                                <a:cs typeface="Courier New" pitchFamily="49" charset="0"/>
                              </a:rPr>
                              <m:t>𝑉</m:t>
                            </m:r>
                          </m:e>
                          <m:sub>
                            <m:r>
                              <a:rPr lang="en-US" sz="2000" b="0" i="1" smtClean="0">
                                <a:solidFill>
                                  <a:srgbClr val="000000"/>
                                </a:solidFill>
                                <a:latin typeface="Cambria Math" panose="02040503050406030204" pitchFamily="18" charset="0"/>
                                <a:ea typeface="Times New Roman" pitchFamily="18" charset="0"/>
                                <a:cs typeface="Courier New" pitchFamily="49" charset="0"/>
                              </a:rPr>
                              <m:t>𝑒</m:t>
                            </m:r>
                          </m:sub>
                        </m:sSub>
                      </m:num>
                      <m:den>
                        <m:r>
                          <a:rPr lang="en-US" sz="2000" i="1" smtClean="0">
                            <a:solidFill>
                              <a:srgbClr val="000000"/>
                            </a:solidFill>
                            <a:latin typeface="Cambria Math" panose="02040503050406030204" pitchFamily="18" charset="0"/>
                            <a:ea typeface="Cambria Math" panose="02040503050406030204" pitchFamily="18" charset="0"/>
                            <a:cs typeface="Courier New" pitchFamily="49" charset="0"/>
                          </a:rPr>
                          <m:t>∆</m:t>
                        </m:r>
                        <m:r>
                          <a:rPr lang="en-US" sz="2000" i="1">
                            <a:solidFill>
                              <a:srgbClr val="000000"/>
                            </a:solidFill>
                            <a:latin typeface="Cambria Math" panose="02040503050406030204" pitchFamily="18" charset="0"/>
                            <a:ea typeface="Times New Roman" pitchFamily="18" charset="0"/>
                            <a:cs typeface="Courier New" pitchFamily="49" charset="0"/>
                          </a:rPr>
                          <m:t>𝑟</m:t>
                        </m:r>
                      </m:den>
                    </m:f>
                  </m:oMath>
                </a14:m>
                <a:r>
                  <a:rPr lang="en-US" dirty="0">
                    <a:solidFill>
                      <a:srgbClr val="000000"/>
                    </a:solidFill>
                    <a:ea typeface="Times New Roman" pitchFamily="18" charset="0"/>
                    <a:cs typeface="Courier New" pitchFamily="49"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Recall the relationship between the gravitational potential gradient and the gravitational field strength </a:t>
                </a:r>
                <a:r>
                  <a:rPr lang="en-US" i="1" dirty="0">
                    <a:solidFill>
                      <a:srgbClr val="000000"/>
                    </a:solidFill>
                    <a:cs typeface="Times New Roman" pitchFamily="18" charset="0"/>
                  </a:rPr>
                  <a:t>g</a:t>
                </a:r>
                <a:r>
                  <a:rPr lang="en-US" dirty="0">
                    <a:solidFill>
                      <a:srgbClr val="000000"/>
                    </a:solidFill>
                    <a:cs typeface="Times New Roman" pitchFamily="18" charset="0"/>
                  </a:rPr>
                  <a:t>:</a:t>
                </a:r>
              </a:p>
              <a:p>
                <a:pPr eaLnBrk="0" hangingPunct="0">
                  <a:spcBef>
                    <a:spcPct val="20000"/>
                  </a:spcBef>
                </a:pP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Without proof we state that the relationship between the electric potential gradient and the electric field strength is the same:	</a:t>
                </a:r>
              </a:p>
            </p:txBody>
          </p:sp>
        </mc:Choice>
        <mc:Fallback xmlns="">
          <p:sp>
            <p:nvSpPr>
              <p:cNvPr id="264194" name="Rectangle 2"/>
              <p:cNvSpPr>
                <a:spLocks noRot="1" noChangeAspect="1" noMove="1" noResize="1" noEditPoints="1" noAdjustHandles="1" noChangeArrowheads="1" noChangeShapeType="1" noTextEdit="1"/>
              </p:cNvSpPr>
              <p:nvPr/>
            </p:nvSpPr>
            <p:spPr bwMode="auto">
              <a:xfrm>
                <a:off x="685800" y="1338263"/>
                <a:ext cx="7772400" cy="4251325"/>
              </a:xfrm>
              <a:prstGeom prst="rect">
                <a:avLst/>
              </a:prstGeom>
              <a:blipFill>
                <a:blip r:embed="rId5"/>
                <a:stretch>
                  <a:fillRect l="-1255" t="-1291"/>
                </a:stretch>
              </a:blipFill>
              <a:ln w="9525">
                <a:noFill/>
                <a:miter lim="800000"/>
                <a:headEnd/>
                <a:tailEnd/>
              </a:ln>
            </p:spPr>
            <p:txBody>
              <a:bodyPr/>
              <a:lstStyle/>
              <a:p>
                <a:r>
                  <a:rPr lang="en-US">
                    <a:noFill/>
                  </a:rPr>
                  <a:t> </a:t>
                </a:r>
              </a:p>
            </p:txBody>
          </p:sp>
        </mc:Fallback>
      </mc:AlternateContent>
      <p:sp>
        <p:nvSpPr>
          <p:cNvPr id="788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15"/>
          <p:cNvGrpSpPr>
            <a:grpSpLocks/>
          </p:cNvGrpSpPr>
          <p:nvPr/>
        </p:nvGrpSpPr>
        <p:grpSpPr bwMode="auto">
          <a:xfrm>
            <a:off x="846138" y="3330576"/>
            <a:ext cx="7464425" cy="591885"/>
            <a:chOff x="509" y="1966"/>
            <a:chExt cx="4702" cy="377"/>
          </a:xfrm>
        </p:grpSpPr>
        <mc:AlternateContent xmlns:mc="http://schemas.openxmlformats.org/markup-compatibility/2006" xmlns:a14="http://schemas.microsoft.com/office/drawing/2010/main">
          <mc:Choice Requires="a14">
            <p:sp>
              <p:nvSpPr>
                <p:cNvPr id="78858" name="Rectangle 16"/>
                <p:cNvSpPr>
                  <a:spLocks noChangeArrowheads="1"/>
                </p:cNvSpPr>
                <p:nvPr/>
              </p:nvSpPr>
              <p:spPr bwMode="auto">
                <a:xfrm>
                  <a:off x="509" y="1966"/>
                  <a:ext cx="1995" cy="369"/>
                </a:xfrm>
                <a:prstGeom prst="rect">
                  <a:avLst/>
                </a:prstGeom>
                <a:noFill/>
                <a:ln w="9525">
                  <a:noFill/>
                  <a:miter lim="800000"/>
                  <a:headEnd/>
                  <a:tailEnd/>
                </a:ln>
              </p:spPr>
              <p:txBody>
                <a:bodyPr/>
                <a:lstStyle/>
                <a:p>
                  <a:pPr algn="ctr" eaLnBrk="0" hangingPunct="0">
                    <a:lnSpc>
                      <a:spcPct val="90000"/>
                    </a:lnSpc>
                    <a:spcBef>
                      <a:spcPct val="20000"/>
                    </a:spcBef>
                  </a:pPr>
                  <a:r>
                    <a:rPr lang="en-US" dirty="0" smtClean="0">
                      <a:cs typeface="Courier New" pitchFamily="49" charset="0"/>
                      <a:sym typeface="Symbol" pitchFamily="18" charset="2"/>
                    </a:rPr>
                    <a:t> </a:t>
                  </a:r>
                  <a14:m>
                    <m:oMath xmlns:m="http://schemas.openxmlformats.org/officeDocument/2006/math">
                      <m:r>
                        <a:rPr lang="en-US" i="1" dirty="0" smtClean="0">
                          <a:latin typeface="Cambria Math" panose="02040503050406030204" pitchFamily="18" charset="0"/>
                          <a:cs typeface="Courier New" pitchFamily="49" charset="0"/>
                          <a:sym typeface="Symbol" pitchFamily="18" charset="2"/>
                        </a:rPr>
                        <m:t>𝑔</m:t>
                      </m:r>
                      <m:r>
                        <a:rPr lang="en-US" i="1" dirty="0" smtClean="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b="0" i="1" dirty="0" smtClean="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b="0"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smtClean="0">
                                  <a:latin typeface="Cambria Math" panose="02040503050406030204" pitchFamily="18" charset="0"/>
                                  <a:cs typeface="Courier New" pitchFamily="49" charset="0"/>
                                  <a:sym typeface="Symbol" pitchFamily="18" charset="2"/>
                                </a:rPr>
                                <m:t>𝑉</m:t>
                              </m:r>
                            </m:e>
                            <m:sub>
                              <m:r>
                                <a:rPr lang="en-US" b="0" i="1" dirty="0" smtClean="0">
                                  <a:latin typeface="Cambria Math" panose="02040503050406030204" pitchFamily="18" charset="0"/>
                                  <a:cs typeface="Courier New" pitchFamily="49" charset="0"/>
                                  <a:sym typeface="Symbol" pitchFamily="18" charset="2"/>
                                </a:rPr>
                                <m:t>𝑔</m:t>
                              </m:r>
                            </m:sub>
                          </m:sSub>
                        </m:num>
                        <m:den>
                          <m:r>
                            <a:rPr lang="en-US" i="1" dirty="0" smtClean="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smtClean="0">
                              <a:latin typeface="Cambria Math" panose="02040503050406030204" pitchFamily="18" charset="0"/>
                              <a:cs typeface="Courier New" pitchFamily="49" charset="0"/>
                              <a:sym typeface="Symbol" pitchFamily="18" charset="2"/>
                            </a:rPr>
                            <m:t>𝑟</m:t>
                          </m:r>
                        </m:den>
                      </m:f>
                    </m:oMath>
                  </a14:m>
                  <a:endParaRPr lang="en-US" i="1" dirty="0">
                    <a:cs typeface="Courier New" pitchFamily="49" charset="0"/>
                    <a:sym typeface="Symbol" pitchFamily="18" charset="2"/>
                  </a:endParaRPr>
                </a:p>
              </p:txBody>
            </p:sp>
          </mc:Choice>
          <mc:Fallback xmlns="">
            <p:sp>
              <p:nvSpPr>
                <p:cNvPr id="78858" name="Rectangle 16"/>
                <p:cNvSpPr>
                  <a:spLocks noRot="1" noChangeAspect="1" noMove="1" noResize="1" noEditPoints="1" noAdjustHandles="1" noChangeArrowheads="1" noChangeShapeType="1" noTextEdit="1"/>
                </p:cNvSpPr>
                <p:nvPr/>
              </p:nvSpPr>
              <p:spPr bwMode="auto">
                <a:xfrm>
                  <a:off x="509" y="1966"/>
                  <a:ext cx="1995" cy="369"/>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78859" name="Text Box 17"/>
            <p:cNvSpPr txBox="1">
              <a:spLocks noChangeArrowheads="1"/>
            </p:cNvSpPr>
            <p:nvPr/>
          </p:nvSpPr>
          <p:spPr bwMode="auto">
            <a:xfrm>
              <a:off x="2504" y="1987"/>
              <a:ext cx="2707" cy="356"/>
            </a:xfrm>
            <a:prstGeom prst="rect">
              <a:avLst/>
            </a:prstGeom>
            <a:solidFill>
              <a:srgbClr val="FF0000"/>
            </a:solidFill>
            <a:ln w="9525">
              <a:noFill/>
              <a:miter lim="800000"/>
              <a:headEnd/>
              <a:tailEnd/>
            </a:ln>
          </p:spPr>
          <p:txBody>
            <a:bodyPr wrap="square">
              <a:spAutoFit/>
            </a:bodyPr>
            <a:lstStyle/>
            <a:p>
              <a:pPr algn="ctr">
                <a:spcBef>
                  <a:spcPct val="50000"/>
                </a:spcBef>
              </a:pPr>
              <a:r>
                <a:rPr lang="en-US" dirty="0">
                  <a:solidFill>
                    <a:schemeClr val="bg1"/>
                  </a:solidFill>
                </a:rPr>
                <a:t>gravitational </a:t>
              </a:r>
              <a:r>
                <a:rPr lang="en-US" dirty="0" smtClean="0">
                  <a:solidFill>
                    <a:schemeClr val="bg1"/>
                  </a:solidFill>
                </a:rPr>
                <a:t>potential gradient</a:t>
              </a:r>
              <a:endParaRPr lang="en-US" dirty="0">
                <a:solidFill>
                  <a:schemeClr val="bg1"/>
                </a:solidFill>
              </a:endParaRPr>
            </a:p>
          </p:txBody>
        </p:sp>
        <p:sp>
          <p:nvSpPr>
            <p:cNvPr id="78860" name="Rectangle 18"/>
            <p:cNvSpPr>
              <a:spLocks noChangeArrowheads="1"/>
            </p:cNvSpPr>
            <p:nvPr/>
          </p:nvSpPr>
          <p:spPr bwMode="auto">
            <a:xfrm>
              <a:off x="510" y="1987"/>
              <a:ext cx="4701" cy="348"/>
            </a:xfrm>
            <a:prstGeom prst="rect">
              <a:avLst/>
            </a:prstGeom>
            <a:noFill/>
            <a:ln w="12700">
              <a:solidFill>
                <a:schemeClr val="tx1"/>
              </a:solidFill>
              <a:miter lim="800000"/>
              <a:headEnd/>
              <a:tailEnd/>
            </a:ln>
          </p:spPr>
          <p:txBody>
            <a:bodyPr wrap="none" anchor="ctr"/>
            <a:lstStyle/>
            <a:p>
              <a:endParaRPr lang="en-US"/>
            </a:p>
          </p:txBody>
        </p:sp>
      </p:grpSp>
      <p:grpSp>
        <p:nvGrpSpPr>
          <p:cNvPr id="3" name="Group 19"/>
          <p:cNvGrpSpPr>
            <a:grpSpLocks/>
          </p:cNvGrpSpPr>
          <p:nvPr/>
        </p:nvGrpSpPr>
        <p:grpSpPr bwMode="auto">
          <a:xfrm>
            <a:off x="846138" y="4962613"/>
            <a:ext cx="7466013" cy="626975"/>
            <a:chOff x="509" y="1985"/>
            <a:chExt cx="4703" cy="288"/>
          </a:xfrm>
        </p:grpSpPr>
        <mc:AlternateContent xmlns:mc="http://schemas.openxmlformats.org/markup-compatibility/2006" xmlns:a14="http://schemas.microsoft.com/office/drawing/2010/main">
          <mc:Choice Requires="a14">
            <p:sp>
              <p:nvSpPr>
                <p:cNvPr id="78855" name="Rectangle 20"/>
                <p:cNvSpPr>
                  <a:spLocks noChangeArrowheads="1"/>
                </p:cNvSpPr>
                <p:nvPr/>
              </p:nvSpPr>
              <p:spPr bwMode="auto">
                <a:xfrm>
                  <a:off x="509" y="1985"/>
                  <a:ext cx="1995" cy="288"/>
                </a:xfrm>
                <a:prstGeom prst="rect">
                  <a:avLst/>
                </a:prstGeom>
                <a:noFill/>
                <a:ln w="9525">
                  <a:noFill/>
                  <a:miter lim="800000"/>
                  <a:headEnd/>
                  <a:tailEnd/>
                </a:ln>
              </p:spPr>
              <p:txBody>
                <a:bodyPr anchor="ctr"/>
                <a:lstStyle/>
                <a:p>
                  <a:pPr algn="ctr" eaLnBrk="0" hangingPunct="0">
                    <a:lnSpc>
                      <a:spcPct val="90000"/>
                    </a:lnSpc>
                    <a:spcBef>
                      <a:spcPct val="20000"/>
                    </a:spcBef>
                  </a:pPr>
                  <a:r>
                    <a:rPr lang="en-US" dirty="0" smtClean="0">
                      <a:cs typeface="Courier New" pitchFamily="49" charset="0"/>
                      <a:sym typeface="Symbol" pitchFamily="18" charset="2"/>
                    </a:rPr>
                    <a:t> </a:t>
                  </a:r>
                  <a14:m>
                    <m:oMath xmlns:m="http://schemas.openxmlformats.org/officeDocument/2006/math">
                      <m:r>
                        <a:rPr lang="en-US" i="1" dirty="0" smtClean="0">
                          <a:latin typeface="Cambria Math" panose="02040503050406030204" pitchFamily="18" charset="0"/>
                          <a:cs typeface="Courier New" pitchFamily="49" charset="0"/>
                          <a:sym typeface="Symbol" pitchFamily="18" charset="2"/>
                        </a:rPr>
                        <m:t>𝐸</m:t>
                      </m:r>
                      <m:r>
                        <a:rPr lang="en-US" i="1" dirty="0" smtClean="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b="0" i="1" dirty="0" smtClean="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b="0"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smtClean="0">
                                  <a:latin typeface="Cambria Math" panose="02040503050406030204" pitchFamily="18" charset="0"/>
                                  <a:cs typeface="Courier New" pitchFamily="49" charset="0"/>
                                  <a:sym typeface="Symbol" pitchFamily="18" charset="2"/>
                                </a:rPr>
                                <m:t>𝑉</m:t>
                              </m:r>
                            </m:e>
                            <m:sub>
                              <m:r>
                                <a:rPr lang="en-US" b="0" i="1" dirty="0" smtClean="0">
                                  <a:latin typeface="Cambria Math" panose="02040503050406030204" pitchFamily="18" charset="0"/>
                                  <a:cs typeface="Courier New" pitchFamily="49" charset="0"/>
                                  <a:sym typeface="Symbol" pitchFamily="18" charset="2"/>
                                </a:rPr>
                                <m:t>𝑒</m:t>
                              </m:r>
                            </m:sub>
                          </m:sSub>
                        </m:num>
                        <m:den>
                          <m:r>
                            <a:rPr lang="en-US" i="1" dirty="0" smtClean="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smtClean="0">
                              <a:latin typeface="Cambria Math" panose="02040503050406030204" pitchFamily="18" charset="0"/>
                              <a:cs typeface="Courier New" pitchFamily="49" charset="0"/>
                              <a:sym typeface="Symbol" pitchFamily="18" charset="2"/>
                            </a:rPr>
                            <m:t>𝑟</m:t>
                          </m:r>
                        </m:den>
                      </m:f>
                    </m:oMath>
                  </a14:m>
                  <a:endParaRPr lang="en-US" i="1" dirty="0">
                    <a:cs typeface="Courier New" pitchFamily="49" charset="0"/>
                    <a:sym typeface="Symbol" pitchFamily="18" charset="2"/>
                  </a:endParaRPr>
                </a:p>
              </p:txBody>
            </p:sp>
          </mc:Choice>
          <mc:Fallback xmlns="">
            <p:sp>
              <p:nvSpPr>
                <p:cNvPr id="78855" name="Rectangle 20"/>
                <p:cNvSpPr>
                  <a:spLocks noRot="1" noChangeAspect="1" noMove="1" noResize="1" noEditPoints="1" noAdjustHandles="1" noChangeArrowheads="1" noChangeShapeType="1" noTextEdit="1"/>
                </p:cNvSpPr>
                <p:nvPr/>
              </p:nvSpPr>
              <p:spPr bwMode="auto">
                <a:xfrm>
                  <a:off x="509" y="1985"/>
                  <a:ext cx="1995" cy="28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78856" name="Text Box 21"/>
            <p:cNvSpPr txBox="1">
              <a:spLocks noChangeArrowheads="1"/>
            </p:cNvSpPr>
            <p:nvPr/>
          </p:nvSpPr>
          <p:spPr bwMode="auto">
            <a:xfrm>
              <a:off x="2504" y="1985"/>
              <a:ext cx="270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gradient</a:t>
              </a:r>
            </a:p>
          </p:txBody>
        </p:sp>
        <p:sp>
          <p:nvSpPr>
            <p:cNvPr id="78857" name="Rectangle 22"/>
            <p:cNvSpPr>
              <a:spLocks noChangeArrowheads="1"/>
            </p:cNvSpPr>
            <p:nvPr/>
          </p:nvSpPr>
          <p:spPr bwMode="auto">
            <a:xfrm>
              <a:off x="510" y="1987"/>
              <a:ext cx="4701" cy="28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194">
                                            <p:txEl>
                                              <p:pRg st="0" end="0"/>
                                            </p:txEl>
                                          </p:spTgt>
                                        </p:tgtEl>
                                        <p:attrNameLst>
                                          <p:attrName>style.visibility</p:attrName>
                                        </p:attrNameLst>
                                      </p:cBhvr>
                                      <p:to>
                                        <p:strVal val="visible"/>
                                      </p:to>
                                    </p:set>
                                    <p:anim calcmode="lin" valueType="num">
                                      <p:cBhvr additive="base">
                                        <p:cTn id="7" dur="500" fill="hold"/>
                                        <p:tgtEl>
                                          <p:spTgt spid="264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4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194">
                                            <p:txEl>
                                              <p:pRg st="1" end="1"/>
                                            </p:txEl>
                                          </p:spTgt>
                                        </p:tgtEl>
                                        <p:attrNameLst>
                                          <p:attrName>style.visibility</p:attrName>
                                        </p:attrNameLst>
                                      </p:cBhvr>
                                      <p:to>
                                        <p:strVal val="visible"/>
                                      </p:to>
                                    </p:set>
                                    <p:anim calcmode="lin" valueType="num">
                                      <p:cBhvr additive="base">
                                        <p:cTn id="13" dur="500" fill="hold"/>
                                        <p:tgtEl>
                                          <p:spTgt spid="264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4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4194">
                                            <p:txEl>
                                              <p:pRg st="2" end="2"/>
                                            </p:txEl>
                                          </p:spTgt>
                                        </p:tgtEl>
                                        <p:attrNameLst>
                                          <p:attrName>style.visibility</p:attrName>
                                        </p:attrNameLst>
                                      </p:cBhvr>
                                      <p:to>
                                        <p:strVal val="visible"/>
                                      </p:to>
                                    </p:set>
                                    <p:anim calcmode="lin" valueType="num">
                                      <p:cBhvr additive="base">
                                        <p:cTn id="19" dur="500" fill="hold"/>
                                        <p:tgtEl>
                                          <p:spTgt spid="264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4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4194">
                                            <p:txEl>
                                              <p:pRg st="4" end="4"/>
                                            </p:txEl>
                                          </p:spTgt>
                                        </p:tgtEl>
                                        <p:attrNameLst>
                                          <p:attrName>style.visibility</p:attrName>
                                        </p:attrNameLst>
                                      </p:cBhvr>
                                      <p:to>
                                        <p:strVal val="visible"/>
                                      </p:to>
                                    </p:set>
                                    <p:anim calcmode="lin" valueType="num">
                                      <p:cBhvr additive="base">
                                        <p:cTn id="32" dur="500" fill="hold"/>
                                        <p:tgtEl>
                                          <p:spTgt spid="26419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41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64204">
                                            <p:txEl>
                                              <p:pRg st="1" end="1"/>
                                            </p:txEl>
                                          </p:spTgt>
                                        </p:tgtEl>
                                        <p:attrNameLst>
                                          <p:attrName>style.visibility</p:attrName>
                                        </p:attrNameLst>
                                      </p:cBhvr>
                                      <p:to>
                                        <p:strVal val="visible"/>
                                      </p:to>
                                    </p:set>
                                    <p:anim calcmode="lin" valueType="num">
                                      <p:cBhvr additive="base">
                                        <p:cTn id="45" dur="500" fill="hold"/>
                                        <p:tgtEl>
                                          <p:spTgt spid="26420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642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4204">
                                            <p:txEl>
                                              <p:pRg st="2" end="2"/>
                                            </p:txEl>
                                          </p:spTgt>
                                        </p:tgtEl>
                                        <p:attrNameLst>
                                          <p:attrName>style.visibility</p:attrName>
                                        </p:attrNameLst>
                                      </p:cBhvr>
                                      <p:to>
                                        <p:strVal val="visible"/>
                                      </p:to>
                                    </p:set>
                                    <p:anim calcmode="lin" valueType="num">
                                      <p:cBhvr additive="base">
                                        <p:cTn id="51" dur="500" fill="hold"/>
                                        <p:tgtEl>
                                          <p:spTgt spid="26420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642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9" name="Rectangle 9"/>
          <p:cNvSpPr>
            <a:spLocks noChangeArrowheads="1"/>
          </p:cNvSpPr>
          <p:nvPr/>
        </p:nvSpPr>
        <p:spPr bwMode="auto">
          <a:xfrm>
            <a:off x="682625" y="5858466"/>
            <a:ext cx="7764463" cy="999534"/>
          </a:xfrm>
          <a:prstGeom prst="rect">
            <a:avLst/>
          </a:prstGeom>
          <a:solidFill>
            <a:srgbClr val="FFCCCC"/>
          </a:solidFill>
          <a:ln w="9525">
            <a:noFill/>
            <a:miter lim="800000"/>
            <a:headEnd/>
            <a:tailEnd/>
          </a:ln>
        </p:spPr>
        <p:txBody>
          <a:bodyPr/>
          <a:lstStyle/>
          <a:p>
            <a:pPr eaLnBrk="0" hangingPunct="0">
              <a:lnSpc>
                <a:spcPct val="95000"/>
              </a:lnSpc>
            </a:pPr>
            <a:r>
              <a:rPr lang="en-US" b="1" i="1" dirty="0"/>
              <a:t>FYI</a:t>
            </a:r>
          </a:p>
          <a:p>
            <a:pPr eaLnBrk="0" hangingPunct="0">
              <a:lnSpc>
                <a:spcPct val="95000"/>
              </a:lnSpc>
            </a:pPr>
            <a:r>
              <a:rPr lang="en-US" sz="2000" b="1" dirty="0">
                <a:sym typeface="Symbol" pitchFamily="18" charset="2"/>
              </a:rPr>
              <a:t></a:t>
            </a:r>
            <a:r>
              <a:rPr lang="en-US" sz="2000" dirty="0">
                <a:sym typeface="Symbol" pitchFamily="18" charset="2"/>
              </a:rPr>
              <a:t>Maybe it is a bit late for this reminder but be careful not to confuse the </a:t>
            </a:r>
            <a:r>
              <a:rPr lang="en-US" sz="2000" i="1" dirty="0">
                <a:sym typeface="Symbol" pitchFamily="18" charset="2"/>
              </a:rPr>
              <a:t>E</a:t>
            </a:r>
            <a:r>
              <a:rPr lang="en-US" sz="2000" dirty="0">
                <a:sym typeface="Symbol" pitchFamily="18" charset="2"/>
              </a:rPr>
              <a:t> for electric field strength for the </a:t>
            </a:r>
            <a:r>
              <a:rPr lang="en-US" sz="2000" i="1" dirty="0">
                <a:sym typeface="Symbol" pitchFamily="18" charset="2"/>
              </a:rPr>
              <a:t>E</a:t>
            </a:r>
            <a:r>
              <a:rPr lang="en-US" sz="2000" dirty="0">
                <a:sym typeface="Symbol" pitchFamily="18" charset="2"/>
              </a:rPr>
              <a:t> for energy!</a:t>
            </a:r>
          </a:p>
        </p:txBody>
      </p:sp>
      <mc:AlternateContent xmlns:mc="http://schemas.openxmlformats.org/markup-compatibility/2006" xmlns:a14="http://schemas.microsoft.com/office/drawing/2010/main">
        <mc:Choice Requires="a14">
          <p:sp>
            <p:nvSpPr>
              <p:cNvPr id="266248" name="Rectangle 8"/>
              <p:cNvSpPr>
                <a:spLocks noChangeArrowheads="1"/>
              </p:cNvSpPr>
              <p:nvPr/>
            </p:nvSpPr>
            <p:spPr bwMode="auto">
              <a:xfrm>
                <a:off x="685800" y="2355849"/>
                <a:ext cx="7772400" cy="3497103"/>
              </a:xfrm>
              <a:prstGeom prst="rect">
                <a:avLst/>
              </a:prstGeom>
              <a:solidFill>
                <a:srgbClr val="CCFFCC"/>
              </a:solidFill>
              <a:ln w="9525">
                <a:noFill/>
                <a:miter lim="800000"/>
                <a:headEnd/>
                <a:tailEnd/>
              </a:ln>
            </p:spPr>
            <p:txBody>
              <a:bodyPr/>
              <a:lstStyle/>
              <a:p>
                <a:pPr>
                  <a:spcBef>
                    <a:spcPct val="20000"/>
                  </a:spcBef>
                </a:pPr>
                <a:r>
                  <a:rPr lang="en-US" dirty="0" smtClean="0"/>
                  <a:t>PRACTICE: </a:t>
                </a:r>
                <a:r>
                  <a:rPr lang="en-US" dirty="0">
                    <a:sym typeface="Symbol" pitchFamily="18" charset="2"/>
                  </a:rPr>
                  <a:t>The electric potential in the vicinity of a charge changes from </a:t>
                </a:r>
                <a:r>
                  <a:rPr lang="en-US" baseline="30000" dirty="0">
                    <a:sym typeface="Symbol" pitchFamily="18" charset="2"/>
                  </a:rPr>
                  <a:t>-</a:t>
                </a:r>
                <a:r>
                  <a:rPr lang="en-US" dirty="0">
                    <a:cs typeface="Courier New" pitchFamily="49" charset="0"/>
                    <a:sym typeface="Symbol" pitchFamily="18" charset="2"/>
                  </a:rPr>
                  <a:t>3.75</a:t>
                </a:r>
                <a:r>
                  <a:rPr lang="en-US" dirty="0">
                    <a:sym typeface="Symbol" pitchFamily="18" charset="2"/>
                  </a:rPr>
                  <a:t> V to </a:t>
                </a:r>
                <a:r>
                  <a:rPr lang="en-US" baseline="30000" dirty="0">
                    <a:sym typeface="Symbol" pitchFamily="18" charset="2"/>
                  </a:rPr>
                  <a:t>-</a:t>
                </a:r>
                <a:r>
                  <a:rPr lang="en-US" dirty="0">
                    <a:cs typeface="Courier New" pitchFamily="49" charset="0"/>
                    <a:sym typeface="Symbol" pitchFamily="18" charset="2"/>
                  </a:rPr>
                  <a:t>3.63</a:t>
                </a:r>
                <a:r>
                  <a:rPr lang="en-US" dirty="0">
                    <a:sym typeface="Symbol" pitchFamily="18" charset="2"/>
                  </a:rPr>
                  <a:t> V</a:t>
                </a:r>
                <a:r>
                  <a:rPr lang="en-US" baseline="-25000" dirty="0">
                    <a:sym typeface="Symbol" pitchFamily="18" charset="2"/>
                  </a:rPr>
                  <a:t> </a:t>
                </a:r>
                <a:r>
                  <a:rPr lang="en-US" dirty="0">
                    <a:sym typeface="Symbol" pitchFamily="18" charset="2"/>
                  </a:rPr>
                  <a:t>in moving from </a:t>
                </a:r>
                <a:r>
                  <a:rPr lang="en-US" dirty="0" smtClean="0">
                    <a:sym typeface="Symbol" pitchFamily="18" charset="2"/>
                  </a:rPr>
                  <a:t> </a:t>
                </a:r>
                <a:r>
                  <a:rPr lang="en-US" i="1" dirty="0" smtClean="0">
                    <a:sym typeface="Symbol" pitchFamily="18" charset="2"/>
                  </a:rPr>
                  <a:t>r</a:t>
                </a:r>
                <a:r>
                  <a:rPr lang="en-US" dirty="0" smtClean="0">
                    <a:sym typeface="Symbol" pitchFamily="18" charset="2"/>
                  </a:rPr>
                  <a:t> </a:t>
                </a:r>
                <a:r>
                  <a:rPr lang="en-US" dirty="0">
                    <a:sym typeface="Symbol" pitchFamily="18" charset="2"/>
                  </a:rPr>
                  <a:t>= </a:t>
                </a:r>
                <a:r>
                  <a:rPr lang="en-US" dirty="0">
                    <a:cs typeface="Courier New" pitchFamily="49" charset="0"/>
                    <a:sym typeface="Symbol" pitchFamily="18" charset="2"/>
                  </a:rPr>
                  <a:t>1.80×10</a:t>
                </a:r>
                <a:r>
                  <a:rPr lang="en-US" baseline="30000" dirty="0">
                    <a:cs typeface="Courier New" pitchFamily="49" charset="0"/>
                    <a:sym typeface="Symbol" pitchFamily="18" charset="2"/>
                  </a:rPr>
                  <a:t>-10</a:t>
                </a:r>
                <a:r>
                  <a:rPr lang="en-US" dirty="0">
                    <a:cs typeface="Courier New" pitchFamily="49" charset="0"/>
                    <a:sym typeface="Symbol" pitchFamily="18" charset="2"/>
                  </a:rPr>
                  <a:t> m to </a:t>
                </a:r>
                <a:r>
                  <a:rPr lang="en-US" i="1" dirty="0">
                    <a:cs typeface="Courier New" pitchFamily="49" charset="0"/>
                    <a:sym typeface="Symbol" pitchFamily="18" charset="2"/>
                  </a:rPr>
                  <a:t>r</a:t>
                </a:r>
                <a:r>
                  <a:rPr lang="en-US" dirty="0">
                    <a:cs typeface="Courier New" pitchFamily="49" charset="0"/>
                    <a:sym typeface="Symbol" pitchFamily="18" charset="2"/>
                  </a:rPr>
                  <a:t> = 2.85×10</a:t>
                </a:r>
                <a:r>
                  <a:rPr lang="en-US" baseline="30000" dirty="0">
                    <a:cs typeface="Courier New" pitchFamily="49" charset="0"/>
                    <a:sym typeface="Symbol" pitchFamily="18" charset="2"/>
                  </a:rPr>
                  <a:t>-10</a:t>
                </a:r>
                <a:r>
                  <a:rPr lang="en-US" dirty="0">
                    <a:cs typeface="Courier New" pitchFamily="49" charset="0"/>
                    <a:sym typeface="Symbol" pitchFamily="18" charset="2"/>
                  </a:rPr>
                  <a:t> m. What is the electric field strength in that region?</a:t>
                </a:r>
                <a:endParaRPr lang="en-US" dirty="0">
                  <a:sym typeface="Symbol" pitchFamily="18" charset="2"/>
                </a:endParaRPr>
              </a:p>
              <a:p>
                <a:pPr>
                  <a:spcBef>
                    <a:spcPct val="20000"/>
                  </a:spcBef>
                </a:pPr>
                <a:r>
                  <a:rPr lang="en-US" dirty="0">
                    <a:sym typeface="Symbol" pitchFamily="18" charset="2"/>
                  </a:rPr>
                  <a:t>SOLUTION:</a:t>
                </a:r>
              </a:p>
              <a:p>
                <a:pPr>
                  <a:lnSpc>
                    <a:spcPct val="90000"/>
                  </a:lnSpc>
                  <a:spcBef>
                    <a:spcPts val="0"/>
                  </a:spcBef>
                </a:pPr>
                <a:r>
                  <a:rPr lang="en-US" i="1" dirty="0">
                    <a:cs typeface="Courier New" pitchFamily="49" charset="0"/>
                    <a:sym typeface="Symbol" pitchFamily="18" charset="2"/>
                  </a:rPr>
                  <a:t>       </a:t>
                </a:r>
                <a14:m>
                  <m:oMath xmlns:m="http://schemas.openxmlformats.org/officeDocument/2006/math">
                    <m:r>
                      <a:rPr lang="en-US" i="1" dirty="0">
                        <a:latin typeface="Cambria Math" panose="02040503050406030204" pitchFamily="18" charset="0"/>
                        <a:cs typeface="Courier New" pitchFamily="49" charset="0"/>
                        <a:sym typeface="Symbol" pitchFamily="18" charset="2"/>
                      </a:rPr>
                      <m:t>𝐸</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i="1" dirty="0">
                            <a:latin typeface="Cambria Math" panose="02040503050406030204" pitchFamily="18" charset="0"/>
                            <a:ea typeface="Cambria Math" panose="02040503050406030204" pitchFamily="18" charset="0"/>
                            <a:sym typeface="Symbol" pitchFamily="18" charset="2"/>
                          </a:rPr>
                          <m:t>∆</m:t>
                        </m:r>
                        <m:sSub>
                          <m:sSubPr>
                            <m:ctrlPr>
                              <a:rPr lang="en-US" i="1" dirty="0">
                                <a:latin typeface="Cambria Math" panose="02040503050406030204" pitchFamily="18" charset="0"/>
                                <a:ea typeface="Cambria Math" panose="02040503050406030204" pitchFamily="18" charset="0"/>
                                <a:sym typeface="Symbol" pitchFamily="18" charset="2"/>
                              </a:rPr>
                            </m:ctrlPr>
                          </m:sSubPr>
                          <m:e>
                            <m:r>
                              <a:rPr lang="en-US" i="1" dirty="0">
                                <a:latin typeface="Cambria Math" panose="02040503050406030204" pitchFamily="18" charset="0"/>
                                <a:cs typeface="Courier New" pitchFamily="49" charset="0"/>
                                <a:sym typeface="Symbol" pitchFamily="18" charset="2"/>
                              </a:rPr>
                              <m:t>𝑉</m:t>
                            </m:r>
                          </m:e>
                          <m:sub>
                            <m:r>
                              <a:rPr lang="en-US" i="1" dirty="0">
                                <a:latin typeface="Cambria Math" panose="02040503050406030204" pitchFamily="18" charset="0"/>
                                <a:cs typeface="Courier New" pitchFamily="49" charset="0"/>
                                <a:sym typeface="Symbol" pitchFamily="18" charset="2"/>
                              </a:rPr>
                              <m:t>𝑒</m:t>
                            </m:r>
                          </m:sub>
                        </m:sSub>
                      </m:num>
                      <m:den>
                        <m:r>
                          <a:rPr lang="en-US" i="1" dirty="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𝑟</m:t>
                        </m:r>
                      </m:den>
                    </m:f>
                    <m:r>
                      <a:rPr lang="en-US" i="1" dirty="0" smtClean="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b="0" i="1" dirty="0" smtClean="0">
                            <a:latin typeface="Cambria Math" panose="02040503050406030204" pitchFamily="18" charset="0"/>
                            <a:cs typeface="Courier New" pitchFamily="49" charset="0"/>
                            <a:sym typeface="Symbol" pitchFamily="18" charset="2"/>
                          </a:rPr>
                        </m:ctrlPr>
                      </m:fPr>
                      <m:num>
                        <m:r>
                          <a:rPr lang="en-US" b="0" i="1" dirty="0" smtClean="0">
                            <a:latin typeface="Cambria Math" panose="02040503050406030204" pitchFamily="18" charset="0"/>
                            <a:cs typeface="Courier New" pitchFamily="49" charset="0"/>
                            <a:sym typeface="Symbol" pitchFamily="18" charset="2"/>
                          </a:rPr>
                          <m:t>−</m:t>
                        </m:r>
                        <m:r>
                          <a:rPr lang="en-US" i="1" dirty="0" smtClean="0">
                            <a:latin typeface="Cambria Math" panose="02040503050406030204" pitchFamily="18" charset="0"/>
                            <a:cs typeface="Courier New" pitchFamily="49" charset="0"/>
                            <a:sym typeface="Symbol" pitchFamily="18" charset="2"/>
                          </a:rPr>
                          <m:t>3.63</m:t>
                        </m:r>
                        <m:r>
                          <a:rPr lang="en-US" b="0" i="1" dirty="0" smtClean="0">
                            <a:latin typeface="Cambria Math" panose="02040503050406030204" pitchFamily="18" charset="0"/>
                            <a:cs typeface="Courier New" pitchFamily="49" charset="0"/>
                            <a:sym typeface="Symbol" pitchFamily="18" charset="2"/>
                          </a:rPr>
                          <m:t>−</m:t>
                        </m:r>
                        <m:d>
                          <m:dPr>
                            <m:ctrlPr>
                              <a:rPr lang="en-US" b="0" i="1" dirty="0" smtClean="0">
                                <a:latin typeface="Cambria Math" panose="02040503050406030204" pitchFamily="18" charset="0"/>
                                <a:cs typeface="Courier New" pitchFamily="49" charset="0"/>
                                <a:sym typeface="Symbol" pitchFamily="18" charset="2"/>
                              </a:rPr>
                            </m:ctrlPr>
                          </m:dPr>
                          <m:e>
                            <m:r>
                              <a:rPr lang="en-US" b="0" i="1" dirty="0" smtClean="0">
                                <a:latin typeface="Cambria Math" panose="02040503050406030204" pitchFamily="18" charset="0"/>
                                <a:cs typeface="Courier New" pitchFamily="49" charset="0"/>
                                <a:sym typeface="Symbol" pitchFamily="18" charset="2"/>
                              </a:rPr>
                              <m:t>−</m:t>
                            </m:r>
                            <m:r>
                              <a:rPr lang="en-US" i="1" dirty="0" smtClean="0">
                                <a:latin typeface="Cambria Math" panose="02040503050406030204" pitchFamily="18" charset="0"/>
                                <a:cs typeface="Courier New" pitchFamily="49" charset="0"/>
                                <a:sym typeface="Symbol" pitchFamily="18" charset="2"/>
                              </a:rPr>
                              <m:t>3.75</m:t>
                            </m:r>
                          </m:e>
                        </m:d>
                      </m:num>
                      <m:den>
                        <m:r>
                          <a:rPr lang="en-US" i="1" dirty="0" smtClean="0">
                            <a:latin typeface="Cambria Math" panose="02040503050406030204" pitchFamily="18" charset="0"/>
                            <a:cs typeface="Courier New" pitchFamily="49" charset="0"/>
                            <a:sym typeface="Symbol" pitchFamily="18" charset="2"/>
                          </a:rPr>
                          <m:t>2.85×</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−10</m:t>
                            </m:r>
                          </m:sup>
                        </m:sSup>
                        <m:r>
                          <a:rPr lang="en-US" b="0" i="1" dirty="0" smtClean="0">
                            <a:latin typeface="Cambria Math" panose="02040503050406030204" pitchFamily="18" charset="0"/>
                            <a:cs typeface="Courier New" pitchFamily="49" charset="0"/>
                            <a:sym typeface="Symbol" pitchFamily="18" charset="2"/>
                          </a:rPr>
                          <m:t>−</m:t>
                        </m:r>
                        <m:r>
                          <a:rPr lang="en-US" i="1" dirty="0" smtClean="0">
                            <a:latin typeface="Cambria Math" panose="02040503050406030204" pitchFamily="18" charset="0"/>
                            <a:cs typeface="Courier New" pitchFamily="49" charset="0"/>
                            <a:sym typeface="Symbol" pitchFamily="18" charset="2"/>
                          </a:rPr>
                          <m:t>1.80×</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−10</m:t>
                            </m:r>
                          </m:sup>
                        </m:sSup>
                      </m:den>
                    </m:f>
                  </m:oMath>
                </a14:m>
                <a:endParaRPr lang="en-US" dirty="0" smtClean="0">
                  <a:cs typeface="Courier New" pitchFamily="49" charset="0"/>
                  <a:sym typeface="Symbol" pitchFamily="18" charset="2"/>
                </a:endParaRPr>
              </a:p>
              <a:p>
                <a:pPr>
                  <a:lnSpc>
                    <a:spcPct val="90000"/>
                  </a:lnSpc>
                  <a:spcBef>
                    <a:spcPct val="20000"/>
                  </a:spcBef>
                </a:pPr>
                <a:r>
                  <a:rPr lang="en-US" i="1" dirty="0" smtClean="0">
                    <a:cs typeface="Courier New" pitchFamily="49" charset="0"/>
                    <a:sym typeface="Symbol" pitchFamily="18" charset="2"/>
                  </a:rPr>
                  <a:t>        </a:t>
                </a:r>
                <a:r>
                  <a:rPr lang="en-US" dirty="0" smtClean="0">
                    <a:cs typeface="Courier New" pitchFamily="49" charset="0"/>
                    <a:sym typeface="Symbol" pitchFamily="18" charset="2"/>
                  </a:rPr>
                  <a:t> </a:t>
                </a:r>
                <a:r>
                  <a:rPr lang="en-US" dirty="0">
                    <a:cs typeface="Courier New" pitchFamily="49" charset="0"/>
                    <a:sym typeface="Symbol" pitchFamily="18" charset="2"/>
                  </a:rPr>
                  <a:t>	</a:t>
                </a:r>
                <a14:m>
                  <m:oMath xmlns:m="http://schemas.openxmlformats.org/officeDocument/2006/math">
                    <m:r>
                      <a:rPr lang="en-US" i="1" dirty="0" smtClean="0">
                        <a:latin typeface="Cambria Math" panose="02040503050406030204" pitchFamily="18" charset="0"/>
                        <a:cs typeface="Courier New" pitchFamily="49" charset="0"/>
                        <a:sym typeface="Symbol" pitchFamily="18" charset="2"/>
                      </a:rPr>
                      <m:t>=−</m:t>
                    </m:r>
                    <m:f>
                      <m:fPr>
                        <m:ctrlPr>
                          <a:rPr lang="en-US" i="1" dirty="0" smtClean="0">
                            <a:latin typeface="Cambria Math" panose="02040503050406030204" pitchFamily="18" charset="0"/>
                            <a:cs typeface="Courier New" pitchFamily="49" charset="0"/>
                            <a:sym typeface="Symbol" pitchFamily="18" charset="2"/>
                          </a:rPr>
                        </m:ctrlPr>
                      </m:fPr>
                      <m:num>
                        <m:r>
                          <a:rPr lang="en-US" i="1" dirty="0" smtClean="0">
                            <a:latin typeface="Cambria Math" panose="02040503050406030204" pitchFamily="18" charset="0"/>
                            <a:cs typeface="Courier New" pitchFamily="49" charset="0"/>
                            <a:sym typeface="Symbol" pitchFamily="18" charset="2"/>
                          </a:rPr>
                          <m:t>0.120</m:t>
                        </m:r>
                      </m:num>
                      <m:den>
                        <m:r>
                          <a:rPr lang="en-US" i="1" dirty="0" smtClean="0">
                            <a:latin typeface="Cambria Math" panose="02040503050406030204" pitchFamily="18" charset="0"/>
                            <a:cs typeface="Courier New" pitchFamily="49" charset="0"/>
                            <a:sym typeface="Symbol" pitchFamily="18" charset="2"/>
                          </a:rPr>
                          <m:t>1.05×</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smtClean="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−10</m:t>
                            </m:r>
                          </m:sup>
                        </m:sSup>
                      </m:den>
                    </m:f>
                  </m:oMath>
                </a14:m>
                <a:endParaRPr lang="en-US" b="0" i="1" dirty="0" smtClean="0">
                  <a:latin typeface="Cambria Math" panose="02040503050406030204" pitchFamily="18" charset="0"/>
                  <a:cs typeface="Courier New" pitchFamily="49" charset="0"/>
                  <a:sym typeface="Symbol" pitchFamily="18" charset="2"/>
                </a:endParaRPr>
              </a:p>
              <a:p>
                <a:pPr>
                  <a:lnSpc>
                    <a:spcPct val="90000"/>
                  </a:lnSpc>
                  <a:spcBef>
                    <a:spcPct val="20000"/>
                  </a:spcBef>
                </a:pPr>
                <a:r>
                  <a:rPr lang="en-US" dirty="0" smtClean="0">
                    <a:cs typeface="Courier New" pitchFamily="49" charset="0"/>
                    <a:sym typeface="Symbol" pitchFamily="18" charset="2"/>
                  </a:rPr>
                  <a:t>	</a:t>
                </a:r>
                <a14:m>
                  <m:oMath xmlns:m="http://schemas.openxmlformats.org/officeDocument/2006/math">
                    <m:r>
                      <a:rPr lang="en-US" i="1" dirty="0">
                        <a:latin typeface="Cambria Math" panose="02040503050406030204" pitchFamily="18" charset="0"/>
                        <a:cs typeface="Courier New" pitchFamily="49" charset="0"/>
                        <a:sym typeface="Symbol" pitchFamily="18" charset="2"/>
                      </a:rPr>
                      <m:t>= −1.14×</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9</m:t>
                        </m:r>
                      </m:sup>
                    </m:sSup>
                    <m:r>
                      <a:rPr lang="en-US" i="1" dirty="0">
                        <a:latin typeface="Cambria Math" panose="02040503050406030204" pitchFamily="18" charset="0"/>
                        <a:cs typeface="Courier New" pitchFamily="49" charset="0"/>
                        <a:sym typeface="Symbol" pitchFamily="18" charset="2"/>
                      </a:rPr>
                      <m:t> </m:t>
                    </m:r>
                  </m:oMath>
                </a14:m>
                <a:r>
                  <a:rPr lang="en-US" dirty="0" smtClean="0">
                    <a:cs typeface="Courier New" pitchFamily="49" charset="0"/>
                    <a:sym typeface="Symbol" pitchFamily="18" charset="2"/>
                  </a:rPr>
                  <a:t>Vm</a:t>
                </a:r>
                <a:r>
                  <a:rPr lang="en-US" baseline="30000" dirty="0" smtClean="0">
                    <a:cs typeface="Courier New" pitchFamily="49" charset="0"/>
                    <a:sym typeface="Symbol" pitchFamily="18" charset="2"/>
                  </a:rPr>
                  <a:t>-1</a:t>
                </a:r>
                <a:r>
                  <a:rPr lang="en-US" dirty="0" smtClean="0">
                    <a:cs typeface="Courier New" pitchFamily="49" charset="0"/>
                    <a:sym typeface="Symbol" pitchFamily="18" charset="2"/>
                  </a:rPr>
                  <a:t> </a:t>
                </a:r>
                <a:r>
                  <a:rPr lang="en-US" dirty="0">
                    <a:cs typeface="Courier New" pitchFamily="49" charset="0"/>
                    <a:sym typeface="Symbol" pitchFamily="18" charset="2"/>
                  </a:rPr>
                  <a:t>(</a:t>
                </a:r>
                <a:r>
                  <a:rPr lang="en-US" dirty="0">
                    <a:solidFill>
                      <a:schemeClr val="hlink"/>
                    </a:solidFill>
                    <a:cs typeface="Courier New" pitchFamily="49" charset="0"/>
                    <a:sym typeface="Symbol" pitchFamily="18" charset="2"/>
                  </a:rPr>
                  <a:t>or </a:t>
                </a:r>
                <a:r>
                  <a:rPr lang="en-US" dirty="0" smtClean="0">
                    <a:solidFill>
                      <a:schemeClr val="hlink"/>
                    </a:solidFill>
                    <a:cs typeface="Courier New" pitchFamily="49" charset="0"/>
                    <a:sym typeface="Symbol" pitchFamily="18" charset="2"/>
                  </a:rPr>
                  <a:t>NC</a:t>
                </a:r>
                <a:r>
                  <a:rPr lang="en-US" baseline="30000" dirty="0" smtClean="0">
                    <a:solidFill>
                      <a:schemeClr val="hlink"/>
                    </a:solidFill>
                    <a:cs typeface="Courier New" pitchFamily="49" charset="0"/>
                    <a:sym typeface="Symbol" pitchFamily="18" charset="2"/>
                  </a:rPr>
                  <a:t>-1</a:t>
                </a:r>
                <a:r>
                  <a:rPr lang="en-US" dirty="0" smtClean="0">
                    <a:cs typeface="Courier New" pitchFamily="49" charset="0"/>
                    <a:sym typeface="Symbol" pitchFamily="18" charset="2"/>
                  </a:rPr>
                  <a:t>).</a:t>
                </a:r>
                <a:endParaRPr lang="en-US" dirty="0">
                  <a:cs typeface="Courier New" pitchFamily="49" charset="0"/>
                  <a:sym typeface="Symbol" pitchFamily="18" charset="2"/>
                </a:endParaRPr>
              </a:p>
            </p:txBody>
          </p:sp>
        </mc:Choice>
        <mc:Fallback xmlns="">
          <p:sp>
            <p:nvSpPr>
              <p:cNvPr id="266248" name="Rectangle 8"/>
              <p:cNvSpPr>
                <a:spLocks noRot="1" noChangeAspect="1" noMove="1" noResize="1" noEditPoints="1" noAdjustHandles="1" noChangeArrowheads="1" noChangeShapeType="1" noTextEdit="1"/>
              </p:cNvSpPr>
              <p:nvPr/>
            </p:nvSpPr>
            <p:spPr bwMode="auto">
              <a:xfrm>
                <a:off x="685800" y="2355849"/>
                <a:ext cx="7772400" cy="3497103"/>
              </a:xfrm>
              <a:prstGeom prst="rect">
                <a:avLst/>
              </a:prstGeom>
              <a:blipFill>
                <a:blip r:embed="rId5"/>
                <a:stretch>
                  <a:fillRect l="-1255" t="-1220" r="-1804" b="-2962"/>
                </a:stretch>
              </a:blipFill>
              <a:ln w="9525">
                <a:noFill/>
                <a:miter lim="800000"/>
                <a:headEnd/>
                <a:tailEnd/>
              </a:ln>
            </p:spPr>
            <p:txBody>
              <a:bodyPr/>
              <a:lstStyle/>
              <a:p>
                <a:r>
                  <a:rPr lang="en-US">
                    <a:noFill/>
                  </a:rPr>
                  <a:t> </a:t>
                </a:r>
              </a:p>
            </p:txBody>
          </p:sp>
        </mc:Fallback>
      </mc:AlternateContent>
      <p:sp>
        <p:nvSpPr>
          <p:cNvPr id="79876" name="Rectangle 2"/>
          <p:cNvSpPr>
            <a:spLocks noChangeArrowheads="1"/>
          </p:cNvSpPr>
          <p:nvPr/>
        </p:nvSpPr>
        <p:spPr bwMode="auto">
          <a:xfrm>
            <a:off x="685800" y="1338263"/>
            <a:ext cx="7772400" cy="107070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gradient </a:t>
            </a:r>
            <a:r>
              <a:rPr lang="en-US" altLang="en-US">
                <a:solidFill>
                  <a:schemeClr val="accent2"/>
                </a:solidFill>
              </a:rPr>
              <a:t>– electrostatic</a:t>
            </a:r>
            <a:endParaRPr lang="en-US">
              <a:solidFill>
                <a:schemeClr val="accent2"/>
              </a:solidFill>
            </a:endParaRPr>
          </a:p>
        </p:txBody>
      </p:sp>
      <p:sp>
        <p:nvSpPr>
          <p:cNvPr id="798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10" name="Group 19"/>
          <p:cNvGrpSpPr>
            <a:grpSpLocks/>
          </p:cNvGrpSpPr>
          <p:nvPr/>
        </p:nvGrpSpPr>
        <p:grpSpPr bwMode="auto">
          <a:xfrm>
            <a:off x="831849" y="1784753"/>
            <a:ext cx="7466013" cy="626975"/>
            <a:chOff x="509" y="1985"/>
            <a:chExt cx="4703" cy="288"/>
          </a:xfrm>
        </p:grpSpPr>
        <mc:AlternateContent xmlns:mc="http://schemas.openxmlformats.org/markup-compatibility/2006" xmlns:a14="http://schemas.microsoft.com/office/drawing/2010/main">
          <mc:Choice Requires="a14">
            <p:sp>
              <p:nvSpPr>
                <p:cNvPr id="11" name="Rectangle 20"/>
                <p:cNvSpPr>
                  <a:spLocks noChangeArrowheads="1"/>
                </p:cNvSpPr>
                <p:nvPr/>
              </p:nvSpPr>
              <p:spPr bwMode="auto">
                <a:xfrm>
                  <a:off x="509" y="1985"/>
                  <a:ext cx="1995" cy="288"/>
                </a:xfrm>
                <a:prstGeom prst="rect">
                  <a:avLst/>
                </a:prstGeom>
                <a:noFill/>
                <a:ln w="9525">
                  <a:noFill/>
                  <a:miter lim="800000"/>
                  <a:headEnd/>
                  <a:tailEnd/>
                </a:ln>
              </p:spPr>
              <p:txBody>
                <a:bodyPr anchor="ctr"/>
                <a:lstStyle/>
                <a:p>
                  <a:pPr algn="ctr" eaLnBrk="0" hangingPunct="0">
                    <a:lnSpc>
                      <a:spcPct val="90000"/>
                    </a:lnSpc>
                    <a:spcBef>
                      <a:spcPct val="20000"/>
                    </a:spcBef>
                  </a:pPr>
                  <a:r>
                    <a:rPr lang="en-US" dirty="0" smtClean="0">
                      <a:cs typeface="Courier New" pitchFamily="49" charset="0"/>
                      <a:sym typeface="Symbol" pitchFamily="18" charset="2"/>
                    </a:rPr>
                    <a:t> </a:t>
                  </a:r>
                  <a14:m>
                    <m:oMath xmlns:m="http://schemas.openxmlformats.org/officeDocument/2006/math">
                      <m:r>
                        <a:rPr lang="en-US" i="1" dirty="0" smtClean="0">
                          <a:latin typeface="Cambria Math" panose="02040503050406030204" pitchFamily="18" charset="0"/>
                          <a:cs typeface="Courier New" pitchFamily="49" charset="0"/>
                          <a:sym typeface="Symbol" pitchFamily="18" charset="2"/>
                        </a:rPr>
                        <m:t>𝐸</m:t>
                      </m:r>
                      <m:r>
                        <a:rPr lang="en-US" i="1" dirty="0" smtClean="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b="0" i="1" dirty="0" smtClean="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b="0" i="1" dirty="0" smtClean="0">
                              <a:latin typeface="Cambria Math" panose="02040503050406030204" pitchFamily="18" charset="0"/>
                              <a:ea typeface="Cambria Math" panose="02040503050406030204" pitchFamily="18" charset="0"/>
                              <a:sym typeface="Symbol" pitchFamily="18" charset="2"/>
                            </a:rPr>
                            <m:t>∆</m:t>
                          </m:r>
                          <m:sSub>
                            <m:sSubPr>
                              <m:ctrlPr>
                                <a:rPr lang="en-US" b="0" i="1" dirty="0" smtClean="0">
                                  <a:latin typeface="Cambria Math" panose="02040503050406030204" pitchFamily="18" charset="0"/>
                                  <a:ea typeface="Cambria Math" panose="02040503050406030204" pitchFamily="18" charset="0"/>
                                  <a:sym typeface="Symbol" pitchFamily="18" charset="2"/>
                                </a:rPr>
                              </m:ctrlPr>
                            </m:sSubPr>
                            <m:e>
                              <m:r>
                                <a:rPr lang="en-US" i="1" dirty="0" smtClean="0">
                                  <a:latin typeface="Cambria Math" panose="02040503050406030204" pitchFamily="18" charset="0"/>
                                  <a:cs typeface="Courier New" pitchFamily="49" charset="0"/>
                                  <a:sym typeface="Symbol" pitchFamily="18" charset="2"/>
                                </a:rPr>
                                <m:t>𝑉</m:t>
                              </m:r>
                            </m:e>
                            <m:sub>
                              <m:r>
                                <a:rPr lang="en-US" b="0" i="1" dirty="0" smtClean="0">
                                  <a:latin typeface="Cambria Math" panose="02040503050406030204" pitchFamily="18" charset="0"/>
                                  <a:cs typeface="Courier New" pitchFamily="49" charset="0"/>
                                  <a:sym typeface="Symbol" pitchFamily="18" charset="2"/>
                                </a:rPr>
                                <m:t>𝑒</m:t>
                              </m:r>
                            </m:sub>
                          </m:sSub>
                        </m:num>
                        <m:den>
                          <m:r>
                            <a:rPr lang="en-US" i="1" dirty="0" smtClean="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smtClean="0">
                              <a:latin typeface="Cambria Math" panose="02040503050406030204" pitchFamily="18" charset="0"/>
                              <a:cs typeface="Courier New" pitchFamily="49" charset="0"/>
                              <a:sym typeface="Symbol" pitchFamily="18" charset="2"/>
                            </a:rPr>
                            <m:t>𝑟</m:t>
                          </m:r>
                        </m:den>
                      </m:f>
                    </m:oMath>
                  </a14:m>
                  <a:endParaRPr lang="en-US" i="1" dirty="0">
                    <a:cs typeface="Courier New" pitchFamily="49" charset="0"/>
                    <a:sym typeface="Symbol" pitchFamily="18" charset="2"/>
                  </a:endParaRPr>
                </a:p>
              </p:txBody>
            </p:sp>
          </mc:Choice>
          <mc:Fallback xmlns="">
            <p:sp>
              <p:nvSpPr>
                <p:cNvPr id="11" name="Rectangle 20"/>
                <p:cNvSpPr>
                  <a:spLocks noRot="1" noChangeAspect="1" noMove="1" noResize="1" noEditPoints="1" noAdjustHandles="1" noChangeArrowheads="1" noChangeShapeType="1" noTextEdit="1"/>
                </p:cNvSpPr>
                <p:nvPr/>
              </p:nvSpPr>
              <p:spPr bwMode="auto">
                <a:xfrm>
                  <a:off x="509" y="1985"/>
                  <a:ext cx="1995" cy="288"/>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2" name="Text Box 21"/>
            <p:cNvSpPr txBox="1">
              <a:spLocks noChangeArrowheads="1"/>
            </p:cNvSpPr>
            <p:nvPr/>
          </p:nvSpPr>
          <p:spPr bwMode="auto">
            <a:xfrm>
              <a:off x="2504" y="1985"/>
              <a:ext cx="270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gradient</a:t>
              </a:r>
            </a:p>
          </p:txBody>
        </p:sp>
        <p:sp>
          <p:nvSpPr>
            <p:cNvPr id="13" name="Rectangle 22"/>
            <p:cNvSpPr>
              <a:spLocks noChangeArrowheads="1"/>
            </p:cNvSpPr>
            <p:nvPr/>
          </p:nvSpPr>
          <p:spPr bwMode="auto">
            <a:xfrm>
              <a:off x="510" y="1987"/>
              <a:ext cx="4701" cy="28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6248">
                                            <p:txEl>
                                              <p:pRg st="0" end="0"/>
                                            </p:txEl>
                                          </p:spTgt>
                                        </p:tgtEl>
                                        <p:attrNameLst>
                                          <p:attrName>style.visibility</p:attrName>
                                        </p:attrNameLst>
                                      </p:cBhvr>
                                      <p:to>
                                        <p:strVal val="visible"/>
                                      </p:to>
                                    </p:set>
                                    <p:anim calcmode="lin" valueType="num">
                                      <p:cBhvr additive="base">
                                        <p:cTn id="14" dur="500" fill="hold"/>
                                        <p:tgtEl>
                                          <p:spTgt spid="26624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6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6248">
                                            <p:txEl>
                                              <p:pRg st="1" end="1"/>
                                            </p:txEl>
                                          </p:spTgt>
                                        </p:tgtEl>
                                        <p:attrNameLst>
                                          <p:attrName>style.visibility</p:attrName>
                                        </p:attrNameLst>
                                      </p:cBhvr>
                                      <p:to>
                                        <p:strVal val="visible"/>
                                      </p:to>
                                    </p:set>
                                    <p:anim calcmode="lin" valueType="num">
                                      <p:cBhvr additive="base">
                                        <p:cTn id="20" dur="500" fill="hold"/>
                                        <p:tgtEl>
                                          <p:spTgt spid="26624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66248">
                                            <p:txEl>
                                              <p:pRg st="2" end="2"/>
                                            </p:txEl>
                                          </p:spTgt>
                                        </p:tgtEl>
                                        <p:attrNameLst>
                                          <p:attrName>style.visibility</p:attrName>
                                        </p:attrNameLst>
                                      </p:cBhvr>
                                      <p:to>
                                        <p:strVal val="visible"/>
                                      </p:to>
                                    </p:set>
                                    <p:anim calcmode="lin" valueType="num">
                                      <p:cBhvr additive="base">
                                        <p:cTn id="26" dur="500" fill="hold"/>
                                        <p:tgtEl>
                                          <p:spTgt spid="26624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6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6248">
                                            <p:txEl>
                                              <p:pRg st="3" end="3"/>
                                            </p:txEl>
                                          </p:spTgt>
                                        </p:tgtEl>
                                        <p:attrNameLst>
                                          <p:attrName>style.visibility</p:attrName>
                                        </p:attrNameLst>
                                      </p:cBhvr>
                                      <p:to>
                                        <p:strVal val="visible"/>
                                      </p:to>
                                    </p:set>
                                    <p:anim calcmode="lin" valueType="num">
                                      <p:cBhvr additive="base">
                                        <p:cTn id="32" dur="500" fill="hold"/>
                                        <p:tgtEl>
                                          <p:spTgt spid="26624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62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6248">
                                            <p:txEl>
                                              <p:pRg st="4" end="4"/>
                                            </p:txEl>
                                          </p:spTgt>
                                        </p:tgtEl>
                                        <p:attrNameLst>
                                          <p:attrName>style.visibility</p:attrName>
                                        </p:attrNameLst>
                                      </p:cBhvr>
                                      <p:to>
                                        <p:strVal val="visible"/>
                                      </p:to>
                                    </p:set>
                                    <p:anim calcmode="lin" valueType="num">
                                      <p:cBhvr additive="base">
                                        <p:cTn id="38" dur="500" fill="hold"/>
                                        <p:tgtEl>
                                          <p:spTgt spid="26624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62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6249">
                                            <p:txEl>
                                              <p:pRg st="1" end="1"/>
                                            </p:txEl>
                                          </p:spTgt>
                                        </p:tgtEl>
                                        <p:attrNameLst>
                                          <p:attrName>style.visibility</p:attrName>
                                        </p:attrNameLst>
                                      </p:cBhvr>
                                      <p:to>
                                        <p:strVal val="visible"/>
                                      </p:to>
                                    </p:set>
                                    <p:anim calcmode="lin" valueType="num">
                                      <p:cBhvr additive="base">
                                        <p:cTn id="44" dur="500" fill="hold"/>
                                        <p:tgtEl>
                                          <p:spTgt spid="266249">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662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2386" name="Rectangle 2"/>
              <p:cNvSpPr>
                <a:spLocks noChangeArrowheads="1"/>
              </p:cNvSpPr>
              <p:nvPr/>
            </p:nvSpPr>
            <p:spPr bwMode="auto">
              <a:xfrm>
                <a:off x="682625" y="4540250"/>
                <a:ext cx="7764463" cy="2254250"/>
              </a:xfrm>
              <a:prstGeom prst="rect">
                <a:avLst/>
              </a:prstGeom>
              <a:solidFill>
                <a:srgbClr val="FFCCCC"/>
              </a:solidFill>
              <a:ln w="9525">
                <a:noFill/>
                <a:miter lim="800000"/>
                <a:headEnd/>
                <a:tailEnd/>
              </a:ln>
            </p:spPr>
            <p:txBody>
              <a:bodyPr/>
              <a:lstStyle/>
              <a:p>
                <a:pPr eaLnBrk="0" hangingPunct="0"/>
                <a:r>
                  <a:rPr lang="en-US" b="1" i="1" dirty="0" smtClean="0"/>
                  <a:t>FYI</a:t>
                </a:r>
              </a:p>
              <a:p>
                <a:pPr eaLnBrk="0" hangingPunct="0"/>
                <a:r>
                  <a:rPr lang="en-US" b="1" dirty="0">
                    <a:sym typeface="Symbol" pitchFamily="18" charset="2"/>
                  </a:rPr>
                  <a:t></a:t>
                </a:r>
                <a:r>
                  <a:rPr lang="en-US" dirty="0">
                    <a:sym typeface="Symbol" pitchFamily="18" charset="2"/>
                  </a:rPr>
                  <a:t>Generally </a:t>
                </a:r>
                <a:r>
                  <a:rPr lang="en-US" dirty="0" err="1">
                    <a:sym typeface="Symbol" pitchFamily="18" charset="2"/>
                  </a:rPr>
                  <a:t>equipotential</a:t>
                </a:r>
                <a:r>
                  <a:rPr lang="en-US" dirty="0">
                    <a:sym typeface="Symbol" pitchFamily="18" charset="2"/>
                  </a:rPr>
                  <a:t> surfaces are drawn so that the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m:t>
                    </m:r>
                    <m:sSub>
                      <m:sSubPr>
                        <m:ctrlPr>
                          <a:rPr lang="en-US" b="0" i="1" dirty="0" smtClean="0">
                            <a:solidFill>
                              <a:srgbClr val="000000"/>
                            </a:solidFill>
                            <a:latin typeface="Cambria Math" panose="02040503050406030204" pitchFamily="18" charset="0"/>
                            <a:sym typeface="Symbol" pitchFamily="18" charset="2"/>
                          </a:rPr>
                        </m:ctrlPr>
                      </m:sSubPr>
                      <m:e>
                        <m:r>
                          <a:rPr lang="en-US" i="1" dirty="0" err="1">
                            <a:latin typeface="Cambria Math" panose="02040503050406030204" pitchFamily="18" charset="0"/>
                            <a:cs typeface="Courier New" pitchFamily="49" charset="0"/>
                            <a:sym typeface="Symbol" pitchFamily="18" charset="2"/>
                          </a:rPr>
                          <m:t>𝑉</m:t>
                        </m:r>
                      </m:e>
                      <m:sub>
                        <m:r>
                          <a:rPr lang="en-US" b="0" i="1" dirty="0" smtClean="0">
                            <a:latin typeface="Cambria Math" panose="02040503050406030204" pitchFamily="18" charset="0"/>
                            <a:cs typeface="Courier New" pitchFamily="49" charset="0"/>
                            <a:sym typeface="Symbol" pitchFamily="18" charset="2"/>
                          </a:rPr>
                          <m:t>𝑒</m:t>
                        </m:r>
                      </m:sub>
                    </m:sSub>
                  </m:oMath>
                </a14:m>
                <a:r>
                  <a:rPr lang="en-US" dirty="0" err="1">
                    <a:cs typeface="Courier New" pitchFamily="49" charset="0"/>
                    <a:sym typeface="Symbol" pitchFamily="18" charset="2"/>
                  </a:rPr>
                  <a:t>s</a:t>
                </a:r>
                <a:r>
                  <a:rPr lang="en-US" i="1" dirty="0">
                    <a:cs typeface="Courier New" pitchFamily="49" charset="0"/>
                    <a:sym typeface="Symbol" pitchFamily="18" charset="2"/>
                  </a:rPr>
                  <a:t> </a:t>
                </a:r>
                <a:r>
                  <a:rPr lang="en-US" dirty="0">
                    <a:cs typeface="Courier New" pitchFamily="49" charset="0"/>
                    <a:sym typeface="Symbol" pitchFamily="18" charset="2"/>
                  </a:rPr>
                  <a:t>for consecutive surfaces are equal.</a:t>
                </a:r>
              </a:p>
              <a:p>
                <a:pPr eaLnBrk="0" hangingPunct="0"/>
                <a:r>
                  <a:rPr lang="en-US" b="1" dirty="0">
                    <a:sym typeface="Symbol" pitchFamily="18" charset="2"/>
                  </a:rPr>
                  <a:t></a:t>
                </a:r>
                <a:r>
                  <a:rPr lang="en-US" dirty="0">
                    <a:sym typeface="Symbol" pitchFamily="18" charset="2"/>
                  </a:rPr>
                  <a:t>Because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𝑉</m:t>
                        </m:r>
                      </m:e>
                      <m:sub>
                        <m:r>
                          <a:rPr lang="en-US" b="0" i="1" dirty="0" smtClean="0">
                            <a:latin typeface="Cambria Math" panose="02040503050406030204" pitchFamily="18" charset="0"/>
                            <a:sym typeface="Symbol" pitchFamily="18" charset="2"/>
                          </a:rPr>
                          <m:t>𝑒</m:t>
                        </m:r>
                      </m:sub>
                    </m:sSub>
                  </m:oMath>
                </a14:m>
                <a:r>
                  <a:rPr lang="en-US" dirty="0">
                    <a:sym typeface="Symbol" pitchFamily="18" charset="2"/>
                  </a:rPr>
                  <a:t> is inversely proportional to </a:t>
                </a:r>
                <a14:m>
                  <m:oMath xmlns:m="http://schemas.openxmlformats.org/officeDocument/2006/math">
                    <m:r>
                      <a:rPr lang="en-US" i="1" dirty="0" smtClean="0">
                        <a:latin typeface="Cambria Math" panose="02040503050406030204" pitchFamily="18" charset="0"/>
                        <a:sym typeface="Symbol" pitchFamily="18" charset="2"/>
                      </a:rPr>
                      <m:t>𝑟</m:t>
                    </m:r>
                  </m:oMath>
                </a14:m>
                <a:r>
                  <a:rPr lang="en-US" dirty="0">
                    <a:sym typeface="Symbol" pitchFamily="18" charset="2"/>
                  </a:rPr>
                  <a:t> </a:t>
                </a:r>
                <a:r>
                  <a:rPr lang="en-US" dirty="0" smtClean="0">
                    <a:sym typeface="Symbol" pitchFamily="18" charset="2"/>
                  </a:rPr>
                  <a:t> the </a:t>
                </a:r>
                <a:r>
                  <a:rPr lang="en-US" dirty="0">
                    <a:sym typeface="Symbol" pitchFamily="18" charset="2"/>
                  </a:rPr>
                  <a:t>consecutive rings get farther apart as we get farther from the mass.</a:t>
                </a:r>
              </a:p>
            </p:txBody>
          </p:sp>
        </mc:Choice>
        <mc:Fallback xmlns="">
          <p:sp>
            <p:nvSpPr>
              <p:cNvPr id="272386" name="Rectangle 2"/>
              <p:cNvSpPr>
                <a:spLocks noRot="1" noChangeAspect="1" noMove="1" noResize="1" noEditPoints="1" noAdjustHandles="1" noChangeArrowheads="1" noChangeShapeType="1" noTextEdit="1"/>
              </p:cNvSpPr>
              <p:nvPr/>
            </p:nvSpPr>
            <p:spPr bwMode="auto">
              <a:xfrm>
                <a:off x="682625" y="4540250"/>
                <a:ext cx="7764463" cy="2254250"/>
              </a:xfrm>
              <a:prstGeom prst="rect">
                <a:avLst/>
              </a:prstGeom>
              <a:blipFill>
                <a:blip r:embed="rId7"/>
                <a:stretch>
                  <a:fillRect l="-1256" t="-1892" r="-471" b="-783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387" name="Rectangle 3"/>
              <p:cNvSpPr>
                <a:spLocks noChangeArrowheads="1"/>
              </p:cNvSpPr>
              <p:nvPr/>
            </p:nvSpPr>
            <p:spPr bwMode="auto">
              <a:xfrm>
                <a:off x="685800" y="1338263"/>
                <a:ext cx="7772400" cy="3216275"/>
              </a:xfrm>
              <a:prstGeom prst="rect">
                <a:avLst/>
              </a:prstGeom>
              <a:solidFill>
                <a:srgbClr val="EAEAEA"/>
              </a:solidFill>
              <a:ln w="9525">
                <a:noFill/>
                <a:miter lim="800000"/>
                <a:headEnd/>
                <a:tailEnd/>
              </a:ln>
            </p:spPr>
            <p:txBody>
              <a:bodyPr/>
              <a:lstStyle/>
              <a:p>
                <a:r>
                  <a:rPr lang="en-US" i="1" dirty="0" smtClean="0">
                    <a:solidFill>
                      <a:schemeClr val="accent2"/>
                    </a:solidFill>
                    <a:cs typeface="Times New Roman" pitchFamily="18" charset="0"/>
                  </a:rPr>
                  <a:t>Equipotential</a:t>
                </a:r>
                <a:r>
                  <a:rPr lang="en-US" i="1" dirty="0">
                    <a:solidFill>
                      <a:schemeClr val="accent2"/>
                    </a:solidFill>
                    <a:cs typeface="Times New Roman" pitchFamily="18" charset="0"/>
                  </a:rPr>
                  <a:t> surfaces revisited </a:t>
                </a:r>
                <a:r>
                  <a:rPr lang="en-US" altLang="en-US" dirty="0">
                    <a:solidFill>
                      <a:schemeClr val="accent2"/>
                    </a:solidFill>
                  </a:rPr>
                  <a:t>– </a:t>
                </a:r>
                <a:r>
                  <a:rPr lang="en-US" altLang="en-US" dirty="0" smtClean="0">
                    <a:solidFill>
                      <a:schemeClr val="accent2"/>
                    </a:solidFill>
                  </a:rPr>
                  <a:t>electrostatic</a:t>
                </a:r>
                <a:endParaRPr lang="en-US" altLang="en-US" sz="2000" dirty="0" smtClean="0">
                  <a:solidFill>
                    <a:srgbClr val="000000"/>
                  </a:solidFill>
                  <a:latin typeface="Courier New" pitchFamily="49" charset="0"/>
                  <a:cs typeface="Times New Roman" pitchFamily="18" charset="0"/>
                  <a:sym typeface="Symbol" pitchFamily="18" charset="2"/>
                </a:endParaRPr>
              </a:p>
              <a:p>
                <a:r>
                  <a:rPr lang="en-US" dirty="0" smtClean="0">
                    <a:solidFill>
                      <a:srgbClr val="000000"/>
                    </a:solidFill>
                    <a:cs typeface="Times New Roman" pitchFamily="18" charset="0"/>
                    <a:sym typeface="Symbol" pitchFamily="18" charset="2"/>
                  </a:rPr>
                  <a:t></a:t>
                </a:r>
                <a:r>
                  <a:rPr lang="en-US" dirty="0" err="1">
                    <a:solidFill>
                      <a:srgbClr val="000000"/>
                    </a:solidFill>
                    <a:cs typeface="Times New Roman" pitchFamily="18" charset="0"/>
                  </a:rPr>
                  <a:t>Equipotential</a:t>
                </a:r>
                <a:r>
                  <a:rPr lang="en-US" dirty="0">
                    <a:solidFill>
                      <a:srgbClr val="000000"/>
                    </a:solidFill>
                    <a:cs typeface="Times New Roman" pitchFamily="18" charset="0"/>
                  </a:rPr>
                  <a:t> surfaces are imaginary surfaces at which the potential is the same.</a:t>
                </a:r>
              </a:p>
              <a:p>
                <a:pPr eaLnBrk="0" hangingPunct="0">
                  <a:spcBef>
                    <a:spcPct val="20000"/>
                  </a:spcBef>
                </a:pPr>
                <a:r>
                  <a:rPr lang="en-US" dirty="0">
                    <a:solidFill>
                      <a:srgbClr val="000000"/>
                    </a:solidFill>
                    <a:cs typeface="Times New Roman" pitchFamily="18" charset="0"/>
                    <a:sym typeface="Symbol" pitchFamily="18" charset="2"/>
                  </a:rPr>
                  <a:t>Since the electric potential for a point                         mass is given by </a:t>
                </a:r>
                <a14:m>
                  <m:oMath xmlns:m="http://schemas.openxmlformats.org/officeDocument/2006/math">
                    <m:sSub>
                      <m:sSubPr>
                        <m:ctrlPr>
                          <a:rPr lang="en-US" sz="2000" b="0" i="1" dirty="0" smtClean="0">
                            <a:latin typeface="Cambria Math" panose="02040503050406030204" pitchFamily="18" charset="0"/>
                            <a:sym typeface="Symbol" pitchFamily="18" charset="2"/>
                          </a:rPr>
                        </m:ctrlPr>
                      </m:sSubPr>
                      <m:e>
                        <m:r>
                          <a:rPr lang="en-US" sz="2000" i="1" dirty="0" smtClean="0">
                            <a:latin typeface="Cambria Math" panose="02040503050406030204" pitchFamily="18" charset="0"/>
                            <a:sym typeface="Symbol" pitchFamily="18" charset="2"/>
                          </a:rPr>
                          <m:t>𝑉</m:t>
                        </m:r>
                      </m:e>
                      <m:sub>
                        <m:r>
                          <a:rPr lang="en-US" sz="2000" b="0" i="1" dirty="0" smtClean="0">
                            <a:latin typeface="Cambria Math" panose="02040503050406030204" pitchFamily="18" charset="0"/>
                            <a:sym typeface="Symbol" pitchFamily="18" charset="2"/>
                          </a:rPr>
                          <m:t>𝑒</m:t>
                        </m:r>
                      </m:sub>
                    </m:sSub>
                    <m:r>
                      <a:rPr lang="en-US" sz="2000" i="1" dirty="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err="1">
                            <a:latin typeface="Cambria Math" panose="02040503050406030204" pitchFamily="18" charset="0"/>
                            <a:sym typeface="Symbol" pitchFamily="18" charset="2"/>
                          </a:rPr>
                          <m:t>𝑘𝑞</m:t>
                        </m:r>
                      </m:num>
                      <m:den>
                        <m:r>
                          <a:rPr lang="en-US" sz="2000" i="1" dirty="0">
                            <a:latin typeface="Cambria Math" panose="02040503050406030204" pitchFamily="18" charset="0"/>
                            <a:sym typeface="Symbol" pitchFamily="18" charset="2"/>
                          </a:rPr>
                          <m:t>𝑟</m:t>
                        </m:r>
                      </m:den>
                    </m:f>
                    <m:r>
                      <a:rPr lang="en-US" sz="2000" i="1" dirty="0">
                        <a:latin typeface="Cambria Math" panose="02040503050406030204" pitchFamily="18" charset="0"/>
                        <a:sym typeface="Symbol" pitchFamily="18" charset="2"/>
                      </a:rPr>
                      <m:t> </m:t>
                    </m:r>
                  </m:oMath>
                </a14:m>
                <a:r>
                  <a:rPr lang="en-US" dirty="0" smtClean="0">
                    <a:sym typeface="Symbol" pitchFamily="18" charset="2"/>
                  </a:rPr>
                  <a:t> it </a:t>
                </a:r>
                <a:r>
                  <a:rPr lang="en-US" dirty="0">
                    <a:sym typeface="Symbol" pitchFamily="18" charset="2"/>
                  </a:rPr>
                  <a:t>is clear </a:t>
                </a:r>
                <a:r>
                  <a:rPr lang="en-US" dirty="0" smtClean="0">
                    <a:sym typeface="Symbol" pitchFamily="18" charset="2"/>
                  </a:rPr>
                  <a:t>                                </a:t>
                </a:r>
                <a:r>
                  <a:rPr lang="en-US" dirty="0">
                    <a:sym typeface="Symbol" pitchFamily="18" charset="2"/>
                  </a:rPr>
                  <a:t>that the equipotential surfaces are at                              fixed radii and hence are concentric                            spheres:</a:t>
                </a:r>
              </a:p>
            </p:txBody>
          </p:sp>
        </mc:Choice>
        <mc:Fallback xmlns="">
          <p:sp>
            <p:nvSpPr>
              <p:cNvPr id="272387" name="Rectangle 3"/>
              <p:cNvSpPr>
                <a:spLocks noRot="1" noChangeAspect="1" noMove="1" noResize="1" noEditPoints="1" noAdjustHandles="1" noChangeArrowheads="1" noChangeShapeType="1" noTextEdit="1"/>
              </p:cNvSpPr>
              <p:nvPr/>
            </p:nvSpPr>
            <p:spPr bwMode="auto">
              <a:xfrm>
                <a:off x="685800" y="1338263"/>
                <a:ext cx="7772400" cy="3216275"/>
              </a:xfrm>
              <a:prstGeom prst="rect">
                <a:avLst/>
              </a:prstGeom>
              <a:blipFill>
                <a:blip r:embed="rId8"/>
                <a:stretch>
                  <a:fillRect l="-1255" t="-2087" r="-1333" b="-2846"/>
                </a:stretch>
              </a:blipFill>
              <a:ln w="9525">
                <a:noFill/>
                <a:miter lim="800000"/>
                <a:headEnd/>
                <a:tailEnd/>
              </a:ln>
            </p:spPr>
            <p:txBody>
              <a:bodyPr/>
              <a:lstStyle/>
              <a:p>
                <a:r>
                  <a:rPr lang="en-US">
                    <a:noFill/>
                  </a:rPr>
                  <a:t> </a:t>
                </a:r>
              </a:p>
            </p:txBody>
          </p:sp>
        </mc:Fallback>
      </mc:AlternateContent>
      <p:grpSp>
        <p:nvGrpSpPr>
          <p:cNvPr id="2" name="Group 5"/>
          <p:cNvGrpSpPr>
            <a:grpSpLocks/>
          </p:cNvGrpSpPr>
          <p:nvPr/>
        </p:nvGrpSpPr>
        <p:grpSpPr bwMode="auto">
          <a:xfrm>
            <a:off x="7170738" y="2922588"/>
            <a:ext cx="331787" cy="396875"/>
            <a:chOff x="4422" y="2660"/>
            <a:chExt cx="209" cy="250"/>
          </a:xfrm>
        </p:grpSpPr>
        <p:sp>
          <p:nvSpPr>
            <p:cNvPr id="272390" name="Oval 6"/>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80908" name="Text Box 7"/>
            <p:cNvSpPr txBox="1">
              <a:spLocks noChangeArrowheads="1"/>
            </p:cNvSpPr>
            <p:nvPr/>
          </p:nvSpPr>
          <p:spPr bwMode="auto">
            <a:xfrm>
              <a:off x="4422" y="2660"/>
              <a:ext cx="205" cy="250"/>
            </a:xfrm>
            <a:prstGeom prst="rect">
              <a:avLst/>
            </a:prstGeom>
            <a:noFill/>
            <a:ln w="9525">
              <a:noFill/>
              <a:miter lim="800000"/>
              <a:headEnd/>
              <a:tailEnd/>
            </a:ln>
          </p:spPr>
          <p:txBody>
            <a:bodyPr wrap="none">
              <a:spAutoFit/>
            </a:bodyPr>
            <a:lstStyle/>
            <a:p>
              <a:r>
                <a:rPr lang="en-US" sz="2000">
                  <a:solidFill>
                    <a:schemeClr val="bg1"/>
                  </a:solidFill>
                </a:rPr>
                <a:t>q</a:t>
              </a:r>
            </a:p>
          </p:txBody>
        </p:sp>
      </p:grpSp>
      <p:sp>
        <p:nvSpPr>
          <p:cNvPr id="272392" name="Oval 8"/>
          <p:cNvSpPr>
            <a:spLocks noChangeArrowheads="1"/>
          </p:cNvSpPr>
          <p:nvPr/>
        </p:nvSpPr>
        <p:spPr bwMode="auto">
          <a:xfrm>
            <a:off x="7067550" y="2876550"/>
            <a:ext cx="528638" cy="528638"/>
          </a:xfrm>
          <a:prstGeom prst="ellipse">
            <a:avLst/>
          </a:prstGeom>
          <a:noFill/>
          <a:ln w="19050">
            <a:solidFill>
              <a:srgbClr val="008000"/>
            </a:solidFill>
            <a:prstDash val="dash"/>
            <a:round/>
            <a:headEnd/>
            <a:tailEnd/>
          </a:ln>
        </p:spPr>
        <p:txBody>
          <a:bodyPr wrap="none" anchor="ctr"/>
          <a:lstStyle/>
          <a:p>
            <a:endParaRPr lang="en-US"/>
          </a:p>
        </p:txBody>
      </p:sp>
      <p:sp>
        <p:nvSpPr>
          <p:cNvPr id="272393" name="Oval 9"/>
          <p:cNvSpPr>
            <a:spLocks noChangeArrowheads="1"/>
          </p:cNvSpPr>
          <p:nvPr/>
        </p:nvSpPr>
        <p:spPr bwMode="auto">
          <a:xfrm>
            <a:off x="6889750" y="2719388"/>
            <a:ext cx="876300" cy="876300"/>
          </a:xfrm>
          <a:prstGeom prst="ellipse">
            <a:avLst/>
          </a:prstGeom>
          <a:noFill/>
          <a:ln w="19050">
            <a:solidFill>
              <a:srgbClr val="008000"/>
            </a:solidFill>
            <a:prstDash val="dash"/>
            <a:round/>
            <a:headEnd/>
            <a:tailEnd/>
          </a:ln>
        </p:spPr>
        <p:txBody>
          <a:bodyPr wrap="none" anchor="ctr"/>
          <a:lstStyle/>
          <a:p>
            <a:endParaRPr lang="en-US"/>
          </a:p>
        </p:txBody>
      </p:sp>
      <p:sp>
        <p:nvSpPr>
          <p:cNvPr id="272394" name="Oval 10"/>
          <p:cNvSpPr>
            <a:spLocks noChangeArrowheads="1"/>
          </p:cNvSpPr>
          <p:nvPr/>
        </p:nvSpPr>
        <p:spPr bwMode="auto">
          <a:xfrm>
            <a:off x="6665913" y="2470150"/>
            <a:ext cx="1333500" cy="1333500"/>
          </a:xfrm>
          <a:prstGeom prst="ellipse">
            <a:avLst/>
          </a:prstGeom>
          <a:noFill/>
          <a:ln w="19050">
            <a:solidFill>
              <a:srgbClr val="008000"/>
            </a:solidFill>
            <a:prstDash val="dash"/>
            <a:round/>
            <a:headEnd/>
            <a:tailEnd/>
          </a:ln>
        </p:spPr>
        <p:txBody>
          <a:bodyPr wrap="none" anchor="ctr"/>
          <a:lstStyle/>
          <a:p>
            <a:endParaRPr lang="en-US"/>
          </a:p>
        </p:txBody>
      </p:sp>
      <p:sp>
        <p:nvSpPr>
          <p:cNvPr id="272395" name="Oval 11"/>
          <p:cNvSpPr>
            <a:spLocks noChangeArrowheads="1"/>
          </p:cNvSpPr>
          <p:nvPr/>
        </p:nvSpPr>
        <p:spPr bwMode="auto">
          <a:xfrm>
            <a:off x="6316663" y="2133600"/>
            <a:ext cx="2043112" cy="2043113"/>
          </a:xfrm>
          <a:prstGeom prst="ellipse">
            <a:avLst/>
          </a:prstGeom>
          <a:noFill/>
          <a:ln w="19050">
            <a:solidFill>
              <a:srgbClr val="008000"/>
            </a:solidFill>
            <a:prstDash val="dash"/>
            <a:round/>
            <a:headEnd/>
            <a:tailEnd/>
          </a:ln>
        </p:spPr>
        <p:txBody>
          <a:bodyPr wrap="none" anchor="ctr"/>
          <a:lstStyle/>
          <a:p>
            <a:endParaRPr lang="en-US"/>
          </a:p>
        </p:txBody>
      </p:sp>
      <p:sp>
        <p:nvSpPr>
          <p:cNvPr id="272396" name="Text Box 12"/>
          <p:cNvSpPr txBox="1">
            <a:spLocks noChangeArrowheads="1"/>
          </p:cNvSpPr>
          <p:nvPr/>
        </p:nvSpPr>
        <p:spPr bwMode="auto">
          <a:xfrm>
            <a:off x="6199188" y="3719513"/>
            <a:ext cx="2333625" cy="822325"/>
          </a:xfrm>
          <a:prstGeom prst="rect">
            <a:avLst/>
          </a:prstGeom>
          <a:noFill/>
          <a:ln w="9525">
            <a:noFill/>
            <a:miter lim="800000"/>
            <a:headEnd/>
            <a:tailEnd/>
          </a:ln>
        </p:spPr>
        <p:txBody>
          <a:bodyPr>
            <a:spAutoFit/>
          </a:bodyPr>
          <a:lstStyle/>
          <a:p>
            <a:pPr algn="ctr"/>
            <a:r>
              <a:rPr lang="en-US">
                <a:solidFill>
                  <a:schemeClr val="hlink"/>
                </a:solidFill>
              </a:rPr>
              <a:t>equipotential surfaces</a:t>
            </a:r>
          </a:p>
        </p:txBody>
      </p:sp>
      <p:sp>
        <p:nvSpPr>
          <p:cNvPr id="8090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additive="base">
                                        <p:cTn id="7"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2387">
                                            <p:txEl>
                                              <p:pRg st="1" end="1"/>
                                            </p:txEl>
                                          </p:spTgt>
                                        </p:tgtEl>
                                        <p:attrNameLst>
                                          <p:attrName>style.visibility</p:attrName>
                                        </p:attrNameLst>
                                      </p:cBhvr>
                                      <p:to>
                                        <p:strVal val="visible"/>
                                      </p:to>
                                    </p:set>
                                    <p:anim calcmode="lin" valueType="num">
                                      <p:cBhvr additive="base">
                                        <p:cTn id="13"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2387">
                                            <p:txEl>
                                              <p:pRg st="2" end="2"/>
                                            </p:txEl>
                                          </p:spTgt>
                                        </p:tgtEl>
                                        <p:attrNameLst>
                                          <p:attrName>style.visibility</p:attrName>
                                        </p:attrNameLst>
                                      </p:cBhvr>
                                      <p:to>
                                        <p:strVal val="visible"/>
                                      </p:to>
                                    </p:set>
                                    <p:anim calcmode="lin" valueType="num">
                                      <p:cBhvr additive="base">
                                        <p:cTn id="19" dur="5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3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145">
                                          <p:stCondLst>
                                            <p:cond delay="0"/>
                                          </p:stCondLst>
                                        </p:cTn>
                                        <p:tgtEl>
                                          <p:spTgt spid="2"/>
                                        </p:tgtEl>
                                      </p:cBhvr>
                                    </p:animEffect>
                                    <p:anim calcmode="lin" valueType="num">
                                      <p:cBhvr>
                                        <p:cTn id="26"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1" dur="7">
                                          <p:stCondLst>
                                            <p:cond delay="162"/>
                                          </p:stCondLst>
                                        </p:cTn>
                                        <p:tgtEl>
                                          <p:spTgt spid="2"/>
                                        </p:tgtEl>
                                      </p:cBhvr>
                                      <p:to x="100000" y="60000"/>
                                    </p:animScale>
                                    <p:animScale>
                                      <p:cBhvr>
                                        <p:cTn id="32" dur="41" decel="50000">
                                          <p:stCondLst>
                                            <p:cond delay="169"/>
                                          </p:stCondLst>
                                        </p:cTn>
                                        <p:tgtEl>
                                          <p:spTgt spid="2"/>
                                        </p:tgtEl>
                                      </p:cBhvr>
                                      <p:to x="100000" y="100000"/>
                                    </p:animScale>
                                    <p:animScale>
                                      <p:cBhvr>
                                        <p:cTn id="33" dur="7">
                                          <p:stCondLst>
                                            <p:cond delay="328"/>
                                          </p:stCondLst>
                                        </p:cTn>
                                        <p:tgtEl>
                                          <p:spTgt spid="2"/>
                                        </p:tgtEl>
                                      </p:cBhvr>
                                      <p:to x="100000" y="80000"/>
                                    </p:animScale>
                                    <p:animScale>
                                      <p:cBhvr>
                                        <p:cTn id="34" dur="41" decel="50000">
                                          <p:stCondLst>
                                            <p:cond delay="335"/>
                                          </p:stCondLst>
                                        </p:cTn>
                                        <p:tgtEl>
                                          <p:spTgt spid="2"/>
                                        </p:tgtEl>
                                      </p:cBhvr>
                                      <p:to x="100000" y="100000"/>
                                    </p:animScale>
                                    <p:animScale>
                                      <p:cBhvr>
                                        <p:cTn id="35" dur="7">
                                          <p:stCondLst>
                                            <p:cond delay="410"/>
                                          </p:stCondLst>
                                        </p:cTn>
                                        <p:tgtEl>
                                          <p:spTgt spid="2"/>
                                        </p:tgtEl>
                                      </p:cBhvr>
                                      <p:to x="100000" y="90000"/>
                                    </p:animScale>
                                    <p:animScale>
                                      <p:cBhvr>
                                        <p:cTn id="36" dur="41" decel="50000">
                                          <p:stCondLst>
                                            <p:cond delay="417"/>
                                          </p:stCondLst>
                                        </p:cTn>
                                        <p:tgtEl>
                                          <p:spTgt spid="2"/>
                                        </p:tgtEl>
                                      </p:cBhvr>
                                      <p:to x="100000" y="100000"/>
                                    </p:animScale>
                                    <p:animScale>
                                      <p:cBhvr>
                                        <p:cTn id="37" dur="7">
                                          <p:stCondLst>
                                            <p:cond delay="452"/>
                                          </p:stCondLst>
                                        </p:cTn>
                                        <p:tgtEl>
                                          <p:spTgt spid="2"/>
                                        </p:tgtEl>
                                      </p:cBhvr>
                                      <p:to x="100000" y="95000"/>
                                    </p:animScale>
                                    <p:animScale>
                                      <p:cBhvr>
                                        <p:cTn id="38" dur="41" decel="50000">
                                          <p:stCondLst>
                                            <p:cond delay="458"/>
                                          </p:stCondLst>
                                        </p:cTn>
                                        <p:tgtEl>
                                          <p:spTgt spid="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2392"/>
                                        </p:tgtEl>
                                        <p:attrNameLst>
                                          <p:attrName>style.visibility</p:attrName>
                                        </p:attrNameLst>
                                      </p:cBhvr>
                                      <p:to>
                                        <p:strVal val="visible"/>
                                      </p:to>
                                    </p:set>
                                    <p:animEffect transition="in" filter="fade">
                                      <p:cBhvr>
                                        <p:cTn id="43" dur="2000"/>
                                        <p:tgtEl>
                                          <p:spTgt spid="272392"/>
                                        </p:tgtEl>
                                      </p:cBhvr>
                                    </p:animEffect>
                                  </p:childTnLst>
                                  <p:subTnLst>
                                    <p:audio>
                                      <p:cMediaNode>
                                        <p:cTn display="0" masterRel="sameClick">
                                          <p:stCondLst>
                                            <p:cond evt="begin" delay="0">
                                              <p:tn val="41"/>
                                            </p:cond>
                                          </p:stCondLst>
                                          <p:endCondLst>
                                            <p:cond evt="onStopAudio" delay="0">
                                              <p:tgtEl>
                                                <p:sldTgt/>
                                              </p:tgtEl>
                                            </p:cond>
                                          </p:endCondLst>
                                        </p:cTn>
                                        <p:tgtEl>
                                          <p:sndTgt r:embed="rId6" name="voltage.wav"/>
                                        </p:tgtEl>
                                      </p:cMediaNode>
                                    </p:audio>
                                  </p:sub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72393"/>
                                        </p:tgtEl>
                                        <p:attrNameLst>
                                          <p:attrName>style.visibility</p:attrName>
                                        </p:attrNameLst>
                                      </p:cBhvr>
                                      <p:to>
                                        <p:strVal val="visible"/>
                                      </p:to>
                                    </p:set>
                                    <p:animEffect transition="in" filter="fade">
                                      <p:cBhvr>
                                        <p:cTn id="47" dur="2000"/>
                                        <p:tgtEl>
                                          <p:spTgt spid="272393"/>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72394"/>
                                        </p:tgtEl>
                                        <p:attrNameLst>
                                          <p:attrName>style.visibility</p:attrName>
                                        </p:attrNameLst>
                                      </p:cBhvr>
                                      <p:to>
                                        <p:strVal val="visible"/>
                                      </p:to>
                                    </p:set>
                                    <p:animEffect transition="in" filter="fade">
                                      <p:cBhvr>
                                        <p:cTn id="51" dur="2000"/>
                                        <p:tgtEl>
                                          <p:spTgt spid="272394"/>
                                        </p:tgtEl>
                                      </p:cBhvr>
                                    </p:animEffect>
                                  </p:childTnLst>
                                  <p:subTnLst>
                                    <p:audio>
                                      <p:cMediaNode>
                                        <p:cTn display="0" masterRel="sameClick">
                                          <p:stCondLst>
                                            <p:cond evt="begin" delay="0">
                                              <p:tn val="49"/>
                                            </p:cond>
                                          </p:stCondLst>
                                          <p:endCondLst>
                                            <p:cond evt="onStopAudio" delay="0">
                                              <p:tgtEl>
                                                <p:sldTgt/>
                                              </p:tgtEl>
                                            </p:cond>
                                          </p:endCondLst>
                                        </p:cTn>
                                        <p:tgtEl>
                                          <p:sndTgt r:embed="rId6" name="voltage.wav"/>
                                        </p:tgtEl>
                                      </p:cMediaNode>
                                    </p:audio>
                                  </p:sub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72395"/>
                                        </p:tgtEl>
                                        <p:attrNameLst>
                                          <p:attrName>style.visibility</p:attrName>
                                        </p:attrNameLst>
                                      </p:cBhvr>
                                      <p:to>
                                        <p:strVal val="visible"/>
                                      </p:to>
                                    </p:set>
                                    <p:animEffect transition="in" filter="fade">
                                      <p:cBhvr>
                                        <p:cTn id="55" dur="2000"/>
                                        <p:tgtEl>
                                          <p:spTgt spid="272395"/>
                                        </p:tgtEl>
                                      </p:cBhvr>
                                    </p:animEffect>
                                  </p:childTnLst>
                                  <p:subTnLst>
                                    <p:audio>
                                      <p:cMediaNode>
                                        <p:cTn display="0" masterRel="sameClick">
                                          <p:stCondLst>
                                            <p:cond evt="begin" delay="0">
                                              <p:tn val="53"/>
                                            </p:cond>
                                          </p:stCondLst>
                                          <p:endCondLst>
                                            <p:cond evt="onStopAudio" delay="0">
                                              <p:tgtEl>
                                                <p:sldTgt/>
                                              </p:tgtEl>
                                            </p:cond>
                                          </p:endCondLst>
                                        </p:cTn>
                                        <p:tgtEl>
                                          <p:sndTgt r:embed="rId6" name="voltag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72396">
                                            <p:txEl>
                                              <p:pRg st="0" end="0"/>
                                            </p:txEl>
                                          </p:spTgt>
                                        </p:tgtEl>
                                        <p:attrNameLst>
                                          <p:attrName>style.visibility</p:attrName>
                                        </p:attrNameLst>
                                      </p:cBhvr>
                                      <p:to>
                                        <p:strVal val="visible"/>
                                      </p:to>
                                    </p:set>
                                    <p:anim calcmode="lin" valueType="num">
                                      <p:cBhvr additive="base">
                                        <p:cTn id="60" dur="500" fill="hold"/>
                                        <p:tgtEl>
                                          <p:spTgt spid="272396">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2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72386">
                                            <p:txEl>
                                              <p:pRg st="1" end="1"/>
                                            </p:txEl>
                                          </p:spTgt>
                                        </p:tgtEl>
                                        <p:attrNameLst>
                                          <p:attrName>style.visibility</p:attrName>
                                        </p:attrNameLst>
                                      </p:cBhvr>
                                      <p:to>
                                        <p:strVal val="visible"/>
                                      </p:to>
                                    </p:set>
                                    <p:anim calcmode="lin" valueType="num">
                                      <p:cBhvr additive="base">
                                        <p:cTn id="66" dur="500" fill="hold"/>
                                        <p:tgtEl>
                                          <p:spTgt spid="27238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2386">
                                            <p:txEl>
                                              <p:pRg st="1" end="1"/>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72386">
                                            <p:txEl>
                                              <p:pRg st="2" end="2"/>
                                            </p:txEl>
                                          </p:spTgt>
                                        </p:tgtEl>
                                        <p:attrNameLst>
                                          <p:attrName>style.visibility</p:attrName>
                                        </p:attrNameLst>
                                      </p:cBhvr>
                                      <p:to>
                                        <p:strVal val="visible"/>
                                      </p:to>
                                    </p:set>
                                    <p:anim calcmode="lin" valueType="num">
                                      <p:cBhvr additive="base">
                                        <p:cTn id="70" dur="500" fill="hold"/>
                                        <p:tgtEl>
                                          <p:spTgt spid="272386">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723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2" grpId="0" animBg="1"/>
      <p:bldP spid="272393" grpId="0" animBg="1"/>
      <p:bldP spid="272394" grpId="0" animBg="1"/>
      <p:bldP spid="27239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24" name="Rectangle 4"/>
              <p:cNvSpPr>
                <a:spLocks noChangeArrowheads="1"/>
              </p:cNvSpPr>
              <p:nvPr/>
            </p:nvSpPr>
            <p:spPr bwMode="auto">
              <a:xfrm>
                <a:off x="674688" y="1765300"/>
                <a:ext cx="7772400" cy="5092700"/>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Use the 3D view of the equipotential surface surrounding a positive charge to interpret the electric potential gradient </a:t>
                </a:r>
                <a14:m>
                  <m:oMath xmlns:m="http://schemas.openxmlformats.org/officeDocument/2006/math">
                    <m:r>
                      <a:rPr lang="en-US" i="1" dirty="0" smtClean="0">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m:t>
                    </m:r>
                    <m:f>
                      <m:fPr>
                        <m:ctrlPr>
                          <a:rPr lang="en-US" b="0" i="1" dirty="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b="0" i="1" dirty="0" smtClean="0">
                            <a:latin typeface="Cambria Math" panose="02040503050406030204" pitchFamily="18" charset="0"/>
                            <a:ea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𝑉</m:t>
                        </m:r>
                      </m:num>
                      <m:den>
                        <m:r>
                          <a:rPr lang="en-US" i="1" dirty="0" smtClean="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𝑟</m:t>
                        </m:r>
                      </m:den>
                    </m:f>
                  </m:oMath>
                </a14:m>
                <a:r>
                  <a:rPr lang="en-US" dirty="0">
                    <a:cs typeface="Courier New" pitchFamily="49" charset="0"/>
                    <a:sym typeface="Symbol" pitchFamily="18" charset="2"/>
                  </a:rPr>
                  <a:t>.</a:t>
                </a:r>
              </a:p>
              <a:p>
                <a:pPr eaLnBrk="0" hangingPunct="0">
                  <a:spcBef>
                    <a:spcPct val="20000"/>
                  </a:spcBef>
                </a:pPr>
                <a:r>
                  <a:rPr lang="en-US" dirty="0">
                    <a:sym typeface="Symbol" pitchFamily="18" charset="2"/>
                  </a:rPr>
                  <a:t>SOLUTION: We can choose                                           any direction for our </a:t>
                </a:r>
                <a:r>
                  <a:rPr lang="en-US" i="1" dirty="0">
                    <a:sym typeface="Symbol" pitchFamily="18" charset="2"/>
                  </a:rPr>
                  <a:t>r</a:t>
                </a:r>
                <a:r>
                  <a:rPr lang="en-US" dirty="0">
                    <a:sym typeface="Symbol" pitchFamily="18" charset="2"/>
                  </a:rPr>
                  <a:t> value,                                            say the </a:t>
                </a:r>
                <a:r>
                  <a:rPr lang="en-US" i="1" dirty="0">
                    <a:sym typeface="Symbol" pitchFamily="18" charset="2"/>
                  </a:rPr>
                  <a:t>y</a:t>
                </a:r>
                <a:r>
                  <a:rPr lang="en-US" dirty="0">
                    <a:sym typeface="Symbol" pitchFamily="18" charset="2"/>
                  </a:rPr>
                  <a:t>-direction:</a:t>
                </a:r>
              </a:p>
              <a:p>
                <a:pPr eaLnBrk="0" hangingPunct="0">
                  <a:spcBef>
                    <a:spcPct val="20000"/>
                  </a:spcBef>
                </a:pPr>
                <a:r>
                  <a:rPr lang="en-US" dirty="0">
                    <a:sym typeface="Symbol" pitchFamily="18" charset="2"/>
                  </a:rPr>
                  <a:t>Then </a:t>
                </a:r>
                <a14:m>
                  <m:oMath xmlns:m="http://schemas.openxmlformats.org/officeDocument/2006/math">
                    <m:r>
                      <a:rPr lang="en-US" i="1" dirty="0" smtClean="0">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m:t>
                    </m:r>
                    <m:f>
                      <m:fPr>
                        <m:ctrlPr>
                          <a:rPr lang="en-US" b="0" i="1" dirty="0">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b="0" i="1" dirty="0" smtClean="0">
                            <a:latin typeface="Cambria Math" panose="02040503050406030204" pitchFamily="18" charset="0"/>
                            <a:ea typeface="Cambria Math" panose="02040503050406030204" pitchFamily="18" charset="0"/>
                            <a:sym typeface="Symbol" pitchFamily="18" charset="2"/>
                          </a:rPr>
                          <m:t>∆</m:t>
                        </m:r>
                        <m:r>
                          <a:rPr lang="en-US" i="1" dirty="0">
                            <a:latin typeface="Cambria Math" panose="02040503050406030204" pitchFamily="18" charset="0"/>
                            <a:cs typeface="Courier New" pitchFamily="49" charset="0"/>
                            <a:sym typeface="Symbol" pitchFamily="18" charset="2"/>
                          </a:rPr>
                          <m:t>𝑉</m:t>
                        </m:r>
                      </m:num>
                      <m:den>
                        <m:r>
                          <a:rPr lang="en-US" i="1" dirty="0" smtClean="0">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latin typeface="Cambria Math" panose="02040503050406030204" pitchFamily="18" charset="0"/>
                            <a:cs typeface="Courier New" pitchFamily="49" charset="0"/>
                            <a:sym typeface="Symbol" pitchFamily="18" charset="2"/>
                          </a:rPr>
                          <m:t>𝑦</m:t>
                        </m:r>
                      </m:den>
                    </m:f>
                  </m:oMath>
                </a14:m>
                <a:r>
                  <a:rPr lang="en-US" dirty="0">
                    <a:cs typeface="Courier New" pitchFamily="49" charset="0"/>
                    <a:sym typeface="Symbol" pitchFamily="18" charset="2"/>
                  </a:rPr>
                  <a:t>.</a:t>
                </a:r>
              </a:p>
              <a:p>
                <a:pPr eaLnBrk="0" hangingPunct="0">
                  <a:spcBef>
                    <a:spcPct val="20000"/>
                  </a:spcBef>
                </a:pPr>
                <a:r>
                  <a:rPr lang="en-US" dirty="0">
                    <a:sym typeface="Symbol" pitchFamily="18" charset="2"/>
                  </a:rPr>
                  <a:t>This is just the gradient                                               (slope) of the surface.</a:t>
                </a:r>
              </a:p>
              <a:p>
                <a:pPr eaLnBrk="0" hangingPunct="0">
                  <a:spcBef>
                    <a:spcPct val="20000"/>
                  </a:spcBef>
                </a:pPr>
                <a:r>
                  <a:rPr lang="en-US" dirty="0">
                    <a:sym typeface="Symbol" pitchFamily="18" charset="2"/>
                  </a:rPr>
                  <a:t>Thus </a:t>
                </a:r>
                <a:r>
                  <a:rPr lang="en-US" i="1" dirty="0">
                    <a:sym typeface="Symbol" pitchFamily="18" charset="2"/>
                  </a:rPr>
                  <a:t>E</a:t>
                </a:r>
                <a:r>
                  <a:rPr lang="en-US" dirty="0">
                    <a:sym typeface="Symbol" pitchFamily="18" charset="2"/>
                  </a:rPr>
                  <a:t> is the (–) gradient of                                             the equipotential surface.</a:t>
                </a:r>
              </a:p>
            </p:txBody>
          </p:sp>
        </mc:Choice>
        <mc:Fallback xmlns="">
          <p:sp>
            <p:nvSpPr>
              <p:cNvPr id="286724" name="Rectangle 4"/>
              <p:cNvSpPr>
                <a:spLocks noRot="1" noChangeAspect="1" noMove="1" noResize="1" noEditPoints="1" noAdjustHandles="1" noChangeArrowheads="1" noChangeShapeType="1" noTextEdit="1"/>
              </p:cNvSpPr>
              <p:nvPr/>
            </p:nvSpPr>
            <p:spPr bwMode="auto">
              <a:xfrm>
                <a:off x="674688" y="1765300"/>
                <a:ext cx="7772400" cy="5092700"/>
              </a:xfrm>
              <a:prstGeom prst="rect">
                <a:avLst/>
              </a:prstGeom>
              <a:blipFill>
                <a:blip r:embed="rId7"/>
                <a:stretch>
                  <a:fillRect l="-1255" t="-838" r="-2431"/>
                </a:stretch>
              </a:blipFill>
              <a:ln w="9525">
                <a:noFill/>
                <a:miter lim="800000"/>
                <a:headEnd/>
                <a:tailEnd/>
              </a:ln>
            </p:spPr>
            <p:txBody>
              <a:bodyPr/>
              <a:lstStyle/>
              <a:p>
                <a:r>
                  <a:rPr lang="en-US">
                    <a:noFill/>
                  </a:rPr>
                  <a:t> </a:t>
                </a:r>
              </a:p>
            </p:txBody>
          </p:sp>
        </mc:Fallback>
      </mc:AlternateContent>
      <p:sp>
        <p:nvSpPr>
          <p:cNvPr id="286722" name="Rectangle 2"/>
          <p:cNvSpPr>
            <a:spLocks noChangeArrowheads="1"/>
          </p:cNvSpPr>
          <p:nvPr/>
        </p:nvSpPr>
        <p:spPr bwMode="auto">
          <a:xfrm>
            <a:off x="685800" y="1338263"/>
            <a:ext cx="7772400" cy="441325"/>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28672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35500" y="2576513"/>
            <a:ext cx="4462463" cy="4073525"/>
          </a:xfrm>
          <a:prstGeom prst="rect">
            <a:avLst/>
          </a:prstGeom>
          <a:noFill/>
          <a:ln w="9525">
            <a:noFill/>
            <a:miter lim="800000"/>
            <a:headEnd/>
            <a:tailEnd/>
          </a:ln>
        </p:spPr>
      </p:pic>
      <p:sp>
        <p:nvSpPr>
          <p:cNvPr id="286726" name="Freeform 6"/>
          <p:cNvSpPr>
            <a:spLocks/>
          </p:cNvSpPr>
          <p:nvPr/>
        </p:nvSpPr>
        <p:spPr bwMode="auto">
          <a:xfrm>
            <a:off x="7254875" y="2955925"/>
            <a:ext cx="1208088" cy="2779713"/>
          </a:xfrm>
          <a:custGeom>
            <a:avLst/>
            <a:gdLst>
              <a:gd name="T0" fmla="*/ 0 w 827"/>
              <a:gd name="T1" fmla="*/ 0 h 1903"/>
              <a:gd name="T2" fmla="*/ 61 w 827"/>
              <a:gd name="T3" fmla="*/ 607 h 1903"/>
              <a:gd name="T4" fmla="*/ 122 w 827"/>
              <a:gd name="T5" fmla="*/ 978 h 1903"/>
              <a:gd name="T6" fmla="*/ 251 w 827"/>
              <a:gd name="T7" fmla="*/ 1357 h 1903"/>
              <a:gd name="T8" fmla="*/ 501 w 827"/>
              <a:gd name="T9" fmla="*/ 1690 h 1903"/>
              <a:gd name="T10" fmla="*/ 827 w 827"/>
              <a:gd name="T11" fmla="*/ 1903 h 1903"/>
              <a:gd name="T12" fmla="*/ 0 60000 65536"/>
              <a:gd name="T13" fmla="*/ 0 60000 65536"/>
              <a:gd name="T14" fmla="*/ 0 60000 65536"/>
              <a:gd name="T15" fmla="*/ 0 60000 65536"/>
              <a:gd name="T16" fmla="*/ 0 60000 65536"/>
              <a:gd name="T17" fmla="*/ 0 60000 65536"/>
              <a:gd name="T18" fmla="*/ 0 w 827"/>
              <a:gd name="T19" fmla="*/ 0 h 1903"/>
              <a:gd name="T20" fmla="*/ 827 w 827"/>
              <a:gd name="T21" fmla="*/ 1903 h 1903"/>
            </a:gdLst>
            <a:ahLst/>
            <a:cxnLst>
              <a:cxn ang="T12">
                <a:pos x="T0" y="T1"/>
              </a:cxn>
              <a:cxn ang="T13">
                <a:pos x="T2" y="T3"/>
              </a:cxn>
              <a:cxn ang="T14">
                <a:pos x="T4" y="T5"/>
              </a:cxn>
              <a:cxn ang="T15">
                <a:pos x="T6" y="T7"/>
              </a:cxn>
              <a:cxn ang="T16">
                <a:pos x="T8" y="T9"/>
              </a:cxn>
              <a:cxn ang="T17">
                <a:pos x="T10" y="T11"/>
              </a:cxn>
            </a:cxnLst>
            <a:rect l="T18" t="T19" r="T20" b="T21"/>
            <a:pathLst>
              <a:path w="827" h="1903">
                <a:moveTo>
                  <a:pt x="0" y="0"/>
                </a:moveTo>
                <a:cubicBezTo>
                  <a:pt x="20" y="222"/>
                  <a:pt x="41" y="444"/>
                  <a:pt x="61" y="607"/>
                </a:cubicBezTo>
                <a:cubicBezTo>
                  <a:pt x="81" y="770"/>
                  <a:pt x="90" y="853"/>
                  <a:pt x="122" y="978"/>
                </a:cubicBezTo>
                <a:cubicBezTo>
                  <a:pt x="154" y="1103"/>
                  <a:pt x="188" y="1238"/>
                  <a:pt x="251" y="1357"/>
                </a:cubicBezTo>
                <a:cubicBezTo>
                  <a:pt x="314" y="1476"/>
                  <a:pt x="405" y="1599"/>
                  <a:pt x="501" y="1690"/>
                </a:cubicBezTo>
                <a:cubicBezTo>
                  <a:pt x="597" y="1781"/>
                  <a:pt x="712" y="1842"/>
                  <a:pt x="827" y="1903"/>
                </a:cubicBezTo>
              </a:path>
            </a:pathLst>
          </a:custGeom>
          <a:noFill/>
          <a:ln w="76200" cmpd="sng">
            <a:solidFill>
              <a:srgbClr val="FF6600">
                <a:alpha val="63921"/>
              </a:srgbClr>
            </a:solidFill>
            <a:round/>
            <a:headEnd/>
            <a:tailEnd/>
          </a:ln>
        </p:spPr>
        <p:txBody>
          <a:bodyPr/>
          <a:lstStyle/>
          <a:p>
            <a:endParaRPr lang="en-US"/>
          </a:p>
        </p:txBody>
      </p:sp>
      <p:grpSp>
        <p:nvGrpSpPr>
          <p:cNvPr id="2" name="Group 7"/>
          <p:cNvGrpSpPr>
            <a:grpSpLocks/>
          </p:cNvGrpSpPr>
          <p:nvPr/>
        </p:nvGrpSpPr>
        <p:grpSpPr bwMode="auto">
          <a:xfrm>
            <a:off x="7518400" y="4373563"/>
            <a:ext cx="477838" cy="449262"/>
            <a:chOff x="4648" y="2771"/>
            <a:chExt cx="301" cy="283"/>
          </a:xfrm>
        </p:grpSpPr>
        <p:sp>
          <p:nvSpPr>
            <p:cNvPr id="81932" name="Line 8"/>
            <p:cNvSpPr>
              <a:spLocks noChangeShapeType="1"/>
            </p:cNvSpPr>
            <p:nvPr/>
          </p:nvSpPr>
          <p:spPr bwMode="auto">
            <a:xfrm>
              <a:off x="4669" y="3024"/>
              <a:ext cx="280" cy="30"/>
            </a:xfrm>
            <a:prstGeom prst="line">
              <a:avLst/>
            </a:prstGeom>
            <a:noFill/>
            <a:ln w="38100">
              <a:solidFill>
                <a:schemeClr val="tx1"/>
              </a:solidFill>
              <a:round/>
              <a:headEnd/>
              <a:tailEnd type="triangle" w="med" len="med"/>
            </a:ln>
          </p:spPr>
          <p:txBody>
            <a:bodyPr/>
            <a:lstStyle/>
            <a:p>
              <a:endParaRPr lang="en-US"/>
            </a:p>
          </p:txBody>
        </p:sp>
        <p:sp>
          <p:nvSpPr>
            <p:cNvPr id="81933" name="Text Box 9"/>
            <p:cNvSpPr txBox="1">
              <a:spLocks noChangeArrowheads="1"/>
            </p:cNvSpPr>
            <p:nvPr/>
          </p:nvSpPr>
          <p:spPr bwMode="auto">
            <a:xfrm>
              <a:off x="4648" y="2771"/>
              <a:ext cx="294" cy="250"/>
            </a:xfrm>
            <a:prstGeom prst="rect">
              <a:avLst/>
            </a:prstGeom>
            <a:noFill/>
            <a:ln w="9525">
              <a:noFill/>
              <a:miter lim="800000"/>
              <a:headEnd/>
              <a:tailEnd/>
            </a:ln>
          </p:spPr>
          <p:txBody>
            <a:bodyPr wrap="none">
              <a:spAutoFit/>
            </a:bodyPr>
            <a:lstStyle/>
            <a:p>
              <a:r>
                <a:rPr lang="en-US" sz="2000">
                  <a:solidFill>
                    <a:schemeClr val="hlink"/>
                  </a:solidFill>
                  <a:cs typeface="Courier New" pitchFamily="49" charset="0"/>
                  <a:sym typeface="Symbol" pitchFamily="18" charset="2"/>
                </a:rPr>
                <a:t></a:t>
              </a:r>
              <a:r>
                <a:rPr lang="en-US" sz="2000" i="1">
                  <a:solidFill>
                    <a:schemeClr val="hlink"/>
                  </a:solidFill>
                  <a:cs typeface="Courier New" pitchFamily="49" charset="0"/>
                </a:rPr>
                <a:t>y</a:t>
              </a:r>
              <a:endParaRPr lang="en-US" sz="2000">
                <a:solidFill>
                  <a:schemeClr val="hlink"/>
                </a:solidFill>
                <a:cs typeface="Courier New" pitchFamily="49" charset="0"/>
              </a:endParaRPr>
            </a:p>
          </p:txBody>
        </p:sp>
      </p:grpSp>
      <p:grpSp>
        <p:nvGrpSpPr>
          <p:cNvPr id="3" name="Group 10"/>
          <p:cNvGrpSpPr>
            <a:grpSpLocks/>
          </p:cNvGrpSpPr>
          <p:nvPr/>
        </p:nvGrpSpPr>
        <p:grpSpPr bwMode="auto">
          <a:xfrm>
            <a:off x="7966074" y="4811713"/>
            <a:ext cx="608013" cy="685800"/>
            <a:chOff x="4930" y="3047"/>
            <a:chExt cx="383" cy="432"/>
          </a:xfrm>
        </p:grpSpPr>
        <p:sp>
          <p:nvSpPr>
            <p:cNvPr id="81930" name="Line 11"/>
            <p:cNvSpPr>
              <a:spLocks noChangeShapeType="1"/>
            </p:cNvSpPr>
            <p:nvPr/>
          </p:nvSpPr>
          <p:spPr bwMode="auto">
            <a:xfrm>
              <a:off x="4950" y="3047"/>
              <a:ext cx="0" cy="432"/>
            </a:xfrm>
            <a:prstGeom prst="line">
              <a:avLst/>
            </a:prstGeom>
            <a:noFill/>
            <a:ln w="38100">
              <a:solidFill>
                <a:schemeClr val="tx1"/>
              </a:solidFill>
              <a:round/>
              <a:headEnd/>
              <a:tailEnd type="triangle" w="med" len="med"/>
            </a:ln>
          </p:spPr>
          <p:txBody>
            <a:bodyPr/>
            <a:lstStyle/>
            <a:p>
              <a:endParaRPr lang="en-US"/>
            </a:p>
          </p:txBody>
        </p:sp>
        <p:sp>
          <p:nvSpPr>
            <p:cNvPr id="81931" name="Text Box 12"/>
            <p:cNvSpPr txBox="1">
              <a:spLocks noChangeArrowheads="1"/>
            </p:cNvSpPr>
            <p:nvPr/>
          </p:nvSpPr>
          <p:spPr bwMode="auto">
            <a:xfrm>
              <a:off x="4930" y="3091"/>
              <a:ext cx="383" cy="252"/>
            </a:xfrm>
            <a:prstGeom prst="rect">
              <a:avLst/>
            </a:prstGeom>
            <a:noFill/>
            <a:ln w="9525">
              <a:noFill/>
              <a:miter lim="800000"/>
              <a:headEnd/>
              <a:tailEnd/>
            </a:ln>
          </p:spPr>
          <p:txBody>
            <a:bodyPr wrap="none">
              <a:spAutoFit/>
            </a:bodyPr>
            <a:lstStyle/>
            <a:p>
              <a:r>
                <a:rPr lang="en-US" sz="2000" dirty="0">
                  <a:solidFill>
                    <a:schemeClr val="hlink"/>
                  </a:solidFill>
                  <a:cs typeface="Courier New" pitchFamily="49" charset="0"/>
                  <a:sym typeface="Symbol" pitchFamily="18" charset="2"/>
                </a:rPr>
                <a:t></a:t>
              </a:r>
              <a:r>
                <a:rPr lang="en-US" sz="2000" i="1" dirty="0" err="1" smtClean="0">
                  <a:solidFill>
                    <a:schemeClr val="hlink"/>
                  </a:solidFill>
                  <a:cs typeface="Courier New" pitchFamily="49" charset="0"/>
                </a:rPr>
                <a:t>V</a:t>
              </a:r>
              <a:r>
                <a:rPr lang="en-US" sz="2000" baseline="-25000" dirty="0" err="1" smtClean="0">
                  <a:solidFill>
                    <a:schemeClr val="hlink"/>
                  </a:solidFill>
                  <a:cs typeface="Courier New" pitchFamily="49" charset="0"/>
                </a:rPr>
                <a:t>e</a:t>
              </a:r>
              <a:endParaRPr lang="en-US" sz="2000" dirty="0">
                <a:solidFill>
                  <a:schemeClr val="hlink"/>
                </a:solidFill>
                <a:cs typeface="Courier New" pitchFamily="49" charset="0"/>
              </a:endParaRPr>
            </a:p>
          </p:txBody>
        </p:sp>
      </p:grpSp>
      <p:sp>
        <p:nvSpPr>
          <p:cNvPr id="286733" name="Line 13"/>
          <p:cNvSpPr>
            <a:spLocks noChangeShapeType="1"/>
          </p:cNvSpPr>
          <p:nvPr/>
        </p:nvSpPr>
        <p:spPr bwMode="auto">
          <a:xfrm>
            <a:off x="7573963" y="4762500"/>
            <a:ext cx="409575" cy="655638"/>
          </a:xfrm>
          <a:prstGeom prst="line">
            <a:avLst/>
          </a:prstGeom>
          <a:noFill/>
          <a:ln w="38100">
            <a:solidFill>
              <a:schemeClr val="tx1"/>
            </a:solidFill>
            <a:round/>
            <a:headEnd/>
            <a:tailEnd/>
          </a:ln>
        </p:spPr>
        <p:txBody>
          <a:bodyPr/>
          <a:lstStyle/>
          <a:p>
            <a:endParaRPr lang="en-US"/>
          </a:p>
        </p:txBody>
      </p:sp>
      <p:sp>
        <p:nvSpPr>
          <p:cNvPr id="8192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0" end="0"/>
                                            </p:txEl>
                                          </p:spTgt>
                                        </p:tgtEl>
                                        <p:attrNameLst>
                                          <p:attrName>style.visibility</p:attrName>
                                        </p:attrNameLst>
                                      </p:cBhvr>
                                      <p:to>
                                        <p:strVal val="visible"/>
                                      </p:to>
                                    </p:set>
                                    <p:anim calcmode="lin" valueType="num">
                                      <p:cBhvr additive="base">
                                        <p:cTn id="7" dur="500" fill="hold"/>
                                        <p:tgtEl>
                                          <p:spTgt spid="286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24">
                                            <p:txEl>
                                              <p:pRg st="0" end="0"/>
                                            </p:txEl>
                                          </p:spTgt>
                                        </p:tgtEl>
                                        <p:attrNameLst>
                                          <p:attrName>style.visibility</p:attrName>
                                        </p:attrNameLst>
                                      </p:cBhvr>
                                      <p:to>
                                        <p:strVal val="visible"/>
                                      </p:to>
                                    </p:set>
                                    <p:anim calcmode="lin" valueType="num">
                                      <p:cBhvr additive="base">
                                        <p:cTn id="13" dur="500" fill="hold"/>
                                        <p:tgtEl>
                                          <p:spTgt spid="2867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4" fill="hold" nodeType="withEffect">
                                  <p:stCondLst>
                                    <p:cond delay="0"/>
                                  </p:stCondLst>
                                  <p:childTnLst>
                                    <p:set>
                                      <p:cBhvr>
                                        <p:cTn id="16" dur="1" fill="hold">
                                          <p:stCondLst>
                                            <p:cond delay="0"/>
                                          </p:stCondLst>
                                        </p:cTn>
                                        <p:tgtEl>
                                          <p:spTgt spid="286725"/>
                                        </p:tgtEl>
                                        <p:attrNameLst>
                                          <p:attrName>style.visibility</p:attrName>
                                        </p:attrNameLst>
                                      </p:cBhvr>
                                      <p:to>
                                        <p:strVal val="visible"/>
                                      </p:to>
                                    </p:set>
                                    <p:animEffect transition="in" filter="wipe(down)">
                                      <p:cBhvr>
                                        <p:cTn id="17" dur="5000"/>
                                        <p:tgtEl>
                                          <p:spTgt spid="2867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26"/>
                                        </p:tgtEl>
                                        <p:attrNameLst>
                                          <p:attrName>style.visibility</p:attrName>
                                        </p:attrNameLst>
                                      </p:cBhvr>
                                      <p:to>
                                        <p:strVal val="visible"/>
                                      </p:to>
                                    </p:set>
                                    <p:animEffect transition="in" filter="wipe(left)">
                                      <p:cBhvr>
                                        <p:cTn id="22" dur="2000"/>
                                        <p:tgtEl>
                                          <p:spTgt spid="286726"/>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6724">
                                            <p:txEl>
                                              <p:pRg st="1" end="1"/>
                                            </p:txEl>
                                          </p:spTgt>
                                        </p:tgtEl>
                                        <p:attrNameLst>
                                          <p:attrName>style.visibility</p:attrName>
                                        </p:attrNameLst>
                                      </p:cBhvr>
                                      <p:to>
                                        <p:strVal val="visible"/>
                                      </p:to>
                                    </p:set>
                                    <p:anim calcmode="lin" valueType="num">
                                      <p:cBhvr additive="base">
                                        <p:cTn id="27" dur="500" fill="hold"/>
                                        <p:tgtEl>
                                          <p:spTgt spid="28672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86724">
                                            <p:txEl>
                                              <p:pRg st="2" end="2"/>
                                            </p:txEl>
                                          </p:spTgt>
                                        </p:tgtEl>
                                        <p:attrNameLst>
                                          <p:attrName>style.visibility</p:attrName>
                                        </p:attrNameLst>
                                      </p:cBhvr>
                                      <p:to>
                                        <p:strVal val="visible"/>
                                      </p:to>
                                    </p:set>
                                    <p:anim calcmode="lin" valueType="num">
                                      <p:cBhvr additive="base">
                                        <p:cTn id="33" dur="500" fill="hold"/>
                                        <p:tgtEl>
                                          <p:spTgt spid="28672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67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86733"/>
                                        </p:tgtEl>
                                        <p:attrNameLst>
                                          <p:attrName>style.visibility</p:attrName>
                                        </p:attrNameLst>
                                      </p:cBhvr>
                                      <p:to>
                                        <p:strVal val="visible"/>
                                      </p:to>
                                    </p:set>
                                    <p:animEffect transition="in" filter="wipe(left)">
                                      <p:cBhvr>
                                        <p:cTn id="49" dur="500"/>
                                        <p:tgtEl>
                                          <p:spTgt spid="286733"/>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86724">
                                            <p:txEl>
                                              <p:pRg st="3" end="3"/>
                                            </p:txEl>
                                          </p:spTgt>
                                        </p:tgtEl>
                                        <p:attrNameLst>
                                          <p:attrName>style.visibility</p:attrName>
                                        </p:attrNameLst>
                                      </p:cBhvr>
                                      <p:to>
                                        <p:strVal val="visible"/>
                                      </p:to>
                                    </p:set>
                                    <p:anim calcmode="lin" valueType="num">
                                      <p:cBhvr additive="base">
                                        <p:cTn id="54" dur="500" fill="hold"/>
                                        <p:tgtEl>
                                          <p:spTgt spid="286724">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867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86724">
                                            <p:txEl>
                                              <p:pRg st="4" end="4"/>
                                            </p:txEl>
                                          </p:spTgt>
                                        </p:tgtEl>
                                        <p:attrNameLst>
                                          <p:attrName>style.visibility</p:attrName>
                                        </p:attrNameLst>
                                      </p:cBhvr>
                                      <p:to>
                                        <p:strVal val="visible"/>
                                      </p:to>
                                    </p:set>
                                    <p:anim calcmode="lin" valueType="num">
                                      <p:cBhvr additive="base">
                                        <p:cTn id="60" dur="500" fill="hold"/>
                                        <p:tgtEl>
                                          <p:spTgt spid="286724">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67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6" grpId="0" animBg="1"/>
      <p:bldP spid="28673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07215"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790700"/>
            <a:ext cx="7718425" cy="3768725"/>
          </a:xfrm>
          <a:prstGeom prst="rect">
            <a:avLst/>
          </a:prstGeom>
          <a:noFill/>
          <a:ln w="9525">
            <a:noFill/>
            <a:miter lim="800000"/>
            <a:headEnd/>
            <a:tailEnd/>
          </a:ln>
        </p:spPr>
      </p:pic>
      <p:sp>
        <p:nvSpPr>
          <p:cNvPr id="82948" name="Rectangle 2"/>
          <p:cNvSpPr>
            <a:spLocks noChangeArrowheads="1"/>
          </p:cNvSpPr>
          <p:nvPr/>
        </p:nvSpPr>
        <p:spPr bwMode="auto">
          <a:xfrm>
            <a:off x="685800" y="1338263"/>
            <a:ext cx="7772400" cy="446087"/>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07206" name="Text Box 6"/>
          <p:cNvSpPr txBox="1">
            <a:spLocks noChangeArrowheads="1"/>
          </p:cNvSpPr>
          <p:nvPr/>
        </p:nvSpPr>
        <p:spPr bwMode="auto">
          <a:xfrm>
            <a:off x="708026" y="4654626"/>
            <a:ext cx="3611562" cy="822325"/>
          </a:xfrm>
          <a:prstGeom prst="rect">
            <a:avLst/>
          </a:prstGeom>
          <a:noFill/>
          <a:ln w="9525">
            <a:noFill/>
            <a:miter lim="800000"/>
            <a:headEnd/>
            <a:tailEnd/>
          </a:ln>
        </p:spPr>
        <p:txBody>
          <a:bodyPr>
            <a:spAutoFit/>
          </a:bodyPr>
          <a:lstStyle/>
          <a:p>
            <a:pPr>
              <a:spcBef>
                <a:spcPct val="50000"/>
              </a:spcBef>
            </a:pPr>
            <a:r>
              <a:rPr lang="en-US" dirty="0">
                <a:solidFill>
                  <a:schemeClr val="hlink"/>
                </a:solidFill>
                <a:sym typeface="Symbol" pitchFamily="18" charset="2"/>
              </a:rPr>
              <a:t></a:t>
            </a:r>
            <a:r>
              <a:rPr lang="en-US" dirty="0">
                <a:solidFill>
                  <a:schemeClr val="hlink"/>
                </a:solidFill>
              </a:rPr>
              <a:t>The E-field points from more (+) to less (+).</a:t>
            </a:r>
          </a:p>
        </p:txBody>
      </p:sp>
      <p:sp>
        <p:nvSpPr>
          <p:cNvPr id="307207" name="Rectangle 7"/>
          <p:cNvSpPr>
            <a:spLocks noChangeArrowheads="1"/>
          </p:cNvSpPr>
          <p:nvPr/>
        </p:nvSpPr>
        <p:spPr bwMode="auto">
          <a:xfrm>
            <a:off x="4776788" y="4700588"/>
            <a:ext cx="1298575" cy="793750"/>
          </a:xfrm>
          <a:prstGeom prst="rect">
            <a:avLst/>
          </a:prstGeom>
          <a:solidFill>
            <a:srgbClr val="FF6600">
              <a:alpha val="45097"/>
            </a:srgbClr>
          </a:solidFill>
          <a:ln w="9525">
            <a:no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307208" name="Text Box 8"/>
              <p:cNvSpPr txBox="1">
                <a:spLocks noChangeArrowheads="1"/>
              </p:cNvSpPr>
              <p:nvPr/>
            </p:nvSpPr>
            <p:spPr bwMode="auto">
              <a:xfrm>
                <a:off x="708026" y="5424564"/>
                <a:ext cx="7351712" cy="904799"/>
              </a:xfrm>
              <a:prstGeom prst="rect">
                <a:avLst/>
              </a:prstGeom>
              <a:noFill/>
              <a:ln w="9525">
                <a:noFill/>
                <a:miter lim="800000"/>
                <a:headEnd/>
                <a:tailEnd/>
              </a:ln>
            </p:spPr>
            <p:txBody>
              <a:bodyPr>
                <a:spAutoFit/>
              </a:bodyPr>
              <a:lstStyle/>
              <a:p>
                <a:pPr>
                  <a:spcBef>
                    <a:spcPct val="50000"/>
                  </a:spcBef>
                </a:pPr>
                <a:r>
                  <a:rPr lang="en-US" dirty="0" smtClean="0">
                    <a:solidFill>
                      <a:schemeClr val="hlink"/>
                    </a:solidFill>
                    <a:sym typeface="Symbol" pitchFamily="18" charset="2"/>
                  </a:rPr>
                  <a:t>Use </a:t>
                </a:r>
                <a14:m>
                  <m:oMath xmlns:m="http://schemas.openxmlformats.org/officeDocument/2006/math">
                    <m:r>
                      <a:rPr lang="en-US" sz="2000" i="1" dirty="0" smtClean="0">
                        <a:solidFill>
                          <a:schemeClr val="hlink"/>
                        </a:solidFill>
                        <a:latin typeface="Cambria Math" panose="02040503050406030204" pitchFamily="18" charset="0"/>
                        <a:sym typeface="Symbol" pitchFamily="18" charset="2"/>
                      </a:rPr>
                      <m:t>𝐸</m:t>
                    </m:r>
                    <m:r>
                      <a:rPr lang="en-US" sz="2000" i="1" dirty="0" smtClean="0">
                        <a:solidFill>
                          <a:schemeClr val="hlink"/>
                        </a:solidFill>
                        <a:latin typeface="Cambria Math" panose="02040503050406030204" pitchFamily="18" charset="0"/>
                        <a:sym typeface="Symbol" pitchFamily="18" charset="2"/>
                      </a:rPr>
                      <m:t>=−</m:t>
                    </m:r>
                    <m:f>
                      <m:fPr>
                        <m:ctrlPr>
                          <a:rPr lang="en-US" sz="2000" b="0" i="1" dirty="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sz="2000" i="1" dirty="0" err="1">
                                <a:solidFill>
                                  <a:schemeClr val="hlink"/>
                                </a:solidFill>
                                <a:latin typeface="Cambria Math" panose="02040503050406030204" pitchFamily="18" charset="0"/>
                                <a:cs typeface="Courier New" pitchFamily="49" charset="0"/>
                                <a:sym typeface="Symbol" pitchFamily="18" charset="2"/>
                              </a:rPr>
                              <m:t>𝑉</m:t>
                            </m:r>
                          </m:e>
                          <m:sub>
                            <m:r>
                              <a:rPr lang="en-US" sz="2000" b="0" i="1" dirty="0" smtClean="0">
                                <a:solidFill>
                                  <a:schemeClr val="hlink"/>
                                </a:solidFill>
                                <a:latin typeface="Cambria Math" panose="02040503050406030204" pitchFamily="18" charset="0"/>
                                <a:cs typeface="Courier New" pitchFamily="49" charset="0"/>
                                <a:sym typeface="Symbol" pitchFamily="18" charset="2"/>
                              </a:rPr>
                              <m:t>𝑒</m:t>
                            </m:r>
                          </m:sub>
                        </m:sSub>
                      </m:num>
                      <m:den>
                        <m:r>
                          <a:rPr lang="en-US" sz="2000" i="1" dirty="0" smtClean="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t>∆</m:t>
                        </m:r>
                        <m:r>
                          <a:rPr lang="en-US" sz="2000" i="1" dirty="0">
                            <a:solidFill>
                              <a:schemeClr val="hlink"/>
                            </a:solidFill>
                            <a:latin typeface="Cambria Math" panose="02040503050406030204" pitchFamily="18" charset="0"/>
                            <a:cs typeface="Courier New" pitchFamily="49" charset="0"/>
                            <a:sym typeface="Symbol" pitchFamily="18" charset="2"/>
                          </a:rPr>
                          <m:t>𝑟</m:t>
                        </m:r>
                      </m:den>
                    </m:f>
                    <m:r>
                      <a:rPr lang="en-US" sz="2000" i="1" dirty="0">
                        <a:solidFill>
                          <a:schemeClr val="hlink"/>
                        </a:solidFill>
                        <a:latin typeface="Cambria Math" panose="02040503050406030204" pitchFamily="18" charset="0"/>
                        <a:cs typeface="Courier New" pitchFamily="49" charset="0"/>
                        <a:sym typeface="Symbol" pitchFamily="18" charset="2"/>
                      </a:rPr>
                      <m:t> </m:t>
                    </m:r>
                  </m:oMath>
                </a14:m>
                <a:r>
                  <a:rPr lang="en-US" dirty="0">
                    <a:solidFill>
                      <a:schemeClr val="hlink"/>
                    </a:solidFill>
                    <a:cs typeface="Courier New" pitchFamily="49" charset="0"/>
                    <a:sym typeface="Symbol" pitchFamily="18" charset="2"/>
                  </a:rPr>
                  <a:t>and ignore the sign because we have already established direction:</a:t>
                </a:r>
              </a:p>
            </p:txBody>
          </p:sp>
        </mc:Choice>
        <mc:Fallback xmlns="">
          <p:sp>
            <p:nvSpPr>
              <p:cNvPr id="307208" name="Text Box 8"/>
              <p:cNvSpPr txBox="1">
                <a:spLocks noRot="1" noChangeAspect="1" noMove="1" noResize="1" noEditPoints="1" noAdjustHandles="1" noChangeArrowheads="1" noChangeShapeType="1" noTextEdit="1"/>
              </p:cNvSpPr>
              <p:nvPr/>
            </p:nvSpPr>
            <p:spPr bwMode="auto">
              <a:xfrm>
                <a:off x="708026" y="5424564"/>
                <a:ext cx="7351712" cy="904799"/>
              </a:xfrm>
              <a:prstGeom prst="rect">
                <a:avLst/>
              </a:prstGeom>
              <a:blipFill>
                <a:blip r:embed="rId8"/>
                <a:stretch>
                  <a:fillRect l="-1244" t="-4054" b="-1554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7209" name="Text Box 9"/>
              <p:cNvSpPr txBox="1">
                <a:spLocks noChangeArrowheads="1"/>
              </p:cNvSpPr>
              <p:nvPr/>
            </p:nvSpPr>
            <p:spPr bwMode="auto">
              <a:xfrm>
                <a:off x="706438" y="6240463"/>
                <a:ext cx="7351712" cy="624082"/>
              </a:xfrm>
              <a:prstGeom prst="rect">
                <a:avLst/>
              </a:prstGeom>
              <a:noFill/>
              <a:ln w="9525">
                <a:noFill/>
                <a:miter lim="800000"/>
                <a:headEnd/>
                <a:tailEnd/>
              </a:ln>
            </p:spPr>
            <p:txBody>
              <a:bodyPr>
                <a:spAutoFit/>
              </a:bodyPr>
              <a:lstStyle/>
              <a:p>
                <a:pPr>
                  <a:spcBef>
                    <a:spcPct val="50000"/>
                  </a:spcBef>
                </a:pPr>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err="1">
                                <a:solidFill>
                                  <a:schemeClr val="hlink"/>
                                </a:solidFill>
                                <a:latin typeface="Cambria Math" panose="02040503050406030204" pitchFamily="18" charset="0"/>
                                <a:cs typeface="Courier New" pitchFamily="49" charset="0"/>
                                <a:sym typeface="Symbol" pitchFamily="18" charset="2"/>
                              </a:rPr>
                              <m:t>𝑉</m:t>
                            </m:r>
                          </m:e>
                          <m:sub>
                            <m:r>
                              <a:rPr lang="en-US" b="0" i="1" dirty="0" smtClean="0">
                                <a:solidFill>
                                  <a:schemeClr val="hlink"/>
                                </a:solidFill>
                                <a:latin typeface="Cambria Math" panose="02040503050406030204" pitchFamily="18" charset="0"/>
                                <a:cs typeface="Courier New" pitchFamily="49" charset="0"/>
                                <a:sym typeface="Symbol" pitchFamily="18" charset="2"/>
                              </a:rPr>
                              <m:t>𝑒</m:t>
                            </m:r>
                          </m:sub>
                        </m:sSub>
                      </m:num>
                      <m:den>
                        <m:r>
                          <a:rPr lang="en-US" i="1" dirty="0" smtClean="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solidFill>
                              <a:schemeClr val="hlink"/>
                            </a:solidFill>
                            <a:latin typeface="Cambria Math" panose="02040503050406030204" pitchFamily="18" charset="0"/>
                            <a:cs typeface="Courier New" pitchFamily="49" charset="0"/>
                            <a:sym typeface="Symbol" pitchFamily="18" charset="2"/>
                          </a:rPr>
                          <m:t>𝑟</m:t>
                        </m:r>
                      </m:den>
                    </m:f>
                    <m:r>
                      <a:rPr lang="en-US" i="1" dirty="0">
                        <a:solidFill>
                          <a:schemeClr val="hlink"/>
                        </a:solidFill>
                        <a:latin typeface="Cambria Math" panose="02040503050406030204" pitchFamily="18" charset="0"/>
                        <a:cs typeface="Courier New" pitchFamily="49" charset="0"/>
                        <a:sym typeface="Symbol" pitchFamily="18" charset="2"/>
                      </a:rPr>
                      <m:t>=</m:t>
                    </m:r>
                    <m:f>
                      <m:fPr>
                        <m:ctrlPr>
                          <a:rPr lang="en-US" i="1" dirty="0">
                            <a:solidFill>
                              <a:schemeClr val="hlink"/>
                            </a:solidFill>
                            <a:latin typeface="Cambria Math" panose="02040503050406030204" pitchFamily="18" charset="0"/>
                            <a:cs typeface="Courier New" pitchFamily="49" charset="0"/>
                            <a:sym typeface="Symbol" pitchFamily="18" charset="2"/>
                          </a:rPr>
                        </m:ctrlPr>
                      </m:fPr>
                      <m:num>
                        <m:r>
                          <a:rPr lang="en-US" i="1" dirty="0">
                            <a:solidFill>
                              <a:schemeClr val="hlink"/>
                            </a:solidFill>
                            <a:latin typeface="Cambria Math" panose="02040503050406030204" pitchFamily="18" charset="0"/>
                            <a:cs typeface="Courier New" pitchFamily="49" charset="0"/>
                            <a:sym typeface="Symbol" pitchFamily="18" charset="2"/>
                          </a:rPr>
                          <m:t>100 </m:t>
                        </m:r>
                        <m:r>
                          <a:rPr lang="en-US" i="1" dirty="0">
                            <a:solidFill>
                              <a:schemeClr val="hlink"/>
                            </a:solidFill>
                            <a:latin typeface="Cambria Math" panose="02040503050406030204" pitchFamily="18" charset="0"/>
                            <a:cs typeface="Courier New" pitchFamily="49" charset="0"/>
                            <a:sym typeface="Symbol" pitchFamily="18" charset="2"/>
                          </a:rPr>
                          <m:t>𝑉</m:t>
                        </m:r>
                        <m:r>
                          <a:rPr lang="en-US" b="0" i="1" dirty="0" smtClean="0">
                            <a:solidFill>
                              <a:schemeClr val="hlink"/>
                            </a:solidFill>
                            <a:latin typeface="Cambria Math" panose="02040503050406030204" pitchFamily="18" charset="0"/>
                            <a:cs typeface="Courier New" pitchFamily="49" charset="0"/>
                            <a:sym typeface="Symbol" pitchFamily="18" charset="2"/>
                          </a:rPr>
                          <m:t>−</m:t>
                        </m:r>
                        <m:r>
                          <a:rPr lang="en-US" i="1" dirty="0">
                            <a:solidFill>
                              <a:schemeClr val="hlink"/>
                            </a:solidFill>
                            <a:latin typeface="Cambria Math" panose="02040503050406030204" pitchFamily="18" charset="0"/>
                            <a:cs typeface="Courier New" pitchFamily="49" charset="0"/>
                            <a:sym typeface="Symbol" pitchFamily="18" charset="2"/>
                          </a:rPr>
                          <m:t>50 </m:t>
                        </m:r>
                        <m:r>
                          <a:rPr lang="en-US" i="1" dirty="0">
                            <a:solidFill>
                              <a:schemeClr val="hlink"/>
                            </a:solidFill>
                            <a:latin typeface="Cambria Math" panose="02040503050406030204" pitchFamily="18" charset="0"/>
                            <a:cs typeface="Courier New" pitchFamily="49" charset="0"/>
                            <a:sym typeface="Symbol" pitchFamily="18" charset="2"/>
                          </a:rPr>
                          <m:t>𝑉</m:t>
                        </m:r>
                      </m:num>
                      <m:den>
                        <m:r>
                          <a:rPr lang="en-US" i="1" dirty="0">
                            <a:solidFill>
                              <a:schemeClr val="hlink"/>
                            </a:solidFill>
                            <a:latin typeface="Cambria Math" panose="02040503050406030204" pitchFamily="18" charset="0"/>
                            <a:cs typeface="Courier New" pitchFamily="49" charset="0"/>
                            <a:sym typeface="Symbol" pitchFamily="18" charset="2"/>
                          </a:rPr>
                          <m:t>2 </m:t>
                        </m:r>
                        <m:r>
                          <a:rPr lang="en-US" i="1" dirty="0">
                            <a:solidFill>
                              <a:schemeClr val="hlink"/>
                            </a:solidFill>
                            <a:latin typeface="Cambria Math" panose="02040503050406030204" pitchFamily="18" charset="0"/>
                            <a:cs typeface="Courier New" pitchFamily="49" charset="0"/>
                            <a:sym typeface="Symbol" pitchFamily="18" charset="2"/>
                          </a:rPr>
                          <m:t>𝑐𝑚</m:t>
                        </m:r>
                      </m:den>
                    </m:f>
                    <m:r>
                      <a:rPr lang="en-US" i="1" dirty="0">
                        <a:solidFill>
                          <a:schemeClr val="hlink"/>
                        </a:solidFill>
                        <a:latin typeface="Cambria Math" panose="02040503050406030204" pitchFamily="18" charset="0"/>
                        <a:cs typeface="Courier New" pitchFamily="49" charset="0"/>
                        <a:sym typeface="Symbol" pitchFamily="18" charset="2"/>
                      </a:rPr>
                      <m:t>=25</m:t>
                    </m:r>
                  </m:oMath>
                </a14:m>
                <a:r>
                  <a:rPr lang="en-US" dirty="0">
                    <a:solidFill>
                      <a:schemeClr val="hlink"/>
                    </a:solidFill>
                    <a:cs typeface="Courier New" pitchFamily="49" charset="0"/>
                    <a:sym typeface="Symbol" pitchFamily="18" charset="2"/>
                  </a:rPr>
                  <a:t> </a:t>
                </a:r>
                <a:r>
                  <a:rPr lang="en-US" dirty="0" smtClean="0">
                    <a:solidFill>
                      <a:schemeClr val="hlink"/>
                    </a:solidFill>
                    <a:cs typeface="Courier New" pitchFamily="49" charset="0"/>
                    <a:sym typeface="Symbol" pitchFamily="18" charset="2"/>
                  </a:rPr>
                  <a:t>Vcm</a:t>
                </a:r>
                <a:r>
                  <a:rPr lang="en-US" baseline="30000" dirty="0" smtClean="0">
                    <a:solidFill>
                      <a:schemeClr val="hlink"/>
                    </a:solidFill>
                    <a:cs typeface="Courier New" pitchFamily="49" charset="0"/>
                    <a:sym typeface="Symbol" pitchFamily="18" charset="2"/>
                  </a:rPr>
                  <a:t>-1</a:t>
                </a:r>
                <a:r>
                  <a:rPr lang="en-US" dirty="0">
                    <a:solidFill>
                      <a:schemeClr val="hlink"/>
                    </a:solidFill>
                    <a:cs typeface="Courier New" pitchFamily="49" charset="0"/>
                    <a:sym typeface="Symbol" pitchFamily="18" charset="2"/>
                  </a:rPr>
                  <a:t>.</a:t>
                </a:r>
              </a:p>
            </p:txBody>
          </p:sp>
        </mc:Choice>
        <mc:Fallback xmlns="">
          <p:sp>
            <p:nvSpPr>
              <p:cNvPr id="307209" name="Text Box 9"/>
              <p:cNvSpPr txBox="1">
                <a:spLocks noRot="1" noChangeAspect="1" noMove="1" noResize="1" noEditPoints="1" noAdjustHandles="1" noChangeArrowheads="1" noChangeShapeType="1" noTextEdit="1"/>
              </p:cNvSpPr>
              <p:nvPr/>
            </p:nvSpPr>
            <p:spPr bwMode="auto">
              <a:xfrm>
                <a:off x="706438" y="6240463"/>
                <a:ext cx="7351712" cy="624082"/>
              </a:xfrm>
              <a:prstGeom prst="rect">
                <a:avLst/>
              </a:prstGeom>
              <a:blipFill>
                <a:blip r:embed="rId9"/>
                <a:stretch>
                  <a:fillRect l="-1327" b="-8824"/>
                </a:stretch>
              </a:blipFill>
              <a:ln w="9525">
                <a:noFill/>
                <a:miter lim="800000"/>
                <a:headEnd/>
                <a:tailEnd/>
              </a:ln>
            </p:spPr>
            <p:txBody>
              <a:bodyPr/>
              <a:lstStyle/>
              <a:p>
                <a:r>
                  <a:rPr lang="en-US">
                    <a:noFill/>
                  </a:rPr>
                  <a:t> </a:t>
                </a:r>
              </a:p>
            </p:txBody>
          </p:sp>
        </mc:Fallback>
      </mc:AlternateContent>
      <p:sp>
        <p:nvSpPr>
          <p:cNvPr id="307210" name="Rectangle 10"/>
          <p:cNvSpPr>
            <a:spLocks noChangeArrowheads="1"/>
          </p:cNvSpPr>
          <p:nvPr/>
        </p:nvSpPr>
        <p:spPr bwMode="auto">
          <a:xfrm>
            <a:off x="6067425" y="4725988"/>
            <a:ext cx="2273300" cy="361950"/>
          </a:xfrm>
          <a:prstGeom prst="rect">
            <a:avLst/>
          </a:prstGeom>
          <a:solidFill>
            <a:srgbClr val="FF6600">
              <a:alpha val="45097"/>
            </a:srgbClr>
          </a:solidFill>
          <a:ln w="9525">
            <a:noFill/>
            <a:miter lim="800000"/>
            <a:headEnd/>
            <a:tailEnd/>
          </a:ln>
        </p:spPr>
        <p:txBody>
          <a:bodyPr wrap="none" anchor="ctr"/>
          <a:lstStyle/>
          <a:p>
            <a:endParaRPr lang="en-US"/>
          </a:p>
        </p:txBody>
      </p:sp>
      <p:sp>
        <p:nvSpPr>
          <p:cNvPr id="307211" name="Oval 11"/>
          <p:cNvSpPr>
            <a:spLocks noChangeArrowheads="1"/>
          </p:cNvSpPr>
          <p:nvPr/>
        </p:nvSpPr>
        <p:spPr bwMode="auto">
          <a:xfrm>
            <a:off x="4319588" y="4700588"/>
            <a:ext cx="373062" cy="373062"/>
          </a:xfrm>
          <a:prstGeom prst="ellipse">
            <a:avLst/>
          </a:prstGeom>
          <a:noFill/>
          <a:ln w="19050">
            <a:solidFill>
              <a:srgbClr val="FF0000"/>
            </a:solidFill>
            <a:round/>
            <a:headEnd/>
            <a:tailEnd/>
          </a:ln>
        </p:spPr>
        <p:txBody>
          <a:bodyPr wrap="none" anchor="ctr"/>
          <a:lstStyle/>
          <a:p>
            <a:endParaRPr lang="en-US"/>
          </a:p>
        </p:txBody>
      </p:sp>
      <p:sp>
        <p:nvSpPr>
          <p:cNvPr id="307212" name="Line 12"/>
          <p:cNvSpPr>
            <a:spLocks noChangeShapeType="1"/>
          </p:cNvSpPr>
          <p:nvPr/>
        </p:nvSpPr>
        <p:spPr bwMode="auto">
          <a:xfrm flipH="1">
            <a:off x="6523038" y="2560638"/>
            <a:ext cx="1550987" cy="0"/>
          </a:xfrm>
          <a:prstGeom prst="line">
            <a:avLst/>
          </a:prstGeom>
          <a:noFill/>
          <a:ln w="38100">
            <a:solidFill>
              <a:srgbClr val="FF0000"/>
            </a:solidFill>
            <a:round/>
            <a:headEnd/>
            <a:tailEnd type="triangle" w="med" len="med"/>
          </a:ln>
        </p:spPr>
        <p:txBody>
          <a:bodyPr/>
          <a:lstStyle/>
          <a:p>
            <a:endParaRPr lang="en-US"/>
          </a:p>
        </p:txBody>
      </p:sp>
      <p:sp>
        <p:nvSpPr>
          <p:cNvPr id="8295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15"/>
                                        </p:tgtEl>
                                        <p:attrNameLst>
                                          <p:attrName>style.visibility</p:attrName>
                                        </p:attrNameLst>
                                      </p:cBhvr>
                                      <p:to>
                                        <p:strVal val="visible"/>
                                      </p:to>
                                    </p:set>
                                    <p:anim calcmode="lin" valueType="num">
                                      <p:cBhvr additive="base">
                                        <p:cTn id="7" dur="500" fill="hold"/>
                                        <p:tgtEl>
                                          <p:spTgt spid="307215"/>
                                        </p:tgtEl>
                                        <p:attrNameLst>
                                          <p:attrName>ppt_x</p:attrName>
                                        </p:attrNameLst>
                                      </p:cBhvr>
                                      <p:tavLst>
                                        <p:tav tm="0">
                                          <p:val>
                                            <p:strVal val="#ppt_x"/>
                                          </p:val>
                                        </p:tav>
                                        <p:tav tm="100000">
                                          <p:val>
                                            <p:strVal val="#ppt_x"/>
                                          </p:val>
                                        </p:tav>
                                      </p:tavLst>
                                    </p:anim>
                                    <p:anim calcmode="lin" valueType="num">
                                      <p:cBhvr additive="base">
                                        <p:cTn id="8" dur="500" fill="hold"/>
                                        <p:tgtEl>
                                          <p:spTgt spid="3072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06">
                                            <p:txEl>
                                              <p:pRg st="0" end="0"/>
                                            </p:txEl>
                                          </p:spTgt>
                                        </p:tgtEl>
                                        <p:attrNameLst>
                                          <p:attrName>style.visibility</p:attrName>
                                        </p:attrNameLst>
                                      </p:cBhvr>
                                      <p:to>
                                        <p:strVal val="visible"/>
                                      </p:to>
                                    </p:set>
                                    <p:anim calcmode="lin" valueType="num">
                                      <p:cBhvr additive="base">
                                        <p:cTn id="13" dur="500" fill="hold"/>
                                        <p:tgtEl>
                                          <p:spTgt spid="30720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07212"/>
                                        </p:tgtEl>
                                        <p:attrNameLst>
                                          <p:attrName>style.visibility</p:attrName>
                                        </p:attrNameLst>
                                      </p:cBhvr>
                                      <p:to>
                                        <p:strVal val="visible"/>
                                      </p:to>
                                    </p:set>
                                    <p:animEffect transition="in" filter="wipe(right)">
                                      <p:cBhvr>
                                        <p:cTn id="19" dur="500"/>
                                        <p:tgtEl>
                                          <p:spTgt spid="30721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07207"/>
                                        </p:tgtEl>
                                        <p:attrNameLst>
                                          <p:attrName>style.visibility</p:attrName>
                                        </p:attrNameLst>
                                      </p:cBhvr>
                                      <p:to>
                                        <p:strVal val="visible"/>
                                      </p:to>
                                    </p:set>
                                    <p:animEffect transition="in" filter="diamond(in)">
                                      <p:cBhvr>
                                        <p:cTn id="24" dur="1000"/>
                                        <p:tgtEl>
                                          <p:spTgt spid="307207"/>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208">
                                            <p:txEl>
                                              <p:pRg st="0" end="0"/>
                                            </p:txEl>
                                          </p:spTgt>
                                        </p:tgtEl>
                                        <p:attrNameLst>
                                          <p:attrName>style.visibility</p:attrName>
                                        </p:attrNameLst>
                                      </p:cBhvr>
                                      <p:to>
                                        <p:strVal val="visible"/>
                                      </p:to>
                                    </p:set>
                                    <p:anim calcmode="lin" valueType="num">
                                      <p:cBhvr additive="base">
                                        <p:cTn id="29" dur="500" fill="hold"/>
                                        <p:tgtEl>
                                          <p:spTgt spid="30720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7209">
                                            <p:txEl>
                                              <p:pRg st="0" end="0"/>
                                            </p:txEl>
                                          </p:spTgt>
                                        </p:tgtEl>
                                        <p:attrNameLst>
                                          <p:attrName>style.visibility</p:attrName>
                                        </p:attrNameLst>
                                      </p:cBhvr>
                                      <p:to>
                                        <p:strVal val="visible"/>
                                      </p:to>
                                    </p:set>
                                    <p:anim calcmode="lin" valueType="num">
                                      <p:cBhvr additive="base">
                                        <p:cTn id="35" dur="500" fill="hold"/>
                                        <p:tgtEl>
                                          <p:spTgt spid="30720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2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307210"/>
                                        </p:tgtEl>
                                        <p:attrNameLst>
                                          <p:attrName>style.visibility</p:attrName>
                                        </p:attrNameLst>
                                      </p:cBhvr>
                                      <p:to>
                                        <p:strVal val="visible"/>
                                      </p:to>
                                    </p:set>
                                    <p:animEffect transition="in" filter="diamond(in)">
                                      <p:cBhvr>
                                        <p:cTn id="41" dur="1000"/>
                                        <p:tgtEl>
                                          <p:spTgt spid="307210"/>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07211"/>
                                        </p:tgtEl>
                                        <p:attrNameLst>
                                          <p:attrName>style.visibility</p:attrName>
                                        </p:attrNameLst>
                                      </p:cBhvr>
                                      <p:to>
                                        <p:strVal val="visible"/>
                                      </p:to>
                                    </p:set>
                                    <p:anim calcmode="lin" valueType="num">
                                      <p:cBhvr>
                                        <p:cTn id="46" dur="500" fill="hold"/>
                                        <p:tgtEl>
                                          <p:spTgt spid="307211"/>
                                        </p:tgtEl>
                                        <p:attrNameLst>
                                          <p:attrName>ppt_w</p:attrName>
                                        </p:attrNameLst>
                                      </p:cBhvr>
                                      <p:tavLst>
                                        <p:tav tm="0">
                                          <p:val>
                                            <p:fltVal val="0"/>
                                          </p:val>
                                        </p:tav>
                                        <p:tav tm="100000">
                                          <p:val>
                                            <p:strVal val="#ppt_w"/>
                                          </p:val>
                                        </p:tav>
                                      </p:tavLst>
                                    </p:anim>
                                    <p:anim calcmode="lin" valueType="num">
                                      <p:cBhvr>
                                        <p:cTn id="47" dur="500" fill="hold"/>
                                        <p:tgtEl>
                                          <p:spTgt spid="307211"/>
                                        </p:tgtEl>
                                        <p:attrNameLst>
                                          <p:attrName>ppt_h</p:attrName>
                                        </p:attrNameLst>
                                      </p:cBhvr>
                                      <p:tavLst>
                                        <p:tav tm="0">
                                          <p:val>
                                            <p:fltVal val="0"/>
                                          </p:val>
                                        </p:tav>
                                        <p:tav tm="100000">
                                          <p:val>
                                            <p:strVal val="#ppt_h"/>
                                          </p:val>
                                        </p:tav>
                                      </p:tavLst>
                                    </p:anim>
                                    <p:animEffect transition="in" filter="fade">
                                      <p:cBhvr>
                                        <p:cTn id="48" dur="500"/>
                                        <p:tgtEl>
                                          <p:spTgt spid="307211"/>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7" grpId="0" animBg="1"/>
      <p:bldP spid="307210" grpId="0" animBg="1"/>
      <p:bldP spid="307211" grpId="0" animBg="1"/>
      <p:bldP spid="3072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09261" name="Picture 13"/>
          <p:cNvPicPr>
            <a:picLocks noChangeAspect="1" noChangeArrowheads="1"/>
          </p:cNvPicPr>
          <p:nvPr/>
        </p:nvPicPr>
        <p:blipFill>
          <a:blip r:embed="rId5" cstate="print">
            <a:clrChange>
              <a:clrFrom>
                <a:srgbClr val="FFFFFF"/>
              </a:clrFrom>
              <a:clrTo>
                <a:srgbClr val="FFFFFF">
                  <a:alpha val="0"/>
                </a:srgbClr>
              </a:clrTo>
            </a:clrChange>
          </a:blip>
          <a:srcRect b="61017"/>
          <a:stretch>
            <a:fillRect/>
          </a:stretch>
        </p:blipFill>
        <p:spPr bwMode="auto">
          <a:xfrm>
            <a:off x="711200" y="4032250"/>
            <a:ext cx="7732713" cy="876300"/>
          </a:xfrm>
          <a:prstGeom prst="rect">
            <a:avLst/>
          </a:prstGeom>
          <a:noFill/>
          <a:ln w="9525">
            <a:noFill/>
            <a:miter lim="800000"/>
            <a:headEnd/>
            <a:tailEnd/>
          </a:ln>
        </p:spPr>
      </p:pic>
      <p:sp>
        <p:nvSpPr>
          <p:cNvPr id="309254" name="Text Box 6"/>
          <p:cNvSpPr txBox="1">
            <a:spLocks noChangeArrowheads="1"/>
          </p:cNvSpPr>
          <p:nvPr/>
        </p:nvSpPr>
        <p:spPr bwMode="auto">
          <a:xfrm>
            <a:off x="1331913" y="4357688"/>
            <a:ext cx="7038975" cy="118745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Electric potential at a point P in space is the amount of work done per unit charge in bringing a charge from infinity to the point P.</a:t>
            </a:r>
          </a:p>
        </p:txBody>
      </p:sp>
      <p:sp>
        <p:nvSpPr>
          <p:cNvPr id="839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83974" name="Rectangle 2"/>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30925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 y="1804988"/>
            <a:ext cx="7789863" cy="350837"/>
          </a:xfrm>
          <a:prstGeom prst="rect">
            <a:avLst/>
          </a:prstGeom>
          <a:noFill/>
          <a:ln w="9525">
            <a:noFill/>
            <a:miter lim="800000"/>
            <a:headEnd/>
            <a:tailEnd/>
          </a:ln>
        </p:spPr>
      </p:pic>
      <p:pic>
        <p:nvPicPr>
          <p:cNvPr id="30926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1038" y="2193925"/>
            <a:ext cx="7735887" cy="1895475"/>
          </a:xfrm>
          <a:prstGeom prst="rect">
            <a:avLst/>
          </a:prstGeom>
          <a:noFill/>
          <a:ln w="9525">
            <a:noFill/>
            <a:miter lim="800000"/>
            <a:headEnd/>
            <a:tailEnd/>
          </a:ln>
        </p:spPr>
      </p:pic>
      <p:sp>
        <p:nvSpPr>
          <p:cNvPr id="309262" name="Text Box 14"/>
          <p:cNvSpPr txBox="1">
            <a:spLocks noChangeArrowheads="1"/>
          </p:cNvSpPr>
          <p:nvPr/>
        </p:nvSpPr>
        <p:spPr bwMode="auto">
          <a:xfrm>
            <a:off x="1314450" y="5568950"/>
            <a:ext cx="7038975" cy="1187450"/>
          </a:xfrm>
          <a:prstGeom prst="rect">
            <a:avLst/>
          </a:prstGeom>
          <a:noFill/>
          <a:ln w="9525">
            <a:noFill/>
            <a:miter lim="800000"/>
            <a:headEnd/>
            <a:tailEnd/>
          </a:ln>
        </p:spPr>
        <p:txBody>
          <a:bodyPr>
            <a:spAutoFit/>
          </a:bodyPr>
          <a:lstStyle/>
          <a:p>
            <a:pPr>
              <a:spcBef>
                <a:spcPct val="50000"/>
              </a:spcBef>
            </a:pPr>
            <a:r>
              <a:rPr lang="en-US">
                <a:solidFill>
                  <a:srgbClr val="FF9933"/>
                </a:solidFill>
                <a:sym typeface="Symbol" pitchFamily="18" charset="2"/>
              </a:rPr>
              <a:t>CONTRAST: Electric potential energy at a point P in space is the amount of work done in bringing a charge from infinity to the point P.</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9258"/>
                                        </p:tgtEl>
                                        <p:attrNameLst>
                                          <p:attrName>style.visibility</p:attrName>
                                        </p:attrNameLst>
                                      </p:cBhvr>
                                      <p:to>
                                        <p:strVal val="visible"/>
                                      </p:to>
                                    </p:set>
                                    <p:anim calcmode="lin" valueType="num">
                                      <p:cBhvr additive="base">
                                        <p:cTn id="7" dur="500" fill="hold"/>
                                        <p:tgtEl>
                                          <p:spTgt spid="309258"/>
                                        </p:tgtEl>
                                        <p:attrNameLst>
                                          <p:attrName>ppt_x</p:attrName>
                                        </p:attrNameLst>
                                      </p:cBhvr>
                                      <p:tavLst>
                                        <p:tav tm="0">
                                          <p:val>
                                            <p:strVal val="#ppt_x"/>
                                          </p:val>
                                        </p:tav>
                                        <p:tav tm="100000">
                                          <p:val>
                                            <p:strVal val="#ppt_x"/>
                                          </p:val>
                                        </p:tav>
                                      </p:tavLst>
                                    </p:anim>
                                    <p:anim calcmode="lin" valueType="num">
                                      <p:cBhvr additive="base">
                                        <p:cTn id="8" dur="500" fill="hold"/>
                                        <p:tgtEl>
                                          <p:spTgt spid="3092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9260"/>
                                        </p:tgtEl>
                                        <p:attrNameLst>
                                          <p:attrName>style.visibility</p:attrName>
                                        </p:attrNameLst>
                                      </p:cBhvr>
                                      <p:to>
                                        <p:strVal val="visible"/>
                                      </p:to>
                                    </p:set>
                                    <p:anim calcmode="lin" valueType="num">
                                      <p:cBhvr additive="base">
                                        <p:cTn id="13" dur="500" fill="hold"/>
                                        <p:tgtEl>
                                          <p:spTgt spid="309260"/>
                                        </p:tgtEl>
                                        <p:attrNameLst>
                                          <p:attrName>ppt_x</p:attrName>
                                        </p:attrNameLst>
                                      </p:cBhvr>
                                      <p:tavLst>
                                        <p:tav tm="0">
                                          <p:val>
                                            <p:strVal val="#ppt_x"/>
                                          </p:val>
                                        </p:tav>
                                        <p:tav tm="100000">
                                          <p:val>
                                            <p:strVal val="#ppt_x"/>
                                          </p:val>
                                        </p:tav>
                                      </p:tavLst>
                                    </p:anim>
                                    <p:anim calcmode="lin" valueType="num">
                                      <p:cBhvr additive="base">
                                        <p:cTn id="14" dur="500" fill="hold"/>
                                        <p:tgtEl>
                                          <p:spTgt spid="3092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9261"/>
                                        </p:tgtEl>
                                        <p:attrNameLst>
                                          <p:attrName>style.visibility</p:attrName>
                                        </p:attrNameLst>
                                      </p:cBhvr>
                                      <p:to>
                                        <p:strVal val="visible"/>
                                      </p:to>
                                    </p:set>
                                    <p:anim calcmode="lin" valueType="num">
                                      <p:cBhvr additive="base">
                                        <p:cTn id="19" dur="500" fill="hold"/>
                                        <p:tgtEl>
                                          <p:spTgt spid="309261"/>
                                        </p:tgtEl>
                                        <p:attrNameLst>
                                          <p:attrName>ppt_x</p:attrName>
                                        </p:attrNameLst>
                                      </p:cBhvr>
                                      <p:tavLst>
                                        <p:tav tm="0">
                                          <p:val>
                                            <p:strVal val="#ppt_x"/>
                                          </p:val>
                                        </p:tav>
                                        <p:tav tm="100000">
                                          <p:val>
                                            <p:strVal val="#ppt_x"/>
                                          </p:val>
                                        </p:tav>
                                      </p:tavLst>
                                    </p:anim>
                                    <p:anim calcmode="lin" valueType="num">
                                      <p:cBhvr additive="base">
                                        <p:cTn id="20" dur="500" fill="hold"/>
                                        <p:tgtEl>
                                          <p:spTgt spid="3092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9254">
                                            <p:txEl>
                                              <p:pRg st="0" end="0"/>
                                            </p:txEl>
                                          </p:spTgt>
                                        </p:tgtEl>
                                        <p:attrNameLst>
                                          <p:attrName>style.visibility</p:attrName>
                                        </p:attrNameLst>
                                      </p:cBhvr>
                                      <p:to>
                                        <p:strVal val="visible"/>
                                      </p:to>
                                    </p:set>
                                    <p:anim calcmode="lin" valueType="num">
                                      <p:cBhvr additive="base">
                                        <p:cTn id="25" dur="500" fill="hold"/>
                                        <p:tgtEl>
                                          <p:spTgt spid="30925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92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9262">
                                            <p:txEl>
                                              <p:pRg st="0" end="0"/>
                                            </p:txEl>
                                          </p:spTgt>
                                        </p:tgtEl>
                                        <p:attrNameLst>
                                          <p:attrName>style.visibility</p:attrName>
                                        </p:attrNameLst>
                                      </p:cBhvr>
                                      <p:to>
                                        <p:strVal val="visible"/>
                                      </p:to>
                                    </p:set>
                                    <p:anim calcmode="lin" valueType="num">
                                      <p:cBhvr additive="base">
                                        <p:cTn id="31" dur="500" fill="hold"/>
                                        <p:tgtEl>
                                          <p:spTgt spid="3092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92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4"/>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1325"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9613" y="3201988"/>
            <a:ext cx="7721600" cy="3238500"/>
          </a:xfrm>
          <a:prstGeom prst="rect">
            <a:avLst/>
          </a:prstGeom>
          <a:noFill/>
          <a:ln w="9525">
            <a:noFill/>
            <a:miter lim="800000"/>
            <a:headEnd/>
            <a:tailEnd/>
          </a:ln>
        </p:spPr>
      </p:pic>
      <p:sp>
        <p:nvSpPr>
          <p:cNvPr id="84996" name="Rectangle 25"/>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84997"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1804988"/>
            <a:ext cx="7789863" cy="350837"/>
          </a:xfrm>
          <a:prstGeom prst="rect">
            <a:avLst/>
          </a:prstGeom>
          <a:noFill/>
          <a:ln w="9525">
            <a:noFill/>
            <a:miter lim="800000"/>
            <a:headEnd/>
            <a:tailEnd/>
          </a:ln>
        </p:spPr>
      </p:pic>
      <p:pic>
        <p:nvPicPr>
          <p:cNvPr id="84998" name="Picture 2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1038" y="2193925"/>
            <a:ext cx="7735887" cy="1895475"/>
          </a:xfrm>
          <a:prstGeom prst="rect">
            <a:avLst/>
          </a:prstGeom>
          <a:noFill/>
          <a:ln w="9525">
            <a:noFill/>
            <a:miter lim="800000"/>
            <a:headEnd/>
            <a:tailEnd/>
          </a:ln>
        </p:spPr>
      </p:pic>
      <p:sp>
        <p:nvSpPr>
          <p:cNvPr id="311303" name="Text Box 7"/>
          <p:cNvSpPr txBox="1">
            <a:spLocks noChangeArrowheads="1"/>
          </p:cNvSpPr>
          <p:nvPr/>
        </p:nvSpPr>
        <p:spPr bwMode="auto">
          <a:xfrm>
            <a:off x="2025650" y="4632325"/>
            <a:ext cx="6461125"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a:solidFill>
                  <a:schemeClr val="hlink"/>
                </a:solidFill>
              </a:rPr>
              <a:t>The E-field points toward (-) charges.</a:t>
            </a:r>
          </a:p>
        </p:txBody>
      </p:sp>
      <p:grpSp>
        <p:nvGrpSpPr>
          <p:cNvPr id="2" name="Group 8"/>
          <p:cNvGrpSpPr>
            <a:grpSpLocks/>
          </p:cNvGrpSpPr>
          <p:nvPr/>
        </p:nvGrpSpPr>
        <p:grpSpPr bwMode="auto">
          <a:xfrm>
            <a:off x="5688013" y="2200275"/>
            <a:ext cx="2309812" cy="2230438"/>
            <a:chOff x="2957" y="1725"/>
            <a:chExt cx="1273" cy="1229"/>
          </a:xfrm>
        </p:grpSpPr>
        <p:sp>
          <p:nvSpPr>
            <p:cNvPr id="85007" name="Line 9"/>
            <p:cNvSpPr>
              <a:spLocks noChangeShapeType="1"/>
            </p:cNvSpPr>
            <p:nvPr/>
          </p:nvSpPr>
          <p:spPr bwMode="auto">
            <a:xfrm flipH="1">
              <a:off x="3979" y="2328"/>
              <a:ext cx="251" cy="0"/>
            </a:xfrm>
            <a:prstGeom prst="line">
              <a:avLst/>
            </a:prstGeom>
            <a:noFill/>
            <a:ln w="38100">
              <a:solidFill>
                <a:srgbClr val="FF0000"/>
              </a:solidFill>
              <a:round/>
              <a:headEnd/>
              <a:tailEnd type="triangle" w="med" len="med"/>
            </a:ln>
          </p:spPr>
          <p:txBody>
            <a:bodyPr/>
            <a:lstStyle/>
            <a:p>
              <a:endParaRPr lang="en-US"/>
            </a:p>
          </p:txBody>
        </p:sp>
        <p:sp>
          <p:nvSpPr>
            <p:cNvPr id="85008" name="Line 10"/>
            <p:cNvSpPr>
              <a:spLocks noChangeShapeType="1"/>
            </p:cNvSpPr>
            <p:nvPr/>
          </p:nvSpPr>
          <p:spPr bwMode="auto">
            <a:xfrm>
              <a:off x="2957" y="2336"/>
              <a:ext cx="273" cy="0"/>
            </a:xfrm>
            <a:prstGeom prst="line">
              <a:avLst/>
            </a:prstGeom>
            <a:noFill/>
            <a:ln w="38100">
              <a:solidFill>
                <a:srgbClr val="FF0000"/>
              </a:solidFill>
              <a:round/>
              <a:headEnd/>
              <a:tailEnd type="triangle" w="med" len="med"/>
            </a:ln>
          </p:spPr>
          <p:txBody>
            <a:bodyPr/>
            <a:lstStyle/>
            <a:p>
              <a:endParaRPr lang="en-US"/>
            </a:p>
          </p:txBody>
        </p:sp>
        <p:sp>
          <p:nvSpPr>
            <p:cNvPr id="85009" name="Line 11"/>
            <p:cNvSpPr>
              <a:spLocks noChangeShapeType="1"/>
            </p:cNvSpPr>
            <p:nvPr/>
          </p:nvSpPr>
          <p:spPr bwMode="auto">
            <a:xfrm rot="16200000" flipH="1">
              <a:off x="3491" y="1847"/>
              <a:ext cx="243" cy="0"/>
            </a:xfrm>
            <a:prstGeom prst="line">
              <a:avLst/>
            </a:prstGeom>
            <a:noFill/>
            <a:ln w="38100">
              <a:solidFill>
                <a:srgbClr val="FF0000"/>
              </a:solidFill>
              <a:round/>
              <a:headEnd/>
              <a:tailEnd type="triangle" w="med" len="med"/>
            </a:ln>
          </p:spPr>
          <p:txBody>
            <a:bodyPr/>
            <a:lstStyle/>
            <a:p>
              <a:endParaRPr lang="en-US"/>
            </a:p>
          </p:txBody>
        </p:sp>
        <p:sp>
          <p:nvSpPr>
            <p:cNvPr id="85010" name="Line 12"/>
            <p:cNvSpPr>
              <a:spLocks noChangeShapeType="1"/>
            </p:cNvSpPr>
            <p:nvPr/>
          </p:nvSpPr>
          <p:spPr bwMode="auto">
            <a:xfrm rot="-5400000">
              <a:off x="3481" y="2829"/>
              <a:ext cx="250" cy="0"/>
            </a:xfrm>
            <a:prstGeom prst="line">
              <a:avLst/>
            </a:prstGeom>
            <a:noFill/>
            <a:ln w="38100">
              <a:solidFill>
                <a:srgbClr val="FF0000"/>
              </a:solidFill>
              <a:round/>
              <a:headEnd/>
              <a:tailEnd type="triangle" w="med" len="med"/>
            </a:ln>
          </p:spPr>
          <p:txBody>
            <a:bodyPr/>
            <a:lstStyle/>
            <a:p>
              <a:endParaRPr lang="en-US"/>
            </a:p>
          </p:txBody>
        </p:sp>
        <p:sp>
          <p:nvSpPr>
            <p:cNvPr id="85011" name="Line 13"/>
            <p:cNvSpPr>
              <a:spLocks noChangeShapeType="1"/>
            </p:cNvSpPr>
            <p:nvPr/>
          </p:nvSpPr>
          <p:spPr bwMode="auto">
            <a:xfrm rot="19012122" flipH="1">
              <a:off x="3843" y="1992"/>
              <a:ext cx="251" cy="0"/>
            </a:xfrm>
            <a:prstGeom prst="line">
              <a:avLst/>
            </a:prstGeom>
            <a:noFill/>
            <a:ln w="38100">
              <a:solidFill>
                <a:srgbClr val="FF0000"/>
              </a:solidFill>
              <a:round/>
              <a:headEnd/>
              <a:tailEnd type="triangle" w="med" len="med"/>
            </a:ln>
          </p:spPr>
          <p:txBody>
            <a:bodyPr/>
            <a:lstStyle/>
            <a:p>
              <a:endParaRPr lang="en-US"/>
            </a:p>
          </p:txBody>
        </p:sp>
        <p:sp>
          <p:nvSpPr>
            <p:cNvPr id="85012" name="Line 14"/>
            <p:cNvSpPr>
              <a:spLocks noChangeShapeType="1"/>
            </p:cNvSpPr>
            <p:nvPr/>
          </p:nvSpPr>
          <p:spPr bwMode="auto">
            <a:xfrm rot="-2587878">
              <a:off x="3100" y="2689"/>
              <a:ext cx="273" cy="0"/>
            </a:xfrm>
            <a:prstGeom prst="line">
              <a:avLst/>
            </a:prstGeom>
            <a:noFill/>
            <a:ln w="38100">
              <a:solidFill>
                <a:srgbClr val="FF0000"/>
              </a:solidFill>
              <a:round/>
              <a:headEnd/>
              <a:tailEnd type="triangle" w="med" len="med"/>
            </a:ln>
          </p:spPr>
          <p:txBody>
            <a:bodyPr/>
            <a:lstStyle/>
            <a:p>
              <a:endParaRPr lang="en-US"/>
            </a:p>
          </p:txBody>
        </p:sp>
        <p:sp>
          <p:nvSpPr>
            <p:cNvPr id="85013" name="Line 15"/>
            <p:cNvSpPr>
              <a:spLocks noChangeShapeType="1"/>
            </p:cNvSpPr>
            <p:nvPr/>
          </p:nvSpPr>
          <p:spPr bwMode="auto">
            <a:xfrm rot="13612122" flipH="1">
              <a:off x="3159" y="1978"/>
              <a:ext cx="243" cy="0"/>
            </a:xfrm>
            <a:prstGeom prst="line">
              <a:avLst/>
            </a:prstGeom>
            <a:noFill/>
            <a:ln w="38100">
              <a:solidFill>
                <a:srgbClr val="FF0000"/>
              </a:solidFill>
              <a:round/>
              <a:headEnd/>
              <a:tailEnd type="triangle" w="med" len="med"/>
            </a:ln>
          </p:spPr>
          <p:txBody>
            <a:bodyPr/>
            <a:lstStyle/>
            <a:p>
              <a:endParaRPr lang="en-US"/>
            </a:p>
          </p:txBody>
        </p:sp>
        <p:sp>
          <p:nvSpPr>
            <p:cNvPr id="85014" name="Line 16"/>
            <p:cNvSpPr>
              <a:spLocks noChangeShapeType="1"/>
            </p:cNvSpPr>
            <p:nvPr/>
          </p:nvSpPr>
          <p:spPr bwMode="auto">
            <a:xfrm rot="-7987878">
              <a:off x="3823" y="2699"/>
              <a:ext cx="250" cy="0"/>
            </a:xfrm>
            <a:prstGeom prst="line">
              <a:avLst/>
            </a:prstGeom>
            <a:noFill/>
            <a:ln w="38100">
              <a:solidFill>
                <a:srgbClr val="FF0000"/>
              </a:solidFill>
              <a:round/>
              <a:headEnd/>
              <a:tailEnd type="triangle" w="med" len="med"/>
            </a:ln>
          </p:spPr>
          <p:txBody>
            <a:bodyPr/>
            <a:lstStyle/>
            <a:p>
              <a:endParaRPr lang="en-US"/>
            </a:p>
          </p:txBody>
        </p:sp>
      </p:grpSp>
      <p:sp>
        <p:nvSpPr>
          <p:cNvPr id="311313" name="Text Box 17"/>
          <p:cNvSpPr txBox="1">
            <a:spLocks noChangeArrowheads="1"/>
          </p:cNvSpPr>
          <p:nvPr/>
        </p:nvSpPr>
        <p:spPr bwMode="auto">
          <a:xfrm>
            <a:off x="2027238" y="4987925"/>
            <a:ext cx="6461125"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a:solidFill>
                  <a:schemeClr val="hlink"/>
                </a:solidFill>
              </a:rPr>
              <a:t>The E-field is ZERO inside a conductor.</a:t>
            </a:r>
          </a:p>
        </p:txBody>
      </p:sp>
      <p:sp>
        <p:nvSpPr>
          <p:cNvPr id="311314" name="Text Box 18"/>
          <p:cNvSpPr txBox="1">
            <a:spLocks noChangeArrowheads="1"/>
          </p:cNvSpPr>
          <p:nvPr/>
        </p:nvSpPr>
        <p:spPr bwMode="auto">
          <a:xfrm>
            <a:off x="2041525" y="6346825"/>
            <a:ext cx="6726238"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a:solidFill>
                  <a:schemeClr val="hlink"/>
                </a:solidFill>
              </a:rPr>
              <a:t>Perpendicular to E-field, and spreading.</a:t>
            </a:r>
          </a:p>
        </p:txBody>
      </p:sp>
      <p:sp>
        <p:nvSpPr>
          <p:cNvPr id="311315" name="Oval 19"/>
          <p:cNvSpPr>
            <a:spLocks noChangeArrowheads="1"/>
          </p:cNvSpPr>
          <p:nvPr/>
        </p:nvSpPr>
        <p:spPr bwMode="auto">
          <a:xfrm>
            <a:off x="6121400" y="2506663"/>
            <a:ext cx="1570038" cy="1570037"/>
          </a:xfrm>
          <a:prstGeom prst="ellipse">
            <a:avLst/>
          </a:prstGeom>
          <a:noFill/>
          <a:ln w="19050">
            <a:solidFill>
              <a:srgbClr val="008000"/>
            </a:solidFill>
            <a:prstDash val="dash"/>
            <a:round/>
            <a:headEnd/>
            <a:tailEnd/>
          </a:ln>
        </p:spPr>
        <p:txBody>
          <a:bodyPr wrap="none" anchor="ctr"/>
          <a:lstStyle/>
          <a:p>
            <a:endParaRPr lang="en-US"/>
          </a:p>
        </p:txBody>
      </p:sp>
      <p:sp>
        <p:nvSpPr>
          <p:cNvPr id="311316" name="Oval 20"/>
          <p:cNvSpPr>
            <a:spLocks noChangeArrowheads="1"/>
          </p:cNvSpPr>
          <p:nvPr/>
        </p:nvSpPr>
        <p:spPr bwMode="auto">
          <a:xfrm>
            <a:off x="5884863" y="2308225"/>
            <a:ext cx="1981200" cy="1981200"/>
          </a:xfrm>
          <a:prstGeom prst="ellipse">
            <a:avLst/>
          </a:prstGeom>
          <a:noFill/>
          <a:ln w="19050">
            <a:solidFill>
              <a:srgbClr val="008000"/>
            </a:solidFill>
            <a:prstDash val="dash"/>
            <a:round/>
            <a:headEnd/>
            <a:tailEnd/>
          </a:ln>
        </p:spPr>
        <p:txBody>
          <a:bodyPr wrap="none" anchor="ctr"/>
          <a:lstStyle/>
          <a:p>
            <a:endParaRPr lang="en-US"/>
          </a:p>
        </p:txBody>
      </p:sp>
      <p:sp>
        <p:nvSpPr>
          <p:cNvPr id="311317" name="Oval 21"/>
          <p:cNvSpPr>
            <a:spLocks noChangeArrowheads="1"/>
          </p:cNvSpPr>
          <p:nvPr/>
        </p:nvSpPr>
        <p:spPr bwMode="auto">
          <a:xfrm>
            <a:off x="5549900" y="2049463"/>
            <a:ext cx="2587625" cy="2587625"/>
          </a:xfrm>
          <a:prstGeom prst="ellipse">
            <a:avLst/>
          </a:prstGeom>
          <a:noFill/>
          <a:ln w="19050">
            <a:solidFill>
              <a:srgbClr val="008000"/>
            </a:solidFill>
            <a:prstDash val="dash"/>
            <a:round/>
            <a:headEnd/>
            <a:tailEnd/>
          </a:ln>
        </p:spPr>
        <p:txBody>
          <a:bodyPr wrap="none" anchor="ctr"/>
          <a:lstStyle/>
          <a:p>
            <a:endParaRPr lang="en-US"/>
          </a:p>
        </p:txBody>
      </p:sp>
      <p:sp>
        <p:nvSpPr>
          <p:cNvPr id="8500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325"/>
                                        </p:tgtEl>
                                        <p:attrNameLst>
                                          <p:attrName>style.visibility</p:attrName>
                                        </p:attrNameLst>
                                      </p:cBhvr>
                                      <p:to>
                                        <p:strVal val="visible"/>
                                      </p:to>
                                    </p:set>
                                    <p:anim calcmode="lin" valueType="num">
                                      <p:cBhvr additive="base">
                                        <p:cTn id="7" dur="500" fill="hold"/>
                                        <p:tgtEl>
                                          <p:spTgt spid="311325"/>
                                        </p:tgtEl>
                                        <p:attrNameLst>
                                          <p:attrName>ppt_x</p:attrName>
                                        </p:attrNameLst>
                                      </p:cBhvr>
                                      <p:tavLst>
                                        <p:tav tm="0">
                                          <p:val>
                                            <p:strVal val="#ppt_x"/>
                                          </p:val>
                                        </p:tav>
                                        <p:tav tm="100000">
                                          <p:val>
                                            <p:strVal val="#ppt_x"/>
                                          </p:val>
                                        </p:tav>
                                      </p:tavLst>
                                    </p:anim>
                                    <p:anim calcmode="lin" valueType="num">
                                      <p:cBhvr additive="base">
                                        <p:cTn id="8" dur="500" fill="hold"/>
                                        <p:tgtEl>
                                          <p:spTgt spid="3113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1303">
                                            <p:txEl>
                                              <p:pRg st="0" end="0"/>
                                            </p:txEl>
                                          </p:spTgt>
                                        </p:tgtEl>
                                        <p:attrNameLst>
                                          <p:attrName>style.visibility</p:attrName>
                                        </p:attrNameLst>
                                      </p:cBhvr>
                                      <p:to>
                                        <p:strVal val="visible"/>
                                      </p:to>
                                    </p:set>
                                    <p:anim calcmode="lin" valueType="num">
                                      <p:cBhvr additive="base">
                                        <p:cTn id="13" dur="500" fill="hold"/>
                                        <p:tgtEl>
                                          <p:spTgt spid="31130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13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11313">
                                            <p:txEl>
                                              <p:pRg st="0" end="0"/>
                                            </p:txEl>
                                          </p:spTgt>
                                        </p:tgtEl>
                                        <p:attrNameLst>
                                          <p:attrName>style.visibility</p:attrName>
                                        </p:attrNameLst>
                                      </p:cBhvr>
                                      <p:to>
                                        <p:strVal val="visible"/>
                                      </p:to>
                                    </p:set>
                                    <p:anim calcmode="lin" valueType="num">
                                      <p:cBhvr additive="base">
                                        <p:cTn id="26" dur="500" fill="hold"/>
                                        <p:tgtEl>
                                          <p:spTgt spid="31131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113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1314">
                                            <p:txEl>
                                              <p:pRg st="0" end="0"/>
                                            </p:txEl>
                                          </p:spTgt>
                                        </p:tgtEl>
                                        <p:attrNameLst>
                                          <p:attrName>style.visibility</p:attrName>
                                        </p:attrNameLst>
                                      </p:cBhvr>
                                      <p:to>
                                        <p:strVal val="visible"/>
                                      </p:to>
                                    </p:set>
                                    <p:anim calcmode="lin" valueType="num">
                                      <p:cBhvr additive="base">
                                        <p:cTn id="32" dur="500" fill="hold"/>
                                        <p:tgtEl>
                                          <p:spTgt spid="31131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1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11315"/>
                                        </p:tgtEl>
                                        <p:attrNameLst>
                                          <p:attrName>style.visibility</p:attrName>
                                        </p:attrNameLst>
                                      </p:cBhvr>
                                      <p:to>
                                        <p:strVal val="visible"/>
                                      </p:to>
                                    </p:set>
                                    <p:anim calcmode="lin" valueType="num">
                                      <p:cBhvr>
                                        <p:cTn id="38" dur="500" fill="hold"/>
                                        <p:tgtEl>
                                          <p:spTgt spid="311315"/>
                                        </p:tgtEl>
                                        <p:attrNameLst>
                                          <p:attrName>ppt_w</p:attrName>
                                        </p:attrNameLst>
                                      </p:cBhvr>
                                      <p:tavLst>
                                        <p:tav tm="0">
                                          <p:val>
                                            <p:fltVal val="0"/>
                                          </p:val>
                                        </p:tav>
                                        <p:tav tm="100000">
                                          <p:val>
                                            <p:strVal val="#ppt_w"/>
                                          </p:val>
                                        </p:tav>
                                      </p:tavLst>
                                    </p:anim>
                                    <p:anim calcmode="lin" valueType="num">
                                      <p:cBhvr>
                                        <p:cTn id="39" dur="500" fill="hold"/>
                                        <p:tgtEl>
                                          <p:spTgt spid="311315"/>
                                        </p:tgtEl>
                                        <p:attrNameLst>
                                          <p:attrName>ppt_h</p:attrName>
                                        </p:attrNameLst>
                                      </p:cBhvr>
                                      <p:tavLst>
                                        <p:tav tm="0">
                                          <p:val>
                                            <p:fltVal val="0"/>
                                          </p:val>
                                        </p:tav>
                                        <p:tav tm="100000">
                                          <p:val>
                                            <p:strVal val="#ppt_h"/>
                                          </p:val>
                                        </p:tav>
                                      </p:tavLst>
                                    </p:anim>
                                    <p:animEffect transition="in" filter="fade">
                                      <p:cBhvr>
                                        <p:cTn id="40" dur="500"/>
                                        <p:tgtEl>
                                          <p:spTgt spid="311315"/>
                                        </p:tgtEl>
                                      </p:cBhvr>
                                    </p:animEffect>
                                  </p:childTnLst>
                                  <p:subTnLst>
                                    <p:audio>
                                      <p:cMediaNode>
                                        <p:cTn display="0" masterRel="sameClick">
                                          <p:stCondLst>
                                            <p:cond evt="begin" delay="0">
                                              <p:tn val="36"/>
                                            </p:cond>
                                          </p:stCondLst>
                                          <p:endCondLst>
                                            <p:cond evt="onStopAudio" delay="0">
                                              <p:tgtEl>
                                                <p:sldTgt/>
                                              </p:tgtEl>
                                            </p:cond>
                                          </p:endCondLst>
                                        </p:cTn>
                                        <p:tgtEl>
                                          <p:sndTgt r:embed="rId5" name="voltage.wav"/>
                                        </p:tgtEl>
                                      </p:cMediaNode>
                                    </p:audio>
                                  </p:subTnLst>
                                </p:cTn>
                              </p:par>
                            </p:childTnLst>
                          </p:cTn>
                        </p:par>
                        <p:par>
                          <p:cTn id="41" fill="hold">
                            <p:stCondLst>
                              <p:cond delay="500"/>
                            </p:stCondLst>
                            <p:childTnLst>
                              <p:par>
                                <p:cTn id="42" presetID="53" presetClass="entr" presetSubtype="0" fill="hold" grpId="0" nodeType="afterEffect">
                                  <p:stCondLst>
                                    <p:cond delay="0"/>
                                  </p:stCondLst>
                                  <p:childTnLst>
                                    <p:set>
                                      <p:cBhvr>
                                        <p:cTn id="43" dur="1" fill="hold">
                                          <p:stCondLst>
                                            <p:cond delay="0"/>
                                          </p:stCondLst>
                                        </p:cTn>
                                        <p:tgtEl>
                                          <p:spTgt spid="311316"/>
                                        </p:tgtEl>
                                        <p:attrNameLst>
                                          <p:attrName>style.visibility</p:attrName>
                                        </p:attrNameLst>
                                      </p:cBhvr>
                                      <p:to>
                                        <p:strVal val="visible"/>
                                      </p:to>
                                    </p:set>
                                    <p:anim calcmode="lin" valueType="num">
                                      <p:cBhvr>
                                        <p:cTn id="44" dur="500" fill="hold"/>
                                        <p:tgtEl>
                                          <p:spTgt spid="311316"/>
                                        </p:tgtEl>
                                        <p:attrNameLst>
                                          <p:attrName>ppt_w</p:attrName>
                                        </p:attrNameLst>
                                      </p:cBhvr>
                                      <p:tavLst>
                                        <p:tav tm="0">
                                          <p:val>
                                            <p:fltVal val="0"/>
                                          </p:val>
                                        </p:tav>
                                        <p:tav tm="100000">
                                          <p:val>
                                            <p:strVal val="#ppt_w"/>
                                          </p:val>
                                        </p:tav>
                                      </p:tavLst>
                                    </p:anim>
                                    <p:anim calcmode="lin" valueType="num">
                                      <p:cBhvr>
                                        <p:cTn id="45" dur="500" fill="hold"/>
                                        <p:tgtEl>
                                          <p:spTgt spid="311316"/>
                                        </p:tgtEl>
                                        <p:attrNameLst>
                                          <p:attrName>ppt_h</p:attrName>
                                        </p:attrNameLst>
                                      </p:cBhvr>
                                      <p:tavLst>
                                        <p:tav tm="0">
                                          <p:val>
                                            <p:fltVal val="0"/>
                                          </p:val>
                                        </p:tav>
                                        <p:tav tm="100000">
                                          <p:val>
                                            <p:strVal val="#ppt_h"/>
                                          </p:val>
                                        </p:tav>
                                      </p:tavLst>
                                    </p:anim>
                                    <p:animEffect transition="in" filter="fade">
                                      <p:cBhvr>
                                        <p:cTn id="46" dur="500"/>
                                        <p:tgtEl>
                                          <p:spTgt spid="311316"/>
                                        </p:tgtEl>
                                      </p:cBhvr>
                                    </p:animEffect>
                                  </p:childTnLst>
                                  <p:subTnLst>
                                    <p:audio>
                                      <p:cMediaNode>
                                        <p:cTn display="0" masterRel="sameClick">
                                          <p:stCondLst>
                                            <p:cond evt="begin" delay="0">
                                              <p:tn val="42"/>
                                            </p:cond>
                                          </p:stCondLst>
                                          <p:endCondLst>
                                            <p:cond evt="onStopAudio" delay="0">
                                              <p:tgtEl>
                                                <p:sldTgt/>
                                              </p:tgtEl>
                                            </p:cond>
                                          </p:endCondLst>
                                        </p:cTn>
                                        <p:tgtEl>
                                          <p:sndTgt r:embed="rId5" name="voltage.wav"/>
                                        </p:tgtEl>
                                      </p:cMediaNode>
                                    </p:audio>
                                  </p:subTnLst>
                                </p:cTn>
                              </p:par>
                            </p:childTnLst>
                          </p:cTn>
                        </p:par>
                        <p:par>
                          <p:cTn id="47" fill="hold">
                            <p:stCondLst>
                              <p:cond delay="1000"/>
                            </p:stCondLst>
                            <p:childTnLst>
                              <p:par>
                                <p:cTn id="48" presetID="53" presetClass="entr" presetSubtype="0" fill="hold" grpId="0" nodeType="afterEffect">
                                  <p:stCondLst>
                                    <p:cond delay="0"/>
                                  </p:stCondLst>
                                  <p:childTnLst>
                                    <p:set>
                                      <p:cBhvr>
                                        <p:cTn id="49" dur="1" fill="hold">
                                          <p:stCondLst>
                                            <p:cond delay="0"/>
                                          </p:stCondLst>
                                        </p:cTn>
                                        <p:tgtEl>
                                          <p:spTgt spid="311317"/>
                                        </p:tgtEl>
                                        <p:attrNameLst>
                                          <p:attrName>style.visibility</p:attrName>
                                        </p:attrNameLst>
                                      </p:cBhvr>
                                      <p:to>
                                        <p:strVal val="visible"/>
                                      </p:to>
                                    </p:set>
                                    <p:anim calcmode="lin" valueType="num">
                                      <p:cBhvr>
                                        <p:cTn id="50" dur="500" fill="hold"/>
                                        <p:tgtEl>
                                          <p:spTgt spid="311317"/>
                                        </p:tgtEl>
                                        <p:attrNameLst>
                                          <p:attrName>ppt_w</p:attrName>
                                        </p:attrNameLst>
                                      </p:cBhvr>
                                      <p:tavLst>
                                        <p:tav tm="0">
                                          <p:val>
                                            <p:fltVal val="0"/>
                                          </p:val>
                                        </p:tav>
                                        <p:tav tm="100000">
                                          <p:val>
                                            <p:strVal val="#ppt_w"/>
                                          </p:val>
                                        </p:tav>
                                      </p:tavLst>
                                    </p:anim>
                                    <p:anim calcmode="lin" valueType="num">
                                      <p:cBhvr>
                                        <p:cTn id="51" dur="500" fill="hold"/>
                                        <p:tgtEl>
                                          <p:spTgt spid="311317"/>
                                        </p:tgtEl>
                                        <p:attrNameLst>
                                          <p:attrName>ppt_h</p:attrName>
                                        </p:attrNameLst>
                                      </p:cBhvr>
                                      <p:tavLst>
                                        <p:tav tm="0">
                                          <p:val>
                                            <p:fltVal val="0"/>
                                          </p:val>
                                        </p:tav>
                                        <p:tav tm="100000">
                                          <p:val>
                                            <p:strVal val="#ppt_h"/>
                                          </p:val>
                                        </p:tav>
                                      </p:tavLst>
                                    </p:anim>
                                    <p:animEffect transition="in" filter="fade">
                                      <p:cBhvr>
                                        <p:cTn id="52" dur="500"/>
                                        <p:tgtEl>
                                          <p:spTgt spid="311317"/>
                                        </p:tgtEl>
                                      </p:cBhvr>
                                    </p:animEffect>
                                  </p:childTnLst>
                                  <p:subTnLst>
                                    <p:audio>
                                      <p:cMediaNode>
                                        <p:cTn display="0" masterRel="sameClick">
                                          <p:stCondLst>
                                            <p:cond evt="begin" delay="0">
                                              <p:tn val="48"/>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15" grpId="0" animBg="1"/>
      <p:bldP spid="311316" grpId="0" animBg="1"/>
      <p:bldP spid="3113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4" name="Rectangle 14"/>
          <p:cNvSpPr>
            <a:spLocks noChangeArrowheads="1"/>
          </p:cNvSpPr>
          <p:nvPr/>
        </p:nvSpPr>
        <p:spPr bwMode="auto">
          <a:xfrm>
            <a:off x="682625" y="5661025"/>
            <a:ext cx="7777163" cy="11969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actual proof is beyond the scope of this course.</a:t>
            </a:r>
          </a:p>
          <a:p>
            <a:pPr eaLnBrk="0" hangingPunct="0"/>
            <a:r>
              <a:rPr lang="en-US">
                <a:sym typeface="Symbol" pitchFamily="18" charset="2"/>
              </a:rPr>
              <a:t>Note, in particular, the minus sign.</a:t>
            </a:r>
          </a:p>
        </p:txBody>
      </p:sp>
      <p:sp>
        <p:nvSpPr>
          <p:cNvPr id="102402" name="Rectangle 2"/>
          <p:cNvSpPr>
            <a:spLocks noChangeArrowheads="1"/>
          </p:cNvSpPr>
          <p:nvPr/>
        </p:nvSpPr>
        <p:spPr bwMode="auto">
          <a:xfrm>
            <a:off x="685800" y="1338263"/>
            <a:ext cx="7772400" cy="4379912"/>
          </a:xfrm>
          <a:prstGeom prst="rect">
            <a:avLst/>
          </a:prstGeom>
          <a:solidFill>
            <a:srgbClr val="EAEAEA"/>
          </a:solidFill>
          <a:ln w="9525">
            <a:noFill/>
            <a:miter lim="800000"/>
            <a:headEnd/>
            <a:tailEnd/>
          </a:ln>
        </p:spPr>
        <p:txBody>
          <a:bodyPr/>
          <a:lstStyle/>
          <a:p>
            <a:r>
              <a:rPr lang="en-US" altLang="en-US" i="1" dirty="0">
                <a:solidFill>
                  <a:schemeClr val="accent2"/>
                </a:solidFill>
              </a:rPr>
              <a:t>Potential energy </a:t>
            </a:r>
            <a:r>
              <a:rPr lang="en-US" altLang="en-US" dirty="0">
                <a:solidFill>
                  <a:schemeClr val="accent2"/>
                </a:solidFill>
              </a:rPr>
              <a:t>– gravitational</a:t>
            </a:r>
            <a:r>
              <a:rPr lang="en-US" altLang="en-US" i="1" dirty="0">
                <a:solidFill>
                  <a:schemeClr val="accent2"/>
                </a:solidFill>
              </a:rPr>
              <a:t> </a:t>
            </a:r>
          </a:p>
          <a:p>
            <a:r>
              <a:rPr lang="en-US" dirty="0">
                <a:solidFill>
                  <a:srgbClr val="000000"/>
                </a:solidFill>
                <a:ea typeface="Calibri" pitchFamily="34" charset="0"/>
                <a:cs typeface="Times New Roman" pitchFamily="18" charset="0"/>
                <a:sym typeface="Symbol" pitchFamily="18" charset="2"/>
              </a:rPr>
              <a:t>Think of potential energy as the </a:t>
            </a:r>
            <a:r>
              <a:rPr lang="en-US" dirty="0">
                <a:solidFill>
                  <a:srgbClr val="000000"/>
                </a:solidFill>
                <a:ea typeface="Calibri" pitchFamily="34" charset="0"/>
                <a:cs typeface="Times New Roman" pitchFamily="18" charset="0"/>
              </a:rPr>
              <a:t>capacity to do work.</a:t>
            </a:r>
          </a:p>
          <a:p>
            <a:r>
              <a:rPr lang="en-US" dirty="0">
                <a:solidFill>
                  <a:srgbClr val="000000"/>
                </a:solidFill>
                <a:ea typeface="Calibri" pitchFamily="34" charset="0"/>
                <a:cs typeface="Times New Roman" pitchFamily="18" charset="0"/>
                <a:sym typeface="Symbol" pitchFamily="18" charset="2"/>
              </a:rPr>
              <a:t>And work is a force </a:t>
            </a:r>
            <a:r>
              <a:rPr lang="en-US" i="1" dirty="0" smtClean="0">
                <a:solidFill>
                  <a:srgbClr val="000000"/>
                </a:solidFill>
                <a:ea typeface="Calibri" pitchFamily="34" charset="0"/>
                <a:cs typeface="Times New Roman" pitchFamily="18" charset="0"/>
                <a:sym typeface="Symbol" pitchFamily="18" charset="2"/>
              </a:rPr>
              <a:t>F </a:t>
            </a:r>
            <a:r>
              <a:rPr lang="en-US" dirty="0" smtClean="0">
                <a:solidFill>
                  <a:srgbClr val="000000"/>
                </a:solidFill>
                <a:ea typeface="Calibri" pitchFamily="34" charset="0"/>
                <a:cs typeface="Times New Roman" pitchFamily="18" charset="0"/>
                <a:sym typeface="Symbol" pitchFamily="18" charset="2"/>
              </a:rPr>
              <a:t>times </a:t>
            </a:r>
            <a:r>
              <a:rPr lang="en-US" dirty="0">
                <a:solidFill>
                  <a:srgbClr val="000000"/>
                </a:solidFill>
                <a:ea typeface="Calibri" pitchFamily="34" charset="0"/>
                <a:cs typeface="Times New Roman" pitchFamily="18" charset="0"/>
                <a:sym typeface="Symbol" pitchFamily="18" charset="2"/>
              </a:rPr>
              <a:t>a </a:t>
            </a:r>
            <a:r>
              <a:rPr lang="en-US" dirty="0" smtClean="0">
                <a:solidFill>
                  <a:srgbClr val="000000"/>
                </a:solidFill>
                <a:ea typeface="Calibri" pitchFamily="34" charset="0"/>
                <a:cs typeface="Times New Roman" pitchFamily="18" charset="0"/>
                <a:sym typeface="Symbol" pitchFamily="18" charset="2"/>
              </a:rPr>
              <a:t>displacement </a:t>
            </a:r>
            <a:r>
              <a:rPr lang="en-US" i="1" dirty="0" smtClean="0">
                <a:solidFill>
                  <a:srgbClr val="000000"/>
                </a:solidFill>
                <a:ea typeface="Calibri" pitchFamily="34" charset="0"/>
                <a:cs typeface="Times New Roman" pitchFamily="18" charset="0"/>
                <a:sym typeface="Symbol" pitchFamily="18" charset="2"/>
              </a:rPr>
              <a:t>d</a:t>
            </a:r>
            <a:r>
              <a:rPr lang="en-US" dirty="0" smtClean="0">
                <a:solidFill>
                  <a:srgbClr val="000000"/>
                </a:solidFill>
                <a:ea typeface="Calibri" pitchFamily="34" charset="0"/>
                <a:cs typeface="Times New Roman" pitchFamily="18" charset="0"/>
                <a:sym typeface="Symbol" pitchFamily="18" charset="2"/>
              </a:rPr>
              <a:t>.</a:t>
            </a:r>
            <a:r>
              <a:rPr lang="en-US" dirty="0" smtClean="0">
                <a:solidFill>
                  <a:srgbClr val="000000"/>
                </a:solidFill>
                <a:ea typeface="Calibri" pitchFamily="34" charset="0"/>
                <a:cs typeface="Times New Roman" pitchFamily="18" charset="0"/>
              </a:rPr>
              <a:t> </a:t>
            </a:r>
            <a:endParaRPr lang="en-US" dirty="0">
              <a:solidFill>
                <a:srgbClr val="000000"/>
              </a:solidFill>
              <a:ea typeface="Calibri" pitchFamily="34" charset="0"/>
              <a:cs typeface="Times New Roman" pitchFamily="18" charset="0"/>
            </a:endParaRPr>
          </a:p>
          <a:p>
            <a:endParaRPr lang="en-US" dirty="0">
              <a:solidFill>
                <a:srgbClr val="000000"/>
              </a:solidFill>
              <a:ea typeface="Calibri" pitchFamily="34" charset="0"/>
              <a:cs typeface="Times New Roman" pitchFamily="18" charset="0"/>
            </a:endParaRPr>
          </a:p>
          <a:p>
            <a:pPr>
              <a:spcBef>
                <a:spcPct val="50000"/>
              </a:spcBef>
            </a:pPr>
            <a:r>
              <a:rPr lang="en-US" dirty="0">
                <a:solidFill>
                  <a:srgbClr val="000000"/>
                </a:solidFill>
                <a:ea typeface="Calibri" pitchFamily="34" charset="0"/>
                <a:cs typeface="Times New Roman" pitchFamily="18" charset="0"/>
                <a:sym typeface="Symbol" pitchFamily="18" charset="2"/>
              </a:rPr>
              <a:t>Recall the gravitational force from Newton:</a:t>
            </a: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If we multiply the above force by a distance </a:t>
            </a:r>
            <a:r>
              <a:rPr lang="en-US" i="1" dirty="0">
                <a:solidFill>
                  <a:srgbClr val="000000"/>
                </a:solidFill>
                <a:ea typeface="Calibri" pitchFamily="34" charset="0"/>
                <a:cs typeface="Times New Roman" pitchFamily="18" charset="0"/>
                <a:sym typeface="Symbol" pitchFamily="18" charset="2"/>
              </a:rPr>
              <a:t>r</a:t>
            </a:r>
            <a:r>
              <a:rPr lang="en-US" dirty="0">
                <a:solidFill>
                  <a:srgbClr val="000000"/>
                </a:solidFill>
                <a:ea typeface="Calibri" pitchFamily="34" charset="0"/>
                <a:cs typeface="Times New Roman" pitchFamily="18" charset="0"/>
                <a:sym typeface="Symbol" pitchFamily="18" charset="2"/>
              </a:rPr>
              <a:t> we get</a:t>
            </a:r>
          </a:p>
        </p:txBody>
      </p:sp>
      <p:sp>
        <p:nvSpPr>
          <p:cNvPr id="922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27"/>
          <p:cNvGrpSpPr>
            <a:grpSpLocks/>
          </p:cNvGrpSpPr>
          <p:nvPr/>
        </p:nvGrpSpPr>
        <p:grpSpPr bwMode="auto">
          <a:xfrm>
            <a:off x="844550" y="2524125"/>
            <a:ext cx="7467600" cy="461963"/>
            <a:chOff x="508" y="1414"/>
            <a:chExt cx="4704" cy="291"/>
          </a:xfrm>
        </p:grpSpPr>
        <mc:AlternateContent xmlns:mc="http://schemas.openxmlformats.org/markup-compatibility/2006" xmlns:a14="http://schemas.microsoft.com/office/drawing/2010/main">
          <mc:Choice Requires="a14">
            <p:sp>
              <p:nvSpPr>
                <p:cNvPr id="9235" name="Rectangle 5"/>
                <p:cNvSpPr>
                  <a:spLocks noChangeArrowheads="1"/>
                </p:cNvSpPr>
                <p:nvPr/>
              </p:nvSpPr>
              <p:spPr bwMode="auto">
                <a:xfrm>
                  <a:off x="508" y="1433"/>
                  <a:ext cx="1424" cy="202"/>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cs typeface="Courier New" pitchFamily="49" charset="0"/>
                            <a:sym typeface="Symbol" pitchFamily="18" charset="2"/>
                          </a:rPr>
                          <m:t>𝑊</m:t>
                        </m:r>
                        <m:r>
                          <a:rPr lang="en-US" i="1" dirty="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𝐹𝑑</m:t>
                        </m:r>
                        <m:r>
                          <m:rPr>
                            <m:sty m:val="p"/>
                          </m:rPr>
                          <a:rPr lang="en-US" i="1" dirty="0">
                            <a:latin typeface="Cambria Math" panose="02040503050406030204" pitchFamily="18" charset="0"/>
                            <a:sym typeface="Symbol" pitchFamily="18" charset="2"/>
                          </a:rPr>
                          <m:t>cos</m:t>
                        </m:r>
                        <m:r>
                          <a:rPr lang="en-US" i="1" baseline="-25000"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m:t>
                        </m:r>
                      </m:oMath>
                    </m:oMathPara>
                  </a14:m>
                  <a:endParaRPr lang="en-US" dirty="0">
                    <a:cs typeface="Courier New" pitchFamily="49" charset="0"/>
                    <a:sym typeface="Symbol" pitchFamily="18" charset="2"/>
                  </a:endParaRPr>
                </a:p>
              </p:txBody>
            </p:sp>
          </mc:Choice>
          <mc:Fallback xmlns="">
            <p:sp>
              <p:nvSpPr>
                <p:cNvPr id="9235" name="Rectangle 5"/>
                <p:cNvSpPr>
                  <a:spLocks noRot="1" noChangeAspect="1" noMove="1" noResize="1" noEditPoints="1" noAdjustHandles="1" noChangeArrowheads="1" noChangeShapeType="1" noTextEdit="1"/>
                </p:cNvSpPr>
                <p:nvPr/>
              </p:nvSpPr>
              <p:spPr bwMode="auto">
                <a:xfrm>
                  <a:off x="508" y="1433"/>
                  <a:ext cx="1424" cy="202"/>
                </a:xfrm>
                <a:prstGeom prst="rect">
                  <a:avLst/>
                </a:prstGeom>
                <a:blipFill>
                  <a:blip r:embed="rId6"/>
                  <a:stretch>
                    <a:fillRect l="-811" b="-45283"/>
                  </a:stretch>
                </a:blipFill>
                <a:ln w="9525">
                  <a:noFill/>
                  <a:miter lim="800000"/>
                  <a:headEnd/>
                  <a:tailEnd/>
                </a:ln>
              </p:spPr>
              <p:txBody>
                <a:bodyPr/>
                <a:lstStyle/>
                <a:p>
                  <a:r>
                    <a:rPr lang="en-US">
                      <a:noFill/>
                    </a:rPr>
                    <a:t> </a:t>
                  </a:r>
                </a:p>
              </p:txBody>
            </p:sp>
          </mc:Fallback>
        </mc:AlternateContent>
        <p:sp>
          <p:nvSpPr>
            <p:cNvPr id="9236" name="Text Box 6"/>
            <p:cNvSpPr txBox="1">
              <a:spLocks noChangeArrowheads="1"/>
            </p:cNvSpPr>
            <p:nvPr/>
          </p:nvSpPr>
          <p:spPr bwMode="auto">
            <a:xfrm>
              <a:off x="3844" y="1414"/>
              <a:ext cx="136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work definition</a:t>
              </a:r>
            </a:p>
          </p:txBody>
        </p:sp>
        <p:sp>
          <p:nvSpPr>
            <p:cNvPr id="9237" name="Rectangle 7"/>
            <p:cNvSpPr>
              <a:spLocks noChangeArrowheads="1"/>
            </p:cNvSpPr>
            <p:nvPr/>
          </p:nvSpPr>
          <p:spPr bwMode="auto">
            <a:xfrm>
              <a:off x="510" y="1416"/>
              <a:ext cx="4701" cy="289"/>
            </a:xfrm>
            <a:prstGeom prst="rect">
              <a:avLst/>
            </a:prstGeom>
            <a:noFill/>
            <a:ln w="12700">
              <a:solidFill>
                <a:schemeClr val="tx1"/>
              </a:solidFill>
              <a:miter lim="800000"/>
              <a:headEnd/>
              <a:tailEnd/>
            </a:ln>
          </p:spPr>
          <p:txBody>
            <a:bodyPr wrap="none" anchor="ctr"/>
            <a:lstStyle/>
            <a:p>
              <a:endParaRPr lang="en-US"/>
            </a:p>
          </p:txBody>
        </p:sp>
        <p:sp>
          <p:nvSpPr>
            <p:cNvPr id="9238" name="Rectangle 8"/>
            <p:cNvSpPr>
              <a:spLocks noChangeArrowheads="1"/>
            </p:cNvSpPr>
            <p:nvPr/>
          </p:nvSpPr>
          <p:spPr bwMode="auto">
            <a:xfrm>
              <a:off x="1460" y="1449"/>
              <a:ext cx="2427" cy="216"/>
            </a:xfrm>
            <a:prstGeom prst="rect">
              <a:avLst/>
            </a:prstGeom>
            <a:noFill/>
            <a:ln w="9525">
              <a:noFill/>
              <a:miter lim="800000"/>
              <a:headEnd/>
              <a:tailEnd/>
            </a:ln>
          </p:spPr>
          <p:txBody>
            <a:bodyPr/>
            <a:lstStyle/>
            <a:p>
              <a:pPr algn="r" eaLnBrk="0" hangingPunct="0">
                <a:lnSpc>
                  <a:spcPct val="90000"/>
                </a:lnSpc>
                <a:spcBef>
                  <a:spcPct val="20000"/>
                </a:spcBef>
              </a:pPr>
              <a:r>
                <a:rPr lang="en-US" sz="2000">
                  <a:solidFill>
                    <a:schemeClr val="hlink"/>
                  </a:solidFill>
                  <a:sym typeface="Symbol" pitchFamily="18" charset="2"/>
                </a:rPr>
                <a:t>( is </a:t>
              </a:r>
              <a:r>
                <a:rPr lang="en-US" sz="2000">
                  <a:solidFill>
                    <a:schemeClr val="hlink"/>
                  </a:solidFill>
                  <a:cs typeface="Courier New" pitchFamily="49" charset="0"/>
                  <a:sym typeface="Symbol" pitchFamily="18" charset="2"/>
                </a:rPr>
                <a:t>angle between </a:t>
              </a:r>
              <a:r>
                <a:rPr lang="en-US" sz="2000" i="1">
                  <a:solidFill>
                    <a:schemeClr val="hlink"/>
                  </a:solidFill>
                  <a:cs typeface="Courier New" pitchFamily="49" charset="0"/>
                  <a:sym typeface="Symbol" pitchFamily="18" charset="2"/>
                </a:rPr>
                <a:t>F </a:t>
              </a:r>
              <a:r>
                <a:rPr lang="en-US" sz="2000">
                  <a:solidFill>
                    <a:schemeClr val="hlink"/>
                  </a:solidFill>
                  <a:cs typeface="Courier New" pitchFamily="49" charset="0"/>
                  <a:sym typeface="Symbol" pitchFamily="18" charset="2"/>
                </a:rPr>
                <a:t>and </a:t>
              </a:r>
              <a:r>
                <a:rPr lang="en-US" sz="2000" i="1">
                  <a:solidFill>
                    <a:schemeClr val="hlink"/>
                  </a:solidFill>
                  <a:cs typeface="Courier New" pitchFamily="49" charset="0"/>
                  <a:sym typeface="Symbol" pitchFamily="18" charset="2"/>
                </a:rPr>
                <a:t>d</a:t>
              </a:r>
              <a:r>
                <a:rPr lang="en-US" sz="2000">
                  <a:solidFill>
                    <a:schemeClr val="hlink"/>
                  </a:solidFill>
                  <a:cs typeface="Courier New" pitchFamily="49" charset="0"/>
                  <a:sym typeface="Symbol" pitchFamily="18" charset="2"/>
                </a:rPr>
                <a:t>)</a:t>
              </a:r>
              <a:endParaRPr lang="en-US" sz="2000" baseline="30000">
                <a:solidFill>
                  <a:schemeClr val="hlink"/>
                </a:solidFill>
                <a:cs typeface="Courier New" pitchFamily="49" charset="0"/>
                <a:sym typeface="Symbol" pitchFamily="18" charset="2"/>
              </a:endParaRPr>
            </a:p>
          </p:txBody>
        </p:sp>
      </p:grpSp>
      <p:grpSp>
        <p:nvGrpSpPr>
          <p:cNvPr id="3" name="Group 14"/>
          <p:cNvGrpSpPr>
            <a:grpSpLocks/>
          </p:cNvGrpSpPr>
          <p:nvPr/>
        </p:nvGrpSpPr>
        <p:grpSpPr bwMode="auto">
          <a:xfrm>
            <a:off x="844550" y="3465510"/>
            <a:ext cx="7467600" cy="838199"/>
            <a:chOff x="508" y="3230"/>
            <a:chExt cx="4704" cy="528"/>
          </a:xfrm>
        </p:grpSpPr>
        <mc:AlternateContent xmlns:mc="http://schemas.openxmlformats.org/markup-compatibility/2006" xmlns:a14="http://schemas.microsoft.com/office/drawing/2010/main">
          <mc:Choice Requires="a14">
            <p:sp>
              <p:nvSpPr>
                <p:cNvPr id="9231" name="Rectangle 5"/>
                <p:cNvSpPr>
                  <a:spLocks noChangeArrowheads="1"/>
                </p:cNvSpPr>
                <p:nvPr/>
              </p:nvSpPr>
              <p:spPr bwMode="auto">
                <a:xfrm>
                  <a:off x="508" y="3243"/>
                  <a:ext cx="1391" cy="504"/>
                </a:xfrm>
                <a:prstGeom prst="rect">
                  <a:avLst/>
                </a:prstGeom>
                <a:noFill/>
                <a:ln w="9525">
                  <a:noFill/>
                  <a:miter lim="800000"/>
                  <a:headEnd/>
                  <a:tailEnd/>
                </a:ln>
              </p:spPr>
              <p:txBody>
                <a:bodyPr anchor="ctr"/>
                <a:lstStyle/>
                <a:p>
                  <a:pPr>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𝐹</m:t>
                            </m:r>
                          </m:e>
                          <m:sub>
                            <m:r>
                              <a:rPr lang="en-US" b="0" i="1" dirty="0" smtClean="0">
                                <a:latin typeface="Cambria Math" panose="02040503050406030204" pitchFamily="18" charset="0"/>
                                <a:sym typeface="Symbol" pitchFamily="18" charset="2"/>
                              </a:rPr>
                              <m:t>𝐺</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𝑚</m:t>
                                </m:r>
                              </m:e>
                              <m:sub>
                                <m:r>
                                  <a:rPr lang="en-US" b="0" i="1" dirty="0" smtClean="0">
                                    <a:latin typeface="Cambria Math" panose="02040503050406030204" pitchFamily="18" charset="0"/>
                                    <a:sym typeface="Symbol" pitchFamily="18" charset="2"/>
                                  </a:rPr>
                                  <m:t>1</m:t>
                                </m:r>
                              </m:sub>
                            </m:sSub>
                            <m:sSub>
                              <m:sSubPr>
                                <m:ctrlPr>
                                  <a:rPr lang="en-US" b="0" i="1" dirty="0" smtClean="0">
                                    <a:latin typeface="Cambria Math" panose="02040503050406030204" pitchFamily="18" charset="0"/>
                                    <a:sym typeface="Symbol" pitchFamily="18" charset="2"/>
                                  </a:rPr>
                                </m:ctrlPr>
                              </m:sSubPr>
                              <m:e>
                                <m:r>
                                  <a:rPr lang="en-US" b="0" i="1" dirty="0" smtClean="0">
                                    <a:latin typeface="Cambria Math" panose="02040503050406030204" pitchFamily="18" charset="0"/>
                                    <a:sym typeface="Symbol" pitchFamily="18" charset="2"/>
                                  </a:rPr>
                                  <m:t>𝑚</m:t>
                                </m:r>
                              </m:e>
                              <m:sub>
                                <m:r>
                                  <a:rPr lang="en-US" b="0" i="1" dirty="0" smtClean="0">
                                    <a:latin typeface="Cambria Math" panose="02040503050406030204" pitchFamily="18" charset="0"/>
                                    <a:sym typeface="Symbol" pitchFamily="18" charset="2"/>
                                  </a:rPr>
                                  <m:t>2</m:t>
                                </m:r>
                              </m:sub>
                            </m:sSub>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2</m:t>
                                </m:r>
                              </m:sup>
                            </m:sSup>
                          </m:den>
                        </m:f>
                      </m:oMath>
                    </m:oMathPara>
                  </a14:m>
                  <a:endParaRPr lang="en-US" baseline="30000" dirty="0">
                    <a:sym typeface="Symbol" pitchFamily="18" charset="2"/>
                  </a:endParaRPr>
                </a:p>
              </p:txBody>
            </p:sp>
          </mc:Choice>
          <mc:Fallback xmlns="">
            <p:sp>
              <p:nvSpPr>
                <p:cNvPr id="9231" name="Rectangle 5"/>
                <p:cNvSpPr>
                  <a:spLocks noRot="1" noChangeAspect="1" noMove="1" noResize="1" noEditPoints="1" noAdjustHandles="1" noChangeArrowheads="1" noChangeShapeType="1" noTextEdit="1"/>
                </p:cNvSpPr>
                <p:nvPr/>
              </p:nvSpPr>
              <p:spPr bwMode="auto">
                <a:xfrm>
                  <a:off x="508" y="3243"/>
                  <a:ext cx="1391" cy="504"/>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9232" name="Text Box 6"/>
            <p:cNvSpPr txBox="1">
              <a:spLocks noChangeArrowheads="1"/>
            </p:cNvSpPr>
            <p:nvPr/>
          </p:nvSpPr>
          <p:spPr bwMode="auto">
            <a:xfrm>
              <a:off x="3924" y="3230"/>
              <a:ext cx="1288"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universal law of gravitation</a:t>
              </a:r>
            </a:p>
          </p:txBody>
        </p:sp>
        <p:sp>
          <p:nvSpPr>
            <p:cNvPr id="9233" name="Rectangle 7"/>
            <p:cNvSpPr>
              <a:spLocks noChangeArrowheads="1"/>
            </p:cNvSpPr>
            <p:nvPr/>
          </p:nvSpPr>
          <p:spPr bwMode="auto">
            <a:xfrm>
              <a:off x="510" y="3232"/>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9234" name="Rectangle 8"/>
            <p:cNvSpPr>
              <a:spLocks noChangeArrowheads="1"/>
            </p:cNvSpPr>
            <p:nvPr/>
          </p:nvSpPr>
          <p:spPr bwMode="auto">
            <a:xfrm>
              <a:off x="1831" y="3556"/>
              <a:ext cx="2162" cy="202"/>
            </a:xfrm>
            <a:prstGeom prst="rect">
              <a:avLst/>
            </a:prstGeom>
            <a:noFill/>
            <a:ln w="9525">
              <a:noFill/>
              <a:miter lim="800000"/>
              <a:headEnd/>
              <a:tailEnd/>
            </a:ln>
          </p:spPr>
          <p:txBody>
            <a:bodyPr/>
            <a:lstStyle/>
            <a:p>
              <a:pPr>
                <a:lnSpc>
                  <a:spcPct val="90000"/>
                </a:lnSpc>
                <a:spcBef>
                  <a:spcPct val="20000"/>
                </a:spcBef>
              </a:pPr>
              <a:r>
                <a:rPr lang="en-US" sz="1800" i="1" dirty="0">
                  <a:solidFill>
                    <a:schemeClr val="hlink"/>
                  </a:solidFill>
                  <a:sym typeface="Symbol" pitchFamily="18" charset="2"/>
                </a:rPr>
                <a:t>where G</a:t>
              </a:r>
              <a:r>
                <a:rPr lang="en-US" sz="1800" dirty="0">
                  <a:solidFill>
                    <a:schemeClr val="hlink"/>
                  </a:solidFill>
                  <a:sym typeface="Symbol" pitchFamily="18" charset="2"/>
                </a:rPr>
                <a:t> = </a:t>
              </a:r>
              <a:r>
                <a:rPr lang="en-US" sz="1800" dirty="0">
                  <a:solidFill>
                    <a:schemeClr val="hlink"/>
                  </a:solidFill>
                  <a:cs typeface="Courier New" pitchFamily="49" charset="0"/>
                  <a:sym typeface="Symbol" pitchFamily="18" charset="2"/>
                </a:rPr>
                <a:t>6.67×10</a:t>
              </a:r>
              <a:r>
                <a:rPr lang="en-US" sz="1800" baseline="30000" dirty="0">
                  <a:solidFill>
                    <a:schemeClr val="hlink"/>
                  </a:solidFill>
                  <a:cs typeface="Courier New" pitchFamily="49" charset="0"/>
                  <a:sym typeface="Symbol" pitchFamily="18" charset="2"/>
                </a:rPr>
                <a:t>−11</a:t>
              </a:r>
              <a:r>
                <a:rPr lang="en-US" sz="1800" dirty="0">
                  <a:solidFill>
                    <a:schemeClr val="hlink"/>
                  </a:solidFill>
                  <a:cs typeface="Courier New" pitchFamily="49" charset="0"/>
                  <a:sym typeface="Symbol" pitchFamily="18" charset="2"/>
                </a:rPr>
                <a:t> N</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m</a:t>
              </a:r>
              <a:r>
                <a:rPr lang="en-US" sz="1800" baseline="30000" dirty="0">
                  <a:solidFill>
                    <a:schemeClr val="hlink"/>
                  </a:solidFill>
                  <a:cs typeface="Courier New" pitchFamily="49" charset="0"/>
                  <a:sym typeface="Symbol" pitchFamily="18" charset="2"/>
                </a:rPr>
                <a:t>2</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kg</a:t>
              </a:r>
              <a:r>
                <a:rPr lang="en-US" sz="1800" baseline="30000" dirty="0">
                  <a:solidFill>
                    <a:schemeClr val="hlink"/>
                  </a:solidFill>
                  <a:cs typeface="Courier New" pitchFamily="49" charset="0"/>
                  <a:sym typeface="Symbol" pitchFamily="18" charset="2"/>
                </a:rPr>
                <a:t>−2</a:t>
              </a:r>
            </a:p>
          </p:txBody>
        </p:sp>
      </p:grpSp>
      <p:grpSp>
        <p:nvGrpSpPr>
          <p:cNvPr id="4" name="Group 34"/>
          <p:cNvGrpSpPr>
            <a:grpSpLocks/>
          </p:cNvGrpSpPr>
          <p:nvPr/>
        </p:nvGrpSpPr>
        <p:grpSpPr bwMode="auto">
          <a:xfrm>
            <a:off x="842963" y="4764088"/>
            <a:ext cx="7466013" cy="823912"/>
            <a:chOff x="531" y="2777"/>
            <a:chExt cx="4703" cy="519"/>
          </a:xfrm>
        </p:grpSpPr>
        <mc:AlternateContent xmlns:mc="http://schemas.openxmlformats.org/markup-compatibility/2006" xmlns:a14="http://schemas.microsoft.com/office/drawing/2010/main">
          <mc:Choice Requires="a14">
            <p:sp>
              <p:nvSpPr>
                <p:cNvPr id="9227" name="Rectangle 5"/>
                <p:cNvSpPr>
                  <a:spLocks noChangeArrowheads="1"/>
                </p:cNvSpPr>
                <p:nvPr/>
              </p:nvSpPr>
              <p:spPr bwMode="auto">
                <a:xfrm>
                  <a:off x="531" y="2790"/>
                  <a:ext cx="1244" cy="505"/>
                </a:xfrm>
                <a:prstGeom prst="rect">
                  <a:avLst/>
                </a:prstGeom>
                <a:noFill/>
                <a:ln w="9525">
                  <a:noFill/>
                  <a:miter lim="800000"/>
                  <a:headEnd/>
                  <a:tailEnd/>
                </a:ln>
              </p:spPr>
              <p:txBody>
                <a:bodyPr anchor="ctr"/>
                <a:lstStyle/>
                <a:p>
                  <a:pPr>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𝐸</m:t>
                            </m:r>
                          </m:e>
                          <m:sub>
                            <m:r>
                              <a:rPr lang="en-US" b="0" i="1" dirty="0" smtClean="0">
                                <a:latin typeface="Cambria Math" panose="02040503050406030204" pitchFamily="18" charset="0"/>
                                <a:sym typeface="Symbol" pitchFamily="18" charset="2"/>
                              </a:rPr>
                              <m:t>𝑃</m:t>
                            </m:r>
                          </m:sub>
                        </m:sSub>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r>
                              <a:rPr lang="en-US" i="1" dirty="0">
                                <a:latin typeface="Cambria Math" panose="02040503050406030204" pitchFamily="18" charset="0"/>
                                <a:sym typeface="Symbol" pitchFamily="18" charset="2"/>
                              </a:rPr>
                              <m:t>𝑟</m:t>
                            </m:r>
                          </m:den>
                        </m:f>
                        <m:r>
                          <a:rPr lang="en-US" i="1" baseline="30000" dirty="0">
                            <a:latin typeface="Cambria Math" panose="02040503050406030204" pitchFamily="18" charset="0"/>
                            <a:sym typeface="Symbol" pitchFamily="18" charset="2"/>
                          </a:rPr>
                          <m:t> </m:t>
                        </m:r>
                      </m:oMath>
                    </m:oMathPara>
                  </a14:m>
                  <a:endParaRPr lang="en-US" baseline="30000" dirty="0">
                    <a:sym typeface="Symbol" pitchFamily="18" charset="2"/>
                  </a:endParaRPr>
                </a:p>
              </p:txBody>
            </p:sp>
          </mc:Choice>
          <mc:Fallback xmlns="">
            <p:sp>
              <p:nvSpPr>
                <p:cNvPr id="9227" name="Rectangle 5"/>
                <p:cNvSpPr>
                  <a:spLocks noRot="1" noChangeAspect="1" noMove="1" noResize="1" noEditPoints="1" noAdjustHandles="1" noChangeArrowheads="1" noChangeShapeType="1" noTextEdit="1"/>
                </p:cNvSpPr>
                <p:nvPr/>
              </p:nvSpPr>
              <p:spPr bwMode="auto">
                <a:xfrm>
                  <a:off x="531" y="2790"/>
                  <a:ext cx="1244" cy="505"/>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sp>
          <p:nvSpPr>
            <p:cNvPr id="9228"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energy</a:t>
              </a:r>
            </a:p>
          </p:txBody>
        </p:sp>
        <p:sp>
          <p:nvSpPr>
            <p:cNvPr id="9229"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9230" name="Rectangle 8"/>
            <p:cNvSpPr>
              <a:spLocks noChangeArrowheads="1"/>
            </p:cNvSpPr>
            <p:nvPr/>
          </p:nvSpPr>
          <p:spPr bwMode="auto">
            <a:xfrm>
              <a:off x="1617" y="3089"/>
              <a:ext cx="2160" cy="202"/>
            </a:xfrm>
            <a:prstGeom prst="rect">
              <a:avLst/>
            </a:prstGeom>
            <a:noFill/>
            <a:ln w="9525">
              <a:noFill/>
              <a:miter lim="800000"/>
              <a:headEnd/>
              <a:tailEnd/>
            </a:ln>
          </p:spPr>
          <p:txBody>
            <a:bodyPr/>
            <a:lstStyle/>
            <a:p>
              <a:pPr>
                <a:lnSpc>
                  <a:spcPct val="90000"/>
                </a:lnSpc>
                <a:spcBef>
                  <a:spcPct val="20000"/>
                </a:spcBef>
              </a:pPr>
              <a:r>
                <a:rPr lang="en-US" sz="1800" i="1" dirty="0">
                  <a:solidFill>
                    <a:schemeClr val="hlink"/>
                  </a:solidFill>
                  <a:sym typeface="Symbol" pitchFamily="18" charset="2"/>
                </a:rPr>
                <a:t>where G</a:t>
              </a:r>
              <a:r>
                <a:rPr lang="en-US" sz="1800" dirty="0">
                  <a:solidFill>
                    <a:schemeClr val="hlink"/>
                  </a:solidFill>
                  <a:sym typeface="Symbol" pitchFamily="18" charset="2"/>
                </a:rPr>
                <a:t> = </a:t>
              </a:r>
              <a:r>
                <a:rPr lang="en-US" sz="1800" dirty="0">
                  <a:solidFill>
                    <a:schemeClr val="hlink"/>
                  </a:solidFill>
                  <a:cs typeface="Courier New" pitchFamily="49" charset="0"/>
                  <a:sym typeface="Symbol" pitchFamily="18" charset="2"/>
                </a:rPr>
                <a:t>6.67×10</a:t>
              </a:r>
              <a:r>
                <a:rPr lang="en-US" sz="1800" baseline="30000" dirty="0">
                  <a:solidFill>
                    <a:schemeClr val="hlink"/>
                  </a:solidFill>
                  <a:cs typeface="Courier New" pitchFamily="49" charset="0"/>
                  <a:sym typeface="Symbol" pitchFamily="18" charset="2"/>
                </a:rPr>
                <a:t>−11</a:t>
              </a:r>
              <a:r>
                <a:rPr lang="en-US" sz="1800" dirty="0">
                  <a:solidFill>
                    <a:schemeClr val="hlink"/>
                  </a:solidFill>
                  <a:cs typeface="Courier New" pitchFamily="49" charset="0"/>
                  <a:sym typeface="Symbol" pitchFamily="18" charset="2"/>
                </a:rPr>
                <a:t> N</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m</a:t>
              </a:r>
              <a:r>
                <a:rPr lang="en-US" sz="1800" baseline="30000" dirty="0">
                  <a:solidFill>
                    <a:schemeClr val="hlink"/>
                  </a:solidFill>
                  <a:cs typeface="Courier New" pitchFamily="49" charset="0"/>
                  <a:sym typeface="Symbol" pitchFamily="18" charset="2"/>
                </a:rPr>
                <a:t>2</a:t>
              </a:r>
              <a:r>
                <a:rPr lang="en-US" sz="1800" baseline="-25000" dirty="0">
                  <a:solidFill>
                    <a:schemeClr val="hlink"/>
                  </a:solidFill>
                  <a:cs typeface="Courier New" pitchFamily="49" charset="0"/>
                  <a:sym typeface="Symbol" pitchFamily="18" charset="2"/>
                </a:rPr>
                <a:t> </a:t>
              </a:r>
              <a:r>
                <a:rPr lang="en-US" sz="1800" dirty="0">
                  <a:solidFill>
                    <a:schemeClr val="hlink"/>
                  </a:solidFill>
                  <a:cs typeface="Courier New" pitchFamily="49" charset="0"/>
                  <a:sym typeface="Symbol" pitchFamily="18" charset="2"/>
                </a:rPr>
                <a:t>kg</a:t>
              </a:r>
              <a:r>
                <a:rPr lang="en-US" sz="1800" baseline="30000" dirty="0">
                  <a:solidFill>
                    <a:schemeClr val="hlink"/>
                  </a:solidFill>
                  <a:cs typeface="Courier New" pitchFamily="49" charset="0"/>
                  <a:sym typeface="Symbol" pitchFamily="18" charset="2"/>
                </a:rPr>
                <a:t>−2</a:t>
              </a:r>
            </a:p>
          </p:txBody>
        </p:sp>
      </p:grpSp>
      <p:sp>
        <p:nvSpPr>
          <p:cNvPr id="102435" name="Text Box 35"/>
          <p:cNvSpPr txBox="1">
            <a:spLocks noChangeArrowheads="1"/>
          </p:cNvSpPr>
          <p:nvPr/>
        </p:nvSpPr>
        <p:spPr bwMode="auto">
          <a:xfrm>
            <a:off x="5486399" y="171450"/>
            <a:ext cx="3657601" cy="1569660"/>
          </a:xfrm>
          <a:prstGeom prst="rect">
            <a:avLst/>
          </a:prstGeom>
          <a:noFill/>
          <a:ln w="9525">
            <a:noFill/>
            <a:miter lim="800000"/>
            <a:headEnd/>
            <a:tailEnd/>
          </a:ln>
        </p:spPr>
        <p:txBody>
          <a:bodyPr wrap="square">
            <a:spAutoFit/>
          </a:bodyPr>
          <a:lstStyle/>
          <a:p>
            <a:r>
              <a:rPr lang="en-US" dirty="0">
                <a:solidFill>
                  <a:schemeClr val="hlink"/>
                </a:solidFill>
              </a:rPr>
              <a:t>Note that </a:t>
            </a:r>
            <a:r>
              <a:rPr lang="en-US" i="1" dirty="0">
                <a:solidFill>
                  <a:schemeClr val="hlink"/>
                </a:solidFill>
              </a:rPr>
              <a:t>E</a:t>
            </a:r>
            <a:r>
              <a:rPr lang="en-US" baseline="-25000" dirty="0">
                <a:solidFill>
                  <a:schemeClr val="hlink"/>
                </a:solidFill>
              </a:rPr>
              <a:t>P</a:t>
            </a:r>
            <a:r>
              <a:rPr lang="en-US" dirty="0">
                <a:solidFill>
                  <a:schemeClr val="hlink"/>
                </a:solidFill>
              </a:rPr>
              <a:t> is negative. This means that </a:t>
            </a:r>
            <a:r>
              <a:rPr lang="en-US" i="1" dirty="0">
                <a:solidFill>
                  <a:schemeClr val="hlink"/>
                </a:solidFill>
              </a:rPr>
              <a:t>E</a:t>
            </a:r>
            <a:r>
              <a:rPr lang="en-US" baseline="-25000" dirty="0">
                <a:solidFill>
                  <a:schemeClr val="hlink"/>
                </a:solidFill>
              </a:rPr>
              <a:t>P</a:t>
            </a:r>
            <a:r>
              <a:rPr lang="en-US" dirty="0">
                <a:solidFill>
                  <a:schemeClr val="hlink"/>
                </a:solidFill>
              </a:rPr>
              <a:t> is </a:t>
            </a:r>
            <a:r>
              <a:rPr lang="en-US" b="1" dirty="0">
                <a:solidFill>
                  <a:schemeClr val="hlink"/>
                </a:solidFill>
              </a:rPr>
              <a:t>greatest</a:t>
            </a:r>
            <a:r>
              <a:rPr lang="en-US" dirty="0">
                <a:solidFill>
                  <a:schemeClr val="hlink"/>
                </a:solidFill>
              </a:rPr>
              <a:t> </a:t>
            </a:r>
            <a:r>
              <a:rPr lang="en-US" dirty="0" smtClean="0">
                <a:solidFill>
                  <a:schemeClr val="hlink"/>
                </a:solidFill>
              </a:rPr>
              <a:t>at </a:t>
            </a:r>
            <a:r>
              <a:rPr lang="en-US" i="1" dirty="0">
                <a:solidFill>
                  <a:schemeClr val="hlink"/>
                </a:solidFill>
              </a:rPr>
              <a:t>r</a:t>
            </a:r>
            <a:r>
              <a:rPr lang="en-US" dirty="0">
                <a:solidFill>
                  <a:schemeClr val="hlink"/>
                </a:solidFill>
              </a:rPr>
              <a:t>  = </a:t>
            </a:r>
            <a:r>
              <a:rPr lang="en-US" dirty="0">
                <a:solidFill>
                  <a:schemeClr val="hlink"/>
                </a:solidFill>
                <a:sym typeface="Symbol" pitchFamily="18" charset="2"/>
              </a:rPr>
              <a:t>, when </a:t>
            </a:r>
            <a:r>
              <a:rPr lang="en-US" i="1" dirty="0">
                <a:solidFill>
                  <a:schemeClr val="hlink"/>
                </a:solidFill>
                <a:sym typeface="Symbol" pitchFamily="18" charset="2"/>
              </a:rPr>
              <a:t>E</a:t>
            </a:r>
            <a:r>
              <a:rPr lang="en-US" baseline="-25000" dirty="0">
                <a:solidFill>
                  <a:schemeClr val="hlink"/>
                </a:solidFill>
                <a:sym typeface="Symbol" pitchFamily="18" charset="2"/>
              </a:rPr>
              <a:t>P</a:t>
            </a:r>
            <a:r>
              <a:rPr lang="en-US" dirty="0">
                <a:solidFill>
                  <a:schemeClr val="hlink"/>
                </a:solidFill>
                <a:sym typeface="Symbol" pitchFamily="18" charset="2"/>
              </a:rPr>
              <a:t> = 0.</a:t>
            </a:r>
          </a:p>
        </p:txBody>
      </p:sp>
      <p:sp>
        <p:nvSpPr>
          <p:cNvPr id="102416" name="Rectangle 16"/>
          <p:cNvSpPr>
            <a:spLocks noChangeArrowheads="1"/>
          </p:cNvSpPr>
          <p:nvPr/>
        </p:nvSpPr>
        <p:spPr bwMode="auto">
          <a:xfrm>
            <a:off x="1616869" y="2570164"/>
            <a:ext cx="412750" cy="360362"/>
          </a:xfrm>
          <a:prstGeom prst="rect">
            <a:avLst/>
          </a:prstGeom>
          <a:solidFill>
            <a:srgbClr val="FF3300">
              <a:alpha val="34901"/>
            </a:srgbClr>
          </a:solidFill>
          <a:ln w="9525">
            <a:noFill/>
            <a:miter lim="800000"/>
            <a:headEnd/>
            <a:tailEnd/>
          </a:ln>
        </p:spPr>
        <p:txBody>
          <a:bodyPr wrap="none" anchor="ctr"/>
          <a:lstStyle/>
          <a:p>
            <a:endParaRPr lang="en-US"/>
          </a:p>
        </p:txBody>
      </p:sp>
      <p:sp>
        <p:nvSpPr>
          <p:cNvPr id="102436" name="Rectangle 36"/>
          <p:cNvSpPr>
            <a:spLocks noChangeArrowheads="1"/>
          </p:cNvSpPr>
          <p:nvPr/>
        </p:nvSpPr>
        <p:spPr bwMode="auto">
          <a:xfrm>
            <a:off x="1660526" y="4995069"/>
            <a:ext cx="220662" cy="360362"/>
          </a:xfrm>
          <a:prstGeom prst="rect">
            <a:avLst/>
          </a:prstGeom>
          <a:solidFill>
            <a:srgbClr val="FF3300">
              <a:alpha val="3490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additive="base">
                                        <p:cTn id="7" dur="500" fill="hold"/>
                                        <p:tgtEl>
                                          <p:spTgt spid="102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2">
                                            <p:txEl>
                                              <p:pRg st="1" end="1"/>
                                            </p:txEl>
                                          </p:spTgt>
                                        </p:tgtEl>
                                        <p:attrNameLst>
                                          <p:attrName>style.visibility</p:attrName>
                                        </p:attrNameLst>
                                      </p:cBhvr>
                                      <p:to>
                                        <p:strVal val="visible"/>
                                      </p:to>
                                    </p:set>
                                    <p:anim calcmode="lin" valueType="num">
                                      <p:cBhvr additive="base">
                                        <p:cTn id="13"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02">
                                            <p:txEl>
                                              <p:pRg st="2" end="2"/>
                                            </p:txEl>
                                          </p:spTgt>
                                        </p:tgtEl>
                                        <p:attrNameLst>
                                          <p:attrName>style.visibility</p:attrName>
                                        </p:attrNameLst>
                                      </p:cBhvr>
                                      <p:to>
                                        <p:strVal val="visible"/>
                                      </p:to>
                                    </p:set>
                                    <p:anim calcmode="lin" valueType="num">
                                      <p:cBhvr additive="base">
                                        <p:cTn id="19"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402">
                                            <p:txEl>
                                              <p:pRg st="4" end="4"/>
                                            </p:txEl>
                                          </p:spTgt>
                                        </p:tgtEl>
                                        <p:attrNameLst>
                                          <p:attrName>style.visibility</p:attrName>
                                        </p:attrNameLst>
                                      </p:cBhvr>
                                      <p:to>
                                        <p:strVal val="visible"/>
                                      </p:to>
                                    </p:set>
                                    <p:anim calcmode="lin" valueType="num">
                                      <p:cBhvr additive="base">
                                        <p:cTn id="32" dur="5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402">
                                            <p:txEl>
                                              <p:pRg st="7" end="7"/>
                                            </p:txEl>
                                          </p:spTgt>
                                        </p:tgtEl>
                                        <p:attrNameLst>
                                          <p:attrName>style.visibility</p:attrName>
                                        </p:attrNameLst>
                                      </p:cBhvr>
                                      <p:to>
                                        <p:strVal val="visible"/>
                                      </p:to>
                                    </p:set>
                                    <p:anim calcmode="lin" valueType="num">
                                      <p:cBhvr additive="base">
                                        <p:cTn id="45" dur="500" fill="hold"/>
                                        <p:tgtEl>
                                          <p:spTgt spid="10240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0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2416"/>
                                        </p:tgtEl>
                                        <p:attrNameLst>
                                          <p:attrName>style.visibility</p:attrName>
                                        </p:attrNameLst>
                                      </p:cBhvr>
                                      <p:to>
                                        <p:strVal val="visible"/>
                                      </p:to>
                                    </p:set>
                                    <p:animEffect transition="in" filter="wipe(left)">
                                      <p:cBhvr>
                                        <p:cTn id="50" dur="500"/>
                                        <p:tgtEl>
                                          <p:spTgt spid="102416"/>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2414">
                                            <p:txEl>
                                              <p:pRg st="1" end="1"/>
                                            </p:txEl>
                                          </p:spTgt>
                                        </p:tgtEl>
                                        <p:attrNameLst>
                                          <p:attrName>style.visibility</p:attrName>
                                        </p:attrNameLst>
                                      </p:cBhvr>
                                      <p:to>
                                        <p:strVal val="visible"/>
                                      </p:to>
                                    </p:set>
                                    <p:anim calcmode="lin" valueType="num">
                                      <p:cBhvr additive="base">
                                        <p:cTn id="62" dur="500" fill="hold"/>
                                        <p:tgtEl>
                                          <p:spTgt spid="102414">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24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2414">
                                            <p:txEl>
                                              <p:pRg st="2" end="2"/>
                                            </p:txEl>
                                          </p:spTgt>
                                        </p:tgtEl>
                                        <p:attrNameLst>
                                          <p:attrName>style.visibility</p:attrName>
                                        </p:attrNameLst>
                                      </p:cBhvr>
                                      <p:to>
                                        <p:strVal val="visible"/>
                                      </p:to>
                                    </p:set>
                                    <p:anim calcmode="lin" valueType="num">
                                      <p:cBhvr additive="base">
                                        <p:cTn id="68" dur="500" fill="hold"/>
                                        <p:tgtEl>
                                          <p:spTgt spid="102414">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24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02436"/>
                                        </p:tgtEl>
                                        <p:attrNameLst>
                                          <p:attrName>style.visibility</p:attrName>
                                        </p:attrNameLst>
                                      </p:cBhvr>
                                      <p:to>
                                        <p:strVal val="visible"/>
                                      </p:to>
                                    </p:set>
                                    <p:animEffect transition="in" filter="wipe(left)">
                                      <p:cBhvr>
                                        <p:cTn id="73" dur="500"/>
                                        <p:tgtEl>
                                          <p:spTgt spid="102436"/>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102435"/>
                                        </p:tgtEl>
                                        <p:attrNameLst>
                                          <p:attrName>style.visibility</p:attrName>
                                        </p:attrNameLst>
                                      </p:cBhvr>
                                      <p:to>
                                        <p:strVal val="visible"/>
                                      </p:to>
                                    </p:set>
                                    <p:anim calcmode="lin" valueType="num">
                                      <p:cBhvr additive="base">
                                        <p:cTn id="78" dur="500" fill="hold"/>
                                        <p:tgtEl>
                                          <p:spTgt spid="102435"/>
                                        </p:tgtEl>
                                        <p:attrNameLst>
                                          <p:attrName>ppt_x</p:attrName>
                                        </p:attrNameLst>
                                      </p:cBhvr>
                                      <p:tavLst>
                                        <p:tav tm="0">
                                          <p:val>
                                            <p:strVal val="1+#ppt_w/2"/>
                                          </p:val>
                                        </p:tav>
                                        <p:tav tm="100000">
                                          <p:val>
                                            <p:strVal val="#ppt_x"/>
                                          </p:val>
                                        </p:tav>
                                      </p:tavLst>
                                    </p:anim>
                                    <p:anim calcmode="lin" valueType="num">
                                      <p:cBhvr additive="base">
                                        <p:cTn id="79" dur="500" fill="hold"/>
                                        <p:tgtEl>
                                          <p:spTgt spid="1024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5" grpId="0"/>
      <p:bldP spid="102416" grpId="0" animBg="1"/>
      <p:bldP spid="10243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3"/>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3397" name="Picture 53"/>
          <p:cNvPicPr>
            <a:picLocks noChangeAspect="1" noChangeArrowheads="1"/>
          </p:cNvPicPr>
          <p:nvPr/>
        </p:nvPicPr>
        <p:blipFill>
          <a:blip r:embed="rId5" cstate="print">
            <a:clrChange>
              <a:clrFrom>
                <a:srgbClr val="FFFFFF"/>
              </a:clrFrom>
              <a:clrTo>
                <a:srgbClr val="FFFFFF">
                  <a:alpha val="0"/>
                </a:srgbClr>
              </a:clrTo>
            </a:clrChange>
          </a:blip>
          <a:srcRect b="25519"/>
          <a:stretch>
            <a:fillRect/>
          </a:stretch>
        </p:blipFill>
        <p:spPr bwMode="auto">
          <a:xfrm>
            <a:off x="730250" y="3189288"/>
            <a:ext cx="7693025" cy="2390775"/>
          </a:xfrm>
          <a:prstGeom prst="rect">
            <a:avLst/>
          </a:prstGeom>
          <a:noFill/>
          <a:ln w="9525">
            <a:noFill/>
            <a:miter lim="800000"/>
            <a:headEnd/>
            <a:tailEnd/>
          </a:ln>
        </p:spPr>
      </p:pic>
      <p:sp>
        <p:nvSpPr>
          <p:cNvPr id="86020" name="Rectangle 24"/>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86021"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 y="1804988"/>
            <a:ext cx="7789863" cy="350837"/>
          </a:xfrm>
          <a:prstGeom prst="rect">
            <a:avLst/>
          </a:prstGeom>
          <a:noFill/>
          <a:ln w="9525">
            <a:noFill/>
            <a:miter lim="800000"/>
            <a:headEnd/>
            <a:tailEnd/>
          </a:ln>
        </p:spPr>
      </p:pic>
      <p:pic>
        <p:nvPicPr>
          <p:cNvPr id="86022"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1038" y="2193925"/>
            <a:ext cx="7735887" cy="18954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13363" name="Text Box 19"/>
              <p:cNvSpPr txBox="1">
                <a:spLocks noChangeArrowheads="1"/>
              </p:cNvSpPr>
              <p:nvPr/>
            </p:nvSpPr>
            <p:spPr bwMode="auto">
              <a:xfrm>
                <a:off x="1343025" y="5024773"/>
                <a:ext cx="7188200" cy="1274131"/>
              </a:xfrm>
              <a:prstGeom prst="rect">
                <a:avLst/>
              </a:prstGeom>
              <a:noFill/>
              <a:ln w="9525">
                <a:noFill/>
                <a:miter lim="800000"/>
                <a:headEnd/>
                <a:tailEnd/>
              </a:ln>
            </p:spPr>
            <p:txBody>
              <a:bodyPr>
                <a:spAutoFit/>
              </a:bodyPr>
              <a:lstStyle/>
              <a:p>
                <a:pPr>
                  <a:spcBef>
                    <a:spcPct val="50000"/>
                  </a:spcBef>
                </a:pPr>
                <a:r>
                  <a:rPr lang="en-US" dirty="0" smtClean="0">
                    <a:solidFill>
                      <a:schemeClr val="hlink"/>
                    </a:solidFill>
                    <a:sym typeface="Symbol" pitchFamily="18" charset="2"/>
                  </a:rPr>
                  <a:t>From </a:t>
                </a:r>
                <a14:m>
                  <m:oMath xmlns:m="http://schemas.openxmlformats.org/officeDocument/2006/math">
                    <m:r>
                      <a:rPr lang="en-US" sz="2000" i="1" dirty="0" smtClean="0">
                        <a:solidFill>
                          <a:schemeClr val="hlink"/>
                        </a:solidFill>
                        <a:latin typeface="Cambria Math" panose="02040503050406030204" pitchFamily="18" charset="0"/>
                        <a:sym typeface="Symbol" pitchFamily="18" charset="2"/>
                      </a:rPr>
                      <m:t>𝐸</m:t>
                    </m:r>
                    <m:r>
                      <a:rPr lang="en-US" sz="2000" i="1" dirty="0" smtClean="0">
                        <a:solidFill>
                          <a:schemeClr val="hlink"/>
                        </a:solidFill>
                        <a:latin typeface="Cambria Math" panose="02040503050406030204" pitchFamily="18" charset="0"/>
                        <a:sym typeface="Symbol" pitchFamily="18" charset="2"/>
                      </a:rPr>
                      <m:t>=−</m:t>
                    </m:r>
                    <m:f>
                      <m:fPr>
                        <m:ctrlPr>
                          <a:rPr lang="en-US" sz="2000" b="0" i="1" dirty="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ctrlPr>
                      </m:fPr>
                      <m:num>
                        <m:r>
                          <a:rPr 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𝑉</m:t>
                            </m:r>
                          </m:e>
                          <m:sub>
                            <m:r>
                              <a:rPr 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𝑒</m:t>
                            </m:r>
                          </m:sub>
                        </m:sSub>
                      </m:num>
                      <m:den>
                        <m:r>
                          <a:rPr lang="en-US" sz="2000" i="1" dirty="0" smtClean="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t>∆</m:t>
                        </m:r>
                        <m:r>
                          <a:rPr lang="en-US" sz="2000" i="1" dirty="0">
                            <a:solidFill>
                              <a:schemeClr val="hlink"/>
                            </a:solidFill>
                            <a:latin typeface="Cambria Math" panose="02040503050406030204" pitchFamily="18" charset="0"/>
                            <a:cs typeface="Courier New" pitchFamily="49" charset="0"/>
                            <a:sym typeface="Symbol" pitchFamily="18" charset="2"/>
                          </a:rPr>
                          <m:t>𝑟</m:t>
                        </m:r>
                      </m:den>
                    </m:f>
                    <m:r>
                      <a:rPr lang="en-US" sz="2000" i="1" dirty="0">
                        <a:solidFill>
                          <a:schemeClr val="hlink"/>
                        </a:solidFill>
                        <a:latin typeface="Cambria Math" panose="02040503050406030204" pitchFamily="18" charset="0"/>
                        <a:cs typeface="Courier New" pitchFamily="49" charset="0"/>
                        <a:sym typeface="Symbol" pitchFamily="18" charset="2"/>
                      </a:rPr>
                      <m:t> </m:t>
                    </m:r>
                  </m:oMath>
                </a14:m>
                <a:r>
                  <a:rPr lang="en-US" dirty="0">
                    <a:solidFill>
                      <a:schemeClr val="hlink"/>
                    </a:solidFill>
                    <a:cs typeface="Courier New" pitchFamily="49" charset="0"/>
                    <a:sym typeface="Symbol" pitchFamily="18" charset="2"/>
                  </a:rPr>
                  <a:t>we see that the bigger the separation between consecutive circles, the weaker the E-field.</a:t>
                </a:r>
              </a:p>
            </p:txBody>
          </p:sp>
        </mc:Choice>
        <mc:Fallback xmlns="">
          <p:sp>
            <p:nvSpPr>
              <p:cNvPr id="313363" name="Text Box 19"/>
              <p:cNvSpPr txBox="1">
                <a:spLocks noRot="1" noChangeAspect="1" noMove="1" noResize="1" noEditPoints="1" noAdjustHandles="1" noChangeArrowheads="1" noChangeShapeType="1" noTextEdit="1"/>
              </p:cNvSpPr>
              <p:nvPr/>
            </p:nvSpPr>
            <p:spPr bwMode="auto">
              <a:xfrm>
                <a:off x="1343025" y="5024773"/>
                <a:ext cx="7188200" cy="1274131"/>
              </a:xfrm>
              <a:prstGeom prst="rect">
                <a:avLst/>
              </a:prstGeom>
              <a:blipFill>
                <a:blip r:embed="rId8"/>
                <a:stretch>
                  <a:fillRect l="-1272" t="-2871" r="-2036" b="-10526"/>
                </a:stretch>
              </a:blipFill>
              <a:ln w="9525">
                <a:noFill/>
                <a:miter lim="800000"/>
                <a:headEnd/>
                <a:tailEnd/>
              </a:ln>
            </p:spPr>
            <p:txBody>
              <a:bodyPr/>
              <a:lstStyle/>
              <a:p>
                <a:r>
                  <a:rPr lang="en-US">
                    <a:noFill/>
                  </a:rPr>
                  <a:t> </a:t>
                </a:r>
              </a:p>
            </p:txBody>
          </p:sp>
        </mc:Fallback>
      </mc:AlternateContent>
      <p:sp>
        <p:nvSpPr>
          <p:cNvPr id="313364" name="Text Box 20"/>
          <p:cNvSpPr txBox="1">
            <a:spLocks noChangeArrowheads="1"/>
          </p:cNvSpPr>
          <p:nvPr/>
        </p:nvSpPr>
        <p:spPr bwMode="auto">
          <a:xfrm>
            <a:off x="1343025" y="6120823"/>
            <a:ext cx="6905625" cy="822325"/>
          </a:xfrm>
          <a:prstGeom prst="rect">
            <a:avLst/>
          </a:prstGeom>
          <a:noFill/>
          <a:ln w="9525">
            <a:noFill/>
            <a:miter lim="800000"/>
            <a:headEnd/>
            <a:tailEnd/>
          </a:ln>
        </p:spPr>
        <p:txBody>
          <a:bodyPr>
            <a:spAutoFit/>
          </a:bodyPr>
          <a:lstStyle/>
          <a:p>
            <a:pPr>
              <a:spcBef>
                <a:spcPct val="50000"/>
              </a:spcBef>
            </a:pPr>
            <a:r>
              <a:rPr lang="en-US" dirty="0">
                <a:solidFill>
                  <a:srgbClr val="FF6600"/>
                </a:solidFill>
                <a:sym typeface="Symbol" pitchFamily="18" charset="2"/>
              </a:rPr>
              <a:t>You can also tell directly from the concentration of the E-field lines.</a:t>
            </a:r>
            <a:endParaRPr lang="en-US" dirty="0">
              <a:solidFill>
                <a:srgbClr val="FF6600"/>
              </a:solidFill>
              <a:cs typeface="Courier New" pitchFamily="49" charset="0"/>
              <a:sym typeface="Symbol" pitchFamily="18" charset="2"/>
            </a:endParaRPr>
          </a:p>
        </p:txBody>
      </p:sp>
      <p:sp>
        <p:nvSpPr>
          <p:cNvPr id="8602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86026" name="Group 51"/>
          <p:cNvGrpSpPr>
            <a:grpSpLocks/>
          </p:cNvGrpSpPr>
          <p:nvPr/>
        </p:nvGrpSpPr>
        <p:grpSpPr bwMode="auto">
          <a:xfrm>
            <a:off x="5549900" y="2049463"/>
            <a:ext cx="2587625" cy="2587625"/>
            <a:chOff x="3504" y="1291"/>
            <a:chExt cx="1630" cy="1630"/>
          </a:xfrm>
        </p:grpSpPr>
        <p:grpSp>
          <p:nvGrpSpPr>
            <p:cNvPr id="86027" name="Group 39"/>
            <p:cNvGrpSpPr>
              <a:grpSpLocks/>
            </p:cNvGrpSpPr>
            <p:nvPr/>
          </p:nvGrpSpPr>
          <p:grpSpPr bwMode="auto">
            <a:xfrm>
              <a:off x="3591" y="1386"/>
              <a:ext cx="1455" cy="1405"/>
              <a:chOff x="2957" y="1725"/>
              <a:chExt cx="1273" cy="1229"/>
            </a:xfrm>
          </p:grpSpPr>
          <p:sp>
            <p:nvSpPr>
              <p:cNvPr id="86031" name="Line 40"/>
              <p:cNvSpPr>
                <a:spLocks noChangeShapeType="1"/>
              </p:cNvSpPr>
              <p:nvPr/>
            </p:nvSpPr>
            <p:spPr bwMode="auto">
              <a:xfrm flipH="1">
                <a:off x="3979" y="2328"/>
                <a:ext cx="251" cy="0"/>
              </a:xfrm>
              <a:prstGeom prst="line">
                <a:avLst/>
              </a:prstGeom>
              <a:noFill/>
              <a:ln w="38100">
                <a:solidFill>
                  <a:srgbClr val="FF0000"/>
                </a:solidFill>
                <a:round/>
                <a:headEnd/>
                <a:tailEnd type="triangle" w="med" len="med"/>
              </a:ln>
            </p:spPr>
            <p:txBody>
              <a:bodyPr/>
              <a:lstStyle/>
              <a:p>
                <a:endParaRPr lang="en-US"/>
              </a:p>
            </p:txBody>
          </p:sp>
          <p:sp>
            <p:nvSpPr>
              <p:cNvPr id="86032" name="Line 41"/>
              <p:cNvSpPr>
                <a:spLocks noChangeShapeType="1"/>
              </p:cNvSpPr>
              <p:nvPr/>
            </p:nvSpPr>
            <p:spPr bwMode="auto">
              <a:xfrm>
                <a:off x="2957" y="2336"/>
                <a:ext cx="273" cy="0"/>
              </a:xfrm>
              <a:prstGeom prst="line">
                <a:avLst/>
              </a:prstGeom>
              <a:noFill/>
              <a:ln w="38100">
                <a:solidFill>
                  <a:srgbClr val="FF0000"/>
                </a:solidFill>
                <a:round/>
                <a:headEnd/>
                <a:tailEnd type="triangle" w="med" len="med"/>
              </a:ln>
            </p:spPr>
            <p:txBody>
              <a:bodyPr/>
              <a:lstStyle/>
              <a:p>
                <a:endParaRPr lang="en-US"/>
              </a:p>
            </p:txBody>
          </p:sp>
          <p:sp>
            <p:nvSpPr>
              <p:cNvPr id="86033" name="Line 42"/>
              <p:cNvSpPr>
                <a:spLocks noChangeShapeType="1"/>
              </p:cNvSpPr>
              <p:nvPr/>
            </p:nvSpPr>
            <p:spPr bwMode="auto">
              <a:xfrm rot="16200000" flipH="1">
                <a:off x="3491" y="1847"/>
                <a:ext cx="243" cy="0"/>
              </a:xfrm>
              <a:prstGeom prst="line">
                <a:avLst/>
              </a:prstGeom>
              <a:noFill/>
              <a:ln w="38100">
                <a:solidFill>
                  <a:srgbClr val="FF0000"/>
                </a:solidFill>
                <a:round/>
                <a:headEnd/>
                <a:tailEnd type="triangle" w="med" len="med"/>
              </a:ln>
            </p:spPr>
            <p:txBody>
              <a:bodyPr/>
              <a:lstStyle/>
              <a:p>
                <a:endParaRPr lang="en-US"/>
              </a:p>
            </p:txBody>
          </p:sp>
          <p:sp>
            <p:nvSpPr>
              <p:cNvPr id="86034" name="Line 43"/>
              <p:cNvSpPr>
                <a:spLocks noChangeShapeType="1"/>
              </p:cNvSpPr>
              <p:nvPr/>
            </p:nvSpPr>
            <p:spPr bwMode="auto">
              <a:xfrm rot="-5400000">
                <a:off x="3481" y="2829"/>
                <a:ext cx="250" cy="0"/>
              </a:xfrm>
              <a:prstGeom prst="line">
                <a:avLst/>
              </a:prstGeom>
              <a:noFill/>
              <a:ln w="38100">
                <a:solidFill>
                  <a:srgbClr val="FF0000"/>
                </a:solidFill>
                <a:round/>
                <a:headEnd/>
                <a:tailEnd type="triangle" w="med" len="med"/>
              </a:ln>
            </p:spPr>
            <p:txBody>
              <a:bodyPr/>
              <a:lstStyle/>
              <a:p>
                <a:endParaRPr lang="en-US"/>
              </a:p>
            </p:txBody>
          </p:sp>
          <p:sp>
            <p:nvSpPr>
              <p:cNvPr id="86035" name="Line 44"/>
              <p:cNvSpPr>
                <a:spLocks noChangeShapeType="1"/>
              </p:cNvSpPr>
              <p:nvPr/>
            </p:nvSpPr>
            <p:spPr bwMode="auto">
              <a:xfrm rot="19012122" flipH="1">
                <a:off x="3843" y="1992"/>
                <a:ext cx="251" cy="0"/>
              </a:xfrm>
              <a:prstGeom prst="line">
                <a:avLst/>
              </a:prstGeom>
              <a:noFill/>
              <a:ln w="38100">
                <a:solidFill>
                  <a:srgbClr val="FF0000"/>
                </a:solidFill>
                <a:round/>
                <a:headEnd/>
                <a:tailEnd type="triangle" w="med" len="med"/>
              </a:ln>
            </p:spPr>
            <p:txBody>
              <a:bodyPr/>
              <a:lstStyle/>
              <a:p>
                <a:endParaRPr lang="en-US"/>
              </a:p>
            </p:txBody>
          </p:sp>
          <p:sp>
            <p:nvSpPr>
              <p:cNvPr id="86036" name="Line 45"/>
              <p:cNvSpPr>
                <a:spLocks noChangeShapeType="1"/>
              </p:cNvSpPr>
              <p:nvPr/>
            </p:nvSpPr>
            <p:spPr bwMode="auto">
              <a:xfrm rot="-2587878">
                <a:off x="3100" y="2689"/>
                <a:ext cx="273" cy="0"/>
              </a:xfrm>
              <a:prstGeom prst="line">
                <a:avLst/>
              </a:prstGeom>
              <a:noFill/>
              <a:ln w="38100">
                <a:solidFill>
                  <a:srgbClr val="FF0000"/>
                </a:solidFill>
                <a:round/>
                <a:headEnd/>
                <a:tailEnd type="triangle" w="med" len="med"/>
              </a:ln>
            </p:spPr>
            <p:txBody>
              <a:bodyPr/>
              <a:lstStyle/>
              <a:p>
                <a:endParaRPr lang="en-US"/>
              </a:p>
            </p:txBody>
          </p:sp>
          <p:sp>
            <p:nvSpPr>
              <p:cNvPr id="86037" name="Line 46"/>
              <p:cNvSpPr>
                <a:spLocks noChangeShapeType="1"/>
              </p:cNvSpPr>
              <p:nvPr/>
            </p:nvSpPr>
            <p:spPr bwMode="auto">
              <a:xfrm rot="13612122" flipH="1">
                <a:off x="3159" y="1978"/>
                <a:ext cx="243" cy="0"/>
              </a:xfrm>
              <a:prstGeom prst="line">
                <a:avLst/>
              </a:prstGeom>
              <a:noFill/>
              <a:ln w="38100">
                <a:solidFill>
                  <a:srgbClr val="FF0000"/>
                </a:solidFill>
                <a:round/>
                <a:headEnd/>
                <a:tailEnd type="triangle" w="med" len="med"/>
              </a:ln>
            </p:spPr>
            <p:txBody>
              <a:bodyPr/>
              <a:lstStyle/>
              <a:p>
                <a:endParaRPr lang="en-US"/>
              </a:p>
            </p:txBody>
          </p:sp>
          <p:sp>
            <p:nvSpPr>
              <p:cNvPr id="86038" name="Line 47"/>
              <p:cNvSpPr>
                <a:spLocks noChangeShapeType="1"/>
              </p:cNvSpPr>
              <p:nvPr/>
            </p:nvSpPr>
            <p:spPr bwMode="auto">
              <a:xfrm rot="-7987878">
                <a:off x="3823" y="2699"/>
                <a:ext cx="250" cy="0"/>
              </a:xfrm>
              <a:prstGeom prst="line">
                <a:avLst/>
              </a:prstGeom>
              <a:noFill/>
              <a:ln w="38100">
                <a:solidFill>
                  <a:srgbClr val="FF0000"/>
                </a:solidFill>
                <a:round/>
                <a:headEnd/>
                <a:tailEnd type="triangle" w="med" len="med"/>
              </a:ln>
            </p:spPr>
            <p:txBody>
              <a:bodyPr/>
              <a:lstStyle/>
              <a:p>
                <a:endParaRPr lang="en-US"/>
              </a:p>
            </p:txBody>
          </p:sp>
        </p:grpSp>
        <p:sp>
          <p:nvSpPr>
            <p:cNvPr id="86028" name="Oval 48"/>
            <p:cNvSpPr>
              <a:spLocks noChangeArrowheads="1"/>
            </p:cNvSpPr>
            <p:nvPr/>
          </p:nvSpPr>
          <p:spPr bwMode="auto">
            <a:xfrm>
              <a:off x="3864" y="1579"/>
              <a:ext cx="989" cy="989"/>
            </a:xfrm>
            <a:prstGeom prst="ellipse">
              <a:avLst/>
            </a:prstGeom>
            <a:noFill/>
            <a:ln w="19050">
              <a:solidFill>
                <a:srgbClr val="008000"/>
              </a:solidFill>
              <a:prstDash val="dash"/>
              <a:round/>
              <a:headEnd/>
              <a:tailEnd/>
            </a:ln>
          </p:spPr>
          <p:txBody>
            <a:bodyPr wrap="none" anchor="ctr"/>
            <a:lstStyle/>
            <a:p>
              <a:endParaRPr lang="en-US"/>
            </a:p>
          </p:txBody>
        </p:sp>
        <p:sp>
          <p:nvSpPr>
            <p:cNvPr id="86029" name="Oval 49"/>
            <p:cNvSpPr>
              <a:spLocks noChangeArrowheads="1"/>
            </p:cNvSpPr>
            <p:nvPr/>
          </p:nvSpPr>
          <p:spPr bwMode="auto">
            <a:xfrm>
              <a:off x="3715" y="1454"/>
              <a:ext cx="1248" cy="1248"/>
            </a:xfrm>
            <a:prstGeom prst="ellipse">
              <a:avLst/>
            </a:prstGeom>
            <a:noFill/>
            <a:ln w="19050">
              <a:solidFill>
                <a:srgbClr val="008000"/>
              </a:solidFill>
              <a:prstDash val="dash"/>
              <a:round/>
              <a:headEnd/>
              <a:tailEnd/>
            </a:ln>
          </p:spPr>
          <p:txBody>
            <a:bodyPr wrap="none" anchor="ctr"/>
            <a:lstStyle/>
            <a:p>
              <a:endParaRPr lang="en-US"/>
            </a:p>
          </p:txBody>
        </p:sp>
        <p:sp>
          <p:nvSpPr>
            <p:cNvPr id="86030" name="Oval 50"/>
            <p:cNvSpPr>
              <a:spLocks noChangeArrowheads="1"/>
            </p:cNvSpPr>
            <p:nvPr/>
          </p:nvSpPr>
          <p:spPr bwMode="auto">
            <a:xfrm>
              <a:off x="3504" y="1291"/>
              <a:ext cx="1630" cy="1630"/>
            </a:xfrm>
            <a:prstGeom prst="ellipse">
              <a:avLst/>
            </a:prstGeom>
            <a:noFill/>
            <a:ln w="19050">
              <a:solidFill>
                <a:srgbClr val="008000"/>
              </a:solidFill>
              <a:prstDash val="dash"/>
              <a:round/>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97"/>
                                        </p:tgtEl>
                                        <p:attrNameLst>
                                          <p:attrName>style.visibility</p:attrName>
                                        </p:attrNameLst>
                                      </p:cBhvr>
                                      <p:to>
                                        <p:strVal val="visible"/>
                                      </p:to>
                                    </p:set>
                                    <p:anim calcmode="lin" valueType="num">
                                      <p:cBhvr additive="base">
                                        <p:cTn id="7" dur="500" fill="hold"/>
                                        <p:tgtEl>
                                          <p:spTgt spid="313397"/>
                                        </p:tgtEl>
                                        <p:attrNameLst>
                                          <p:attrName>ppt_x</p:attrName>
                                        </p:attrNameLst>
                                      </p:cBhvr>
                                      <p:tavLst>
                                        <p:tav tm="0">
                                          <p:val>
                                            <p:strVal val="#ppt_x"/>
                                          </p:val>
                                        </p:tav>
                                        <p:tav tm="100000">
                                          <p:val>
                                            <p:strVal val="#ppt_x"/>
                                          </p:val>
                                        </p:tav>
                                      </p:tavLst>
                                    </p:anim>
                                    <p:anim calcmode="lin" valueType="num">
                                      <p:cBhvr additive="base">
                                        <p:cTn id="8" dur="500" fill="hold"/>
                                        <p:tgtEl>
                                          <p:spTgt spid="3133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3363">
                                            <p:txEl>
                                              <p:pRg st="0" end="0"/>
                                            </p:txEl>
                                          </p:spTgt>
                                        </p:tgtEl>
                                        <p:attrNameLst>
                                          <p:attrName>style.visibility</p:attrName>
                                        </p:attrNameLst>
                                      </p:cBhvr>
                                      <p:to>
                                        <p:strVal val="visible"/>
                                      </p:to>
                                    </p:set>
                                    <p:anim calcmode="lin" valueType="num">
                                      <p:cBhvr additive="base">
                                        <p:cTn id="13" dur="500" fill="hold"/>
                                        <p:tgtEl>
                                          <p:spTgt spid="313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33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3364">
                                            <p:txEl>
                                              <p:pRg st="0" end="0"/>
                                            </p:txEl>
                                          </p:spTgt>
                                        </p:tgtEl>
                                        <p:attrNameLst>
                                          <p:attrName>style.visibility</p:attrName>
                                        </p:attrNameLst>
                                      </p:cBhvr>
                                      <p:to>
                                        <p:strVal val="visible"/>
                                      </p:to>
                                    </p:set>
                                    <p:anim calcmode="lin" valueType="num">
                                      <p:cBhvr additive="base">
                                        <p:cTn id="19" dur="500" fill="hold"/>
                                        <p:tgtEl>
                                          <p:spTgt spid="31336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3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5"/>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5409"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3738" y="1800225"/>
            <a:ext cx="7699375" cy="3522663"/>
          </a:xfrm>
          <a:prstGeom prst="rect">
            <a:avLst/>
          </a:prstGeom>
          <a:noFill/>
          <a:ln w="9525">
            <a:noFill/>
            <a:miter lim="800000"/>
            <a:headEnd/>
            <a:tailEnd/>
          </a:ln>
        </p:spPr>
      </p:pic>
      <p:sp>
        <p:nvSpPr>
          <p:cNvPr id="87044" name="Rectangle 16"/>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15398" name="Line 6"/>
          <p:cNvSpPr>
            <a:spLocks noChangeShapeType="1"/>
          </p:cNvSpPr>
          <p:nvPr/>
        </p:nvSpPr>
        <p:spPr bwMode="auto">
          <a:xfrm>
            <a:off x="4319588" y="3946525"/>
            <a:ext cx="1360487" cy="0"/>
          </a:xfrm>
          <a:prstGeom prst="line">
            <a:avLst/>
          </a:prstGeom>
          <a:noFill/>
          <a:ln w="57150">
            <a:solidFill>
              <a:srgbClr val="FF0000"/>
            </a:solidFill>
            <a:round/>
            <a:headEnd/>
            <a:tailEnd/>
          </a:ln>
        </p:spPr>
        <p:txBody>
          <a:bodyPr/>
          <a:lstStyle/>
          <a:p>
            <a:endParaRPr lang="en-US"/>
          </a:p>
        </p:txBody>
      </p:sp>
      <p:sp>
        <p:nvSpPr>
          <p:cNvPr id="315399" name="Freeform 7"/>
          <p:cNvSpPr>
            <a:spLocks/>
          </p:cNvSpPr>
          <p:nvPr/>
        </p:nvSpPr>
        <p:spPr bwMode="auto">
          <a:xfrm>
            <a:off x="5654675" y="4113213"/>
            <a:ext cx="2576513" cy="639762"/>
          </a:xfrm>
          <a:custGeom>
            <a:avLst/>
            <a:gdLst>
              <a:gd name="T0" fmla="*/ 0 w 2153"/>
              <a:gd name="T1" fmla="*/ 607 h 607"/>
              <a:gd name="T2" fmla="*/ 182 w 2153"/>
              <a:gd name="T3" fmla="*/ 273 h 607"/>
              <a:gd name="T4" fmla="*/ 697 w 2153"/>
              <a:gd name="T5" fmla="*/ 76 h 607"/>
              <a:gd name="T6" fmla="*/ 2153 w 2153"/>
              <a:gd name="T7" fmla="*/ 0 h 607"/>
              <a:gd name="T8" fmla="*/ 0 60000 65536"/>
              <a:gd name="T9" fmla="*/ 0 60000 65536"/>
              <a:gd name="T10" fmla="*/ 0 60000 65536"/>
              <a:gd name="T11" fmla="*/ 0 60000 65536"/>
              <a:gd name="T12" fmla="*/ 0 w 2153"/>
              <a:gd name="T13" fmla="*/ 0 h 607"/>
              <a:gd name="T14" fmla="*/ 2153 w 2153"/>
              <a:gd name="T15" fmla="*/ 607 h 607"/>
            </a:gdLst>
            <a:ahLst/>
            <a:cxnLst>
              <a:cxn ang="T8">
                <a:pos x="T0" y="T1"/>
              </a:cxn>
              <a:cxn ang="T9">
                <a:pos x="T2" y="T3"/>
              </a:cxn>
              <a:cxn ang="T10">
                <a:pos x="T4" y="T5"/>
              </a:cxn>
              <a:cxn ang="T11">
                <a:pos x="T6" y="T7"/>
              </a:cxn>
            </a:cxnLst>
            <a:rect l="T12" t="T13" r="T14" b="T15"/>
            <a:pathLst>
              <a:path w="2153" h="607">
                <a:moveTo>
                  <a:pt x="0" y="607"/>
                </a:moveTo>
                <a:cubicBezTo>
                  <a:pt x="30" y="551"/>
                  <a:pt x="66" y="361"/>
                  <a:pt x="182" y="273"/>
                </a:cubicBezTo>
                <a:cubicBezTo>
                  <a:pt x="298" y="185"/>
                  <a:pt x="369" y="121"/>
                  <a:pt x="697" y="76"/>
                </a:cubicBezTo>
                <a:cubicBezTo>
                  <a:pt x="1025" y="31"/>
                  <a:pt x="1850" y="16"/>
                  <a:pt x="2153" y="0"/>
                </a:cubicBezTo>
              </a:path>
            </a:pathLst>
          </a:custGeom>
          <a:noFill/>
          <a:ln w="57150" cmpd="sng">
            <a:solidFill>
              <a:srgbClr val="FF0000"/>
            </a:solidFill>
            <a:round/>
            <a:headEnd/>
            <a:tailEnd/>
          </a:ln>
        </p:spPr>
        <p:txBody>
          <a:bodyPr/>
          <a:lstStyle/>
          <a:p>
            <a:endParaRPr lang="en-US"/>
          </a:p>
        </p:txBody>
      </p:sp>
      <p:sp>
        <p:nvSpPr>
          <p:cNvPr id="315400" name="Line 8"/>
          <p:cNvSpPr>
            <a:spLocks noChangeShapeType="1"/>
          </p:cNvSpPr>
          <p:nvPr/>
        </p:nvSpPr>
        <p:spPr bwMode="auto">
          <a:xfrm flipH="1">
            <a:off x="4308475" y="4743450"/>
            <a:ext cx="1335088" cy="0"/>
          </a:xfrm>
          <a:prstGeom prst="line">
            <a:avLst/>
          </a:prstGeom>
          <a:noFill/>
          <a:ln w="12700">
            <a:solidFill>
              <a:srgbClr val="FF0000"/>
            </a:solidFill>
            <a:prstDash val="dash"/>
            <a:round/>
            <a:headEnd/>
            <a:tailEnd/>
          </a:ln>
        </p:spPr>
        <p:txBody>
          <a:bodyPr/>
          <a:lstStyle/>
          <a:p>
            <a:endParaRPr lang="en-US"/>
          </a:p>
        </p:txBody>
      </p:sp>
      <mc:AlternateContent xmlns:mc="http://schemas.openxmlformats.org/markup-compatibility/2006" xmlns:a14="http://schemas.microsoft.com/office/drawing/2010/main">
        <mc:Choice Requires="a14">
          <p:sp>
            <p:nvSpPr>
              <p:cNvPr id="315401" name="Text Box 9"/>
              <p:cNvSpPr txBox="1">
                <a:spLocks noChangeArrowheads="1"/>
              </p:cNvSpPr>
              <p:nvPr/>
            </p:nvSpPr>
            <p:spPr bwMode="auto">
              <a:xfrm>
                <a:off x="1311275" y="5913214"/>
                <a:ext cx="6964362" cy="968598"/>
              </a:xfrm>
              <a:prstGeom prst="rect">
                <a:avLst/>
              </a:prstGeom>
              <a:noFill/>
              <a:ln w="9525">
                <a:noFill/>
                <a:miter lim="800000"/>
                <a:headEnd/>
                <a:tailEnd/>
              </a:ln>
            </p:spPr>
            <p:txBody>
              <a:bodyPr>
                <a:spAutoFit/>
              </a:bodyPr>
              <a:lstStyle/>
              <a:p>
                <a:pPr>
                  <a:spcBef>
                    <a:spcPct val="50000"/>
                  </a:spcBef>
                </a:pPr>
                <a:r>
                  <a:rPr lang="en-US" dirty="0" smtClean="0">
                    <a:solidFill>
                      <a:schemeClr val="hlink"/>
                    </a:solidFill>
                    <a:sym typeface="Symbol" pitchFamily="18" charset="2"/>
                  </a:rPr>
                  <a:t>From </a:t>
                </a:r>
                <a14:m>
                  <m:oMath xmlns:m="http://schemas.openxmlformats.org/officeDocument/2006/math">
                    <m:r>
                      <a:rPr lang="en-US" sz="2000" i="1" dirty="0" smtClean="0">
                        <a:solidFill>
                          <a:schemeClr val="hlink"/>
                        </a:solidFill>
                        <a:latin typeface="Cambria Math" panose="02040503050406030204" pitchFamily="18" charset="0"/>
                        <a:sym typeface="Symbol" pitchFamily="18" charset="2"/>
                      </a:rPr>
                      <m:t>𝑉</m:t>
                    </m:r>
                    <m:r>
                      <a:rPr lang="en-US" sz="2000" i="1" baseline="-25000" dirty="0" err="1">
                        <a:solidFill>
                          <a:schemeClr val="hlink"/>
                        </a:solidFill>
                        <a:latin typeface="Cambria Math" panose="02040503050406030204" pitchFamily="18" charset="0"/>
                        <a:sym typeface="Symbol" pitchFamily="18" charset="2"/>
                      </a:rPr>
                      <m:t>𝑒</m:t>
                    </m:r>
                    <m:r>
                      <a:rPr lang="en-US" sz="2000" i="1" dirty="0">
                        <a:solidFill>
                          <a:schemeClr val="hlink"/>
                        </a:solidFill>
                        <a:latin typeface="Cambria Math" panose="02040503050406030204" pitchFamily="18" charset="0"/>
                        <a:sym typeface="Symbol" pitchFamily="18" charset="2"/>
                      </a:rPr>
                      <m:t>=</m:t>
                    </m:r>
                    <m:f>
                      <m:fPr>
                        <m:ctrlPr>
                          <a:rPr lang="en-US" sz="2000" i="1" dirty="0">
                            <a:solidFill>
                              <a:schemeClr val="hlink"/>
                            </a:solidFill>
                            <a:latin typeface="Cambria Math" panose="02040503050406030204" pitchFamily="18" charset="0"/>
                            <a:sym typeface="Symbol" pitchFamily="18" charset="2"/>
                          </a:rPr>
                        </m:ctrlPr>
                      </m:fPr>
                      <m:num>
                        <m:r>
                          <a:rPr lang="en-US" sz="2000" i="1" dirty="0" err="1">
                            <a:solidFill>
                              <a:schemeClr val="hlink"/>
                            </a:solidFill>
                            <a:latin typeface="Cambria Math" panose="02040503050406030204" pitchFamily="18" charset="0"/>
                            <a:sym typeface="Symbol" pitchFamily="18" charset="2"/>
                          </a:rPr>
                          <m:t>𝑘𝑞</m:t>
                        </m:r>
                      </m:num>
                      <m:den>
                        <m:r>
                          <a:rPr lang="en-US" sz="2000" i="1" dirty="0">
                            <a:solidFill>
                              <a:schemeClr val="hlink"/>
                            </a:solidFill>
                            <a:latin typeface="Cambria Math" panose="02040503050406030204" pitchFamily="18" charset="0"/>
                            <a:sym typeface="Symbol" pitchFamily="18" charset="2"/>
                          </a:rPr>
                          <m:t>𝑟</m:t>
                        </m:r>
                      </m:den>
                    </m:f>
                    <m:r>
                      <a:rPr lang="en-US" sz="2000" i="1" dirty="0">
                        <a:solidFill>
                          <a:schemeClr val="hlink"/>
                        </a:solidFill>
                        <a:latin typeface="Cambria Math" panose="02040503050406030204" pitchFamily="18" charset="0"/>
                        <a:cs typeface="Courier New" pitchFamily="49" charset="0"/>
                        <a:sym typeface="Symbol" pitchFamily="18" charset="2"/>
                      </a:rPr>
                      <m:t> </m:t>
                    </m:r>
                  </m:oMath>
                </a14:m>
                <a:r>
                  <a:rPr lang="en-US" dirty="0">
                    <a:solidFill>
                      <a:schemeClr val="hlink"/>
                    </a:solidFill>
                    <a:cs typeface="Courier New" pitchFamily="49" charset="0"/>
                    <a:sym typeface="Symbol" pitchFamily="18" charset="2"/>
                  </a:rPr>
                  <a:t>we see that </a:t>
                </a:r>
                <a14:m>
                  <m:oMath xmlns:m="http://schemas.openxmlformats.org/officeDocument/2006/math">
                    <m:r>
                      <a:rPr lang="en-US" i="1" dirty="0" smtClean="0">
                        <a:solidFill>
                          <a:schemeClr val="hlink"/>
                        </a:solidFill>
                        <a:latin typeface="Cambria Math" panose="02040503050406030204" pitchFamily="18" charset="0"/>
                        <a:cs typeface="Courier New" pitchFamily="49" charset="0"/>
                        <a:sym typeface="Symbol" pitchFamily="18" charset="2"/>
                      </a:rPr>
                      <m:t>𝑉</m:t>
                    </m:r>
                  </m:oMath>
                </a14:m>
                <a:r>
                  <a:rPr lang="en-US" dirty="0">
                    <a:solidFill>
                      <a:schemeClr val="hlink"/>
                    </a:solidFill>
                    <a:cs typeface="Courier New" pitchFamily="49" charset="0"/>
                    <a:sym typeface="Symbol" pitchFamily="18" charset="2"/>
                  </a:rPr>
                  <a:t> is negative and it drops off as </a:t>
                </a:r>
                <a14:m>
                  <m:oMath xmlns:m="http://schemas.openxmlformats.org/officeDocument/2006/math">
                    <m:f>
                      <m:fPr>
                        <m:ctrlPr>
                          <a:rPr lang="en-US" sz="2000" i="1" dirty="0" smtClean="0">
                            <a:solidFill>
                              <a:schemeClr val="hlink"/>
                            </a:solidFill>
                            <a:latin typeface="Cambria Math" panose="02040503050406030204" pitchFamily="18" charset="0"/>
                            <a:cs typeface="Courier New" pitchFamily="49" charset="0"/>
                            <a:sym typeface="Symbol" pitchFamily="18" charset="2"/>
                          </a:rPr>
                        </m:ctrlPr>
                      </m:fPr>
                      <m:num>
                        <m:r>
                          <a:rPr lang="en-US" sz="2000" i="1" dirty="0" smtClean="0">
                            <a:solidFill>
                              <a:schemeClr val="hlink"/>
                            </a:solidFill>
                            <a:latin typeface="Cambria Math" panose="02040503050406030204" pitchFamily="18" charset="0"/>
                            <a:cs typeface="Courier New" pitchFamily="49" charset="0"/>
                            <a:sym typeface="Symbol" pitchFamily="18" charset="2"/>
                          </a:rPr>
                          <m:t>1</m:t>
                        </m:r>
                      </m:num>
                      <m:den>
                        <m:r>
                          <a:rPr lang="en-US" sz="2000" i="1" dirty="0" smtClean="0">
                            <a:solidFill>
                              <a:schemeClr val="hlink"/>
                            </a:solidFill>
                            <a:latin typeface="Cambria Math" panose="02040503050406030204" pitchFamily="18" charset="0"/>
                            <a:cs typeface="Courier New" pitchFamily="49" charset="0"/>
                            <a:sym typeface="Symbol" pitchFamily="18" charset="2"/>
                          </a:rPr>
                          <m:t>𝑟</m:t>
                        </m:r>
                      </m:den>
                    </m:f>
                  </m:oMath>
                </a14:m>
                <a:r>
                  <a:rPr lang="en-US" dirty="0">
                    <a:solidFill>
                      <a:schemeClr val="hlink"/>
                    </a:solidFill>
                    <a:cs typeface="Courier New" pitchFamily="49" charset="0"/>
                    <a:sym typeface="Symbol" pitchFamily="18" charset="2"/>
                  </a:rPr>
                  <a:t>.</a:t>
                </a:r>
              </a:p>
            </p:txBody>
          </p:sp>
        </mc:Choice>
        <mc:Fallback xmlns="">
          <p:sp>
            <p:nvSpPr>
              <p:cNvPr id="315401" name="Text Box 9"/>
              <p:cNvSpPr txBox="1">
                <a:spLocks noRot="1" noChangeAspect="1" noMove="1" noResize="1" noEditPoints="1" noAdjustHandles="1" noChangeArrowheads="1" noChangeShapeType="1" noTextEdit="1"/>
              </p:cNvSpPr>
              <p:nvPr/>
            </p:nvSpPr>
            <p:spPr bwMode="auto">
              <a:xfrm>
                <a:off x="1311275" y="5913214"/>
                <a:ext cx="6964362" cy="968598"/>
              </a:xfrm>
              <a:prstGeom prst="rect">
                <a:avLst/>
              </a:prstGeom>
              <a:blipFill>
                <a:blip r:embed="rId9"/>
                <a:stretch>
                  <a:fillRect l="-1312" t="-3774" b="-754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5402" name="Text Box 10"/>
              <p:cNvSpPr txBox="1">
                <a:spLocks noChangeArrowheads="1"/>
              </p:cNvSpPr>
              <p:nvPr/>
            </p:nvSpPr>
            <p:spPr bwMode="auto">
              <a:xfrm>
                <a:off x="1281113" y="5453552"/>
                <a:ext cx="6975475" cy="535596"/>
              </a:xfrm>
              <a:prstGeom prst="rect">
                <a:avLst/>
              </a:prstGeom>
              <a:noFill/>
              <a:ln w="9525">
                <a:noFill/>
                <a:miter lim="800000"/>
                <a:headEnd/>
                <a:tailEnd/>
              </a:ln>
            </p:spPr>
            <p:txBody>
              <a:bodyPr>
                <a:spAutoFit/>
              </a:bodyPr>
              <a:lstStyle/>
              <a:p>
                <a:pPr>
                  <a:spcBef>
                    <a:spcPct val="50000"/>
                  </a:spcBef>
                </a:pPr>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𝑉</m:t>
                    </m:r>
                    <m:r>
                      <a:rPr lang="en-US" i="1" baseline="-25000" dirty="0" err="1">
                        <a:solidFill>
                          <a:schemeClr val="hlink"/>
                        </a:solidFill>
                        <a:latin typeface="Cambria Math" panose="02040503050406030204" pitchFamily="18" charset="0"/>
                        <a:sym typeface="Symbol" pitchFamily="18" charset="2"/>
                      </a:rPr>
                      <m:t>𝑒</m:t>
                    </m:r>
                  </m:oMath>
                </a14:m>
                <a:r>
                  <a:rPr lang="en-US" dirty="0">
                    <a:solidFill>
                      <a:schemeClr val="hlink"/>
                    </a:solidFill>
                    <a:sym typeface="Symbol" pitchFamily="18" charset="2"/>
                  </a:rPr>
                  <a:t> is biggest (–) when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𝑟</m:t>
                    </m:r>
                    <m:r>
                      <a:rPr lang="en-US" i="1" dirty="0" smtClean="0">
                        <a:solidFill>
                          <a:schemeClr val="hlink"/>
                        </a:solidFill>
                        <a:latin typeface="Cambria Math" panose="02040503050406030204" pitchFamily="18" charset="0"/>
                        <a:sym typeface="Symbol" pitchFamily="18" charset="2"/>
                      </a:rPr>
                      <m:t>=</m:t>
                    </m:r>
                    <m:r>
                      <a:rPr lang="en-US" i="1" dirty="0" smtClean="0">
                        <a:solidFill>
                          <a:schemeClr val="hlink"/>
                        </a:solidFill>
                        <a:latin typeface="Cambria Math" panose="02040503050406030204" pitchFamily="18" charset="0"/>
                        <a:sym typeface="Symbol" pitchFamily="18" charset="2"/>
                      </a:rPr>
                      <m:t>𝑎</m:t>
                    </m:r>
                  </m:oMath>
                </a14:m>
                <a:r>
                  <a:rPr lang="en-US" dirty="0">
                    <a:solidFill>
                      <a:schemeClr val="hlink"/>
                    </a:solidFill>
                    <a:sym typeface="Symbol" pitchFamily="18" charset="2"/>
                  </a:rPr>
                  <a:t>. Thus </a:t>
                </a:r>
                <a14:m>
                  <m:oMath xmlns:m="http://schemas.openxmlformats.org/officeDocument/2006/math">
                    <m:r>
                      <a:rPr lang="en-US" sz="2000" i="1" dirty="0" smtClean="0">
                        <a:solidFill>
                          <a:schemeClr val="hlink"/>
                        </a:solidFill>
                        <a:latin typeface="Cambria Math" panose="02040503050406030204" pitchFamily="18" charset="0"/>
                        <a:sym typeface="Symbol" pitchFamily="18" charset="2"/>
                      </a:rPr>
                      <m:t>𝑉</m:t>
                    </m:r>
                    <m:r>
                      <a:rPr lang="en-US" sz="2000" i="1" baseline="-25000" dirty="0" err="1">
                        <a:solidFill>
                          <a:schemeClr val="hlink"/>
                        </a:solidFill>
                        <a:latin typeface="Cambria Math" panose="02040503050406030204" pitchFamily="18" charset="0"/>
                        <a:sym typeface="Symbol" pitchFamily="18" charset="2"/>
                      </a:rPr>
                      <m:t>𝑒</m:t>
                    </m:r>
                    <m:r>
                      <a:rPr lang="en-US" sz="2000" i="1" dirty="0">
                        <a:solidFill>
                          <a:schemeClr val="hlink"/>
                        </a:solidFill>
                        <a:latin typeface="Cambria Math" panose="02040503050406030204" pitchFamily="18" charset="0"/>
                        <a:sym typeface="Symbol" pitchFamily="18" charset="2"/>
                      </a:rPr>
                      <m:t>=</m:t>
                    </m:r>
                    <m:f>
                      <m:fPr>
                        <m:ctrlPr>
                          <a:rPr lang="en-US" sz="2000" i="1" dirty="0">
                            <a:solidFill>
                              <a:schemeClr val="hlink"/>
                            </a:solidFill>
                            <a:latin typeface="Cambria Math" panose="02040503050406030204" pitchFamily="18" charset="0"/>
                            <a:sym typeface="Symbol" pitchFamily="18" charset="2"/>
                          </a:rPr>
                        </m:ctrlPr>
                      </m:fPr>
                      <m:num>
                        <m:r>
                          <a:rPr lang="en-US" sz="2000" i="1" dirty="0" err="1">
                            <a:solidFill>
                              <a:schemeClr val="hlink"/>
                            </a:solidFill>
                            <a:latin typeface="Cambria Math" panose="02040503050406030204" pitchFamily="18" charset="0"/>
                            <a:sym typeface="Symbol" pitchFamily="18" charset="2"/>
                          </a:rPr>
                          <m:t>𝑘𝑞</m:t>
                        </m:r>
                      </m:num>
                      <m:den>
                        <m:r>
                          <a:rPr lang="en-US" sz="2000" i="1" dirty="0">
                            <a:solidFill>
                              <a:schemeClr val="hlink"/>
                            </a:solidFill>
                            <a:latin typeface="Cambria Math" panose="02040503050406030204" pitchFamily="18" charset="0"/>
                            <a:sym typeface="Symbol" pitchFamily="18" charset="2"/>
                          </a:rPr>
                          <m:t>𝑎</m:t>
                        </m:r>
                      </m:den>
                    </m:f>
                  </m:oMath>
                </a14:m>
                <a:r>
                  <a:rPr lang="en-US" dirty="0">
                    <a:solidFill>
                      <a:schemeClr val="hlink"/>
                    </a:solidFill>
                    <a:sym typeface="Symbol" pitchFamily="18" charset="2"/>
                  </a:rPr>
                  <a:t>.</a:t>
                </a:r>
                <a:endParaRPr lang="en-US" dirty="0">
                  <a:solidFill>
                    <a:schemeClr val="hlink"/>
                  </a:solidFill>
                  <a:cs typeface="Courier New" pitchFamily="49" charset="0"/>
                  <a:sym typeface="Symbol" pitchFamily="18" charset="2"/>
                </a:endParaRPr>
              </a:p>
            </p:txBody>
          </p:sp>
        </mc:Choice>
        <mc:Fallback xmlns="">
          <p:sp>
            <p:nvSpPr>
              <p:cNvPr id="315402" name="Text Box 10"/>
              <p:cNvSpPr txBox="1">
                <a:spLocks noRot="1" noChangeAspect="1" noMove="1" noResize="1" noEditPoints="1" noAdjustHandles="1" noChangeArrowheads="1" noChangeShapeType="1" noTextEdit="1"/>
              </p:cNvSpPr>
              <p:nvPr/>
            </p:nvSpPr>
            <p:spPr bwMode="auto">
              <a:xfrm>
                <a:off x="1281113" y="5453552"/>
                <a:ext cx="6975475" cy="535596"/>
              </a:xfrm>
              <a:prstGeom prst="rect">
                <a:avLst/>
              </a:prstGeom>
              <a:blipFill>
                <a:blip r:embed="rId10"/>
                <a:stretch>
                  <a:fillRect l="-1311" t="-6897" b="-1609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5403" name="Text Box 11"/>
              <p:cNvSpPr txBox="1">
                <a:spLocks noChangeArrowheads="1"/>
              </p:cNvSpPr>
              <p:nvPr/>
            </p:nvSpPr>
            <p:spPr bwMode="auto">
              <a:xfrm>
                <a:off x="3782247" y="4388375"/>
                <a:ext cx="507026" cy="618246"/>
              </a:xfrm>
              <a:prstGeom prst="rect">
                <a:avLst/>
              </a:prstGeom>
              <a:noFill/>
              <a:ln w="9525">
                <a:noFill/>
                <a:miter lim="800000"/>
                <a:headEnd/>
                <a:tailEnd/>
              </a:ln>
            </p:spPr>
            <p:txBody>
              <a:bodyPr wrap="square">
                <a:spAutoFit/>
              </a:bodyPr>
              <a:lstStyle/>
              <a:p>
                <a:pPr algn="r">
                  <a:spcBef>
                    <a:spcPct val="50000"/>
                  </a:spcBef>
                </a:pPr>
                <a14:m>
                  <m:oMathPara xmlns:m="http://schemas.openxmlformats.org/officeDocument/2006/math">
                    <m:oMathParaPr>
                      <m:jc m:val="centerGroup"/>
                    </m:oMathParaPr>
                    <m:oMath xmlns:m="http://schemas.openxmlformats.org/officeDocument/2006/math">
                      <m:f>
                        <m:fPr>
                          <m:ctrlPr>
                            <a:rPr lang="en-US" sz="1800" b="0" i="1" dirty="0" smtClean="0">
                              <a:solidFill>
                                <a:srgbClr val="FF0000"/>
                              </a:solidFill>
                              <a:latin typeface="Cambria Math" panose="02040503050406030204" pitchFamily="18" charset="0"/>
                              <a:sym typeface="Symbol" pitchFamily="18" charset="2"/>
                            </a:rPr>
                          </m:ctrlPr>
                        </m:fPr>
                        <m:num>
                          <m:r>
                            <a:rPr lang="en-US" sz="1800" i="1" dirty="0" smtClean="0">
                              <a:solidFill>
                                <a:srgbClr val="FF0000"/>
                              </a:solidFill>
                              <a:latin typeface="Cambria Math" panose="02040503050406030204" pitchFamily="18" charset="0"/>
                              <a:sym typeface="Symbol" pitchFamily="18" charset="2"/>
                            </a:rPr>
                            <m:t>𝑘𝑞</m:t>
                          </m:r>
                        </m:num>
                        <m:den>
                          <m:r>
                            <a:rPr lang="en-US" sz="1800" i="1" dirty="0" smtClean="0">
                              <a:solidFill>
                                <a:srgbClr val="FF0000"/>
                              </a:solidFill>
                              <a:latin typeface="Cambria Math" panose="02040503050406030204" pitchFamily="18" charset="0"/>
                              <a:sym typeface="Symbol" pitchFamily="18" charset="2"/>
                            </a:rPr>
                            <m:t>𝑎</m:t>
                          </m:r>
                        </m:den>
                      </m:f>
                    </m:oMath>
                  </m:oMathPara>
                </a14:m>
                <a:endParaRPr lang="en-US" i="1" dirty="0">
                  <a:solidFill>
                    <a:srgbClr val="FF0000"/>
                  </a:solidFill>
                  <a:cs typeface="Courier New" pitchFamily="49" charset="0"/>
                  <a:sym typeface="Symbol" pitchFamily="18" charset="2"/>
                </a:endParaRPr>
              </a:p>
            </p:txBody>
          </p:sp>
        </mc:Choice>
        <mc:Fallback xmlns="">
          <p:sp>
            <p:nvSpPr>
              <p:cNvPr id="315403" name="Text Box 11"/>
              <p:cNvSpPr txBox="1">
                <a:spLocks noRot="1" noChangeAspect="1" noMove="1" noResize="1" noEditPoints="1" noAdjustHandles="1" noChangeArrowheads="1" noChangeShapeType="1" noTextEdit="1"/>
              </p:cNvSpPr>
              <p:nvPr/>
            </p:nvSpPr>
            <p:spPr bwMode="auto">
              <a:xfrm>
                <a:off x="3782247" y="4388375"/>
                <a:ext cx="507026" cy="618246"/>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sp>
        <p:nvSpPr>
          <p:cNvPr id="315404" name="Text Box 12"/>
          <p:cNvSpPr txBox="1">
            <a:spLocks noChangeArrowheads="1"/>
          </p:cNvSpPr>
          <p:nvPr/>
        </p:nvSpPr>
        <p:spPr bwMode="auto">
          <a:xfrm>
            <a:off x="1311275" y="3725863"/>
            <a:ext cx="2754313" cy="82232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is ZERO inside a conductor.</a:t>
            </a:r>
            <a:endParaRPr lang="en-US">
              <a:solidFill>
                <a:schemeClr val="hlink"/>
              </a:solidFill>
              <a:cs typeface="Courier New" pitchFamily="49" charset="0"/>
              <a:sym typeface="Symbol" pitchFamily="18" charset="2"/>
            </a:endParaRPr>
          </a:p>
        </p:txBody>
      </p:sp>
      <p:sp>
        <p:nvSpPr>
          <p:cNvPr id="870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409"/>
                                        </p:tgtEl>
                                        <p:attrNameLst>
                                          <p:attrName>style.visibility</p:attrName>
                                        </p:attrNameLst>
                                      </p:cBhvr>
                                      <p:to>
                                        <p:strVal val="visible"/>
                                      </p:to>
                                    </p:set>
                                    <p:anim calcmode="lin" valueType="num">
                                      <p:cBhvr additive="base">
                                        <p:cTn id="7" dur="500" fill="hold"/>
                                        <p:tgtEl>
                                          <p:spTgt spid="315409"/>
                                        </p:tgtEl>
                                        <p:attrNameLst>
                                          <p:attrName>ppt_x</p:attrName>
                                        </p:attrNameLst>
                                      </p:cBhvr>
                                      <p:tavLst>
                                        <p:tav tm="0">
                                          <p:val>
                                            <p:strVal val="#ppt_x"/>
                                          </p:val>
                                        </p:tav>
                                        <p:tav tm="100000">
                                          <p:val>
                                            <p:strVal val="#ppt_x"/>
                                          </p:val>
                                        </p:tav>
                                      </p:tavLst>
                                    </p:anim>
                                    <p:anim calcmode="lin" valueType="num">
                                      <p:cBhvr additive="base">
                                        <p:cTn id="8" dur="500" fill="hold"/>
                                        <p:tgtEl>
                                          <p:spTgt spid="3154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5404">
                                            <p:txEl>
                                              <p:pRg st="0" end="0"/>
                                            </p:txEl>
                                          </p:spTgt>
                                        </p:tgtEl>
                                        <p:attrNameLst>
                                          <p:attrName>style.visibility</p:attrName>
                                        </p:attrNameLst>
                                      </p:cBhvr>
                                      <p:to>
                                        <p:strVal val="visible"/>
                                      </p:to>
                                    </p:set>
                                    <p:anim calcmode="lin" valueType="num">
                                      <p:cBhvr additive="base">
                                        <p:cTn id="13" dur="500" fill="hold"/>
                                        <p:tgtEl>
                                          <p:spTgt spid="31540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4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15398"/>
                                        </p:tgtEl>
                                        <p:attrNameLst>
                                          <p:attrName>style.visibility</p:attrName>
                                        </p:attrNameLst>
                                      </p:cBhvr>
                                      <p:to>
                                        <p:strVal val="visible"/>
                                      </p:to>
                                    </p:set>
                                    <p:animEffect transition="in" filter="wipe(left)">
                                      <p:cBhvr>
                                        <p:cTn id="19" dur="1000"/>
                                        <p:tgtEl>
                                          <p:spTgt spid="315398"/>
                                        </p:tgtEl>
                                      </p:cBhvr>
                                    </p:animEffect>
                                  </p:childTnLst>
                                  <p:subTnLst>
                                    <p:audio>
                                      <p:cMediaNode>
                                        <p:cTn display="0" masterRel="sameClick">
                                          <p:stCondLst>
                                            <p:cond evt="begin" delay="0">
                                              <p:tn val="17"/>
                                            </p:cond>
                                          </p:stCondLst>
                                          <p:endCondLst>
                                            <p:cond evt="onStopAudio" delay="0">
                                              <p:tgtEl>
                                                <p:sldTgt/>
                                              </p:tgtEl>
                                            </p:cond>
                                          </p:endCondLst>
                                        </p:cTn>
                                        <p:tgtEl>
                                          <p:sndTgt r:embed="rId6"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15402">
                                            <p:txEl>
                                              <p:pRg st="0" end="0"/>
                                            </p:txEl>
                                          </p:spTgt>
                                        </p:tgtEl>
                                        <p:attrNameLst>
                                          <p:attrName>style.visibility</p:attrName>
                                        </p:attrNameLst>
                                      </p:cBhvr>
                                      <p:to>
                                        <p:strVal val="visible"/>
                                      </p:to>
                                    </p:set>
                                    <p:anim calcmode="lin" valueType="num">
                                      <p:cBhvr additive="base">
                                        <p:cTn id="24" dur="500" fill="hold"/>
                                        <p:tgtEl>
                                          <p:spTgt spid="31540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5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15400"/>
                                        </p:tgtEl>
                                        <p:attrNameLst>
                                          <p:attrName>style.visibility</p:attrName>
                                        </p:attrNameLst>
                                      </p:cBhvr>
                                      <p:to>
                                        <p:strVal val="visible"/>
                                      </p:to>
                                    </p:set>
                                    <p:animEffect transition="in" filter="wipe(right)">
                                      <p:cBhvr>
                                        <p:cTn id="30" dur="500"/>
                                        <p:tgtEl>
                                          <p:spTgt spid="31540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15403">
                                            <p:txEl>
                                              <p:pRg st="0" end="0"/>
                                            </p:txEl>
                                          </p:spTgt>
                                        </p:tgtEl>
                                        <p:attrNameLst>
                                          <p:attrName>style.visibility</p:attrName>
                                        </p:attrNameLst>
                                      </p:cBhvr>
                                      <p:to>
                                        <p:strVal val="visible"/>
                                      </p:to>
                                    </p:set>
                                    <p:anim calcmode="lin" valueType="num">
                                      <p:cBhvr>
                                        <p:cTn id="35" dur="500" fill="hold"/>
                                        <p:tgtEl>
                                          <p:spTgt spid="31540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15403">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15403">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15401">
                                            <p:txEl>
                                              <p:pRg st="0" end="0"/>
                                            </p:txEl>
                                          </p:spTgt>
                                        </p:tgtEl>
                                        <p:attrNameLst>
                                          <p:attrName>style.visibility</p:attrName>
                                        </p:attrNameLst>
                                      </p:cBhvr>
                                      <p:to>
                                        <p:strVal val="visible"/>
                                      </p:to>
                                    </p:set>
                                    <p:anim calcmode="lin" valueType="num">
                                      <p:cBhvr additive="base">
                                        <p:cTn id="42" dur="500" fill="hold"/>
                                        <p:tgtEl>
                                          <p:spTgt spid="31540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54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5399"/>
                                        </p:tgtEl>
                                        <p:attrNameLst>
                                          <p:attrName>style.visibility</p:attrName>
                                        </p:attrNameLst>
                                      </p:cBhvr>
                                      <p:to>
                                        <p:strVal val="visible"/>
                                      </p:to>
                                    </p:set>
                                    <p:animEffect transition="in" filter="wipe(left)">
                                      <p:cBhvr>
                                        <p:cTn id="48" dur="1000"/>
                                        <p:tgtEl>
                                          <p:spTgt spid="315399"/>
                                        </p:tgtEl>
                                      </p:cBhvr>
                                    </p:animEffect>
                                  </p:childTnLst>
                                  <p:subTnLst>
                                    <p:audio>
                                      <p:cMediaNode>
                                        <p:cTn display="0" masterRel="sameClick">
                                          <p:stCondLst>
                                            <p:cond evt="begin" delay="0">
                                              <p:tn val="46"/>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8" grpId="0" animBg="1"/>
      <p:bldP spid="315399" grpId="0" animBg="1"/>
      <p:bldP spid="31540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7453"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2625" y="1803400"/>
            <a:ext cx="7737475" cy="2808288"/>
          </a:xfrm>
          <a:prstGeom prst="rect">
            <a:avLst/>
          </a:prstGeom>
          <a:noFill/>
          <a:ln w="9525">
            <a:noFill/>
            <a:miter lim="800000"/>
            <a:headEnd/>
            <a:tailEnd/>
          </a:ln>
        </p:spPr>
      </p:pic>
      <p:sp>
        <p:nvSpPr>
          <p:cNvPr id="88068"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mc:AlternateContent xmlns:mc="http://schemas.openxmlformats.org/markup-compatibility/2006" xmlns:a14="http://schemas.microsoft.com/office/drawing/2010/main">
        <mc:Choice Requires="a14">
          <p:sp>
            <p:nvSpPr>
              <p:cNvPr id="317446" name="Text Box 6"/>
              <p:cNvSpPr txBox="1">
                <a:spLocks noChangeArrowheads="1"/>
              </p:cNvSpPr>
              <p:nvPr/>
            </p:nvSpPr>
            <p:spPr bwMode="auto">
              <a:xfrm>
                <a:off x="1431925" y="3303602"/>
                <a:ext cx="5883275" cy="622286"/>
              </a:xfrm>
              <a:prstGeom prst="rect">
                <a:avLst/>
              </a:prstGeom>
              <a:noFill/>
              <a:ln w="9525">
                <a:noFill/>
                <a:miter lim="800000"/>
                <a:headEnd/>
                <a:tailEnd/>
              </a:ln>
            </p:spPr>
            <p:txBody>
              <a:bodyPr>
                <a:spAutoFit/>
              </a:bodyPr>
              <a:lstStyle/>
              <a:p>
                <a:pPr>
                  <a:spcBef>
                    <a:spcPct val="50000"/>
                  </a:spcBef>
                </a:pPr>
                <a:r>
                  <a:rPr lang="en-US" dirty="0" smtClean="0">
                    <a:solidFill>
                      <a:schemeClr val="hlink"/>
                    </a:solidFill>
                    <a:sym typeface="Symbol" pitchFamily="18" charset="2"/>
                  </a:rPr>
                  <a:t></a:t>
                </a:r>
                <a14:m>
                  <m:oMath xmlns:m="http://schemas.openxmlformats.org/officeDocument/2006/math">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𝑉</m:t>
                        </m:r>
                      </m:e>
                      <m:sub>
                        <m:r>
                          <a:rPr lang="en-US" b="0" i="1" dirty="0" smtClean="0">
                            <a:solidFill>
                              <a:schemeClr val="hlink"/>
                            </a:solidFill>
                            <a:latin typeface="Cambria Math" panose="02040503050406030204" pitchFamily="18" charset="0"/>
                            <a:sym typeface="Symbol" pitchFamily="18" charset="2"/>
                          </a:rPr>
                          <m:t>𝑒</m:t>
                        </m:r>
                      </m:sub>
                    </m:sSub>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err="1">
                            <a:solidFill>
                              <a:schemeClr val="hlink"/>
                            </a:solidFill>
                            <a:latin typeface="Cambria Math" panose="02040503050406030204" pitchFamily="18" charset="0"/>
                            <a:sym typeface="Symbol" pitchFamily="18" charset="2"/>
                          </a:rPr>
                          <m:t>𝑘𝑞</m:t>
                        </m:r>
                      </m:num>
                      <m:den>
                        <m:r>
                          <a:rPr lang="en-US" i="1" dirty="0">
                            <a:solidFill>
                              <a:schemeClr val="hlink"/>
                            </a:solidFill>
                            <a:latin typeface="Cambria Math" panose="02040503050406030204" pitchFamily="18" charset="0"/>
                            <a:sym typeface="Symbol" pitchFamily="18" charset="2"/>
                          </a:rPr>
                          <m:t>𝑟</m:t>
                        </m:r>
                      </m:den>
                    </m:f>
                  </m:oMath>
                </a14:m>
                <a:endParaRPr lang="en-US" i="1" dirty="0">
                  <a:solidFill>
                    <a:schemeClr val="hlink"/>
                  </a:solidFill>
                  <a:sym typeface="Symbol" pitchFamily="18" charset="2"/>
                </a:endParaRPr>
              </a:p>
            </p:txBody>
          </p:sp>
        </mc:Choice>
        <mc:Fallback xmlns="">
          <p:sp>
            <p:nvSpPr>
              <p:cNvPr id="317446" name="Text Box 6"/>
              <p:cNvSpPr txBox="1">
                <a:spLocks noRot="1" noChangeAspect="1" noMove="1" noResize="1" noEditPoints="1" noAdjustHandles="1" noChangeArrowheads="1" noChangeShapeType="1" noTextEdit="1"/>
              </p:cNvSpPr>
              <p:nvPr/>
            </p:nvSpPr>
            <p:spPr bwMode="auto">
              <a:xfrm>
                <a:off x="1431925" y="3303602"/>
                <a:ext cx="5883275" cy="622286"/>
              </a:xfrm>
              <a:prstGeom prst="rect">
                <a:avLst/>
              </a:prstGeom>
              <a:blipFill>
                <a:blip r:embed="rId6"/>
                <a:stretch>
                  <a:fillRect l="-1658" b="-78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7447" name="Text Box 7"/>
              <p:cNvSpPr txBox="1">
                <a:spLocks noChangeArrowheads="1"/>
              </p:cNvSpPr>
              <p:nvPr/>
            </p:nvSpPr>
            <p:spPr bwMode="auto">
              <a:xfrm>
                <a:off x="1431925" y="3875438"/>
                <a:ext cx="5290492" cy="683842"/>
              </a:xfrm>
              <a:prstGeom prst="rect">
                <a:avLst/>
              </a:prstGeom>
              <a:noFill/>
              <a:ln w="9525">
                <a:noFill/>
                <a:miter lim="800000"/>
                <a:headEnd/>
                <a:tailEnd/>
              </a:ln>
            </p:spPr>
            <p:txBody>
              <a:bodyPr wrap="square">
                <a:spAutoFit/>
              </a:bodyPr>
              <a:lstStyle/>
              <a:p>
                <a:pPr>
                  <a:spcBef>
                    <a:spcPct val="50000"/>
                  </a:spcBef>
                </a:pPr>
                <a:r>
                  <a:rPr lang="en-US" dirty="0" smtClean="0">
                    <a:solidFill>
                      <a:schemeClr val="hlink"/>
                    </a:solidFill>
                    <a:sym typeface="Symbol" pitchFamily="18" charset="2"/>
                  </a:rPr>
                  <a:t></a:t>
                </a:r>
                <a14:m>
                  <m:oMath xmlns:m="http://schemas.openxmlformats.org/officeDocument/2006/math">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𝑉</m:t>
                        </m:r>
                      </m:e>
                      <m:sub>
                        <m:r>
                          <a:rPr lang="en-US" b="0" i="1" dirty="0" smtClean="0">
                            <a:solidFill>
                              <a:schemeClr val="hlink"/>
                            </a:solidFill>
                            <a:latin typeface="Cambria Math" panose="02040503050406030204" pitchFamily="18" charset="0"/>
                            <a:sym typeface="Symbol" pitchFamily="18" charset="2"/>
                          </a:rPr>
                          <m:t>𝑒</m:t>
                        </m:r>
                      </m:sub>
                    </m:sSub>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d>
                          <m:dPr>
                            <m:ctrlPr>
                              <a:rPr lang="en-US" i="1" dirty="0">
                                <a:solidFill>
                                  <a:schemeClr val="hlink"/>
                                </a:solidFill>
                                <a:latin typeface="Cambria Math" panose="02040503050406030204" pitchFamily="18" charset="0"/>
                                <a:sym typeface="Symbol" pitchFamily="18" charset="2"/>
                              </a:rPr>
                            </m:ctrlPr>
                          </m:dPr>
                          <m:e>
                            <m:r>
                              <a:rPr lang="en-US" i="1" dirty="0">
                                <a:solidFill>
                                  <a:schemeClr val="hlink"/>
                                </a:solidFill>
                                <a:latin typeface="Cambria Math" panose="02040503050406030204" pitchFamily="18" charset="0"/>
                                <a:sym typeface="Symbol" pitchFamily="18" charset="2"/>
                              </a:rPr>
                              <m:t>9.0</m:t>
                            </m:r>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9</m:t>
                                </m:r>
                              </m:sup>
                            </m:sSup>
                          </m:e>
                        </m:d>
                        <m:d>
                          <m:dPr>
                            <m:ctrlPr>
                              <a:rPr lang="en-US" b="0" i="1" dirty="0">
                                <a:solidFill>
                                  <a:schemeClr val="hlink"/>
                                </a:solidFill>
                                <a:latin typeface="Cambria Math" panose="02040503050406030204" pitchFamily="18" charset="0"/>
                                <a:sym typeface="Symbol" pitchFamily="18" charset="2"/>
                              </a:rPr>
                            </m:ctrlPr>
                          </m:dPr>
                          <m:e>
                            <m:r>
                              <a:rPr lang="en-US" i="1" dirty="0">
                                <a:solidFill>
                                  <a:schemeClr val="hlink"/>
                                </a:solidFill>
                                <a:latin typeface="Cambria Math" panose="02040503050406030204" pitchFamily="18" charset="0"/>
                                <a:sym typeface="Symbol" pitchFamily="18" charset="2"/>
                              </a:rPr>
                              <m:t>−9.0</m:t>
                            </m:r>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−9</m:t>
                                </m:r>
                              </m:sup>
                            </m:sSup>
                          </m:e>
                        </m:d>
                      </m:num>
                      <m:den>
                        <m:r>
                          <a:rPr lang="en-US" i="1" dirty="0">
                            <a:solidFill>
                              <a:schemeClr val="hlink"/>
                            </a:solidFill>
                            <a:latin typeface="Cambria Math" panose="02040503050406030204" pitchFamily="18" charset="0"/>
                            <a:sym typeface="Symbol" pitchFamily="18" charset="2"/>
                          </a:rPr>
                          <m:t>4.5 </m:t>
                        </m:r>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−2</m:t>
                            </m:r>
                          </m:sup>
                        </m:sSup>
                      </m:den>
                    </m:f>
                    <m:r>
                      <a:rPr lang="en-US" i="1" dirty="0">
                        <a:solidFill>
                          <a:schemeClr val="hlink"/>
                        </a:solidFill>
                        <a:latin typeface="Cambria Math" panose="02040503050406030204" pitchFamily="18" charset="0"/>
                        <a:sym typeface="Symbol" pitchFamily="18" charset="2"/>
                      </a:rPr>
                      <m:t>=−1800 </m:t>
                    </m:r>
                  </m:oMath>
                </a14:m>
                <a:r>
                  <a:rPr lang="en-US" dirty="0">
                    <a:solidFill>
                      <a:schemeClr val="hlink"/>
                    </a:solidFill>
                    <a:sym typeface="Symbol" pitchFamily="18" charset="2"/>
                  </a:rPr>
                  <a:t>V.</a:t>
                </a:r>
              </a:p>
            </p:txBody>
          </p:sp>
        </mc:Choice>
        <mc:Fallback xmlns="">
          <p:sp>
            <p:nvSpPr>
              <p:cNvPr id="317447" name="Text Box 7"/>
              <p:cNvSpPr txBox="1">
                <a:spLocks noRot="1" noChangeAspect="1" noMove="1" noResize="1" noEditPoints="1" noAdjustHandles="1" noChangeArrowheads="1" noChangeShapeType="1" noTextEdit="1"/>
              </p:cNvSpPr>
              <p:nvPr/>
            </p:nvSpPr>
            <p:spPr bwMode="auto">
              <a:xfrm>
                <a:off x="1431925" y="3875438"/>
                <a:ext cx="5290492" cy="683842"/>
              </a:xfrm>
              <a:prstGeom prst="rect">
                <a:avLst/>
              </a:prstGeom>
              <a:blipFill>
                <a:blip r:embed="rId7"/>
                <a:stretch>
                  <a:fillRect l="-1843" b="-8036"/>
                </a:stretch>
              </a:blipFill>
              <a:ln w="9525">
                <a:noFill/>
                <a:miter lim="800000"/>
                <a:headEnd/>
                <a:tailEnd/>
              </a:ln>
            </p:spPr>
            <p:txBody>
              <a:bodyPr/>
              <a:lstStyle/>
              <a:p>
                <a:r>
                  <a:rPr lang="en-US">
                    <a:noFill/>
                  </a:rPr>
                  <a:t> </a:t>
                </a:r>
              </a:p>
            </p:txBody>
          </p:sp>
        </mc:Fallback>
      </mc:AlternateContent>
      <p:sp>
        <p:nvSpPr>
          <p:cNvPr id="8807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53"/>
                                        </p:tgtEl>
                                        <p:attrNameLst>
                                          <p:attrName>style.visibility</p:attrName>
                                        </p:attrNameLst>
                                      </p:cBhvr>
                                      <p:to>
                                        <p:strVal val="visible"/>
                                      </p:to>
                                    </p:set>
                                    <p:anim calcmode="lin" valueType="num">
                                      <p:cBhvr additive="base">
                                        <p:cTn id="7" dur="500" fill="hold"/>
                                        <p:tgtEl>
                                          <p:spTgt spid="317453"/>
                                        </p:tgtEl>
                                        <p:attrNameLst>
                                          <p:attrName>ppt_x</p:attrName>
                                        </p:attrNameLst>
                                      </p:cBhvr>
                                      <p:tavLst>
                                        <p:tav tm="0">
                                          <p:val>
                                            <p:strVal val="#ppt_x"/>
                                          </p:val>
                                        </p:tav>
                                        <p:tav tm="100000">
                                          <p:val>
                                            <p:strVal val="#ppt_x"/>
                                          </p:val>
                                        </p:tav>
                                      </p:tavLst>
                                    </p:anim>
                                    <p:anim calcmode="lin" valueType="num">
                                      <p:cBhvr additive="base">
                                        <p:cTn id="8" dur="500" fill="hold"/>
                                        <p:tgtEl>
                                          <p:spTgt spid="3174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46">
                                            <p:txEl>
                                              <p:pRg st="0" end="0"/>
                                            </p:txEl>
                                          </p:spTgt>
                                        </p:tgtEl>
                                        <p:attrNameLst>
                                          <p:attrName>style.visibility</p:attrName>
                                        </p:attrNameLst>
                                      </p:cBhvr>
                                      <p:to>
                                        <p:strVal val="visible"/>
                                      </p:to>
                                    </p:set>
                                    <p:anim calcmode="lin" valueType="num">
                                      <p:cBhvr additive="base">
                                        <p:cTn id="13" dur="500" fill="hold"/>
                                        <p:tgtEl>
                                          <p:spTgt spid="3174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47">
                                            <p:txEl>
                                              <p:pRg st="0" end="0"/>
                                            </p:txEl>
                                          </p:spTgt>
                                        </p:tgtEl>
                                        <p:attrNameLst>
                                          <p:attrName>style.visibility</p:attrName>
                                        </p:attrNameLst>
                                      </p:cBhvr>
                                      <p:to>
                                        <p:strVal val="visible"/>
                                      </p:to>
                                    </p:set>
                                    <p:anim calcmode="lin" valueType="num">
                                      <p:cBhvr additive="base">
                                        <p:cTn id="19" dur="500" fill="hold"/>
                                        <p:tgtEl>
                                          <p:spTgt spid="31744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949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5963" y="2127250"/>
            <a:ext cx="7737475" cy="1957388"/>
          </a:xfrm>
          <a:prstGeom prst="rect">
            <a:avLst/>
          </a:prstGeom>
          <a:noFill/>
          <a:ln w="9525">
            <a:noFill/>
            <a:miter lim="800000"/>
            <a:headEnd/>
            <a:tailEnd/>
          </a:ln>
        </p:spPr>
      </p:pic>
      <p:sp>
        <p:nvSpPr>
          <p:cNvPr id="89092"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31949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850" y="1814513"/>
            <a:ext cx="6627813" cy="368300"/>
          </a:xfrm>
          <a:prstGeom prst="rect">
            <a:avLst/>
          </a:prstGeom>
          <a:noFill/>
          <a:ln w="9525">
            <a:noFill/>
            <a:miter lim="800000"/>
            <a:headEnd/>
            <a:tailEnd/>
          </a:ln>
        </p:spPr>
      </p:pic>
      <p:sp>
        <p:nvSpPr>
          <p:cNvPr id="319495" name="Text Box 7"/>
          <p:cNvSpPr txBox="1">
            <a:spLocks noChangeArrowheads="1"/>
          </p:cNvSpPr>
          <p:nvPr/>
        </p:nvSpPr>
        <p:spPr bwMode="auto">
          <a:xfrm>
            <a:off x="2116138" y="2933700"/>
            <a:ext cx="6334125" cy="831850"/>
          </a:xfrm>
          <a:prstGeom prst="rect">
            <a:avLst/>
          </a:prstGeom>
          <a:noFill/>
          <a:ln w="9525">
            <a:noFill/>
            <a:miter lim="800000"/>
            <a:headEnd/>
            <a:tailEnd/>
          </a:ln>
          <a:effectLst/>
        </p:spPr>
        <p:txBody>
          <a:bodyPr>
            <a:spAutoFit/>
          </a:bodyPr>
          <a:lstStyle/>
          <a:p>
            <a:pPr>
              <a:spcBef>
                <a:spcPct val="50000"/>
              </a:spcBef>
              <a:defRPr/>
            </a:pPr>
            <a:r>
              <a:rPr lang="en-US" dirty="0">
                <a:solidFill>
                  <a:schemeClr val="hlink"/>
                </a:solidFill>
                <a:latin typeface="+mn-lt"/>
                <a:sym typeface="Symbol" pitchFamily="18" charset="2"/>
              </a:rPr>
              <a:t>It will accelerate away from the surface along a straight radial line.</a:t>
            </a:r>
            <a:endParaRPr lang="en-US" baseline="30000" dirty="0">
              <a:solidFill>
                <a:schemeClr val="hlink"/>
              </a:solidFill>
              <a:latin typeface="+mn-lt"/>
              <a:sym typeface="Symbol" pitchFamily="18" charset="2"/>
            </a:endParaRPr>
          </a:p>
        </p:txBody>
      </p:sp>
      <mc:AlternateContent xmlns:mc="http://schemas.openxmlformats.org/markup-compatibility/2006" xmlns:a14="http://schemas.microsoft.com/office/drawing/2010/main">
        <mc:Choice Requires="a14">
          <p:sp>
            <p:nvSpPr>
              <p:cNvPr id="319496" name="Text Box 8"/>
              <p:cNvSpPr txBox="1">
                <a:spLocks noChangeArrowheads="1"/>
              </p:cNvSpPr>
              <p:nvPr/>
            </p:nvSpPr>
            <p:spPr bwMode="auto">
              <a:xfrm>
                <a:off x="2138363" y="4075113"/>
                <a:ext cx="6091237" cy="983218"/>
              </a:xfrm>
              <a:prstGeom prst="rect">
                <a:avLst/>
              </a:prstGeom>
              <a:noFill/>
              <a:ln w="9525">
                <a:noFill/>
                <a:miter lim="800000"/>
                <a:headEnd/>
                <a:tailEnd/>
              </a:ln>
              <a:effectLst/>
            </p:spPr>
            <p:txBody>
              <a:bodyPr>
                <a:spAutoFit/>
              </a:bodyPr>
              <a:lstStyle/>
              <a:p>
                <a:pPr>
                  <a:spcBef>
                    <a:spcPct val="50000"/>
                  </a:spcBef>
                  <a:defRPr/>
                </a:pPr>
                <a:r>
                  <a:rPr lang="en-US" dirty="0" smtClean="0">
                    <a:solidFill>
                      <a:schemeClr val="hlink"/>
                    </a:solidFill>
                    <a:latin typeface="+mn-lt"/>
                    <a:sym typeface="Symbol" pitchFamily="18" charset="2"/>
                  </a:rPr>
                  <a:t>Its acceleration will drop off as </a:t>
                </a:r>
                <a14:m>
                  <m:oMath xmlns:m="http://schemas.openxmlformats.org/officeDocument/2006/math">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1</m:t>
                        </m:r>
                      </m:num>
                      <m:den>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𝑟</m:t>
                            </m:r>
                          </m:e>
                          <m:sup>
                            <m:r>
                              <a:rPr lang="en-US" b="0" i="1" dirty="0" smtClean="0">
                                <a:solidFill>
                                  <a:schemeClr val="hlink"/>
                                </a:solidFill>
                                <a:latin typeface="Cambria Math" panose="02040503050406030204" pitchFamily="18" charset="0"/>
                                <a:sym typeface="Symbol" pitchFamily="18" charset="2"/>
                              </a:rPr>
                              <m:t>2</m:t>
                            </m:r>
                          </m:sup>
                        </m:sSup>
                      </m:den>
                    </m:f>
                  </m:oMath>
                </a14:m>
                <a:r>
                  <a:rPr lang="en-US" dirty="0" smtClean="0">
                    <a:solidFill>
                      <a:schemeClr val="hlink"/>
                    </a:solidFill>
                    <a:latin typeface="+mn-lt"/>
                    <a:sym typeface="Symbol" pitchFamily="18" charset="2"/>
                  </a:rPr>
                  <a:t> </a:t>
                </a:r>
                <a:r>
                  <a:rPr lang="en-US" dirty="0">
                    <a:solidFill>
                      <a:schemeClr val="hlink"/>
                    </a:solidFill>
                    <a:latin typeface="+mn-lt"/>
                    <a:sym typeface="Symbol" pitchFamily="18" charset="2"/>
                  </a:rPr>
                  <a:t>as it moves away from the sphere.</a:t>
                </a:r>
                <a:endParaRPr lang="en-US" baseline="30000" dirty="0">
                  <a:solidFill>
                    <a:schemeClr val="hlink"/>
                  </a:solidFill>
                  <a:latin typeface="+mn-lt"/>
                  <a:sym typeface="Symbol" pitchFamily="18" charset="2"/>
                </a:endParaRPr>
              </a:p>
            </p:txBody>
          </p:sp>
        </mc:Choice>
        <mc:Fallback xmlns="">
          <p:sp>
            <p:nvSpPr>
              <p:cNvPr id="319496" name="Text Box 8"/>
              <p:cNvSpPr txBox="1">
                <a:spLocks noRot="1" noChangeAspect="1" noMove="1" noResize="1" noEditPoints="1" noAdjustHandles="1" noChangeArrowheads="1" noChangeShapeType="1" noTextEdit="1"/>
              </p:cNvSpPr>
              <p:nvPr/>
            </p:nvSpPr>
            <p:spPr bwMode="auto">
              <a:xfrm>
                <a:off x="2138363" y="4075113"/>
                <a:ext cx="6091237" cy="983218"/>
              </a:xfrm>
              <a:prstGeom prst="rect">
                <a:avLst/>
              </a:prstGeom>
              <a:blipFill>
                <a:blip r:embed="rId7"/>
                <a:stretch>
                  <a:fillRect l="-1602" b="-12963"/>
                </a:stretch>
              </a:blipFill>
              <a:ln w="9525">
                <a:noFill/>
                <a:miter lim="800000"/>
                <a:headEnd/>
                <a:tailEnd/>
              </a:ln>
              <a:effectLst/>
            </p:spPr>
            <p:txBody>
              <a:bodyPr/>
              <a:lstStyle/>
              <a:p>
                <a:r>
                  <a:rPr lang="en-US">
                    <a:noFill/>
                  </a:rPr>
                  <a:t> </a:t>
                </a:r>
              </a:p>
            </p:txBody>
          </p:sp>
        </mc:Fallback>
      </mc:AlternateContent>
      <p:sp>
        <p:nvSpPr>
          <p:cNvPr id="8909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9499"/>
                                        </p:tgtEl>
                                        <p:attrNameLst>
                                          <p:attrName>style.visibility</p:attrName>
                                        </p:attrNameLst>
                                      </p:cBhvr>
                                      <p:to>
                                        <p:strVal val="visible"/>
                                      </p:to>
                                    </p:set>
                                    <p:anim calcmode="lin" valueType="num">
                                      <p:cBhvr additive="base">
                                        <p:cTn id="13" dur="500" fill="hold"/>
                                        <p:tgtEl>
                                          <p:spTgt spid="319499"/>
                                        </p:tgtEl>
                                        <p:attrNameLst>
                                          <p:attrName>ppt_x</p:attrName>
                                        </p:attrNameLst>
                                      </p:cBhvr>
                                      <p:tavLst>
                                        <p:tav tm="0">
                                          <p:val>
                                            <p:strVal val="#ppt_x"/>
                                          </p:val>
                                        </p:tav>
                                        <p:tav tm="100000">
                                          <p:val>
                                            <p:strVal val="#ppt_x"/>
                                          </p:val>
                                        </p:tav>
                                      </p:tavLst>
                                    </p:anim>
                                    <p:anim calcmode="lin" valueType="num">
                                      <p:cBhvr additive="base">
                                        <p:cTn id="14" dur="500" fill="hold"/>
                                        <p:tgtEl>
                                          <p:spTgt spid="3194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9495">
                                            <p:txEl>
                                              <p:pRg st="0" end="0"/>
                                            </p:txEl>
                                          </p:spTgt>
                                        </p:tgtEl>
                                        <p:attrNameLst>
                                          <p:attrName>style.visibility</p:attrName>
                                        </p:attrNameLst>
                                      </p:cBhvr>
                                      <p:to>
                                        <p:strVal val="visible"/>
                                      </p:to>
                                    </p:set>
                                    <p:anim calcmode="lin" valueType="num">
                                      <p:cBhvr additive="base">
                                        <p:cTn id="19" dur="500" fill="hold"/>
                                        <p:tgtEl>
                                          <p:spTgt spid="31949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94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9496">
                                            <p:txEl>
                                              <p:pRg st="0" end="0"/>
                                            </p:txEl>
                                          </p:spTgt>
                                        </p:tgtEl>
                                        <p:attrNameLst>
                                          <p:attrName>style.visibility</p:attrName>
                                        </p:attrNameLst>
                                      </p:cBhvr>
                                      <p:to>
                                        <p:strVal val="visible"/>
                                      </p:to>
                                    </p:set>
                                    <p:anim calcmode="lin" valueType="num">
                                      <p:cBhvr additive="base">
                                        <p:cTn id="25" dur="500" fill="hold"/>
                                        <p:tgtEl>
                                          <p:spTgt spid="31949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94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
          <p:cNvSpPr>
            <a:spLocks noChangeArrowheads="1"/>
          </p:cNvSpPr>
          <p:nvPr/>
        </p:nvSpPr>
        <p:spPr bwMode="auto">
          <a:xfrm>
            <a:off x="685800" y="1752600"/>
            <a:ext cx="790956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21560"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488" y="2122488"/>
            <a:ext cx="7726362" cy="1462087"/>
          </a:xfrm>
          <a:prstGeom prst="rect">
            <a:avLst/>
          </a:prstGeom>
          <a:noFill/>
          <a:ln w="9525">
            <a:noFill/>
            <a:miter lim="800000"/>
            <a:headEnd/>
            <a:tailEnd/>
          </a:ln>
        </p:spPr>
      </p:pic>
      <p:sp>
        <p:nvSpPr>
          <p:cNvPr id="90116" name="Rectangle 11"/>
          <p:cNvSpPr>
            <a:spLocks noChangeArrowheads="1"/>
          </p:cNvSpPr>
          <p:nvPr/>
        </p:nvSpPr>
        <p:spPr bwMode="auto">
          <a:xfrm>
            <a:off x="685800" y="1338263"/>
            <a:ext cx="790956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mc:AlternateContent xmlns:mc="http://schemas.openxmlformats.org/markup-compatibility/2006" xmlns:a14="http://schemas.microsoft.com/office/drawing/2010/main">
        <mc:Choice Requires="a14">
          <p:sp>
            <p:nvSpPr>
              <p:cNvPr id="321543" name="Text Box 7"/>
              <p:cNvSpPr txBox="1">
                <a:spLocks noChangeArrowheads="1"/>
              </p:cNvSpPr>
              <p:nvPr/>
            </p:nvSpPr>
            <p:spPr bwMode="auto">
              <a:xfrm>
                <a:off x="3028797" y="3025967"/>
                <a:ext cx="2862383" cy="461665"/>
              </a:xfrm>
              <a:prstGeom prst="rect">
                <a:avLst/>
              </a:prstGeom>
              <a:noFill/>
              <a:ln w="9525">
                <a:noFill/>
                <a:miter lim="800000"/>
                <a:headEnd/>
                <a:tailEnd/>
              </a:ln>
              <a:effectLst/>
            </p:spPr>
            <p:txBody>
              <a:bodyPr wrap="square">
                <a:spAutoFit/>
              </a:bodyPr>
              <a:lstStyle/>
              <a:p>
                <a:pPr>
                  <a:spcBef>
                    <a:spcPct val="50000"/>
                  </a:spcBef>
                  <a:defRPr/>
                </a:pPr>
                <a:r>
                  <a:rPr lang="en-US" dirty="0" smtClean="0">
                    <a:solidFill>
                      <a:schemeClr val="hlink"/>
                    </a:solidFill>
                    <a:latin typeface="+mn-lt"/>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𝑞</m:t>
                    </m:r>
                    <m:r>
                      <a:rPr lang="en-US" i="1" dirty="0" smtClean="0">
                        <a:solidFill>
                          <a:schemeClr val="hlink"/>
                        </a:solidFill>
                        <a:latin typeface="Cambria Math" panose="02040503050406030204" pitchFamily="18" charset="0"/>
                        <a:sym typeface="Symbol" pitchFamily="18" charset="2"/>
                      </a:rPr>
                      <m:t>=−1.6</m:t>
                    </m:r>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−19</m:t>
                        </m:r>
                      </m:sup>
                    </m:sSup>
                  </m:oMath>
                </a14:m>
                <a:r>
                  <a:rPr lang="en-US" dirty="0" smtClean="0">
                    <a:solidFill>
                      <a:schemeClr val="hlink"/>
                    </a:solidFill>
                    <a:latin typeface="+mn-lt"/>
                    <a:sym typeface="Symbol" pitchFamily="18" charset="2"/>
                  </a:rPr>
                  <a:t> C</a:t>
                </a:r>
                <a:r>
                  <a:rPr lang="en-US" dirty="0">
                    <a:solidFill>
                      <a:schemeClr val="hlink"/>
                    </a:solidFill>
                    <a:latin typeface="+mn-lt"/>
                    <a:sym typeface="Symbol" pitchFamily="18" charset="2"/>
                  </a:rPr>
                  <a:t>.</a:t>
                </a:r>
              </a:p>
            </p:txBody>
          </p:sp>
        </mc:Choice>
        <mc:Fallback xmlns="">
          <p:sp>
            <p:nvSpPr>
              <p:cNvPr id="321543" name="Text Box 7"/>
              <p:cNvSpPr txBox="1">
                <a:spLocks noRot="1" noChangeAspect="1" noMove="1" noResize="1" noEditPoints="1" noAdjustHandles="1" noChangeArrowheads="1" noChangeShapeType="1" noTextEdit="1"/>
              </p:cNvSpPr>
              <p:nvPr/>
            </p:nvSpPr>
            <p:spPr bwMode="auto">
              <a:xfrm>
                <a:off x="3028797" y="3025967"/>
                <a:ext cx="2862383" cy="461665"/>
              </a:xfrm>
              <a:prstGeom prst="rect">
                <a:avLst/>
              </a:prstGeom>
              <a:blipFill>
                <a:blip r:embed="rId7"/>
                <a:stretch>
                  <a:fillRect l="-3412" t="-10526" r="-2345" b="-3026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544" name="Text Box 8"/>
              <p:cNvSpPr txBox="1">
                <a:spLocks noChangeArrowheads="1"/>
              </p:cNvSpPr>
              <p:nvPr/>
            </p:nvSpPr>
            <p:spPr bwMode="auto">
              <a:xfrm>
                <a:off x="733273" y="3032317"/>
                <a:ext cx="1935436" cy="457200"/>
              </a:xfrm>
              <a:prstGeom prst="rect">
                <a:avLst/>
              </a:prstGeom>
              <a:noFill/>
              <a:ln w="9525">
                <a:noFill/>
                <a:miter lim="800000"/>
                <a:headEnd/>
                <a:tailEnd/>
              </a:ln>
              <a:effectLst/>
            </p:spPr>
            <p:txBody>
              <a:bodyPr wrap="square">
                <a:spAutoFit/>
              </a:bodyPr>
              <a:lstStyle/>
              <a:p>
                <a:pPr>
                  <a:spcBef>
                    <a:spcPct val="50000"/>
                  </a:spcBef>
                </a:pPr>
                <a14:m>
                  <m:oMath xmlns:m="http://schemas.openxmlformats.org/officeDocument/2006/math">
                    <m:r>
                      <a:rPr lang="en-US" i="1" dirty="0" smtClean="0">
                        <a:solidFill>
                          <a:schemeClr val="hlink"/>
                        </a:solidFill>
                        <a:latin typeface="Cambria Math" panose="02040503050406030204" pitchFamily="18" charset="0"/>
                        <a:sym typeface="Symbol" pitchFamily="18" charset="2"/>
                      </a:rPr>
                      <m:t></m:t>
                    </m:r>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cs typeface="Courier New" pitchFamily="49" charset="0"/>
                            <a:sym typeface="Symbol" pitchFamily="18" charset="2"/>
                          </a:rPr>
                          <m:t>𝐸</m:t>
                        </m:r>
                      </m:e>
                      <m:sub>
                        <m:r>
                          <a:rPr lang="en-US" b="0" i="1" dirty="0" smtClean="0">
                            <a:solidFill>
                              <a:schemeClr val="hlink"/>
                            </a:solidFill>
                            <a:latin typeface="Cambria Math" panose="02040503050406030204" pitchFamily="18" charset="0"/>
                            <a:cs typeface="Courier New" pitchFamily="49" charset="0"/>
                            <a:sym typeface="Symbol" pitchFamily="18" charset="2"/>
                          </a:rPr>
                          <m:t>𝑃</m:t>
                        </m:r>
                      </m:sub>
                    </m:sSub>
                    <m:r>
                      <a:rPr lang="en-US" i="1" dirty="0">
                        <a:solidFill>
                          <a:schemeClr val="hlink"/>
                        </a:solidFill>
                        <a:latin typeface="Cambria Math" panose="02040503050406030204" pitchFamily="18" charset="0"/>
                        <a:sym typeface="Symbol" pitchFamily="18" charset="2"/>
                      </a:rPr>
                      <m:t>=</m:t>
                    </m:r>
                    <m:r>
                      <a:rPr lang="en-US" i="1" dirty="0" err="1">
                        <a:solidFill>
                          <a:schemeClr val="hlink"/>
                        </a:solidFill>
                        <a:latin typeface="Cambria Math" panose="02040503050406030204" pitchFamily="18" charset="0"/>
                        <a:sym typeface="Symbol" pitchFamily="18" charset="2"/>
                      </a:rPr>
                      <m:t>𝑞</m:t>
                    </m:r>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r>
                      <a:rPr lang="en-US" i="1" dirty="0" err="1">
                        <a:solidFill>
                          <a:schemeClr val="hlink"/>
                        </a:solidFill>
                        <a:latin typeface="Cambria Math" panose="02040503050406030204" pitchFamily="18" charset="0"/>
                        <a:sym typeface="Symbol" pitchFamily="18" charset="2"/>
                      </a:rPr>
                      <m:t>𝑉</m:t>
                    </m:r>
                  </m:oMath>
                </a14:m>
                <a:r>
                  <a:rPr lang="en-US" dirty="0">
                    <a:solidFill>
                      <a:schemeClr val="hlink"/>
                    </a:solidFill>
                    <a:sym typeface="Symbol" pitchFamily="18" charset="2"/>
                  </a:rPr>
                  <a:t>.</a:t>
                </a:r>
              </a:p>
            </p:txBody>
          </p:sp>
        </mc:Choice>
        <mc:Fallback xmlns="">
          <p:sp>
            <p:nvSpPr>
              <p:cNvPr id="321544" name="Text Box 8"/>
              <p:cNvSpPr txBox="1">
                <a:spLocks noRot="1" noChangeAspect="1" noMove="1" noResize="1" noEditPoints="1" noAdjustHandles="1" noChangeArrowheads="1" noChangeShapeType="1" noTextEdit="1"/>
              </p:cNvSpPr>
              <p:nvPr/>
            </p:nvSpPr>
            <p:spPr bwMode="auto">
              <a:xfrm>
                <a:off x="733273" y="3032317"/>
                <a:ext cx="1935436" cy="457200"/>
              </a:xfrm>
              <a:prstGeom prst="rect">
                <a:avLst/>
              </a:prstGeom>
              <a:blipFill>
                <a:blip r:embed="rId8"/>
                <a:stretch>
                  <a:fillRect t="-9333" r="-1887" b="-3200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545" name="Text Box 9"/>
              <p:cNvSpPr txBox="1">
                <a:spLocks noChangeArrowheads="1"/>
              </p:cNvSpPr>
              <p:nvPr/>
            </p:nvSpPr>
            <p:spPr bwMode="auto">
              <a:xfrm>
                <a:off x="6086201" y="3034604"/>
                <a:ext cx="2732087" cy="461962"/>
              </a:xfrm>
              <a:prstGeom prst="rect">
                <a:avLst/>
              </a:prstGeom>
              <a:noFill/>
              <a:ln w="9525">
                <a:noFill/>
                <a:miter lim="800000"/>
                <a:headEnd/>
                <a:tailEnd/>
              </a:ln>
              <a:effectLst/>
            </p:spPr>
            <p:txBody>
              <a:bodyPr>
                <a:spAutoFit/>
              </a:bodyPr>
              <a:lstStyle/>
              <a:p>
                <a:pPr>
                  <a:spcBef>
                    <a:spcPct val="50000"/>
                  </a:spcBef>
                  <a:defRPr/>
                </a:pPr>
                <a:r>
                  <a:rPr lang="en-US" dirty="0" smtClean="0">
                    <a:solidFill>
                      <a:schemeClr val="hlink"/>
                    </a:solidFill>
                    <a:latin typeface="+mn-lt"/>
                    <a:sym typeface="Symbol" pitchFamily="18" charset="2"/>
                  </a:rPr>
                  <a:t></a:t>
                </a:r>
                <a14:m>
                  <m:oMath xmlns:m="http://schemas.openxmlformats.org/officeDocument/2006/math">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𝑉</m:t>
                        </m:r>
                      </m:e>
                      <m:sub>
                        <m:r>
                          <a:rPr lang="en-US" b="0" i="1" dirty="0" smtClean="0">
                            <a:solidFill>
                              <a:schemeClr val="hlink"/>
                            </a:solidFill>
                            <a:latin typeface="Cambria Math" panose="02040503050406030204" pitchFamily="18" charset="0"/>
                            <a:sym typeface="Symbol" pitchFamily="18" charset="2"/>
                          </a:rPr>
                          <m:t>0</m:t>
                        </m:r>
                      </m:sub>
                    </m:sSub>
                    <m:r>
                      <a:rPr lang="en-US" i="1" dirty="0">
                        <a:solidFill>
                          <a:schemeClr val="hlink"/>
                        </a:solidFill>
                        <a:latin typeface="Cambria Math" panose="02040503050406030204" pitchFamily="18" charset="0"/>
                        <a:sym typeface="Symbol" pitchFamily="18" charset="2"/>
                      </a:rPr>
                      <m:t>=−1800 </m:t>
                    </m:r>
                  </m:oMath>
                </a14:m>
                <a:r>
                  <a:rPr lang="en-US" dirty="0">
                    <a:solidFill>
                      <a:schemeClr val="hlink"/>
                    </a:solidFill>
                    <a:latin typeface="+mn-lt"/>
                    <a:sym typeface="Symbol" pitchFamily="18" charset="2"/>
                  </a:rPr>
                  <a:t>V.</a:t>
                </a:r>
              </a:p>
            </p:txBody>
          </p:sp>
        </mc:Choice>
        <mc:Fallback xmlns="">
          <p:sp>
            <p:nvSpPr>
              <p:cNvPr id="321545" name="Text Box 9"/>
              <p:cNvSpPr txBox="1">
                <a:spLocks noRot="1" noChangeAspect="1" noMove="1" noResize="1" noEditPoints="1" noAdjustHandles="1" noChangeArrowheads="1" noChangeShapeType="1" noTextEdit="1"/>
              </p:cNvSpPr>
              <p:nvPr/>
            </p:nvSpPr>
            <p:spPr bwMode="auto">
              <a:xfrm>
                <a:off x="6086201" y="3034604"/>
                <a:ext cx="2732087" cy="461962"/>
              </a:xfrm>
              <a:prstGeom prst="rect">
                <a:avLst/>
              </a:prstGeom>
              <a:blipFill>
                <a:blip r:embed="rId9"/>
                <a:stretch>
                  <a:fillRect l="-3341" t="-10526" b="-3026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546" name="Text Box 10"/>
              <p:cNvSpPr txBox="1">
                <a:spLocks noChangeArrowheads="1"/>
              </p:cNvSpPr>
              <p:nvPr/>
            </p:nvSpPr>
            <p:spPr bwMode="auto">
              <a:xfrm>
                <a:off x="700526" y="3464817"/>
                <a:ext cx="5113993" cy="634597"/>
              </a:xfrm>
              <a:prstGeom prst="rect">
                <a:avLst/>
              </a:prstGeom>
              <a:noFill/>
              <a:ln w="9525">
                <a:noFill/>
                <a:miter lim="800000"/>
                <a:headEnd/>
                <a:tailEnd/>
              </a:ln>
              <a:effectLst/>
            </p:spPr>
            <p:txBody>
              <a:bodyPr wrap="square">
                <a:spAutoFit/>
              </a:bodyPr>
              <a:lstStyle/>
              <a:p>
                <a:pPr>
                  <a:spcBef>
                    <a:spcPct val="50000"/>
                  </a:spcBef>
                  <a:defRPr/>
                </a:pPr>
                <a:r>
                  <a:rPr lang="en-US" sz="2200" dirty="0" smtClean="0">
                    <a:solidFill>
                      <a:schemeClr val="hlink"/>
                    </a:solidFill>
                    <a:latin typeface="+mn-lt"/>
                    <a:sym typeface="Symbol" pitchFamily="18" charset="2"/>
                  </a:rPr>
                  <a:t></a:t>
                </a:r>
                <a14:m>
                  <m:oMath xmlns:m="http://schemas.openxmlformats.org/officeDocument/2006/math">
                    <m:sSub>
                      <m:sSubPr>
                        <m:ctrlPr>
                          <a:rPr lang="en-US" sz="2200" b="0" i="1" dirty="0" smtClean="0">
                            <a:solidFill>
                              <a:schemeClr val="hlink"/>
                            </a:solidFill>
                            <a:latin typeface="Cambria Math" panose="02040503050406030204" pitchFamily="18" charset="0"/>
                            <a:sym typeface="Symbol" pitchFamily="18" charset="2"/>
                          </a:rPr>
                        </m:ctrlPr>
                      </m:sSubPr>
                      <m:e>
                        <m:r>
                          <a:rPr lang="en-US" sz="2200" i="1" dirty="0" smtClean="0">
                            <a:solidFill>
                              <a:schemeClr val="hlink"/>
                            </a:solidFill>
                            <a:latin typeface="Cambria Math" panose="02040503050406030204" pitchFamily="18" charset="0"/>
                            <a:sym typeface="Symbol" pitchFamily="18" charset="2"/>
                          </a:rPr>
                          <m:t>𝑉</m:t>
                        </m:r>
                      </m:e>
                      <m:sub>
                        <m:r>
                          <a:rPr lang="en-US" sz="2200" b="0" i="1" dirty="0" smtClean="0">
                            <a:solidFill>
                              <a:schemeClr val="hlink"/>
                            </a:solidFill>
                            <a:latin typeface="Cambria Math" panose="02040503050406030204" pitchFamily="18" charset="0"/>
                            <a:sym typeface="Symbol" pitchFamily="18" charset="2"/>
                          </a:rPr>
                          <m:t>𝑓</m:t>
                        </m:r>
                      </m:sub>
                    </m:sSub>
                    <m:r>
                      <a:rPr lang="en-US" sz="2200" i="1" dirty="0">
                        <a:solidFill>
                          <a:schemeClr val="hlink"/>
                        </a:solidFill>
                        <a:latin typeface="Cambria Math" panose="02040503050406030204" pitchFamily="18" charset="0"/>
                        <a:sym typeface="Symbol" pitchFamily="18" charset="2"/>
                      </a:rPr>
                      <m:t>=</m:t>
                    </m:r>
                    <m:f>
                      <m:fPr>
                        <m:ctrlPr>
                          <a:rPr lang="en-US" sz="2200" i="1" dirty="0">
                            <a:solidFill>
                              <a:schemeClr val="hlink"/>
                            </a:solidFill>
                            <a:latin typeface="Cambria Math" panose="02040503050406030204" pitchFamily="18" charset="0"/>
                            <a:sym typeface="Symbol" pitchFamily="18" charset="2"/>
                          </a:rPr>
                        </m:ctrlPr>
                      </m:fPr>
                      <m:num>
                        <m:r>
                          <a:rPr lang="en-US" sz="2200" i="1" dirty="0" err="1">
                            <a:solidFill>
                              <a:schemeClr val="hlink"/>
                            </a:solidFill>
                            <a:latin typeface="Cambria Math" panose="02040503050406030204" pitchFamily="18" charset="0"/>
                            <a:sym typeface="Symbol" pitchFamily="18" charset="2"/>
                          </a:rPr>
                          <m:t>𝑘𝑞</m:t>
                        </m:r>
                      </m:num>
                      <m:den>
                        <m:r>
                          <a:rPr lang="en-US" sz="2200" i="1" dirty="0">
                            <a:solidFill>
                              <a:schemeClr val="hlink"/>
                            </a:solidFill>
                            <a:latin typeface="Cambria Math" panose="02040503050406030204" pitchFamily="18" charset="0"/>
                            <a:sym typeface="Symbol" pitchFamily="18" charset="2"/>
                          </a:rPr>
                          <m:t>𝑟</m:t>
                        </m:r>
                      </m:den>
                    </m:f>
                    <m:r>
                      <a:rPr lang="en-US" sz="2200" i="1" dirty="0">
                        <a:solidFill>
                          <a:schemeClr val="hlink"/>
                        </a:solidFill>
                        <a:latin typeface="Cambria Math" panose="02040503050406030204" pitchFamily="18" charset="0"/>
                        <a:sym typeface="Symbol" pitchFamily="18" charset="2"/>
                      </a:rPr>
                      <m:t>=</m:t>
                    </m:r>
                    <m:f>
                      <m:fPr>
                        <m:ctrlPr>
                          <a:rPr lang="en-US" sz="2200" i="1" dirty="0">
                            <a:solidFill>
                              <a:schemeClr val="hlink"/>
                            </a:solidFill>
                            <a:latin typeface="Cambria Math" panose="02040503050406030204" pitchFamily="18" charset="0"/>
                            <a:sym typeface="Symbol" pitchFamily="18" charset="2"/>
                          </a:rPr>
                        </m:ctrlPr>
                      </m:fPr>
                      <m:num>
                        <m:d>
                          <m:dPr>
                            <m:ctrlPr>
                              <a:rPr lang="en-US" sz="2200" i="1" dirty="0">
                                <a:solidFill>
                                  <a:schemeClr val="hlink"/>
                                </a:solidFill>
                                <a:latin typeface="Cambria Math" panose="02040503050406030204" pitchFamily="18" charset="0"/>
                                <a:sym typeface="Symbol" pitchFamily="18" charset="2"/>
                              </a:rPr>
                            </m:ctrlPr>
                          </m:dPr>
                          <m:e>
                            <m:r>
                              <a:rPr lang="en-US" sz="2200" i="1" dirty="0">
                                <a:solidFill>
                                  <a:schemeClr val="hlink"/>
                                </a:solidFill>
                                <a:latin typeface="Cambria Math" panose="02040503050406030204" pitchFamily="18" charset="0"/>
                                <a:sym typeface="Symbol" pitchFamily="18" charset="2"/>
                              </a:rPr>
                              <m:t>9.0</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9</m:t>
                                </m:r>
                              </m:sup>
                            </m:sSup>
                          </m:e>
                        </m:d>
                        <m:d>
                          <m:dPr>
                            <m:ctrlPr>
                              <a:rPr lang="en-US" sz="2200" b="0" i="1" dirty="0">
                                <a:solidFill>
                                  <a:schemeClr val="hlink"/>
                                </a:solidFill>
                                <a:latin typeface="Cambria Math" panose="02040503050406030204" pitchFamily="18" charset="0"/>
                                <a:sym typeface="Symbol" pitchFamily="18" charset="2"/>
                              </a:rPr>
                            </m:ctrlPr>
                          </m:dPr>
                          <m:e>
                            <m:r>
                              <a:rPr lang="en-US" sz="2200" b="0" i="1" dirty="0" smtClean="0">
                                <a:solidFill>
                                  <a:schemeClr val="hlink"/>
                                </a:solidFill>
                                <a:latin typeface="Cambria Math" panose="02040503050406030204" pitchFamily="18" charset="0"/>
                                <a:sym typeface="Symbol" pitchFamily="18" charset="2"/>
                              </a:rPr>
                              <m:t>−</m:t>
                            </m:r>
                            <m:r>
                              <a:rPr lang="en-US" sz="2200" i="1" dirty="0">
                                <a:solidFill>
                                  <a:schemeClr val="hlink"/>
                                </a:solidFill>
                                <a:latin typeface="Cambria Math" panose="02040503050406030204" pitchFamily="18" charset="0"/>
                                <a:sym typeface="Symbol" pitchFamily="18" charset="2"/>
                              </a:rPr>
                              <m:t>9.0</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−9</m:t>
                                </m:r>
                              </m:sup>
                            </m:sSup>
                          </m:e>
                        </m:d>
                      </m:num>
                      <m:den>
                        <m:r>
                          <a:rPr lang="en-US" sz="2200" i="1" dirty="0">
                            <a:solidFill>
                              <a:schemeClr val="hlink"/>
                            </a:solidFill>
                            <a:latin typeface="Cambria Math" panose="02040503050406030204" pitchFamily="18" charset="0"/>
                            <a:sym typeface="Symbol" pitchFamily="18" charset="2"/>
                          </a:rPr>
                          <m:t>0.30</m:t>
                        </m:r>
                      </m:den>
                    </m:f>
                    <m:r>
                      <a:rPr lang="en-US" sz="2200" i="1" dirty="0">
                        <a:solidFill>
                          <a:schemeClr val="hlink"/>
                        </a:solidFill>
                        <a:latin typeface="Cambria Math" panose="02040503050406030204" pitchFamily="18" charset="0"/>
                        <a:sym typeface="Symbol" pitchFamily="18" charset="2"/>
                      </a:rPr>
                      <m:t>=−270 </m:t>
                    </m:r>
                  </m:oMath>
                </a14:m>
                <a:r>
                  <a:rPr lang="en-US" sz="2200" dirty="0">
                    <a:solidFill>
                      <a:schemeClr val="hlink"/>
                    </a:solidFill>
                    <a:sym typeface="Symbol" pitchFamily="18" charset="2"/>
                  </a:rPr>
                  <a:t>V.</a:t>
                </a:r>
                <a:endParaRPr lang="en-US" sz="2200" baseline="30000" dirty="0">
                  <a:solidFill>
                    <a:schemeClr val="hlink"/>
                  </a:solidFill>
                  <a:sym typeface="Symbol" pitchFamily="18" charset="2"/>
                </a:endParaRPr>
              </a:p>
            </p:txBody>
          </p:sp>
        </mc:Choice>
        <mc:Fallback xmlns="">
          <p:sp>
            <p:nvSpPr>
              <p:cNvPr id="321546" name="Text Box 10"/>
              <p:cNvSpPr txBox="1">
                <a:spLocks noRot="1" noChangeAspect="1" noMove="1" noResize="1" noEditPoints="1" noAdjustHandles="1" noChangeArrowheads="1" noChangeShapeType="1" noTextEdit="1"/>
              </p:cNvSpPr>
              <p:nvPr/>
            </p:nvSpPr>
            <p:spPr bwMode="auto">
              <a:xfrm>
                <a:off x="700526" y="3464817"/>
                <a:ext cx="5113993" cy="634597"/>
              </a:xfrm>
              <a:prstGeom prst="rect">
                <a:avLst/>
              </a:prstGeom>
              <a:blipFill>
                <a:blip r:embed="rId10"/>
                <a:stretch>
                  <a:fillRect l="-1549" r="-477" b="-7692"/>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548" name="Text Box 12"/>
              <p:cNvSpPr txBox="1">
                <a:spLocks noChangeArrowheads="1"/>
              </p:cNvSpPr>
              <p:nvPr/>
            </p:nvSpPr>
            <p:spPr bwMode="auto">
              <a:xfrm>
                <a:off x="679450" y="4061142"/>
                <a:ext cx="8187592" cy="474489"/>
              </a:xfrm>
              <a:prstGeom prst="rect">
                <a:avLst/>
              </a:prstGeom>
              <a:noFill/>
              <a:ln w="9525">
                <a:noFill/>
                <a:miter lim="800000"/>
                <a:headEnd/>
                <a:tailEnd/>
              </a:ln>
              <a:effectLst/>
            </p:spPr>
            <p:txBody>
              <a:bodyPr wrap="square">
                <a:spAutoFit/>
              </a:bodyPr>
              <a:lstStyle/>
              <a:p>
                <a:pPr>
                  <a:spcBef>
                    <a:spcPct val="50000"/>
                  </a:spcBef>
                </a:pPr>
                <a14:m>
                  <m:oMath xmlns:m="http://schemas.openxmlformats.org/officeDocument/2006/math">
                    <m:r>
                      <a:rPr lang="en-US" sz="2200" i="1" dirty="0" smtClean="0">
                        <a:solidFill>
                          <a:schemeClr val="hlink"/>
                        </a:solidFill>
                        <a:latin typeface="Cambria Math" panose="02040503050406030204" pitchFamily="18" charset="0"/>
                        <a:sym typeface="Symbol" pitchFamily="18" charset="2"/>
                      </a:rPr>
                      <m:t></m:t>
                    </m:r>
                    <m:r>
                      <a:rPr lang="en-US" sz="2200" i="1" dirty="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sz="2200" i="1" dirty="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sz="2200" i="1" dirty="0">
                            <a:solidFill>
                              <a:schemeClr val="hlink"/>
                            </a:solidFill>
                            <a:latin typeface="Cambria Math" panose="02040503050406030204" pitchFamily="18" charset="0"/>
                            <a:cs typeface="Courier New" pitchFamily="49" charset="0"/>
                            <a:sym typeface="Symbol" pitchFamily="18" charset="2"/>
                          </a:rPr>
                          <m:t>𝐸</m:t>
                        </m:r>
                      </m:e>
                      <m:sub>
                        <m:r>
                          <a:rPr lang="en-US" sz="2200" i="1" dirty="0">
                            <a:solidFill>
                              <a:schemeClr val="hlink"/>
                            </a:solidFill>
                            <a:latin typeface="Cambria Math" panose="02040503050406030204" pitchFamily="18" charset="0"/>
                            <a:cs typeface="Courier New" pitchFamily="49" charset="0"/>
                            <a:sym typeface="Symbol" pitchFamily="18" charset="2"/>
                          </a:rPr>
                          <m:t>𝑃</m:t>
                        </m:r>
                      </m:sub>
                    </m:sSub>
                    <m:r>
                      <a:rPr lang="en-US" sz="2200" i="1" dirty="0">
                        <a:solidFill>
                          <a:schemeClr val="hlink"/>
                        </a:solidFill>
                        <a:latin typeface="Cambria Math" panose="02040503050406030204" pitchFamily="18" charset="0"/>
                        <a:sym typeface="Symbol" pitchFamily="18" charset="2"/>
                      </a:rPr>
                      <m:t>=</m:t>
                    </m:r>
                    <m:r>
                      <a:rPr lang="en-US" sz="2200" i="1" dirty="0" err="1">
                        <a:solidFill>
                          <a:schemeClr val="hlink"/>
                        </a:solidFill>
                        <a:latin typeface="Cambria Math" panose="02040503050406030204" pitchFamily="18" charset="0"/>
                        <a:sym typeface="Symbol" pitchFamily="18" charset="2"/>
                      </a:rPr>
                      <m:t>𝑞</m:t>
                    </m:r>
                    <m:r>
                      <a:rPr lang="en-US" sz="2200" i="1" dirty="0">
                        <a:solidFill>
                          <a:schemeClr val="hlink"/>
                        </a:solidFill>
                        <a:latin typeface="Cambria Math" panose="02040503050406030204" pitchFamily="18" charset="0"/>
                        <a:ea typeface="Cambria Math" panose="02040503050406030204" pitchFamily="18" charset="0"/>
                        <a:sym typeface="Symbol" pitchFamily="18" charset="2"/>
                      </a:rPr>
                      <m:t>∆</m:t>
                    </m:r>
                    <m:r>
                      <a:rPr lang="en-US" sz="2200" i="1" dirty="0" err="1">
                        <a:solidFill>
                          <a:schemeClr val="hlink"/>
                        </a:solidFill>
                        <a:latin typeface="Cambria Math" panose="02040503050406030204" pitchFamily="18" charset="0"/>
                        <a:sym typeface="Symbol" pitchFamily="18" charset="2"/>
                      </a:rPr>
                      <m:t>𝑉</m:t>
                    </m:r>
                    <m:r>
                      <a:rPr lang="en-US" sz="2200" i="1" dirty="0">
                        <a:solidFill>
                          <a:schemeClr val="hlink"/>
                        </a:solidFill>
                        <a:latin typeface="Cambria Math" panose="02040503050406030204" pitchFamily="18" charset="0"/>
                        <a:sym typeface="Symbol" pitchFamily="18" charset="2"/>
                      </a:rPr>
                      <m:t>=</m:t>
                    </m:r>
                    <m:d>
                      <m:dPr>
                        <m:ctrlPr>
                          <a:rPr lang="en-US" sz="2200" i="1" dirty="0">
                            <a:solidFill>
                              <a:schemeClr val="hlink"/>
                            </a:solidFill>
                            <a:latin typeface="Cambria Math" panose="02040503050406030204" pitchFamily="18" charset="0"/>
                            <a:sym typeface="Symbol" pitchFamily="18" charset="2"/>
                          </a:rPr>
                        </m:ctrlPr>
                      </m:dPr>
                      <m:e>
                        <m:r>
                          <a:rPr lang="en-US" sz="2200" i="1" dirty="0">
                            <a:solidFill>
                              <a:schemeClr val="hlink"/>
                            </a:solidFill>
                            <a:latin typeface="Cambria Math" panose="02040503050406030204" pitchFamily="18" charset="0"/>
                            <a:sym typeface="Symbol" pitchFamily="18" charset="2"/>
                          </a:rPr>
                          <m:t>−1.6</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−19</m:t>
                            </m:r>
                          </m:sup>
                        </m:sSup>
                      </m:e>
                    </m:d>
                    <m:d>
                      <m:dPr>
                        <m:ctrlPr>
                          <a:rPr lang="en-US" sz="2200" b="0" i="1" dirty="0">
                            <a:solidFill>
                              <a:schemeClr val="hlink"/>
                            </a:solidFill>
                            <a:latin typeface="Cambria Math" panose="02040503050406030204" pitchFamily="18" charset="0"/>
                            <a:sym typeface="Symbol" pitchFamily="18" charset="2"/>
                          </a:rPr>
                        </m:ctrlPr>
                      </m:dPr>
                      <m:e>
                        <m:r>
                          <a:rPr lang="en-US" sz="2200" i="1" dirty="0">
                            <a:solidFill>
                              <a:schemeClr val="hlink"/>
                            </a:solidFill>
                            <a:latin typeface="Cambria Math" panose="02040503050406030204" pitchFamily="18" charset="0"/>
                            <a:sym typeface="Symbol" pitchFamily="18" charset="2"/>
                          </a:rPr>
                          <m:t>−270</m:t>
                        </m:r>
                        <m:r>
                          <a:rPr lang="en-US" sz="2200" b="0" i="1" dirty="0" smtClean="0">
                            <a:solidFill>
                              <a:schemeClr val="hlink"/>
                            </a:solidFill>
                            <a:latin typeface="Cambria Math" panose="02040503050406030204" pitchFamily="18" charset="0"/>
                            <a:sym typeface="Symbol" pitchFamily="18" charset="2"/>
                          </a:rPr>
                          <m:t>−</m:t>
                        </m:r>
                        <m:d>
                          <m:dPr>
                            <m:ctrlPr>
                              <a:rPr lang="en-US" sz="2200" b="0" i="1" dirty="0" smtClean="0">
                                <a:solidFill>
                                  <a:schemeClr val="hlink"/>
                                </a:solidFill>
                                <a:latin typeface="Cambria Math" panose="02040503050406030204" pitchFamily="18" charset="0"/>
                                <a:sym typeface="Symbol" pitchFamily="18" charset="2"/>
                              </a:rPr>
                            </m:ctrlPr>
                          </m:dPr>
                          <m:e>
                            <m:r>
                              <a:rPr lang="en-US" sz="2200" b="0" i="1" dirty="0" smtClean="0">
                                <a:solidFill>
                                  <a:schemeClr val="hlink"/>
                                </a:solidFill>
                                <a:latin typeface="Cambria Math" panose="02040503050406030204" pitchFamily="18" charset="0"/>
                                <a:sym typeface="Symbol" pitchFamily="18" charset="2"/>
                              </a:rPr>
                              <m:t>−</m:t>
                            </m:r>
                            <m:r>
                              <a:rPr lang="en-US" sz="2200" i="1" dirty="0">
                                <a:solidFill>
                                  <a:schemeClr val="hlink"/>
                                </a:solidFill>
                                <a:latin typeface="Cambria Math" panose="02040503050406030204" pitchFamily="18" charset="0"/>
                                <a:sym typeface="Symbol" pitchFamily="18" charset="2"/>
                              </a:rPr>
                              <m:t>1800</m:t>
                            </m:r>
                          </m:e>
                        </m:d>
                      </m:e>
                    </m:d>
                    <m:r>
                      <a:rPr lang="en-US" sz="2200" i="1" dirty="0">
                        <a:solidFill>
                          <a:schemeClr val="hlink"/>
                        </a:solidFill>
                        <a:latin typeface="Cambria Math" panose="02040503050406030204" pitchFamily="18" charset="0"/>
                        <a:sym typeface="Symbol" pitchFamily="18" charset="2"/>
                      </a:rPr>
                      <m:t>= −2.4</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−16</m:t>
                        </m:r>
                      </m:sup>
                    </m:sSup>
                  </m:oMath>
                </a14:m>
                <a:r>
                  <a:rPr lang="en-US" sz="2200" dirty="0" smtClean="0">
                    <a:solidFill>
                      <a:schemeClr val="hlink"/>
                    </a:solidFill>
                    <a:sym typeface="Symbol" pitchFamily="18" charset="2"/>
                  </a:rPr>
                  <a:t>J</a:t>
                </a:r>
                <a:endParaRPr lang="en-US" sz="2200" dirty="0">
                  <a:solidFill>
                    <a:schemeClr val="hlink"/>
                  </a:solidFill>
                  <a:sym typeface="Symbol" pitchFamily="18" charset="2"/>
                </a:endParaRPr>
              </a:p>
            </p:txBody>
          </p:sp>
        </mc:Choice>
        <mc:Fallback xmlns="">
          <p:sp>
            <p:nvSpPr>
              <p:cNvPr id="321548" name="Text Box 12"/>
              <p:cNvSpPr txBox="1">
                <a:spLocks noRot="1" noChangeAspect="1" noMove="1" noResize="1" noEditPoints="1" noAdjustHandles="1" noChangeArrowheads="1" noChangeShapeType="1" noTextEdit="1"/>
              </p:cNvSpPr>
              <p:nvPr/>
            </p:nvSpPr>
            <p:spPr bwMode="auto">
              <a:xfrm>
                <a:off x="679450" y="4061142"/>
                <a:ext cx="8187592" cy="474489"/>
              </a:xfrm>
              <a:prstGeom prst="rect">
                <a:avLst/>
              </a:prstGeom>
              <a:blipFill>
                <a:blip r:embed="rId11"/>
                <a:stretch>
                  <a:fillRect t="-5128" b="-2051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549" name="Text Box 13"/>
              <p:cNvSpPr txBox="1">
                <a:spLocks noChangeArrowheads="1"/>
              </p:cNvSpPr>
              <p:nvPr/>
            </p:nvSpPr>
            <p:spPr bwMode="auto">
              <a:xfrm>
                <a:off x="679449" y="4574005"/>
                <a:ext cx="7462837" cy="430887"/>
              </a:xfrm>
              <a:prstGeom prst="rect">
                <a:avLst/>
              </a:prstGeom>
              <a:noFill/>
              <a:ln w="9525">
                <a:noFill/>
                <a:miter lim="800000"/>
                <a:headEnd/>
                <a:tailEnd/>
              </a:ln>
              <a:effectLst/>
            </p:spPr>
            <p:txBody>
              <a:bodyPr>
                <a:spAutoFit/>
              </a:bodyPr>
              <a:lstStyle/>
              <a:p>
                <a:pPr>
                  <a:spcBef>
                    <a:spcPct val="50000"/>
                  </a:spcBef>
                </a:pPr>
                <a:r>
                  <a:rPr lang="en-US" sz="2200" dirty="0" smtClean="0">
                    <a:solidFill>
                      <a:schemeClr val="hlink"/>
                    </a:solidFill>
                    <a:sym typeface="Symbol" pitchFamily="18" charset="2"/>
                  </a:rPr>
                  <a:t> </a:t>
                </a:r>
                <a14:m>
                  <m:oMath xmlns:m="http://schemas.openxmlformats.org/officeDocument/2006/math">
                    <m:r>
                      <a:rPr lang="en-US" sz="2200" i="1" dirty="0" smtClean="0">
                        <a:solidFill>
                          <a:schemeClr val="hlink"/>
                        </a:solidFill>
                        <a:latin typeface="Cambria Math" panose="02040503050406030204" pitchFamily="18" charset="0"/>
                        <a:sym typeface="Symbol" pitchFamily="18" charset="2"/>
                      </a:rPr>
                      <m:t>∆</m:t>
                    </m:r>
                    <m:r>
                      <a:rPr lang="en-US" sz="2200" i="1" dirty="0">
                        <a:solidFill>
                          <a:schemeClr val="hlink"/>
                        </a:solidFill>
                        <a:latin typeface="Cambria Math" panose="02040503050406030204" pitchFamily="18" charset="0"/>
                        <a:cs typeface="Courier New" pitchFamily="49" charset="0"/>
                        <a:sym typeface="Symbol" pitchFamily="18" charset="2"/>
                      </a:rPr>
                      <m:t>𝐸</m:t>
                    </m:r>
                    <m:r>
                      <a:rPr lang="en-US" sz="2200" i="1" baseline="-25000" dirty="0">
                        <a:solidFill>
                          <a:schemeClr val="hlink"/>
                        </a:solidFill>
                        <a:latin typeface="Cambria Math" panose="02040503050406030204" pitchFamily="18" charset="0"/>
                        <a:cs typeface="Courier New" pitchFamily="49" charset="0"/>
                        <a:sym typeface="Symbol" pitchFamily="18" charset="2"/>
                      </a:rPr>
                      <m:t>𝐾</m:t>
                    </m:r>
                    <m:r>
                      <a:rPr lang="en-US" sz="2200" i="1" dirty="0">
                        <a:solidFill>
                          <a:schemeClr val="hlink"/>
                        </a:solidFill>
                        <a:latin typeface="Cambria Math" panose="02040503050406030204" pitchFamily="18" charset="0"/>
                        <a:sym typeface="Symbol" pitchFamily="18" charset="2"/>
                      </a:rPr>
                      <m:t>+∆</m:t>
                    </m:r>
                    <m:r>
                      <a:rPr lang="en-US" sz="2200" i="1" dirty="0">
                        <a:solidFill>
                          <a:schemeClr val="hlink"/>
                        </a:solidFill>
                        <a:latin typeface="Cambria Math" panose="02040503050406030204" pitchFamily="18" charset="0"/>
                        <a:cs typeface="Courier New" pitchFamily="49" charset="0"/>
                        <a:sym typeface="Symbol" pitchFamily="18" charset="2"/>
                      </a:rPr>
                      <m:t>𝐸</m:t>
                    </m:r>
                    <m:r>
                      <a:rPr lang="en-US" sz="2200" i="1" baseline="-25000" dirty="0">
                        <a:solidFill>
                          <a:schemeClr val="hlink"/>
                        </a:solidFill>
                        <a:latin typeface="Cambria Math" panose="02040503050406030204" pitchFamily="18" charset="0"/>
                        <a:cs typeface="Courier New" pitchFamily="49" charset="0"/>
                        <a:sym typeface="Symbol" pitchFamily="18" charset="2"/>
                      </a:rPr>
                      <m:t>𝑃</m:t>
                    </m:r>
                    <m:r>
                      <a:rPr lang="en-US" sz="2200" i="1" dirty="0">
                        <a:solidFill>
                          <a:schemeClr val="hlink"/>
                        </a:solidFill>
                        <a:latin typeface="Cambria Math" panose="02040503050406030204" pitchFamily="18" charset="0"/>
                        <a:sym typeface="Symbol" pitchFamily="18" charset="2"/>
                      </a:rPr>
                      <m:t>=0  ∆</m:t>
                    </m:r>
                    <m:r>
                      <a:rPr lang="en-US" sz="2200" i="1" dirty="0">
                        <a:solidFill>
                          <a:schemeClr val="hlink"/>
                        </a:solidFill>
                        <a:latin typeface="Cambria Math" panose="02040503050406030204" pitchFamily="18" charset="0"/>
                        <a:cs typeface="Courier New" pitchFamily="49" charset="0"/>
                        <a:sym typeface="Symbol" pitchFamily="18" charset="2"/>
                      </a:rPr>
                      <m:t>𝐸</m:t>
                    </m:r>
                    <m:r>
                      <a:rPr lang="en-US" sz="2200" i="1" baseline="-25000" dirty="0">
                        <a:solidFill>
                          <a:schemeClr val="hlink"/>
                        </a:solidFill>
                        <a:latin typeface="Cambria Math" panose="02040503050406030204" pitchFamily="18" charset="0"/>
                        <a:cs typeface="Courier New" pitchFamily="49" charset="0"/>
                        <a:sym typeface="Symbol" pitchFamily="18" charset="2"/>
                      </a:rPr>
                      <m:t>𝐾</m:t>
                    </m:r>
                    <m:r>
                      <a:rPr lang="en-US" sz="2200" i="1" dirty="0">
                        <a:solidFill>
                          <a:schemeClr val="hlink"/>
                        </a:solidFill>
                        <a:latin typeface="Cambria Math" panose="02040503050406030204" pitchFamily="18" charset="0"/>
                        <a:sym typeface="Symbol" pitchFamily="18" charset="2"/>
                      </a:rPr>
                      <m:t>=− ∆</m:t>
                    </m:r>
                    <m:r>
                      <a:rPr lang="en-US" sz="2200" i="1" dirty="0">
                        <a:solidFill>
                          <a:schemeClr val="hlink"/>
                        </a:solidFill>
                        <a:latin typeface="Cambria Math" panose="02040503050406030204" pitchFamily="18" charset="0"/>
                        <a:cs typeface="Courier New" pitchFamily="49" charset="0"/>
                        <a:sym typeface="Symbol" pitchFamily="18" charset="2"/>
                      </a:rPr>
                      <m:t>𝐸</m:t>
                    </m:r>
                    <m:r>
                      <a:rPr lang="en-US" sz="2200" i="1" baseline="-25000" dirty="0">
                        <a:solidFill>
                          <a:schemeClr val="hlink"/>
                        </a:solidFill>
                        <a:latin typeface="Cambria Math" panose="02040503050406030204" pitchFamily="18" charset="0"/>
                        <a:cs typeface="Courier New" pitchFamily="49" charset="0"/>
                        <a:sym typeface="Symbol" pitchFamily="18" charset="2"/>
                      </a:rPr>
                      <m:t>𝑃</m:t>
                    </m:r>
                    <m:r>
                      <a:rPr lang="en-US" sz="2200" i="1" dirty="0">
                        <a:solidFill>
                          <a:schemeClr val="hlink"/>
                        </a:solidFill>
                        <a:latin typeface="Cambria Math" panose="02040503050406030204" pitchFamily="18" charset="0"/>
                        <a:sym typeface="Symbol" pitchFamily="18" charset="2"/>
                      </a:rPr>
                      <m:t>=2.4</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−16</m:t>
                        </m:r>
                      </m:sup>
                    </m:sSup>
                  </m:oMath>
                </a14:m>
                <a:r>
                  <a:rPr lang="en-US" sz="2200" dirty="0">
                    <a:solidFill>
                      <a:schemeClr val="hlink"/>
                    </a:solidFill>
                    <a:sym typeface="Symbol" pitchFamily="18" charset="2"/>
                  </a:rPr>
                  <a:t> J. </a:t>
                </a:r>
              </a:p>
            </p:txBody>
          </p:sp>
        </mc:Choice>
        <mc:Fallback xmlns="">
          <p:sp>
            <p:nvSpPr>
              <p:cNvPr id="321549" name="Text Box 13"/>
              <p:cNvSpPr txBox="1">
                <a:spLocks noRot="1" noChangeAspect="1" noMove="1" noResize="1" noEditPoints="1" noAdjustHandles="1" noChangeArrowheads="1" noChangeShapeType="1" noTextEdit="1"/>
              </p:cNvSpPr>
              <p:nvPr/>
            </p:nvSpPr>
            <p:spPr bwMode="auto">
              <a:xfrm>
                <a:off x="679449" y="4574005"/>
                <a:ext cx="7462837" cy="430887"/>
              </a:xfrm>
              <a:prstGeom prst="rect">
                <a:avLst/>
              </a:prstGeom>
              <a:blipFill>
                <a:blip r:embed="rId12"/>
                <a:stretch>
                  <a:fillRect l="-1061" t="-8451" b="-29577"/>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550" name="Text Box 14"/>
              <p:cNvSpPr txBox="1">
                <a:spLocks noChangeArrowheads="1"/>
              </p:cNvSpPr>
              <p:nvPr/>
            </p:nvSpPr>
            <p:spPr bwMode="auto">
              <a:xfrm>
                <a:off x="679448" y="5026685"/>
                <a:ext cx="7462837" cy="430887"/>
              </a:xfrm>
              <a:prstGeom prst="rect">
                <a:avLst/>
              </a:prstGeom>
              <a:noFill/>
              <a:ln w="9525">
                <a:noFill/>
                <a:miter lim="800000"/>
                <a:headEnd/>
                <a:tailEnd/>
              </a:ln>
              <a:effectLst/>
            </p:spPr>
            <p:txBody>
              <a:bodyPr>
                <a:spAutoFit/>
              </a:bodyPr>
              <a:lstStyle/>
              <a:p>
                <a:pPr>
                  <a:spcBef>
                    <a:spcPct val="50000"/>
                  </a:spcBef>
                  <a:defRPr/>
                </a:pPr>
                <a:r>
                  <a:rPr lang="en-US" sz="2200" dirty="0" smtClean="0">
                    <a:solidFill>
                      <a:schemeClr val="hlink"/>
                    </a:solidFill>
                    <a:latin typeface="+mn-lt"/>
                    <a:sym typeface="Symbol" pitchFamily="18" charset="2"/>
                  </a:rPr>
                  <a:t></a:t>
                </a:r>
                <a:r>
                  <a:rPr lang="en-US" sz="2200" dirty="0">
                    <a:solidFill>
                      <a:schemeClr val="hlink"/>
                    </a:solidFill>
                    <a:sym typeface="Symbol" pitchFamily="18" charset="2"/>
                  </a:rPr>
                  <a:t> </a:t>
                </a:r>
                <a14:m>
                  <m:oMath xmlns:m="http://schemas.openxmlformats.org/officeDocument/2006/math">
                    <m:r>
                      <a:rPr lang="en-US" sz="2200" i="1" dirty="0" smtClean="0">
                        <a:solidFill>
                          <a:schemeClr val="hlink"/>
                        </a:solidFill>
                        <a:latin typeface="Cambria Math" panose="02040503050406030204" pitchFamily="18" charset="0"/>
                        <a:sym typeface="Symbol" pitchFamily="18" charset="2"/>
                      </a:rPr>
                      <m:t>∆</m:t>
                    </m:r>
                    <m:r>
                      <a:rPr lang="en-US" sz="2200" i="1" dirty="0" smtClean="0">
                        <a:solidFill>
                          <a:schemeClr val="hlink"/>
                        </a:solidFill>
                        <a:latin typeface="Cambria Math" panose="02040503050406030204" pitchFamily="18" charset="0"/>
                        <a:cs typeface="Courier New" pitchFamily="49" charset="0"/>
                        <a:sym typeface="Symbol" pitchFamily="18" charset="2"/>
                      </a:rPr>
                      <m:t>𝐸</m:t>
                    </m:r>
                    <m:r>
                      <a:rPr lang="en-US" sz="2200" i="1" baseline="-25000" dirty="0">
                        <a:solidFill>
                          <a:schemeClr val="hlink"/>
                        </a:solidFill>
                        <a:latin typeface="Cambria Math" panose="02040503050406030204" pitchFamily="18" charset="0"/>
                        <a:cs typeface="Courier New" pitchFamily="49" charset="0"/>
                        <a:sym typeface="Symbol" pitchFamily="18" charset="2"/>
                      </a:rPr>
                      <m:t>𝐾</m:t>
                    </m:r>
                    <m:r>
                      <a:rPr lang="en-US" sz="2200" i="1" dirty="0">
                        <a:solidFill>
                          <a:schemeClr val="hlink"/>
                        </a:solidFill>
                        <a:latin typeface="Cambria Math" panose="02040503050406030204" pitchFamily="18" charset="0"/>
                        <a:sym typeface="Symbol" pitchFamily="18" charset="2"/>
                      </a:rPr>
                      <m:t>=</m:t>
                    </m:r>
                    <m:r>
                      <a:rPr lang="en-US" sz="2200" i="1" dirty="0" err="1">
                        <a:solidFill>
                          <a:schemeClr val="hlink"/>
                        </a:solidFill>
                        <a:latin typeface="Cambria Math" panose="02040503050406030204" pitchFamily="18" charset="0"/>
                        <a:sym typeface="Symbol" pitchFamily="18" charset="2"/>
                      </a:rPr>
                      <m:t>𝐸</m:t>
                    </m:r>
                    <m:r>
                      <a:rPr lang="en-US" sz="2200" i="1" baseline="-25000" dirty="0" err="1">
                        <a:solidFill>
                          <a:schemeClr val="hlink"/>
                        </a:solidFill>
                        <a:latin typeface="Cambria Math" panose="02040503050406030204" pitchFamily="18" charset="0"/>
                        <a:sym typeface="Symbol" pitchFamily="18" charset="2"/>
                      </a:rPr>
                      <m:t>𝐾𝑓</m:t>
                    </m:r>
                    <m:r>
                      <a:rPr lang="en-US" sz="2200" b="0" i="1" dirty="0" smtClean="0">
                        <a:solidFill>
                          <a:schemeClr val="hlink"/>
                        </a:solidFill>
                        <a:latin typeface="Cambria Math" panose="02040503050406030204" pitchFamily="18" charset="0"/>
                        <a:sym typeface="Symbol" pitchFamily="18" charset="2"/>
                      </a:rPr>
                      <m:t>−</m:t>
                    </m:r>
                    <m:r>
                      <a:rPr lang="en-US" sz="2200" i="1" dirty="0">
                        <a:solidFill>
                          <a:schemeClr val="hlink"/>
                        </a:solidFill>
                        <a:latin typeface="Cambria Math" panose="02040503050406030204" pitchFamily="18" charset="0"/>
                        <a:sym typeface="Symbol" pitchFamily="18" charset="2"/>
                      </a:rPr>
                      <m:t>𝐸</m:t>
                    </m:r>
                    <m:r>
                      <a:rPr lang="en-US" sz="2200" i="1" baseline="-25000" dirty="0">
                        <a:solidFill>
                          <a:schemeClr val="hlink"/>
                        </a:solidFill>
                        <a:latin typeface="Cambria Math" panose="02040503050406030204" pitchFamily="18" charset="0"/>
                        <a:sym typeface="Symbol" pitchFamily="18" charset="2"/>
                      </a:rPr>
                      <m:t>𝐾</m:t>
                    </m:r>
                    <m:r>
                      <a:rPr lang="en-US" sz="2200" i="1" baseline="-25000" dirty="0">
                        <a:solidFill>
                          <a:schemeClr val="hlink"/>
                        </a:solidFill>
                        <a:latin typeface="Cambria Math" panose="02040503050406030204" pitchFamily="18" charset="0"/>
                        <a:sym typeface="Symbol" pitchFamily="18" charset="2"/>
                      </a:rPr>
                      <m:t>0=2.4</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−16</m:t>
                        </m:r>
                      </m:sup>
                    </m:sSup>
                  </m:oMath>
                </a14:m>
                <a:r>
                  <a:rPr lang="en-US" sz="2200" dirty="0">
                    <a:solidFill>
                      <a:schemeClr val="hlink"/>
                    </a:solidFill>
                    <a:latin typeface="+mn-lt"/>
                    <a:sym typeface="Symbol" pitchFamily="18" charset="2"/>
                  </a:rPr>
                  <a:t> J. </a:t>
                </a:r>
              </a:p>
            </p:txBody>
          </p:sp>
        </mc:Choice>
        <mc:Fallback xmlns="">
          <p:sp>
            <p:nvSpPr>
              <p:cNvPr id="321550" name="Text Box 14"/>
              <p:cNvSpPr txBox="1">
                <a:spLocks noRot="1" noChangeAspect="1" noMove="1" noResize="1" noEditPoints="1" noAdjustHandles="1" noChangeArrowheads="1" noChangeShapeType="1" noTextEdit="1"/>
              </p:cNvSpPr>
              <p:nvPr/>
            </p:nvSpPr>
            <p:spPr bwMode="auto">
              <a:xfrm>
                <a:off x="679448" y="5026685"/>
                <a:ext cx="7462837" cy="430887"/>
              </a:xfrm>
              <a:prstGeom prst="rect">
                <a:avLst/>
              </a:prstGeom>
              <a:blipFill>
                <a:blip r:embed="rId13"/>
                <a:stretch>
                  <a:fillRect l="-1061" t="-10000" b="-30000"/>
                </a:stretch>
              </a:blipFill>
              <a:ln w="9525">
                <a:noFill/>
                <a:miter lim="800000"/>
                <a:headEnd/>
                <a:tailEnd/>
              </a:ln>
              <a:effectLst/>
            </p:spPr>
            <p:txBody>
              <a:bodyPr/>
              <a:lstStyle/>
              <a:p>
                <a:r>
                  <a:rPr lang="en-US">
                    <a:noFill/>
                  </a:rPr>
                  <a:t> </a:t>
                </a:r>
              </a:p>
            </p:txBody>
          </p:sp>
        </mc:Fallback>
      </mc:AlternateContent>
      <p:grpSp>
        <p:nvGrpSpPr>
          <p:cNvPr id="2" name="Group 15"/>
          <p:cNvGrpSpPr>
            <a:grpSpLocks/>
          </p:cNvGrpSpPr>
          <p:nvPr/>
        </p:nvGrpSpPr>
        <p:grpSpPr bwMode="auto">
          <a:xfrm>
            <a:off x="2604585" y="4866779"/>
            <a:ext cx="558800" cy="552450"/>
            <a:chOff x="1402" y="3313"/>
            <a:chExt cx="352" cy="348"/>
          </a:xfrm>
        </p:grpSpPr>
        <p:sp>
          <p:nvSpPr>
            <p:cNvPr id="321552" name="Line 16"/>
            <p:cNvSpPr>
              <a:spLocks noChangeShapeType="1"/>
            </p:cNvSpPr>
            <p:nvPr/>
          </p:nvSpPr>
          <p:spPr bwMode="auto">
            <a:xfrm flipV="1">
              <a:off x="1402" y="3479"/>
              <a:ext cx="182" cy="182"/>
            </a:xfrm>
            <a:prstGeom prst="line">
              <a:avLst/>
            </a:prstGeom>
            <a:noFill/>
            <a:ln w="28575">
              <a:solidFill>
                <a:srgbClr val="FF0000"/>
              </a:solidFill>
              <a:round/>
              <a:headEnd/>
              <a:tailEnd type="triangle" w="med" len="med"/>
            </a:ln>
            <a:effectLst/>
          </p:spPr>
          <p:txBody>
            <a:bodyPr/>
            <a:lstStyle/>
            <a:p>
              <a:pPr>
                <a:defRPr/>
              </a:pPr>
              <a:endParaRPr lang="en-US">
                <a:latin typeface="+mn-lt"/>
              </a:endParaRPr>
            </a:p>
          </p:txBody>
        </p:sp>
        <p:sp>
          <p:nvSpPr>
            <p:cNvPr id="321553" name="Text Box 17"/>
            <p:cNvSpPr txBox="1">
              <a:spLocks noChangeArrowheads="1"/>
            </p:cNvSpPr>
            <p:nvPr/>
          </p:nvSpPr>
          <p:spPr bwMode="auto">
            <a:xfrm>
              <a:off x="1530" y="3313"/>
              <a:ext cx="224" cy="291"/>
            </a:xfrm>
            <a:prstGeom prst="rect">
              <a:avLst/>
            </a:prstGeom>
            <a:noFill/>
            <a:ln w="9525">
              <a:noFill/>
              <a:miter lim="800000"/>
              <a:headEnd/>
              <a:tailEnd/>
            </a:ln>
            <a:effectLst/>
          </p:spPr>
          <p:txBody>
            <a:bodyPr wrap="none">
              <a:spAutoFit/>
            </a:bodyPr>
            <a:lstStyle/>
            <a:p>
              <a:pPr>
                <a:defRPr/>
              </a:pPr>
              <a:r>
                <a:rPr lang="en-US" dirty="0">
                  <a:solidFill>
                    <a:srgbClr val="FF0000"/>
                  </a:solidFill>
                  <a:latin typeface="+mn-lt"/>
                </a:rPr>
                <a:t>0</a:t>
              </a:r>
            </a:p>
          </p:txBody>
        </p:sp>
      </p:grpSp>
      <mc:AlternateContent xmlns:mc="http://schemas.openxmlformats.org/markup-compatibility/2006" xmlns:a14="http://schemas.microsoft.com/office/drawing/2010/main">
        <mc:Choice Requires="a14">
          <p:sp>
            <p:nvSpPr>
              <p:cNvPr id="321554" name="Text Box 18"/>
              <p:cNvSpPr txBox="1">
                <a:spLocks noChangeArrowheads="1"/>
              </p:cNvSpPr>
              <p:nvPr/>
            </p:nvSpPr>
            <p:spPr bwMode="auto">
              <a:xfrm>
                <a:off x="1918565" y="5472856"/>
                <a:ext cx="4081463" cy="599010"/>
              </a:xfrm>
              <a:prstGeom prst="rect">
                <a:avLst/>
              </a:prstGeom>
              <a:noFill/>
              <a:ln w="9525">
                <a:noFill/>
                <a:miter lim="800000"/>
                <a:headEnd/>
                <a:tailEnd/>
              </a:ln>
              <a:effectLst/>
            </p:spPr>
            <p:txBody>
              <a:bodyPr>
                <a:spAutoFit/>
              </a:bodyPr>
              <a:lstStyle/>
              <a:p>
                <a:pPr>
                  <a:spcBef>
                    <a:spcPct val="50000"/>
                  </a:spcBef>
                </a:pPr>
                <a14:m>
                  <m:oMath xmlns:m="http://schemas.openxmlformats.org/officeDocument/2006/math">
                    <m:d>
                      <m:dPr>
                        <m:ctrlPr>
                          <a:rPr lang="en-US" sz="2200" i="1" dirty="0" smtClean="0">
                            <a:solidFill>
                              <a:schemeClr val="hlink"/>
                            </a:solidFill>
                            <a:latin typeface="Cambria Math" panose="02040503050406030204" pitchFamily="18" charset="0"/>
                            <a:sym typeface="Symbol" pitchFamily="18" charset="2"/>
                          </a:rPr>
                        </m:ctrlPr>
                      </m:dPr>
                      <m:e>
                        <m:f>
                          <m:fPr>
                            <m:ctrlPr>
                              <a:rPr lang="en-US" sz="2200" i="1" dirty="0" smtClean="0">
                                <a:solidFill>
                                  <a:schemeClr val="hlink"/>
                                </a:solidFill>
                                <a:latin typeface="Cambria Math" panose="02040503050406030204" pitchFamily="18" charset="0"/>
                                <a:sym typeface="Symbol" pitchFamily="18" charset="2"/>
                              </a:rPr>
                            </m:ctrlPr>
                          </m:fPr>
                          <m:num>
                            <m:r>
                              <a:rPr lang="en-US" sz="2200" i="1" dirty="0" smtClean="0">
                                <a:solidFill>
                                  <a:schemeClr val="hlink"/>
                                </a:solidFill>
                                <a:latin typeface="Cambria Math" panose="02040503050406030204" pitchFamily="18" charset="0"/>
                                <a:sym typeface="Symbol" pitchFamily="18" charset="2"/>
                              </a:rPr>
                              <m:t>1</m:t>
                            </m:r>
                          </m:num>
                          <m:den>
                            <m:r>
                              <a:rPr lang="en-US" sz="2200" i="1" dirty="0" smtClean="0">
                                <a:solidFill>
                                  <a:schemeClr val="hlink"/>
                                </a:solidFill>
                                <a:latin typeface="Cambria Math" panose="02040503050406030204" pitchFamily="18" charset="0"/>
                                <a:sym typeface="Symbol" pitchFamily="18" charset="2"/>
                              </a:rPr>
                              <m:t>2</m:t>
                            </m:r>
                          </m:den>
                        </m:f>
                      </m:e>
                    </m:d>
                    <m:r>
                      <a:rPr lang="en-US" sz="2200" i="1" dirty="0" smtClean="0">
                        <a:solidFill>
                          <a:schemeClr val="hlink"/>
                        </a:solidFill>
                        <a:latin typeface="Cambria Math" panose="02040503050406030204" pitchFamily="18" charset="0"/>
                        <a:sym typeface="Symbol" pitchFamily="18" charset="2"/>
                      </a:rPr>
                      <m:t>𝑚</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b="0" i="1" dirty="0" smtClean="0">
                            <a:solidFill>
                              <a:schemeClr val="hlink"/>
                            </a:solidFill>
                            <a:latin typeface="Cambria Math" panose="02040503050406030204" pitchFamily="18" charset="0"/>
                            <a:sym typeface="Symbol" pitchFamily="18" charset="2"/>
                          </a:rPr>
                          <m:t>𝑣</m:t>
                        </m:r>
                      </m:e>
                      <m:sup>
                        <m:r>
                          <a:rPr lang="en-US" sz="2200" b="0" i="1" dirty="0" smtClean="0">
                            <a:solidFill>
                              <a:schemeClr val="hlink"/>
                            </a:solidFill>
                            <a:latin typeface="Cambria Math" panose="02040503050406030204" pitchFamily="18" charset="0"/>
                            <a:sym typeface="Symbol" pitchFamily="18" charset="2"/>
                          </a:rPr>
                          <m:t>2</m:t>
                        </m:r>
                      </m:sup>
                    </m:sSup>
                    <m:r>
                      <a:rPr lang="en-US" sz="2200" i="1" dirty="0">
                        <a:solidFill>
                          <a:schemeClr val="hlink"/>
                        </a:solidFill>
                        <a:latin typeface="Cambria Math" panose="02040503050406030204" pitchFamily="18" charset="0"/>
                        <a:sym typeface="Symbol" pitchFamily="18" charset="2"/>
                      </a:rPr>
                      <m:t>=2.4</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−16</m:t>
                        </m:r>
                      </m:sup>
                    </m:sSup>
                  </m:oMath>
                </a14:m>
                <a:r>
                  <a:rPr lang="en-US" dirty="0">
                    <a:solidFill>
                      <a:schemeClr val="hlink"/>
                    </a:solidFill>
                    <a:sym typeface="Symbol" pitchFamily="18" charset="2"/>
                  </a:rPr>
                  <a:t>. </a:t>
                </a:r>
              </a:p>
            </p:txBody>
          </p:sp>
        </mc:Choice>
        <mc:Fallback xmlns="">
          <p:sp>
            <p:nvSpPr>
              <p:cNvPr id="321554" name="Text Box 18"/>
              <p:cNvSpPr txBox="1">
                <a:spLocks noRot="1" noChangeAspect="1" noMove="1" noResize="1" noEditPoints="1" noAdjustHandles="1" noChangeArrowheads="1" noChangeShapeType="1" noTextEdit="1"/>
              </p:cNvSpPr>
              <p:nvPr/>
            </p:nvSpPr>
            <p:spPr bwMode="auto">
              <a:xfrm>
                <a:off x="1918565" y="5472856"/>
                <a:ext cx="4081463" cy="599010"/>
              </a:xfrm>
              <a:prstGeom prst="rect">
                <a:avLst/>
              </a:prstGeom>
              <a:blipFill>
                <a:blip r:embed="rId14"/>
                <a:stretch>
                  <a:fillRect b="-10204"/>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555" name="Text Box 19"/>
              <p:cNvSpPr txBox="1">
                <a:spLocks noChangeArrowheads="1"/>
              </p:cNvSpPr>
              <p:nvPr/>
            </p:nvSpPr>
            <p:spPr bwMode="auto">
              <a:xfrm>
                <a:off x="583977" y="5967127"/>
                <a:ext cx="4803216" cy="599010"/>
              </a:xfrm>
              <a:prstGeom prst="rect">
                <a:avLst/>
              </a:prstGeom>
              <a:noFill/>
              <a:ln w="9525">
                <a:noFill/>
                <a:miter lim="800000"/>
                <a:headEnd/>
                <a:tailEnd/>
              </a:ln>
              <a:effectLst/>
            </p:spPr>
            <p:txBody>
              <a:bodyPr wrap="square">
                <a:spAutoFit/>
              </a:bodyPr>
              <a:lstStyle/>
              <a:p>
                <a:pPr>
                  <a:spcBef>
                    <a:spcPct val="50000"/>
                  </a:spcBef>
                </a:pPr>
                <a14:m>
                  <m:oMath xmlns:m="http://schemas.openxmlformats.org/officeDocument/2006/math">
                    <m:d>
                      <m:dPr>
                        <m:ctrlPr>
                          <a:rPr lang="en-US" sz="2200" i="1" dirty="0" smtClean="0">
                            <a:solidFill>
                              <a:schemeClr val="hlink"/>
                            </a:solidFill>
                            <a:latin typeface="Cambria Math" panose="02040503050406030204" pitchFamily="18" charset="0"/>
                            <a:sym typeface="Symbol" pitchFamily="18" charset="2"/>
                          </a:rPr>
                        </m:ctrlPr>
                      </m:dPr>
                      <m:e>
                        <m:f>
                          <m:fPr>
                            <m:ctrlPr>
                              <a:rPr lang="en-US" sz="2200" i="1" dirty="0" smtClean="0">
                                <a:solidFill>
                                  <a:schemeClr val="hlink"/>
                                </a:solidFill>
                                <a:latin typeface="Cambria Math" panose="02040503050406030204" pitchFamily="18" charset="0"/>
                                <a:sym typeface="Symbol" pitchFamily="18" charset="2"/>
                              </a:rPr>
                            </m:ctrlPr>
                          </m:fPr>
                          <m:num>
                            <m:r>
                              <a:rPr lang="en-US" sz="2200" i="1" dirty="0" smtClean="0">
                                <a:solidFill>
                                  <a:schemeClr val="hlink"/>
                                </a:solidFill>
                                <a:latin typeface="Cambria Math" panose="02040503050406030204" pitchFamily="18" charset="0"/>
                                <a:sym typeface="Symbol" pitchFamily="18" charset="2"/>
                              </a:rPr>
                              <m:t>1</m:t>
                            </m:r>
                          </m:num>
                          <m:den>
                            <m:r>
                              <a:rPr lang="en-US" sz="2200" i="1" dirty="0" smtClean="0">
                                <a:solidFill>
                                  <a:schemeClr val="hlink"/>
                                </a:solidFill>
                                <a:latin typeface="Cambria Math" panose="02040503050406030204" pitchFamily="18" charset="0"/>
                                <a:sym typeface="Symbol" pitchFamily="18" charset="2"/>
                              </a:rPr>
                              <m:t>2</m:t>
                            </m:r>
                          </m:den>
                        </m:f>
                      </m:e>
                    </m:d>
                    <m:d>
                      <m:dPr>
                        <m:ctrlPr>
                          <a:rPr lang="en-US" sz="2200" i="1" dirty="0" smtClean="0">
                            <a:solidFill>
                              <a:schemeClr val="hlink"/>
                            </a:solidFill>
                            <a:latin typeface="Cambria Math" panose="02040503050406030204" pitchFamily="18" charset="0"/>
                            <a:sym typeface="Symbol" pitchFamily="18" charset="2"/>
                          </a:rPr>
                        </m:ctrlPr>
                      </m:dPr>
                      <m:e>
                        <m:r>
                          <a:rPr lang="en-US" sz="2200" i="1" dirty="0" smtClean="0">
                            <a:solidFill>
                              <a:schemeClr val="hlink"/>
                            </a:solidFill>
                            <a:latin typeface="Cambria Math" panose="02040503050406030204" pitchFamily="18" charset="0"/>
                            <a:sym typeface="Symbol" pitchFamily="18" charset="2"/>
                          </a:rPr>
                          <m:t>9.11</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smtClean="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−31</m:t>
                            </m:r>
                          </m:sup>
                        </m:sSup>
                      </m:e>
                    </m:d>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𝑣</m:t>
                        </m:r>
                      </m:e>
                      <m:sup>
                        <m:r>
                          <a:rPr lang="en-US" sz="2200" b="0" i="1" dirty="0" smtClean="0">
                            <a:solidFill>
                              <a:schemeClr val="hlink"/>
                            </a:solidFill>
                            <a:latin typeface="Cambria Math" panose="02040503050406030204" pitchFamily="18" charset="0"/>
                            <a:sym typeface="Symbol" pitchFamily="18" charset="2"/>
                          </a:rPr>
                          <m:t>2</m:t>
                        </m:r>
                      </m:sup>
                    </m:sSup>
                    <m:r>
                      <a:rPr lang="en-US" sz="2200" i="1" dirty="0">
                        <a:solidFill>
                          <a:schemeClr val="hlink"/>
                        </a:solidFill>
                        <a:latin typeface="Cambria Math" panose="02040503050406030204" pitchFamily="18" charset="0"/>
                        <a:sym typeface="Symbol" pitchFamily="18" charset="2"/>
                      </a:rPr>
                      <m:t>=2.4</m:t>
                    </m:r>
                    <m:sSup>
                      <m:sSupPr>
                        <m:ctrlPr>
                          <a:rPr lang="en-US" sz="2200" b="0" i="1" dirty="0" smtClean="0">
                            <a:solidFill>
                              <a:schemeClr val="hlink"/>
                            </a:solidFill>
                            <a:latin typeface="Cambria Math" panose="02040503050406030204" pitchFamily="18" charset="0"/>
                            <a:sym typeface="Symbol" pitchFamily="18" charset="2"/>
                          </a:rPr>
                        </m:ctrlPr>
                      </m:sSupPr>
                      <m:e>
                        <m:r>
                          <a:rPr lang="en-US" sz="2200" i="1" dirty="0">
                            <a:solidFill>
                              <a:schemeClr val="hlink"/>
                            </a:solidFill>
                            <a:latin typeface="Cambria Math" panose="02040503050406030204" pitchFamily="18" charset="0"/>
                            <a:sym typeface="Symbol" pitchFamily="18" charset="2"/>
                          </a:rPr>
                          <m:t>10</m:t>
                        </m:r>
                      </m:e>
                      <m:sup>
                        <m:r>
                          <a:rPr lang="en-US" sz="2200" b="0" i="1" dirty="0" smtClean="0">
                            <a:solidFill>
                              <a:schemeClr val="hlink"/>
                            </a:solidFill>
                            <a:latin typeface="Cambria Math" panose="02040503050406030204" pitchFamily="18" charset="0"/>
                            <a:sym typeface="Symbol" pitchFamily="18" charset="2"/>
                          </a:rPr>
                          <m:t>−16</m:t>
                        </m:r>
                      </m:sup>
                    </m:sSup>
                  </m:oMath>
                </a14:m>
                <a:r>
                  <a:rPr lang="en-US" sz="2200" dirty="0">
                    <a:solidFill>
                      <a:schemeClr val="hlink"/>
                    </a:solidFill>
                    <a:sym typeface="Symbol" pitchFamily="18" charset="2"/>
                  </a:rPr>
                  <a:t>. </a:t>
                </a:r>
              </a:p>
            </p:txBody>
          </p:sp>
        </mc:Choice>
        <mc:Fallback xmlns="">
          <p:sp>
            <p:nvSpPr>
              <p:cNvPr id="321555" name="Text Box 19"/>
              <p:cNvSpPr txBox="1">
                <a:spLocks noRot="1" noChangeAspect="1" noMove="1" noResize="1" noEditPoints="1" noAdjustHandles="1" noChangeArrowheads="1" noChangeShapeType="1" noTextEdit="1"/>
              </p:cNvSpPr>
              <p:nvPr/>
            </p:nvSpPr>
            <p:spPr bwMode="auto">
              <a:xfrm>
                <a:off x="583977" y="5967127"/>
                <a:ext cx="4803216" cy="599010"/>
              </a:xfrm>
              <a:prstGeom prst="rect">
                <a:avLst/>
              </a:prstGeom>
              <a:blipFill>
                <a:blip r:embed="rId15"/>
                <a:stretch>
                  <a:fillRect b="-6122"/>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556" name="Text Box 20"/>
              <p:cNvSpPr txBox="1">
                <a:spLocks noChangeArrowheads="1"/>
              </p:cNvSpPr>
              <p:nvPr/>
            </p:nvSpPr>
            <p:spPr bwMode="auto">
              <a:xfrm>
                <a:off x="2749047" y="6454488"/>
                <a:ext cx="3386137" cy="457200"/>
              </a:xfrm>
              <a:prstGeom prst="rect">
                <a:avLst/>
              </a:prstGeom>
              <a:noFill/>
              <a:ln w="9525">
                <a:noFill/>
                <a:miter lim="800000"/>
                <a:headEnd/>
                <a:tailEnd/>
              </a:ln>
              <a:effectLst/>
            </p:spPr>
            <p:txBody>
              <a:bodyPr>
                <a:spAutoFit/>
              </a:bodyPr>
              <a:lstStyle/>
              <a:p>
                <a:pPr>
                  <a:spcBef>
                    <a:spcPct val="50000"/>
                  </a:spcBef>
                </a:pP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𝑣</m:t>
                    </m:r>
                    <m:r>
                      <a:rPr lang="en-US" i="1" dirty="0" smtClean="0">
                        <a:solidFill>
                          <a:schemeClr val="hlink"/>
                        </a:solidFill>
                        <a:latin typeface="Cambria Math" panose="02040503050406030204" pitchFamily="18" charset="0"/>
                        <a:sym typeface="Symbol" pitchFamily="18" charset="2"/>
                      </a:rPr>
                      <m:t>=2.3</m:t>
                    </m:r>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7</m:t>
                        </m:r>
                      </m:sup>
                    </m:sSup>
                    <m:r>
                      <a:rPr lang="en-US" i="1" dirty="0">
                        <a:solidFill>
                          <a:schemeClr val="hlink"/>
                        </a:solidFill>
                        <a:latin typeface="Cambria Math" panose="02040503050406030204" pitchFamily="18" charset="0"/>
                        <a:sym typeface="Symbol" pitchFamily="18" charset="2"/>
                      </a:rPr>
                      <m:t> </m:t>
                    </m:r>
                  </m:oMath>
                </a14:m>
                <a:r>
                  <a:rPr lang="en-US" dirty="0">
                    <a:solidFill>
                      <a:schemeClr val="hlink"/>
                    </a:solidFill>
                    <a:sym typeface="Symbol" pitchFamily="18" charset="2"/>
                  </a:rPr>
                  <a:t>ms</a:t>
                </a:r>
                <a:r>
                  <a:rPr lang="en-US" baseline="30000" dirty="0">
                    <a:solidFill>
                      <a:schemeClr val="hlink"/>
                    </a:solidFill>
                    <a:sym typeface="Symbol" pitchFamily="18" charset="2"/>
                  </a:rPr>
                  <a:t>-1</a:t>
                </a:r>
                <a:r>
                  <a:rPr lang="en-US" dirty="0">
                    <a:solidFill>
                      <a:schemeClr val="hlink"/>
                    </a:solidFill>
                    <a:sym typeface="Symbol" pitchFamily="18" charset="2"/>
                  </a:rPr>
                  <a:t>. </a:t>
                </a:r>
              </a:p>
            </p:txBody>
          </p:sp>
        </mc:Choice>
        <mc:Fallback xmlns="">
          <p:sp>
            <p:nvSpPr>
              <p:cNvPr id="321556" name="Text Box 20"/>
              <p:cNvSpPr txBox="1">
                <a:spLocks noRot="1" noChangeAspect="1" noMove="1" noResize="1" noEditPoints="1" noAdjustHandles="1" noChangeArrowheads="1" noChangeShapeType="1" noTextEdit="1"/>
              </p:cNvSpPr>
              <p:nvPr/>
            </p:nvSpPr>
            <p:spPr bwMode="auto">
              <a:xfrm>
                <a:off x="2749047" y="6454488"/>
                <a:ext cx="3386137" cy="457200"/>
              </a:xfrm>
              <a:prstGeom prst="rect">
                <a:avLst/>
              </a:prstGeom>
              <a:blipFill>
                <a:blip r:embed="rId16"/>
                <a:stretch>
                  <a:fillRect t="-9333" b="-32000"/>
                </a:stretch>
              </a:blipFill>
              <a:ln w="9525">
                <a:noFill/>
                <a:miter lim="800000"/>
                <a:headEnd/>
                <a:tailEnd/>
              </a:ln>
              <a:effectLst/>
            </p:spPr>
            <p:txBody>
              <a:bodyPr/>
              <a:lstStyle/>
              <a:p>
                <a:r>
                  <a:rPr lang="en-US">
                    <a:noFill/>
                  </a:rPr>
                  <a:t> </a:t>
                </a:r>
              </a:p>
            </p:txBody>
          </p:sp>
        </mc:Fallback>
      </mc:AlternateContent>
      <p:sp>
        <p:nvSpPr>
          <p:cNvPr id="9012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90129" name="Picture 5"/>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704850" y="1814513"/>
            <a:ext cx="6627813" cy="3683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560"/>
                                        </p:tgtEl>
                                        <p:attrNameLst>
                                          <p:attrName>style.visibility</p:attrName>
                                        </p:attrNameLst>
                                      </p:cBhvr>
                                      <p:to>
                                        <p:strVal val="visible"/>
                                      </p:to>
                                    </p:set>
                                    <p:anim calcmode="lin" valueType="num">
                                      <p:cBhvr additive="base">
                                        <p:cTn id="7" dur="500" fill="hold"/>
                                        <p:tgtEl>
                                          <p:spTgt spid="321560"/>
                                        </p:tgtEl>
                                        <p:attrNameLst>
                                          <p:attrName>ppt_x</p:attrName>
                                        </p:attrNameLst>
                                      </p:cBhvr>
                                      <p:tavLst>
                                        <p:tav tm="0">
                                          <p:val>
                                            <p:strVal val="#ppt_x"/>
                                          </p:val>
                                        </p:tav>
                                        <p:tav tm="100000">
                                          <p:val>
                                            <p:strVal val="#ppt_x"/>
                                          </p:val>
                                        </p:tav>
                                      </p:tavLst>
                                    </p:anim>
                                    <p:anim calcmode="lin" valueType="num">
                                      <p:cBhvr additive="base">
                                        <p:cTn id="8" dur="500" fill="hold"/>
                                        <p:tgtEl>
                                          <p:spTgt spid="3215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544">
                                            <p:txEl>
                                              <p:pRg st="0" end="0"/>
                                            </p:txEl>
                                          </p:spTgt>
                                        </p:tgtEl>
                                        <p:attrNameLst>
                                          <p:attrName>style.visibility</p:attrName>
                                        </p:attrNameLst>
                                      </p:cBhvr>
                                      <p:to>
                                        <p:strVal val="visible"/>
                                      </p:to>
                                    </p:set>
                                    <p:anim calcmode="lin" valueType="num">
                                      <p:cBhvr additive="base">
                                        <p:cTn id="13" dur="500" fill="hold"/>
                                        <p:tgtEl>
                                          <p:spTgt spid="32154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543">
                                            <p:txEl>
                                              <p:pRg st="0" end="0"/>
                                            </p:txEl>
                                          </p:spTgt>
                                        </p:tgtEl>
                                        <p:attrNameLst>
                                          <p:attrName>style.visibility</p:attrName>
                                        </p:attrNameLst>
                                      </p:cBhvr>
                                      <p:to>
                                        <p:strVal val="visible"/>
                                      </p:to>
                                    </p:set>
                                    <p:anim calcmode="lin" valueType="num">
                                      <p:cBhvr additive="base">
                                        <p:cTn id="19" dur="500" fill="hold"/>
                                        <p:tgtEl>
                                          <p:spTgt spid="3215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1545">
                                            <p:txEl>
                                              <p:pRg st="0" end="0"/>
                                            </p:txEl>
                                          </p:spTgt>
                                        </p:tgtEl>
                                        <p:attrNameLst>
                                          <p:attrName>style.visibility</p:attrName>
                                        </p:attrNameLst>
                                      </p:cBhvr>
                                      <p:to>
                                        <p:strVal val="visible"/>
                                      </p:to>
                                    </p:set>
                                    <p:anim calcmode="lin" valueType="num">
                                      <p:cBhvr additive="base">
                                        <p:cTn id="25" dur="500" fill="hold"/>
                                        <p:tgtEl>
                                          <p:spTgt spid="32154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15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1546">
                                            <p:txEl>
                                              <p:pRg st="0" end="0"/>
                                            </p:txEl>
                                          </p:spTgt>
                                        </p:tgtEl>
                                        <p:attrNameLst>
                                          <p:attrName>style.visibility</p:attrName>
                                        </p:attrNameLst>
                                      </p:cBhvr>
                                      <p:to>
                                        <p:strVal val="visible"/>
                                      </p:to>
                                    </p:set>
                                    <p:anim calcmode="lin" valueType="num">
                                      <p:cBhvr additive="base">
                                        <p:cTn id="31" dur="500" fill="hold"/>
                                        <p:tgtEl>
                                          <p:spTgt spid="32154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1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1548">
                                            <p:txEl>
                                              <p:pRg st="0" end="0"/>
                                            </p:txEl>
                                          </p:spTgt>
                                        </p:tgtEl>
                                        <p:attrNameLst>
                                          <p:attrName>style.visibility</p:attrName>
                                        </p:attrNameLst>
                                      </p:cBhvr>
                                      <p:to>
                                        <p:strVal val="visible"/>
                                      </p:to>
                                    </p:set>
                                    <p:anim calcmode="lin" valueType="num">
                                      <p:cBhvr additive="base">
                                        <p:cTn id="37" dur="500" fill="hold"/>
                                        <p:tgtEl>
                                          <p:spTgt spid="32154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15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1549">
                                            <p:txEl>
                                              <p:pRg st="0" end="0"/>
                                            </p:txEl>
                                          </p:spTgt>
                                        </p:tgtEl>
                                        <p:attrNameLst>
                                          <p:attrName>style.visibility</p:attrName>
                                        </p:attrNameLst>
                                      </p:cBhvr>
                                      <p:to>
                                        <p:strVal val="visible"/>
                                      </p:to>
                                    </p:set>
                                    <p:anim calcmode="lin" valueType="num">
                                      <p:cBhvr additive="base">
                                        <p:cTn id="43" dur="500" fill="hold"/>
                                        <p:tgtEl>
                                          <p:spTgt spid="32154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15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1550">
                                            <p:txEl>
                                              <p:pRg st="0" end="0"/>
                                            </p:txEl>
                                          </p:spTgt>
                                        </p:tgtEl>
                                        <p:attrNameLst>
                                          <p:attrName>style.visibility</p:attrName>
                                        </p:attrNameLst>
                                      </p:cBhvr>
                                      <p:to>
                                        <p:strVal val="visible"/>
                                      </p:to>
                                    </p:set>
                                    <p:anim calcmode="lin" valueType="num">
                                      <p:cBhvr additive="base">
                                        <p:cTn id="49" dur="500" fill="hold"/>
                                        <p:tgtEl>
                                          <p:spTgt spid="32155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15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21554">
                                            <p:txEl>
                                              <p:pRg st="0" end="0"/>
                                            </p:txEl>
                                          </p:spTgt>
                                        </p:tgtEl>
                                        <p:attrNameLst>
                                          <p:attrName>style.visibility</p:attrName>
                                        </p:attrNameLst>
                                      </p:cBhvr>
                                      <p:to>
                                        <p:strVal val="visible"/>
                                      </p:to>
                                    </p:set>
                                    <p:anim calcmode="lin" valueType="num">
                                      <p:cBhvr additive="base">
                                        <p:cTn id="60" dur="500" fill="hold"/>
                                        <p:tgtEl>
                                          <p:spTgt spid="32155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215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21555">
                                            <p:txEl>
                                              <p:pRg st="0" end="0"/>
                                            </p:txEl>
                                          </p:spTgt>
                                        </p:tgtEl>
                                        <p:attrNameLst>
                                          <p:attrName>style.visibility</p:attrName>
                                        </p:attrNameLst>
                                      </p:cBhvr>
                                      <p:to>
                                        <p:strVal val="visible"/>
                                      </p:to>
                                    </p:set>
                                    <p:anim calcmode="lin" valueType="num">
                                      <p:cBhvr additive="base">
                                        <p:cTn id="66" dur="500" fill="hold"/>
                                        <p:tgtEl>
                                          <p:spTgt spid="321555">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1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21556">
                                            <p:txEl>
                                              <p:pRg st="0" end="0"/>
                                            </p:txEl>
                                          </p:spTgt>
                                        </p:tgtEl>
                                        <p:attrNameLst>
                                          <p:attrName>style.visibility</p:attrName>
                                        </p:attrNameLst>
                                      </p:cBhvr>
                                      <p:to>
                                        <p:strVal val="visible"/>
                                      </p:to>
                                    </p:set>
                                    <p:anim calcmode="lin" valueType="num">
                                      <p:cBhvr additive="base">
                                        <p:cTn id="72" dur="500" fill="hold"/>
                                        <p:tgtEl>
                                          <p:spTgt spid="321556">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215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2359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801813"/>
            <a:ext cx="7742238" cy="3698875"/>
          </a:xfrm>
          <a:prstGeom prst="rect">
            <a:avLst/>
          </a:prstGeom>
          <a:noFill/>
          <a:ln w="9525">
            <a:noFill/>
            <a:miter lim="800000"/>
            <a:headEnd/>
            <a:tailEnd/>
          </a:ln>
        </p:spPr>
      </p:pic>
      <p:sp>
        <p:nvSpPr>
          <p:cNvPr id="91140"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mc:AlternateContent xmlns:mc="http://schemas.openxmlformats.org/markup-compatibility/2006" xmlns:a14="http://schemas.microsoft.com/office/drawing/2010/main">
        <mc:Choice Requires="a14">
          <p:sp>
            <p:nvSpPr>
              <p:cNvPr id="323590" name="Text Box 6"/>
              <p:cNvSpPr txBox="1">
                <a:spLocks noChangeArrowheads="1"/>
              </p:cNvSpPr>
              <p:nvPr/>
            </p:nvSpPr>
            <p:spPr bwMode="auto">
              <a:xfrm>
                <a:off x="854075" y="5513388"/>
                <a:ext cx="6726238" cy="624082"/>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m:t>
                    </m:r>
                    <m:r>
                      <a:rPr lang="en-US" i="1" dirty="0" smtClean="0">
                        <a:solidFill>
                          <a:schemeClr val="hlink"/>
                        </a:solidFill>
                        <a:latin typeface="Cambria Math" panose="02040503050406030204" pitchFamily="18" charset="0"/>
                        <a:sym typeface="Symbol" pitchFamily="18" charset="2"/>
                      </a:rPr>
                      <m:t>𝐸</m:t>
                    </m:r>
                    <m:r>
                      <a:rPr lang="en-US"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err="1">
                                <a:solidFill>
                                  <a:schemeClr val="hlink"/>
                                </a:solidFill>
                                <a:latin typeface="Cambria Math" panose="02040503050406030204" pitchFamily="18" charset="0"/>
                                <a:cs typeface="Courier New" pitchFamily="49" charset="0"/>
                                <a:sym typeface="Symbol" pitchFamily="18" charset="2"/>
                              </a:rPr>
                              <m:t>𝑉</m:t>
                            </m:r>
                          </m:e>
                          <m:sub>
                            <m:r>
                              <a:rPr lang="en-US" b="0" i="1" dirty="0" smtClean="0">
                                <a:solidFill>
                                  <a:schemeClr val="hlink"/>
                                </a:solidFill>
                                <a:latin typeface="Cambria Math" panose="02040503050406030204" pitchFamily="18" charset="0"/>
                                <a:cs typeface="Courier New" pitchFamily="49" charset="0"/>
                                <a:sym typeface="Symbol" pitchFamily="18" charset="2"/>
                              </a:rPr>
                              <m:t>𝑒</m:t>
                            </m:r>
                          </m:sub>
                        </m:sSub>
                      </m:num>
                      <m:den>
                        <m:r>
                          <a:rPr lang="en-US" i="1" dirty="0" smtClean="0">
                            <a:solidFill>
                              <a:schemeClr val="hlink"/>
                            </a:solidFill>
                            <a:latin typeface="Cambria Math" panose="02040503050406030204" pitchFamily="18" charset="0"/>
                            <a:ea typeface="Cambria Math" panose="02040503050406030204" pitchFamily="18" charset="0"/>
                            <a:cs typeface="Courier New" pitchFamily="49" charset="0"/>
                            <a:sym typeface="Symbol" pitchFamily="18" charset="2"/>
                          </a:rPr>
                          <m:t>∆</m:t>
                        </m:r>
                        <m:r>
                          <a:rPr lang="en-US" i="1" dirty="0">
                            <a:solidFill>
                              <a:schemeClr val="hlink"/>
                            </a:solidFill>
                            <a:latin typeface="Cambria Math" panose="02040503050406030204" pitchFamily="18" charset="0"/>
                            <a:cs typeface="Courier New" pitchFamily="49" charset="0"/>
                            <a:sym typeface="Symbol" pitchFamily="18" charset="2"/>
                          </a:rPr>
                          <m:t>𝑟</m:t>
                        </m:r>
                      </m:den>
                    </m:f>
                    <m:r>
                      <a:rPr lang="en-US" i="1" dirty="0">
                        <a:solidFill>
                          <a:schemeClr val="hlink"/>
                        </a:solidFill>
                        <a:latin typeface="Cambria Math" panose="02040503050406030204" pitchFamily="18" charset="0"/>
                        <a:cs typeface="Courier New" pitchFamily="49" charset="0"/>
                        <a:sym typeface="Symbol" pitchFamily="18" charset="2"/>
                      </a:rPr>
                      <m:t>=</m:t>
                    </m:r>
                    <m:f>
                      <m:fPr>
                        <m:ctrlPr>
                          <a:rPr lang="en-US" i="1" dirty="0">
                            <a:solidFill>
                              <a:schemeClr val="hlink"/>
                            </a:solidFill>
                            <a:latin typeface="Cambria Math" panose="02040503050406030204" pitchFamily="18" charset="0"/>
                            <a:cs typeface="Courier New" pitchFamily="49" charset="0"/>
                            <a:sym typeface="Symbol" pitchFamily="18" charset="2"/>
                          </a:rPr>
                        </m:ctrlPr>
                      </m:fPr>
                      <m:num>
                        <m:r>
                          <a:rPr lang="en-US" i="1" dirty="0">
                            <a:solidFill>
                              <a:schemeClr val="hlink"/>
                            </a:solidFill>
                            <a:latin typeface="Cambria Math" panose="02040503050406030204" pitchFamily="18" charset="0"/>
                            <a:cs typeface="Courier New" pitchFamily="49" charset="0"/>
                            <a:sym typeface="Symbol" pitchFamily="18" charset="2"/>
                          </a:rPr>
                          <m:t>80</m:t>
                        </m:r>
                        <m:r>
                          <a:rPr lang="en-US" b="0" i="1" dirty="0" smtClean="0">
                            <a:solidFill>
                              <a:schemeClr val="hlink"/>
                            </a:solidFill>
                            <a:latin typeface="Cambria Math" panose="02040503050406030204" pitchFamily="18" charset="0"/>
                            <a:cs typeface="Courier New" pitchFamily="49" charset="0"/>
                            <a:sym typeface="Symbol" pitchFamily="18" charset="2"/>
                          </a:rPr>
                          <m:t>−</m:t>
                        </m:r>
                        <m:r>
                          <a:rPr lang="en-US" i="1" dirty="0">
                            <a:solidFill>
                              <a:schemeClr val="hlink"/>
                            </a:solidFill>
                            <a:latin typeface="Cambria Math" panose="02040503050406030204" pitchFamily="18" charset="0"/>
                            <a:cs typeface="Courier New" pitchFamily="49" charset="0"/>
                            <a:sym typeface="Symbol" pitchFamily="18" charset="2"/>
                          </a:rPr>
                          <m:t>20</m:t>
                        </m:r>
                      </m:num>
                      <m:den>
                        <m:r>
                          <a:rPr lang="en-US" i="1" dirty="0">
                            <a:solidFill>
                              <a:schemeClr val="hlink"/>
                            </a:solidFill>
                            <a:latin typeface="Cambria Math" panose="02040503050406030204" pitchFamily="18" charset="0"/>
                            <a:cs typeface="Courier New" pitchFamily="49" charset="0"/>
                            <a:sym typeface="Symbol" pitchFamily="18" charset="2"/>
                          </a:rPr>
                          <m:t>0.1</m:t>
                        </m:r>
                      </m:den>
                    </m:f>
                    <m:r>
                      <a:rPr lang="en-US" i="1" dirty="0">
                        <a:solidFill>
                          <a:schemeClr val="hlink"/>
                        </a:solidFill>
                        <a:latin typeface="Cambria Math" panose="02040503050406030204" pitchFamily="18" charset="0"/>
                        <a:cs typeface="Courier New" pitchFamily="49" charset="0"/>
                        <a:sym typeface="Symbol" pitchFamily="18" charset="2"/>
                      </a:rPr>
                      <m:t>=600.</m:t>
                    </m:r>
                  </m:oMath>
                </a14:m>
                <a:endParaRPr lang="en-US" dirty="0">
                  <a:solidFill>
                    <a:schemeClr val="hlink"/>
                  </a:solidFill>
                  <a:cs typeface="Courier New" pitchFamily="49" charset="0"/>
                  <a:sym typeface="Symbol" pitchFamily="18" charset="2"/>
                </a:endParaRPr>
              </a:p>
            </p:txBody>
          </p:sp>
        </mc:Choice>
        <mc:Fallback xmlns="">
          <p:sp>
            <p:nvSpPr>
              <p:cNvPr id="323590" name="Text Box 6"/>
              <p:cNvSpPr txBox="1">
                <a:spLocks noRot="1" noChangeAspect="1" noMove="1" noResize="1" noEditPoints="1" noAdjustHandles="1" noChangeArrowheads="1" noChangeShapeType="1" noTextEdit="1"/>
              </p:cNvSpPr>
              <p:nvPr/>
            </p:nvSpPr>
            <p:spPr bwMode="auto">
              <a:xfrm>
                <a:off x="854075" y="5513388"/>
                <a:ext cx="6726238" cy="624082"/>
              </a:xfrm>
              <a:prstGeom prst="rect">
                <a:avLst/>
              </a:prstGeom>
              <a:blipFill>
                <a:blip r:embed="rId8"/>
                <a:stretch>
                  <a:fillRect l="-1360" b="-6796"/>
                </a:stretch>
              </a:blipFill>
              <a:ln w="9525">
                <a:noFill/>
                <a:miter lim="800000"/>
                <a:headEnd/>
                <a:tailEnd/>
              </a:ln>
              <a:effectLst/>
            </p:spPr>
            <p:txBody>
              <a:bodyPr/>
              <a:lstStyle/>
              <a:p>
                <a:r>
                  <a:rPr lang="en-US">
                    <a:noFill/>
                  </a:rPr>
                  <a:t> </a:t>
                </a:r>
              </a:p>
            </p:txBody>
          </p:sp>
        </mc:Fallback>
      </mc:AlternateContent>
      <p:sp>
        <p:nvSpPr>
          <p:cNvPr id="323591" name="Oval 7"/>
          <p:cNvSpPr>
            <a:spLocks noChangeArrowheads="1"/>
          </p:cNvSpPr>
          <p:nvPr/>
        </p:nvSpPr>
        <p:spPr bwMode="auto">
          <a:xfrm>
            <a:off x="4445000" y="5087938"/>
            <a:ext cx="407988" cy="406400"/>
          </a:xfrm>
          <a:prstGeom prst="ellipse">
            <a:avLst/>
          </a:prstGeom>
          <a:noFill/>
          <a:ln w="28575">
            <a:solidFill>
              <a:srgbClr val="FF0000"/>
            </a:solidFill>
            <a:round/>
            <a:headEnd/>
            <a:tailEnd/>
          </a:ln>
        </p:spPr>
        <p:txBody>
          <a:bodyPr wrap="none" anchor="ctr"/>
          <a:lstStyle/>
          <a:p>
            <a:endParaRPr lang="en-US"/>
          </a:p>
        </p:txBody>
      </p:sp>
      <p:sp>
        <p:nvSpPr>
          <p:cNvPr id="323592" name="Line 8"/>
          <p:cNvSpPr>
            <a:spLocks noChangeShapeType="1"/>
          </p:cNvSpPr>
          <p:nvPr/>
        </p:nvSpPr>
        <p:spPr bwMode="auto">
          <a:xfrm>
            <a:off x="4748213" y="2678113"/>
            <a:ext cx="2946400" cy="0"/>
          </a:xfrm>
          <a:prstGeom prst="line">
            <a:avLst/>
          </a:prstGeom>
          <a:noFill/>
          <a:ln w="76200">
            <a:solidFill>
              <a:srgbClr val="FF6600">
                <a:alpha val="38823"/>
              </a:srgbClr>
            </a:solidFill>
            <a:round/>
            <a:headEnd/>
            <a:tailEnd/>
          </a:ln>
        </p:spPr>
        <p:txBody>
          <a:bodyPr/>
          <a:lstStyle/>
          <a:p>
            <a:endParaRPr lang="en-US"/>
          </a:p>
        </p:txBody>
      </p:sp>
      <p:sp>
        <p:nvSpPr>
          <p:cNvPr id="323593" name="Line 9"/>
          <p:cNvSpPr>
            <a:spLocks noChangeShapeType="1"/>
          </p:cNvSpPr>
          <p:nvPr/>
        </p:nvSpPr>
        <p:spPr bwMode="auto">
          <a:xfrm>
            <a:off x="4733925" y="4191000"/>
            <a:ext cx="2952750" cy="0"/>
          </a:xfrm>
          <a:prstGeom prst="line">
            <a:avLst/>
          </a:prstGeom>
          <a:noFill/>
          <a:ln w="76200">
            <a:solidFill>
              <a:srgbClr val="FF6600">
                <a:alpha val="38823"/>
              </a:srgbClr>
            </a:solidFill>
            <a:round/>
            <a:headEnd/>
            <a:tailEnd/>
          </a:ln>
        </p:spPr>
        <p:txBody>
          <a:bodyPr/>
          <a:lstStyle/>
          <a:p>
            <a:endParaRPr lang="en-US"/>
          </a:p>
        </p:txBody>
      </p:sp>
      <p:sp>
        <p:nvSpPr>
          <p:cNvPr id="9114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3596"/>
                                        </p:tgtEl>
                                        <p:attrNameLst>
                                          <p:attrName>style.visibility</p:attrName>
                                        </p:attrNameLst>
                                      </p:cBhvr>
                                      <p:to>
                                        <p:strVal val="visible"/>
                                      </p:to>
                                    </p:set>
                                    <p:anim calcmode="lin" valueType="num">
                                      <p:cBhvr additive="base">
                                        <p:cTn id="7" dur="500" fill="hold"/>
                                        <p:tgtEl>
                                          <p:spTgt spid="323596"/>
                                        </p:tgtEl>
                                        <p:attrNameLst>
                                          <p:attrName>ppt_x</p:attrName>
                                        </p:attrNameLst>
                                      </p:cBhvr>
                                      <p:tavLst>
                                        <p:tav tm="0">
                                          <p:val>
                                            <p:strVal val="#ppt_x"/>
                                          </p:val>
                                        </p:tav>
                                        <p:tav tm="100000">
                                          <p:val>
                                            <p:strVal val="#ppt_x"/>
                                          </p:val>
                                        </p:tav>
                                      </p:tavLst>
                                    </p:anim>
                                    <p:anim calcmode="lin" valueType="num">
                                      <p:cBhvr additive="base">
                                        <p:cTn id="8" dur="500" fill="hold"/>
                                        <p:tgtEl>
                                          <p:spTgt spid="3235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23592"/>
                                        </p:tgtEl>
                                        <p:attrNameLst>
                                          <p:attrName>style.visibility</p:attrName>
                                        </p:attrNameLst>
                                      </p:cBhvr>
                                      <p:to>
                                        <p:strVal val="visible"/>
                                      </p:to>
                                    </p:set>
                                    <p:animEffect transition="in" filter="wipe(left)">
                                      <p:cBhvr>
                                        <p:cTn id="13" dur="500"/>
                                        <p:tgtEl>
                                          <p:spTgt spid="32359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323593"/>
                                        </p:tgtEl>
                                        <p:attrNameLst>
                                          <p:attrName>style.visibility</p:attrName>
                                        </p:attrNameLst>
                                      </p:cBhvr>
                                      <p:to>
                                        <p:strVal val="visible"/>
                                      </p:to>
                                    </p:set>
                                    <p:animEffect transition="in" filter="wipe(left)">
                                      <p:cBhvr>
                                        <p:cTn id="16" dur="500"/>
                                        <p:tgtEl>
                                          <p:spTgt spid="323593"/>
                                        </p:tgtEl>
                                      </p:cBhvr>
                                    </p:animEffect>
                                  </p:childTnLst>
                                  <p:subTnLst>
                                    <p:audio>
                                      <p:cMediaNode>
                                        <p:cTn display="0" masterRel="sameClick">
                                          <p:stCondLst>
                                            <p:cond evt="begin" delay="0">
                                              <p:tn val="14"/>
                                            </p:cond>
                                          </p:stCondLst>
                                          <p:endCondLst>
                                            <p:cond evt="onStopAudio" delay="0">
                                              <p:tgtEl>
                                                <p:sldTgt/>
                                              </p:tgtEl>
                                            </p:cond>
                                          </p:endCondLst>
                                        </p:cTn>
                                        <p:tgtEl>
                                          <p:sndTgt r:embed="rId5" name="voltage.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23590">
                                            <p:txEl>
                                              <p:pRg st="0" end="0"/>
                                            </p:txEl>
                                          </p:spTgt>
                                        </p:tgtEl>
                                        <p:attrNameLst>
                                          <p:attrName>style.visibility</p:attrName>
                                        </p:attrNameLst>
                                      </p:cBhvr>
                                      <p:to>
                                        <p:strVal val="visible"/>
                                      </p:to>
                                    </p:set>
                                    <p:anim calcmode="lin" valueType="num">
                                      <p:cBhvr additive="base">
                                        <p:cTn id="21" dur="500" fill="hold"/>
                                        <p:tgtEl>
                                          <p:spTgt spid="32359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35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323591"/>
                                        </p:tgtEl>
                                        <p:attrNameLst>
                                          <p:attrName>style.visibility</p:attrName>
                                        </p:attrNameLst>
                                      </p:cBhvr>
                                      <p:to>
                                        <p:strVal val="visible"/>
                                      </p:to>
                                    </p:set>
                                    <p:anim calcmode="lin" valueType="num">
                                      <p:cBhvr>
                                        <p:cTn id="27" dur="500" fill="hold"/>
                                        <p:tgtEl>
                                          <p:spTgt spid="323591"/>
                                        </p:tgtEl>
                                        <p:attrNameLst>
                                          <p:attrName>ppt_w</p:attrName>
                                        </p:attrNameLst>
                                      </p:cBhvr>
                                      <p:tavLst>
                                        <p:tav tm="0">
                                          <p:val>
                                            <p:fltVal val="0"/>
                                          </p:val>
                                        </p:tav>
                                        <p:tav tm="100000">
                                          <p:val>
                                            <p:strVal val="#ppt_w"/>
                                          </p:val>
                                        </p:tav>
                                      </p:tavLst>
                                    </p:anim>
                                    <p:anim calcmode="lin" valueType="num">
                                      <p:cBhvr>
                                        <p:cTn id="28" dur="500" fill="hold"/>
                                        <p:tgtEl>
                                          <p:spTgt spid="323591"/>
                                        </p:tgtEl>
                                        <p:attrNameLst>
                                          <p:attrName>ppt_h</p:attrName>
                                        </p:attrNameLst>
                                      </p:cBhvr>
                                      <p:tavLst>
                                        <p:tav tm="0">
                                          <p:val>
                                            <p:fltVal val="0"/>
                                          </p:val>
                                        </p:tav>
                                        <p:tav tm="100000">
                                          <p:val>
                                            <p:strVal val="#ppt_h"/>
                                          </p:val>
                                        </p:tav>
                                      </p:tavLst>
                                    </p:anim>
                                    <p:animEffect transition="in" filter="fade">
                                      <p:cBhvr>
                                        <p:cTn id="29" dur="500"/>
                                        <p:tgtEl>
                                          <p:spTgt spid="323591"/>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1" grpId="0" animBg="1"/>
      <p:bldP spid="323592" grpId="0" animBg="1"/>
      <p:bldP spid="32359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2564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5325" y="1790700"/>
            <a:ext cx="7750175" cy="4816475"/>
          </a:xfrm>
          <a:prstGeom prst="rect">
            <a:avLst/>
          </a:prstGeom>
          <a:noFill/>
          <a:ln w="9525">
            <a:noFill/>
            <a:miter lim="800000"/>
            <a:headEnd/>
            <a:tailEnd/>
          </a:ln>
        </p:spPr>
      </p:pic>
      <p:sp>
        <p:nvSpPr>
          <p:cNvPr id="92164"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25638" name="Oval 6"/>
          <p:cNvSpPr>
            <a:spLocks noChangeArrowheads="1"/>
          </p:cNvSpPr>
          <p:nvPr/>
        </p:nvSpPr>
        <p:spPr bwMode="auto">
          <a:xfrm>
            <a:off x="717550" y="3449638"/>
            <a:ext cx="403225" cy="403225"/>
          </a:xfrm>
          <a:prstGeom prst="ellipse">
            <a:avLst/>
          </a:prstGeom>
          <a:noFill/>
          <a:ln w="28575">
            <a:solidFill>
              <a:srgbClr val="FF0000"/>
            </a:solidFill>
            <a:round/>
            <a:headEnd/>
            <a:tailEnd/>
          </a:ln>
        </p:spPr>
        <p:txBody>
          <a:bodyPr wrap="none" anchor="ctr"/>
          <a:lstStyle/>
          <a:p>
            <a:endParaRPr lang="en-US"/>
          </a:p>
        </p:txBody>
      </p:sp>
      <p:sp>
        <p:nvSpPr>
          <p:cNvPr id="9216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641"/>
                                        </p:tgtEl>
                                        <p:attrNameLst>
                                          <p:attrName>style.visibility</p:attrName>
                                        </p:attrNameLst>
                                      </p:cBhvr>
                                      <p:to>
                                        <p:strVal val="visible"/>
                                      </p:to>
                                    </p:set>
                                    <p:anim calcmode="lin" valueType="num">
                                      <p:cBhvr additive="base">
                                        <p:cTn id="7" dur="500" fill="hold"/>
                                        <p:tgtEl>
                                          <p:spTgt spid="325641"/>
                                        </p:tgtEl>
                                        <p:attrNameLst>
                                          <p:attrName>ppt_x</p:attrName>
                                        </p:attrNameLst>
                                      </p:cBhvr>
                                      <p:tavLst>
                                        <p:tav tm="0">
                                          <p:val>
                                            <p:strVal val="#ppt_x"/>
                                          </p:val>
                                        </p:tav>
                                        <p:tav tm="100000">
                                          <p:val>
                                            <p:strVal val="#ppt_x"/>
                                          </p:val>
                                        </p:tav>
                                      </p:tavLst>
                                    </p:anim>
                                    <p:anim calcmode="lin" valueType="num">
                                      <p:cBhvr additive="base">
                                        <p:cTn id="8" dur="500" fill="hold"/>
                                        <p:tgtEl>
                                          <p:spTgt spid="3256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25638"/>
                                        </p:tgtEl>
                                        <p:attrNameLst>
                                          <p:attrName>style.visibility</p:attrName>
                                        </p:attrNameLst>
                                      </p:cBhvr>
                                      <p:to>
                                        <p:strVal val="visible"/>
                                      </p:to>
                                    </p:set>
                                    <p:anim calcmode="lin" valueType="num">
                                      <p:cBhvr>
                                        <p:cTn id="13" dur="500" fill="hold"/>
                                        <p:tgtEl>
                                          <p:spTgt spid="325638"/>
                                        </p:tgtEl>
                                        <p:attrNameLst>
                                          <p:attrName>ppt_w</p:attrName>
                                        </p:attrNameLst>
                                      </p:cBhvr>
                                      <p:tavLst>
                                        <p:tav tm="0">
                                          <p:val>
                                            <p:fltVal val="0"/>
                                          </p:val>
                                        </p:tav>
                                        <p:tav tm="100000">
                                          <p:val>
                                            <p:strVal val="#ppt_w"/>
                                          </p:val>
                                        </p:tav>
                                      </p:tavLst>
                                    </p:anim>
                                    <p:anim calcmode="lin" valueType="num">
                                      <p:cBhvr>
                                        <p:cTn id="14" dur="500" fill="hold"/>
                                        <p:tgtEl>
                                          <p:spTgt spid="325638"/>
                                        </p:tgtEl>
                                        <p:attrNameLst>
                                          <p:attrName>ppt_h</p:attrName>
                                        </p:attrNameLst>
                                      </p:cBhvr>
                                      <p:tavLst>
                                        <p:tav tm="0">
                                          <p:val>
                                            <p:fltVal val="0"/>
                                          </p:val>
                                        </p:tav>
                                        <p:tav tm="100000">
                                          <p:val>
                                            <p:strVal val="#ppt_h"/>
                                          </p:val>
                                        </p:tav>
                                      </p:tavLst>
                                    </p:anim>
                                    <p:animEffect transition="in" filter="fade">
                                      <p:cBhvr>
                                        <p:cTn id="15" dur="500"/>
                                        <p:tgtEl>
                                          <p:spTgt spid="325638"/>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27698"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785938"/>
            <a:ext cx="7766050" cy="4659312"/>
          </a:xfrm>
          <a:prstGeom prst="rect">
            <a:avLst/>
          </a:prstGeom>
          <a:noFill/>
          <a:ln w="9525">
            <a:noFill/>
            <a:miter lim="800000"/>
            <a:headEnd/>
            <a:tailEnd/>
          </a:ln>
        </p:spPr>
      </p:pic>
      <p:sp>
        <p:nvSpPr>
          <p:cNvPr id="93188"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27688" name="Oval 8"/>
          <p:cNvSpPr>
            <a:spLocks noChangeArrowheads="1"/>
          </p:cNvSpPr>
          <p:nvPr/>
        </p:nvSpPr>
        <p:spPr bwMode="auto">
          <a:xfrm>
            <a:off x="6721475" y="2811463"/>
            <a:ext cx="119063" cy="119062"/>
          </a:xfrm>
          <a:prstGeom prst="ellipse">
            <a:avLst/>
          </a:prstGeom>
          <a:solidFill>
            <a:srgbClr val="FF0000"/>
          </a:solidFill>
          <a:ln w="9525">
            <a:solidFill>
              <a:schemeClr val="tx1"/>
            </a:solidFill>
            <a:round/>
            <a:headEnd/>
            <a:tailEnd/>
          </a:ln>
        </p:spPr>
        <p:txBody>
          <a:bodyPr wrap="none" anchor="ctr"/>
          <a:lstStyle/>
          <a:p>
            <a:endParaRPr lang="en-US"/>
          </a:p>
        </p:txBody>
      </p:sp>
      <p:sp>
        <p:nvSpPr>
          <p:cNvPr id="327689" name="Freeform 9"/>
          <p:cNvSpPr>
            <a:spLocks/>
          </p:cNvSpPr>
          <p:nvPr/>
        </p:nvSpPr>
        <p:spPr bwMode="auto">
          <a:xfrm>
            <a:off x="5870575" y="2286000"/>
            <a:ext cx="1931988" cy="585788"/>
          </a:xfrm>
          <a:custGeom>
            <a:avLst/>
            <a:gdLst>
              <a:gd name="T0" fmla="*/ 0 w 1076"/>
              <a:gd name="T1" fmla="*/ 0 h 296"/>
              <a:gd name="T2" fmla="*/ 508 w 1076"/>
              <a:gd name="T3" fmla="*/ 296 h 296"/>
              <a:gd name="T4" fmla="*/ 1076 w 1076"/>
              <a:gd name="T5" fmla="*/ 0 h 296"/>
              <a:gd name="T6" fmla="*/ 0 60000 65536"/>
              <a:gd name="T7" fmla="*/ 0 60000 65536"/>
              <a:gd name="T8" fmla="*/ 0 60000 65536"/>
              <a:gd name="T9" fmla="*/ 0 w 1076"/>
              <a:gd name="T10" fmla="*/ 0 h 296"/>
              <a:gd name="T11" fmla="*/ 1076 w 1076"/>
              <a:gd name="T12" fmla="*/ 296 h 296"/>
            </a:gdLst>
            <a:ahLst/>
            <a:cxnLst>
              <a:cxn ang="T6">
                <a:pos x="T0" y="T1"/>
              </a:cxn>
              <a:cxn ang="T7">
                <a:pos x="T2" y="T3"/>
              </a:cxn>
              <a:cxn ang="T8">
                <a:pos x="T4" y="T5"/>
              </a:cxn>
            </a:cxnLst>
            <a:rect l="T9" t="T10" r="T11" b="T12"/>
            <a:pathLst>
              <a:path w="1076" h="296">
                <a:moveTo>
                  <a:pt x="0" y="0"/>
                </a:moveTo>
                <a:lnTo>
                  <a:pt x="508" y="296"/>
                </a:lnTo>
                <a:lnTo>
                  <a:pt x="1076" y="0"/>
                </a:lnTo>
              </a:path>
            </a:pathLst>
          </a:custGeom>
          <a:noFill/>
          <a:ln w="9525" cap="flat">
            <a:solidFill>
              <a:srgbClr val="FF0000"/>
            </a:solidFill>
            <a:prstDash val="dash"/>
            <a:round/>
            <a:headEnd/>
            <a:tailEnd/>
          </a:ln>
        </p:spPr>
        <p:txBody>
          <a:bodyPr/>
          <a:lstStyle/>
          <a:p>
            <a:endParaRPr lang="en-US"/>
          </a:p>
        </p:txBody>
      </p:sp>
      <p:sp>
        <p:nvSpPr>
          <p:cNvPr id="327690" name="Freeform 10"/>
          <p:cNvSpPr>
            <a:spLocks/>
          </p:cNvSpPr>
          <p:nvPr/>
        </p:nvSpPr>
        <p:spPr bwMode="auto">
          <a:xfrm>
            <a:off x="5899150" y="2859088"/>
            <a:ext cx="1903413" cy="1358900"/>
          </a:xfrm>
          <a:custGeom>
            <a:avLst/>
            <a:gdLst>
              <a:gd name="T0" fmla="*/ 0 w 1061"/>
              <a:gd name="T1" fmla="*/ 750 h 750"/>
              <a:gd name="T2" fmla="*/ 508 w 1061"/>
              <a:gd name="T3" fmla="*/ 0 h 750"/>
              <a:gd name="T4" fmla="*/ 1061 w 1061"/>
              <a:gd name="T5" fmla="*/ 750 h 750"/>
              <a:gd name="T6" fmla="*/ 0 60000 65536"/>
              <a:gd name="T7" fmla="*/ 0 60000 65536"/>
              <a:gd name="T8" fmla="*/ 0 60000 65536"/>
              <a:gd name="T9" fmla="*/ 0 w 1061"/>
              <a:gd name="T10" fmla="*/ 0 h 750"/>
              <a:gd name="T11" fmla="*/ 1061 w 1061"/>
              <a:gd name="T12" fmla="*/ 750 h 750"/>
            </a:gdLst>
            <a:ahLst/>
            <a:cxnLst>
              <a:cxn ang="T6">
                <a:pos x="T0" y="T1"/>
              </a:cxn>
              <a:cxn ang="T7">
                <a:pos x="T2" y="T3"/>
              </a:cxn>
              <a:cxn ang="T8">
                <a:pos x="T4" y="T5"/>
              </a:cxn>
            </a:cxnLst>
            <a:rect l="T9" t="T10" r="T11" b="T12"/>
            <a:pathLst>
              <a:path w="1061" h="750">
                <a:moveTo>
                  <a:pt x="0" y="750"/>
                </a:moveTo>
                <a:lnTo>
                  <a:pt x="508" y="0"/>
                </a:lnTo>
                <a:lnTo>
                  <a:pt x="1061" y="750"/>
                </a:lnTo>
              </a:path>
            </a:pathLst>
          </a:custGeom>
          <a:noFill/>
          <a:ln w="9525" cap="flat">
            <a:solidFill>
              <a:srgbClr val="FF0000"/>
            </a:solidFill>
            <a:prstDash val="dash"/>
            <a:round/>
            <a:headEnd/>
            <a:tailEnd/>
          </a:ln>
        </p:spPr>
        <p:txBody>
          <a:bodyPr/>
          <a:lstStyle/>
          <a:p>
            <a:endParaRPr lang="en-US"/>
          </a:p>
        </p:txBody>
      </p:sp>
      <mc:AlternateContent xmlns:mc="http://schemas.openxmlformats.org/markup-compatibility/2006" xmlns:a14="http://schemas.microsoft.com/office/drawing/2010/main">
        <mc:Choice Requires="a14">
          <p:sp>
            <p:nvSpPr>
              <p:cNvPr id="327691" name="Text Box 11"/>
              <p:cNvSpPr txBox="1">
                <a:spLocks noChangeArrowheads="1"/>
              </p:cNvSpPr>
              <p:nvPr/>
            </p:nvSpPr>
            <p:spPr bwMode="auto">
              <a:xfrm>
                <a:off x="757238" y="6027738"/>
                <a:ext cx="7516812" cy="830997"/>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On the x-axis </a:t>
                </a:r>
                <a14:m>
                  <m:oMath xmlns:m="http://schemas.openxmlformats.org/officeDocument/2006/math">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𝑉</m:t>
                        </m:r>
                      </m:e>
                      <m:sub>
                        <m:r>
                          <a:rPr lang="en-US" b="0" i="1" dirty="0" smtClean="0">
                            <a:solidFill>
                              <a:schemeClr val="hlink"/>
                            </a:solidFill>
                            <a:latin typeface="Cambria Math" panose="02040503050406030204" pitchFamily="18" charset="0"/>
                            <a:sym typeface="Symbol" pitchFamily="18" charset="2"/>
                          </a:rPr>
                          <m:t>𝑒</m:t>
                        </m:r>
                      </m:sub>
                    </m:sSub>
                    <m:r>
                      <a:rPr lang="en-US" i="1" dirty="0">
                        <a:solidFill>
                          <a:schemeClr val="hlink"/>
                        </a:solidFill>
                        <a:latin typeface="Cambria Math" panose="02040503050406030204" pitchFamily="18" charset="0"/>
                        <a:sym typeface="Symbol" pitchFamily="18" charset="2"/>
                      </a:rPr>
                      <m:t> 0 </m:t>
                    </m:r>
                  </m:oMath>
                </a14:m>
                <a:r>
                  <a:rPr lang="en-US" dirty="0">
                    <a:solidFill>
                      <a:schemeClr val="hlink"/>
                    </a:solidFill>
                    <a:sym typeface="Symbol" pitchFamily="18" charset="2"/>
                  </a:rPr>
                  <a:t>since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𝑟</m:t>
                    </m:r>
                  </m:oMath>
                </a14:m>
                <a:r>
                  <a:rPr lang="en-US" dirty="0">
                    <a:solidFill>
                      <a:schemeClr val="hlink"/>
                    </a:solidFill>
                    <a:sym typeface="Symbol" pitchFamily="18" charset="2"/>
                  </a:rPr>
                  <a:t> is                                      DIFFERENT for the paired Qs.</a:t>
                </a:r>
                <a:endParaRPr lang="en-US" dirty="0">
                  <a:solidFill>
                    <a:schemeClr val="hlink"/>
                  </a:solidFill>
                  <a:cs typeface="Courier New" pitchFamily="49" charset="0"/>
                  <a:sym typeface="Symbol" pitchFamily="18" charset="2"/>
                </a:endParaRPr>
              </a:p>
            </p:txBody>
          </p:sp>
        </mc:Choice>
        <mc:Fallback xmlns="">
          <p:sp>
            <p:nvSpPr>
              <p:cNvPr id="327691" name="Text Box 11"/>
              <p:cNvSpPr txBox="1">
                <a:spLocks noRot="1" noChangeAspect="1" noMove="1" noResize="1" noEditPoints="1" noAdjustHandles="1" noChangeArrowheads="1" noChangeShapeType="1" noTextEdit="1"/>
              </p:cNvSpPr>
              <p:nvPr/>
            </p:nvSpPr>
            <p:spPr bwMode="auto">
              <a:xfrm>
                <a:off x="757238" y="6027738"/>
                <a:ext cx="7516812" cy="830997"/>
              </a:xfrm>
              <a:prstGeom prst="rect">
                <a:avLst/>
              </a:prstGeom>
              <a:blipFill>
                <a:blip r:embed="rId8"/>
                <a:stretch>
                  <a:fillRect l="-1217" t="-5882" r="-487" b="-16912"/>
                </a:stretch>
              </a:blipFill>
              <a:ln w="9525">
                <a:noFill/>
                <a:miter lim="800000"/>
                <a:headEnd/>
                <a:tailEnd/>
              </a:ln>
              <a:effectLst/>
            </p:spPr>
            <p:txBody>
              <a:bodyPr/>
              <a:lstStyle/>
              <a:p>
                <a:r>
                  <a:rPr lang="en-US">
                    <a:noFill/>
                  </a:rPr>
                  <a:t> </a:t>
                </a:r>
              </a:p>
            </p:txBody>
          </p:sp>
        </mc:Fallback>
      </mc:AlternateContent>
      <p:sp>
        <p:nvSpPr>
          <p:cNvPr id="327692" name="Oval 12"/>
          <p:cNvSpPr>
            <a:spLocks noChangeArrowheads="1"/>
          </p:cNvSpPr>
          <p:nvPr/>
        </p:nvSpPr>
        <p:spPr bwMode="auto">
          <a:xfrm>
            <a:off x="7145338" y="3133725"/>
            <a:ext cx="119062" cy="119063"/>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327693" name="Freeform 13"/>
          <p:cNvSpPr>
            <a:spLocks/>
          </p:cNvSpPr>
          <p:nvPr/>
        </p:nvSpPr>
        <p:spPr bwMode="auto">
          <a:xfrm>
            <a:off x="5913438" y="3195638"/>
            <a:ext cx="1889125" cy="992187"/>
          </a:xfrm>
          <a:custGeom>
            <a:avLst/>
            <a:gdLst>
              <a:gd name="T0" fmla="*/ 1069 w 1069"/>
              <a:gd name="T1" fmla="*/ 531 h 538"/>
              <a:gd name="T2" fmla="*/ 728 w 1069"/>
              <a:gd name="T3" fmla="*/ 0 h 538"/>
              <a:gd name="T4" fmla="*/ 0 w 1069"/>
              <a:gd name="T5" fmla="*/ 538 h 538"/>
              <a:gd name="T6" fmla="*/ 0 60000 65536"/>
              <a:gd name="T7" fmla="*/ 0 60000 65536"/>
              <a:gd name="T8" fmla="*/ 0 60000 65536"/>
              <a:gd name="T9" fmla="*/ 0 w 1069"/>
              <a:gd name="T10" fmla="*/ 0 h 538"/>
              <a:gd name="T11" fmla="*/ 1069 w 1069"/>
              <a:gd name="T12" fmla="*/ 538 h 538"/>
            </a:gdLst>
            <a:ahLst/>
            <a:cxnLst>
              <a:cxn ang="T6">
                <a:pos x="T0" y="T1"/>
              </a:cxn>
              <a:cxn ang="T7">
                <a:pos x="T2" y="T3"/>
              </a:cxn>
              <a:cxn ang="T8">
                <a:pos x="T4" y="T5"/>
              </a:cxn>
            </a:cxnLst>
            <a:rect l="T9" t="T10" r="T11" b="T12"/>
            <a:pathLst>
              <a:path w="1069" h="538">
                <a:moveTo>
                  <a:pt x="1069" y="531"/>
                </a:moveTo>
                <a:lnTo>
                  <a:pt x="728" y="0"/>
                </a:lnTo>
                <a:lnTo>
                  <a:pt x="0" y="538"/>
                </a:lnTo>
              </a:path>
            </a:pathLst>
          </a:custGeom>
          <a:noFill/>
          <a:ln w="9525" cap="flat">
            <a:solidFill>
              <a:schemeClr val="accent2"/>
            </a:solidFill>
            <a:prstDash val="dash"/>
            <a:round/>
            <a:headEnd/>
            <a:tailEnd/>
          </a:ln>
        </p:spPr>
        <p:txBody>
          <a:bodyPr/>
          <a:lstStyle/>
          <a:p>
            <a:endParaRPr lang="en-US"/>
          </a:p>
        </p:txBody>
      </p:sp>
      <p:sp>
        <p:nvSpPr>
          <p:cNvPr id="327694" name="Freeform 14"/>
          <p:cNvSpPr>
            <a:spLocks/>
          </p:cNvSpPr>
          <p:nvPr/>
        </p:nvSpPr>
        <p:spPr bwMode="auto">
          <a:xfrm>
            <a:off x="5929313" y="2286000"/>
            <a:ext cx="1857375" cy="935038"/>
          </a:xfrm>
          <a:custGeom>
            <a:avLst/>
            <a:gdLst>
              <a:gd name="T0" fmla="*/ 0 w 1076"/>
              <a:gd name="T1" fmla="*/ 0 h 516"/>
              <a:gd name="T2" fmla="*/ 735 w 1076"/>
              <a:gd name="T3" fmla="*/ 516 h 516"/>
              <a:gd name="T4" fmla="*/ 1076 w 1076"/>
              <a:gd name="T5" fmla="*/ 0 h 516"/>
              <a:gd name="T6" fmla="*/ 0 60000 65536"/>
              <a:gd name="T7" fmla="*/ 0 60000 65536"/>
              <a:gd name="T8" fmla="*/ 0 60000 65536"/>
              <a:gd name="T9" fmla="*/ 0 w 1076"/>
              <a:gd name="T10" fmla="*/ 0 h 516"/>
              <a:gd name="T11" fmla="*/ 1076 w 1076"/>
              <a:gd name="T12" fmla="*/ 516 h 516"/>
            </a:gdLst>
            <a:ahLst/>
            <a:cxnLst>
              <a:cxn ang="T6">
                <a:pos x="T0" y="T1"/>
              </a:cxn>
              <a:cxn ang="T7">
                <a:pos x="T2" y="T3"/>
              </a:cxn>
              <a:cxn ang="T8">
                <a:pos x="T4" y="T5"/>
              </a:cxn>
            </a:cxnLst>
            <a:rect l="T9" t="T10" r="T11" b="T12"/>
            <a:pathLst>
              <a:path w="1076" h="516">
                <a:moveTo>
                  <a:pt x="0" y="0"/>
                </a:moveTo>
                <a:lnTo>
                  <a:pt x="735" y="516"/>
                </a:lnTo>
                <a:lnTo>
                  <a:pt x="1076" y="0"/>
                </a:lnTo>
              </a:path>
            </a:pathLst>
          </a:custGeom>
          <a:noFill/>
          <a:ln w="9525" cap="flat">
            <a:solidFill>
              <a:schemeClr val="accent2"/>
            </a:solidFill>
            <a:prstDash val="dash"/>
            <a:round/>
            <a:headEnd/>
            <a:tailEnd/>
          </a:ln>
        </p:spPr>
        <p:txBody>
          <a:bodyPr/>
          <a:lstStyle/>
          <a:p>
            <a:endParaRPr lang="en-US"/>
          </a:p>
        </p:txBody>
      </p:sp>
      <p:sp>
        <p:nvSpPr>
          <p:cNvPr id="327695" name="Oval 15"/>
          <p:cNvSpPr>
            <a:spLocks noChangeArrowheads="1"/>
          </p:cNvSpPr>
          <p:nvPr/>
        </p:nvSpPr>
        <p:spPr bwMode="auto">
          <a:xfrm>
            <a:off x="4730750" y="4945063"/>
            <a:ext cx="379413" cy="379412"/>
          </a:xfrm>
          <a:prstGeom prst="ellipse">
            <a:avLst/>
          </a:prstGeom>
          <a:noFill/>
          <a:ln w="28575">
            <a:solidFill>
              <a:srgbClr val="FF0000"/>
            </a:solidFill>
            <a:round/>
            <a:headEnd/>
            <a:tailEnd/>
          </a:ln>
        </p:spPr>
        <p:txBody>
          <a:bodyPr wrap="none" anchor="ctr"/>
          <a:lstStyle/>
          <a:p>
            <a:endParaRPr lang="en-US"/>
          </a:p>
        </p:txBody>
      </p:sp>
      <p:sp>
        <p:nvSpPr>
          <p:cNvPr id="9319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mc:AlternateContent xmlns:mc="http://schemas.openxmlformats.org/markup-compatibility/2006" xmlns:a14="http://schemas.microsoft.com/office/drawing/2010/main">
        <mc:Choice Requires="a14">
          <p:sp>
            <p:nvSpPr>
              <p:cNvPr id="327686" name="Text Box 6"/>
              <p:cNvSpPr txBox="1">
                <a:spLocks noChangeArrowheads="1"/>
              </p:cNvSpPr>
              <p:nvPr/>
            </p:nvSpPr>
            <p:spPr bwMode="auto">
              <a:xfrm>
                <a:off x="5849938" y="4551363"/>
                <a:ext cx="2379662" cy="533992"/>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a:t>
                </a:r>
                <a14:m>
                  <m:oMath xmlns:m="http://schemas.openxmlformats.org/officeDocument/2006/math">
                    <m:r>
                      <a:rPr lang="en-US" sz="2000" b="0" i="0" dirty="0" smtClean="0">
                        <a:solidFill>
                          <a:schemeClr val="hlink"/>
                        </a:solidFill>
                        <a:latin typeface="Cambria Math" panose="02040503050406030204" pitchFamily="18" charset="0"/>
                        <a:sym typeface="Symbol" pitchFamily="18" charset="2"/>
                      </a:rPr>
                      <m:t> </m:t>
                    </m:r>
                    <m:sSub>
                      <m:sSubPr>
                        <m:ctrlPr>
                          <a:rPr lang="en-US" sz="2000" b="0" i="1" dirty="0" smtClean="0">
                            <a:solidFill>
                              <a:schemeClr val="hlink"/>
                            </a:solidFill>
                            <a:latin typeface="Cambria Math" panose="02040503050406030204" pitchFamily="18" charset="0"/>
                            <a:sym typeface="Symbol" pitchFamily="18" charset="2"/>
                          </a:rPr>
                        </m:ctrlPr>
                      </m:sSubPr>
                      <m:e>
                        <m:r>
                          <a:rPr lang="en-US" sz="2000" i="1" dirty="0" smtClean="0">
                            <a:solidFill>
                              <a:schemeClr val="hlink"/>
                            </a:solidFill>
                            <a:latin typeface="Cambria Math" panose="02040503050406030204" pitchFamily="18" charset="0"/>
                            <a:sym typeface="Symbol" pitchFamily="18" charset="2"/>
                          </a:rPr>
                          <m:t>𝑉</m:t>
                        </m:r>
                      </m:e>
                      <m:sub>
                        <m:r>
                          <a:rPr lang="en-US" sz="2000" b="0" i="1" dirty="0" smtClean="0">
                            <a:solidFill>
                              <a:schemeClr val="hlink"/>
                            </a:solidFill>
                            <a:latin typeface="Cambria Math" panose="02040503050406030204" pitchFamily="18" charset="0"/>
                            <a:sym typeface="Symbol" pitchFamily="18" charset="2"/>
                          </a:rPr>
                          <m:t>𝑒</m:t>
                        </m:r>
                      </m:sub>
                    </m:sSub>
                    <m:r>
                      <a:rPr lang="en-US" sz="2000" i="1" dirty="0">
                        <a:solidFill>
                          <a:schemeClr val="hlink"/>
                        </a:solidFill>
                        <a:latin typeface="Cambria Math" panose="02040503050406030204" pitchFamily="18" charset="0"/>
                        <a:sym typeface="Symbol" pitchFamily="18" charset="2"/>
                      </a:rPr>
                      <m:t>=</m:t>
                    </m:r>
                    <m:f>
                      <m:fPr>
                        <m:ctrlPr>
                          <a:rPr lang="en-US" sz="2000" i="1" dirty="0">
                            <a:solidFill>
                              <a:schemeClr val="hlink"/>
                            </a:solidFill>
                            <a:latin typeface="Cambria Math" panose="02040503050406030204" pitchFamily="18" charset="0"/>
                            <a:cs typeface="Courier New" pitchFamily="49" charset="0"/>
                            <a:sym typeface="Symbol" pitchFamily="18" charset="2"/>
                          </a:rPr>
                        </m:ctrlPr>
                      </m:fPr>
                      <m:num>
                        <m:r>
                          <a:rPr lang="en-US" sz="2000" i="1" dirty="0" err="1">
                            <a:solidFill>
                              <a:schemeClr val="hlink"/>
                            </a:solidFill>
                            <a:latin typeface="Cambria Math" panose="02040503050406030204" pitchFamily="18" charset="0"/>
                            <a:cs typeface="Courier New" pitchFamily="49" charset="0"/>
                            <a:sym typeface="Symbol" pitchFamily="18" charset="2"/>
                          </a:rPr>
                          <m:t>𝑘𝑄</m:t>
                        </m:r>
                      </m:num>
                      <m:den>
                        <m:r>
                          <a:rPr lang="en-US" sz="2000" i="1" dirty="0">
                            <a:solidFill>
                              <a:schemeClr val="hlink"/>
                            </a:solidFill>
                            <a:latin typeface="Cambria Math" panose="02040503050406030204" pitchFamily="18" charset="0"/>
                            <a:cs typeface="Courier New" pitchFamily="49" charset="0"/>
                            <a:sym typeface="Symbol" pitchFamily="18" charset="2"/>
                          </a:rPr>
                          <m:t>𝑟</m:t>
                        </m:r>
                      </m:den>
                    </m:f>
                  </m:oMath>
                </a14:m>
                <a:endParaRPr lang="en-US" i="1" dirty="0">
                  <a:solidFill>
                    <a:schemeClr val="hlink"/>
                  </a:solidFill>
                  <a:cs typeface="Courier New" pitchFamily="49" charset="0"/>
                  <a:sym typeface="Symbol" pitchFamily="18" charset="2"/>
                </a:endParaRPr>
              </a:p>
            </p:txBody>
          </p:sp>
        </mc:Choice>
        <mc:Fallback xmlns="">
          <p:sp>
            <p:nvSpPr>
              <p:cNvPr id="327686" name="Text Box 6"/>
              <p:cNvSpPr txBox="1">
                <a:spLocks noRot="1" noChangeAspect="1" noMove="1" noResize="1" noEditPoints="1" noAdjustHandles="1" noChangeArrowheads="1" noChangeShapeType="1" noTextEdit="1"/>
              </p:cNvSpPr>
              <p:nvPr/>
            </p:nvSpPr>
            <p:spPr bwMode="auto">
              <a:xfrm>
                <a:off x="5849938" y="4551363"/>
                <a:ext cx="2379662" cy="533992"/>
              </a:xfrm>
              <a:prstGeom prst="rect">
                <a:avLst/>
              </a:prstGeom>
              <a:blipFill>
                <a:blip r:embed="rId9"/>
                <a:stretch>
                  <a:fillRect l="-4103" t="-6897" b="-1494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7687" name="Text Box 7"/>
              <p:cNvSpPr txBox="1">
                <a:spLocks noChangeArrowheads="1"/>
              </p:cNvSpPr>
              <p:nvPr/>
            </p:nvSpPr>
            <p:spPr bwMode="auto">
              <a:xfrm>
                <a:off x="5102225" y="0"/>
                <a:ext cx="3924300" cy="1200329"/>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At any point on the y-axis </a:t>
                </a:r>
                <a14:m>
                  <m:oMath xmlns:m="http://schemas.openxmlformats.org/officeDocument/2006/math">
                    <m:sSub>
                      <m:sSubPr>
                        <m:ctrlPr>
                          <a:rPr lang="en-US" b="0" i="1" smtClean="0">
                            <a:solidFill>
                              <a:schemeClr val="hlink"/>
                            </a:solidFill>
                            <a:latin typeface="Cambria Math" panose="02040503050406030204" pitchFamily="18" charset="0"/>
                            <a:sym typeface="Symbol" pitchFamily="18" charset="2"/>
                          </a:rPr>
                        </m:ctrlPr>
                      </m:sSubPr>
                      <m:e>
                        <m:r>
                          <a:rPr lang="en-US" i="1" smtClean="0">
                            <a:solidFill>
                              <a:schemeClr val="hlink"/>
                            </a:solidFill>
                            <a:latin typeface="Cambria Math" panose="02040503050406030204" pitchFamily="18" charset="0"/>
                            <a:sym typeface="Symbol" pitchFamily="18" charset="2"/>
                          </a:rPr>
                          <m:t>𝑉</m:t>
                        </m:r>
                      </m:e>
                      <m:sub>
                        <m:r>
                          <a:rPr lang="en-US" b="0" i="1" smtClean="0">
                            <a:solidFill>
                              <a:schemeClr val="hlink"/>
                            </a:solidFill>
                            <a:latin typeface="Cambria Math" panose="02040503050406030204" pitchFamily="18" charset="0"/>
                            <a:sym typeface="Symbol" pitchFamily="18" charset="2"/>
                          </a:rPr>
                          <m:t>𝑒</m:t>
                        </m:r>
                      </m:sub>
                    </m:sSub>
                    <m:r>
                      <a:rPr lang="en-US" i="1">
                        <a:solidFill>
                          <a:schemeClr val="hlink"/>
                        </a:solidFill>
                        <a:latin typeface="Cambria Math" panose="02040503050406030204" pitchFamily="18" charset="0"/>
                        <a:sym typeface="Symbol" pitchFamily="18" charset="2"/>
                      </a:rPr>
                      <m:t>=0 </m:t>
                    </m:r>
                  </m:oMath>
                </a14:m>
                <a:r>
                  <a:rPr lang="en-US" dirty="0">
                    <a:solidFill>
                      <a:schemeClr val="hlink"/>
                    </a:solidFill>
                    <a:sym typeface="Symbol" pitchFamily="18" charset="2"/>
                  </a:rPr>
                  <a:t>since </a:t>
                </a:r>
                <a:r>
                  <a:rPr lang="en-US" i="1" dirty="0">
                    <a:solidFill>
                      <a:schemeClr val="hlink"/>
                    </a:solidFill>
                    <a:sym typeface="Symbol" pitchFamily="18" charset="2"/>
                  </a:rPr>
                  <a:t>r</a:t>
                </a:r>
                <a:r>
                  <a:rPr lang="en-US" dirty="0">
                    <a:solidFill>
                      <a:schemeClr val="hlink"/>
                    </a:solidFill>
                    <a:sym typeface="Symbol" pitchFamily="18" charset="2"/>
                  </a:rPr>
                  <a:t> is same and paired Qs are OPPOSITE.</a:t>
                </a:r>
                <a:endParaRPr lang="en-US" dirty="0">
                  <a:solidFill>
                    <a:schemeClr val="hlink"/>
                  </a:solidFill>
                  <a:cs typeface="Courier New" pitchFamily="49" charset="0"/>
                  <a:sym typeface="Symbol" pitchFamily="18" charset="2"/>
                </a:endParaRPr>
              </a:p>
            </p:txBody>
          </p:sp>
        </mc:Choice>
        <mc:Fallback xmlns="">
          <p:sp>
            <p:nvSpPr>
              <p:cNvPr id="327687" name="Text Box 7"/>
              <p:cNvSpPr txBox="1">
                <a:spLocks noRot="1" noChangeAspect="1" noMove="1" noResize="1" noEditPoints="1" noAdjustHandles="1" noChangeArrowheads="1" noChangeShapeType="1" noTextEdit="1"/>
              </p:cNvSpPr>
              <p:nvPr/>
            </p:nvSpPr>
            <p:spPr bwMode="auto">
              <a:xfrm>
                <a:off x="5102225" y="0"/>
                <a:ext cx="3924300" cy="1200329"/>
              </a:xfrm>
              <a:prstGeom prst="rect">
                <a:avLst/>
              </a:prstGeom>
              <a:blipFill>
                <a:blip r:embed="rId10"/>
                <a:stretch>
                  <a:fillRect l="-2484" t="-4061" b="-11168"/>
                </a:stretch>
              </a:blipFill>
              <a:ln w="9525">
                <a:noFill/>
                <a:miter lim="800000"/>
                <a:headEnd/>
                <a:tailEnd/>
              </a:ln>
              <a:effec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698"/>
                                        </p:tgtEl>
                                        <p:attrNameLst>
                                          <p:attrName>style.visibility</p:attrName>
                                        </p:attrNameLst>
                                      </p:cBhvr>
                                      <p:to>
                                        <p:strVal val="visible"/>
                                      </p:to>
                                    </p:set>
                                    <p:anim calcmode="lin" valueType="num">
                                      <p:cBhvr additive="base">
                                        <p:cTn id="7" dur="500" fill="hold"/>
                                        <p:tgtEl>
                                          <p:spTgt spid="327698"/>
                                        </p:tgtEl>
                                        <p:attrNameLst>
                                          <p:attrName>ppt_x</p:attrName>
                                        </p:attrNameLst>
                                      </p:cBhvr>
                                      <p:tavLst>
                                        <p:tav tm="0">
                                          <p:val>
                                            <p:strVal val="#ppt_x"/>
                                          </p:val>
                                        </p:tav>
                                        <p:tav tm="100000">
                                          <p:val>
                                            <p:strVal val="#ppt_x"/>
                                          </p:val>
                                        </p:tav>
                                      </p:tavLst>
                                    </p:anim>
                                    <p:anim calcmode="lin" valueType="num">
                                      <p:cBhvr additive="base">
                                        <p:cTn id="8" dur="500" fill="hold"/>
                                        <p:tgtEl>
                                          <p:spTgt spid="3276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7686">
                                            <p:txEl>
                                              <p:pRg st="0" end="0"/>
                                            </p:txEl>
                                          </p:spTgt>
                                        </p:tgtEl>
                                        <p:attrNameLst>
                                          <p:attrName>style.visibility</p:attrName>
                                        </p:attrNameLst>
                                      </p:cBhvr>
                                      <p:to>
                                        <p:strVal val="visible"/>
                                      </p:to>
                                    </p:set>
                                    <p:anim calcmode="lin" valueType="num">
                                      <p:cBhvr additive="base">
                                        <p:cTn id="13" dur="500" fill="hold"/>
                                        <p:tgtEl>
                                          <p:spTgt spid="32768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6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27687">
                                            <p:txEl>
                                              <p:pRg st="0" end="0"/>
                                            </p:txEl>
                                          </p:spTgt>
                                        </p:tgtEl>
                                        <p:attrNameLst>
                                          <p:attrName>style.visibility</p:attrName>
                                        </p:attrNameLst>
                                      </p:cBhvr>
                                      <p:to>
                                        <p:strVal val="visible"/>
                                      </p:to>
                                    </p:set>
                                    <p:anim calcmode="lin" valueType="num">
                                      <p:cBhvr additive="base">
                                        <p:cTn id="19" dur="500" fill="hold"/>
                                        <p:tgtEl>
                                          <p:spTgt spid="32768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76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27688"/>
                                        </p:tgtEl>
                                        <p:attrNameLst>
                                          <p:attrName>style.visibility</p:attrName>
                                        </p:attrNameLst>
                                      </p:cBhvr>
                                      <p:to>
                                        <p:strVal val="visible"/>
                                      </p:to>
                                    </p:set>
                                    <p:anim calcmode="lin" valueType="num">
                                      <p:cBhvr>
                                        <p:cTn id="25" dur="500" fill="hold"/>
                                        <p:tgtEl>
                                          <p:spTgt spid="327688"/>
                                        </p:tgtEl>
                                        <p:attrNameLst>
                                          <p:attrName>ppt_w</p:attrName>
                                        </p:attrNameLst>
                                      </p:cBhvr>
                                      <p:tavLst>
                                        <p:tav tm="0">
                                          <p:val>
                                            <p:fltVal val="0"/>
                                          </p:val>
                                        </p:tav>
                                        <p:tav tm="100000">
                                          <p:val>
                                            <p:strVal val="#ppt_w"/>
                                          </p:val>
                                        </p:tav>
                                      </p:tavLst>
                                    </p:anim>
                                    <p:anim calcmode="lin" valueType="num">
                                      <p:cBhvr>
                                        <p:cTn id="26" dur="500" fill="hold"/>
                                        <p:tgtEl>
                                          <p:spTgt spid="327688"/>
                                        </p:tgtEl>
                                        <p:attrNameLst>
                                          <p:attrName>ppt_h</p:attrName>
                                        </p:attrNameLst>
                                      </p:cBhvr>
                                      <p:tavLst>
                                        <p:tav tm="0">
                                          <p:val>
                                            <p:fltVal val="0"/>
                                          </p:val>
                                        </p:tav>
                                        <p:tav tm="100000">
                                          <p:val>
                                            <p:strVal val="#ppt_h"/>
                                          </p:val>
                                        </p:tav>
                                      </p:tavLst>
                                    </p:anim>
                                    <p:animEffect transition="in" filter="fade">
                                      <p:cBhvr>
                                        <p:cTn id="27" dur="500"/>
                                        <p:tgtEl>
                                          <p:spTgt spid="327688"/>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7689"/>
                                        </p:tgtEl>
                                        <p:attrNameLst>
                                          <p:attrName>style.visibility</p:attrName>
                                        </p:attrNameLst>
                                      </p:cBhvr>
                                      <p:to>
                                        <p:strVal val="visible"/>
                                      </p:to>
                                    </p:set>
                                    <p:animEffect transition="in" filter="wipe(down)">
                                      <p:cBhvr>
                                        <p:cTn id="32" dur="1000"/>
                                        <p:tgtEl>
                                          <p:spTgt spid="327689"/>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27690"/>
                                        </p:tgtEl>
                                        <p:attrNameLst>
                                          <p:attrName>style.visibility</p:attrName>
                                        </p:attrNameLst>
                                      </p:cBhvr>
                                      <p:to>
                                        <p:strVal val="visible"/>
                                      </p:to>
                                    </p:set>
                                    <p:animEffect transition="in" filter="wipe(up)">
                                      <p:cBhvr>
                                        <p:cTn id="37" dur="1000"/>
                                        <p:tgtEl>
                                          <p:spTgt spid="327690"/>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27691">
                                            <p:txEl>
                                              <p:pRg st="0" end="0"/>
                                            </p:txEl>
                                          </p:spTgt>
                                        </p:tgtEl>
                                        <p:attrNameLst>
                                          <p:attrName>style.visibility</p:attrName>
                                        </p:attrNameLst>
                                      </p:cBhvr>
                                      <p:to>
                                        <p:strVal val="visible"/>
                                      </p:to>
                                    </p:set>
                                    <p:anim calcmode="lin" valueType="num">
                                      <p:cBhvr additive="base">
                                        <p:cTn id="42" dur="500" fill="hold"/>
                                        <p:tgtEl>
                                          <p:spTgt spid="32769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276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27692"/>
                                        </p:tgtEl>
                                        <p:attrNameLst>
                                          <p:attrName>style.visibility</p:attrName>
                                        </p:attrNameLst>
                                      </p:cBhvr>
                                      <p:to>
                                        <p:strVal val="visible"/>
                                      </p:to>
                                    </p:set>
                                    <p:anim calcmode="lin" valueType="num">
                                      <p:cBhvr>
                                        <p:cTn id="48" dur="500" fill="hold"/>
                                        <p:tgtEl>
                                          <p:spTgt spid="327692"/>
                                        </p:tgtEl>
                                        <p:attrNameLst>
                                          <p:attrName>ppt_w</p:attrName>
                                        </p:attrNameLst>
                                      </p:cBhvr>
                                      <p:tavLst>
                                        <p:tav tm="0">
                                          <p:val>
                                            <p:fltVal val="0"/>
                                          </p:val>
                                        </p:tav>
                                        <p:tav tm="100000">
                                          <p:val>
                                            <p:strVal val="#ppt_w"/>
                                          </p:val>
                                        </p:tav>
                                      </p:tavLst>
                                    </p:anim>
                                    <p:anim calcmode="lin" valueType="num">
                                      <p:cBhvr>
                                        <p:cTn id="49" dur="500" fill="hold"/>
                                        <p:tgtEl>
                                          <p:spTgt spid="327692"/>
                                        </p:tgtEl>
                                        <p:attrNameLst>
                                          <p:attrName>ppt_h</p:attrName>
                                        </p:attrNameLst>
                                      </p:cBhvr>
                                      <p:tavLst>
                                        <p:tav tm="0">
                                          <p:val>
                                            <p:fltVal val="0"/>
                                          </p:val>
                                        </p:tav>
                                        <p:tav tm="100000">
                                          <p:val>
                                            <p:strVal val="#ppt_h"/>
                                          </p:val>
                                        </p:tav>
                                      </p:tavLst>
                                    </p:anim>
                                    <p:animEffect transition="in" filter="fade">
                                      <p:cBhvr>
                                        <p:cTn id="50" dur="500"/>
                                        <p:tgtEl>
                                          <p:spTgt spid="327692"/>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27693"/>
                                        </p:tgtEl>
                                        <p:attrNameLst>
                                          <p:attrName>style.visibility</p:attrName>
                                        </p:attrNameLst>
                                      </p:cBhvr>
                                      <p:to>
                                        <p:strVal val="visible"/>
                                      </p:to>
                                    </p:set>
                                    <p:animEffect transition="in" filter="wipe(up)">
                                      <p:cBhvr>
                                        <p:cTn id="55" dur="1000"/>
                                        <p:tgtEl>
                                          <p:spTgt spid="327693"/>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27694"/>
                                        </p:tgtEl>
                                        <p:attrNameLst>
                                          <p:attrName>style.visibility</p:attrName>
                                        </p:attrNameLst>
                                      </p:cBhvr>
                                      <p:to>
                                        <p:strVal val="visible"/>
                                      </p:to>
                                    </p:set>
                                    <p:animEffect transition="in" filter="wipe(down)">
                                      <p:cBhvr>
                                        <p:cTn id="60" dur="1000"/>
                                        <p:tgtEl>
                                          <p:spTgt spid="327694"/>
                                        </p:tgtEl>
                                      </p:cBhvr>
                                    </p:animEffect>
                                  </p:childTnLst>
                                  <p:subTnLst>
                                    <p:audio>
                                      <p:cMediaNode>
                                        <p:cTn display="0" masterRel="sameClick">
                                          <p:stCondLst>
                                            <p:cond evt="begin" delay="0">
                                              <p:tn val="58"/>
                                            </p:cond>
                                          </p:stCondLst>
                                          <p:endCondLst>
                                            <p:cond evt="onStopAudio" delay="0">
                                              <p:tgtEl>
                                                <p:sldTgt/>
                                              </p:tgtEl>
                                            </p:cond>
                                          </p:endCondLst>
                                        </p:cTn>
                                        <p:tgtEl>
                                          <p:sndTgt r:embed="rId5" name="chimes.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327695"/>
                                        </p:tgtEl>
                                        <p:attrNameLst>
                                          <p:attrName>style.visibility</p:attrName>
                                        </p:attrNameLst>
                                      </p:cBhvr>
                                      <p:to>
                                        <p:strVal val="visible"/>
                                      </p:to>
                                    </p:set>
                                    <p:anim calcmode="lin" valueType="num">
                                      <p:cBhvr>
                                        <p:cTn id="65" dur="500" fill="hold"/>
                                        <p:tgtEl>
                                          <p:spTgt spid="327695"/>
                                        </p:tgtEl>
                                        <p:attrNameLst>
                                          <p:attrName>ppt_w</p:attrName>
                                        </p:attrNameLst>
                                      </p:cBhvr>
                                      <p:tavLst>
                                        <p:tav tm="0">
                                          <p:val>
                                            <p:fltVal val="0"/>
                                          </p:val>
                                        </p:tav>
                                        <p:tav tm="100000">
                                          <p:val>
                                            <p:strVal val="#ppt_w"/>
                                          </p:val>
                                        </p:tav>
                                      </p:tavLst>
                                    </p:anim>
                                    <p:anim calcmode="lin" valueType="num">
                                      <p:cBhvr>
                                        <p:cTn id="66" dur="500" fill="hold"/>
                                        <p:tgtEl>
                                          <p:spTgt spid="327695"/>
                                        </p:tgtEl>
                                        <p:attrNameLst>
                                          <p:attrName>ppt_h</p:attrName>
                                        </p:attrNameLst>
                                      </p:cBhvr>
                                      <p:tavLst>
                                        <p:tav tm="0">
                                          <p:val>
                                            <p:fltVal val="0"/>
                                          </p:val>
                                        </p:tav>
                                        <p:tav tm="100000">
                                          <p:val>
                                            <p:strVal val="#ppt_h"/>
                                          </p:val>
                                        </p:tav>
                                      </p:tavLst>
                                    </p:anim>
                                    <p:animEffect transition="in" filter="fade">
                                      <p:cBhvr>
                                        <p:cTn id="67" dur="500"/>
                                        <p:tgtEl>
                                          <p:spTgt spid="327695"/>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8" grpId="0" animBg="1"/>
      <p:bldP spid="327689" grpId="0" animBg="1"/>
      <p:bldP spid="327690" grpId="0" animBg="1"/>
      <p:bldP spid="327692" grpId="0" animBg="1"/>
      <p:bldP spid="327693" grpId="0" animBg="1"/>
      <p:bldP spid="327694" grpId="0" animBg="1"/>
      <p:bldP spid="3276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685800" y="1766888"/>
            <a:ext cx="7772400" cy="50911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sp>
        <p:nvSpPr>
          <p:cNvPr id="10243" name="Rectangle 2"/>
          <p:cNvSpPr>
            <a:spLocks noChangeArrowheads="1"/>
          </p:cNvSpPr>
          <p:nvPr/>
        </p:nvSpPr>
        <p:spPr bwMode="auto">
          <a:xfrm>
            <a:off x="685800" y="1338263"/>
            <a:ext cx="7772400" cy="4413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energy </a:t>
            </a:r>
            <a:r>
              <a:rPr lang="en-US" altLang="en-US">
                <a:solidFill>
                  <a:schemeClr val="accent2"/>
                </a:solidFill>
              </a:rPr>
              <a:t>– gravitational</a:t>
            </a:r>
            <a:endParaRPr lang="en-US">
              <a:solidFill>
                <a:schemeClr val="accent2"/>
              </a:solidFill>
            </a:endParaRPr>
          </a:p>
        </p:txBody>
      </p:sp>
      <p:pic>
        <p:nvPicPr>
          <p:cNvPr id="417796"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5963" y="1795463"/>
            <a:ext cx="7704137" cy="4187825"/>
          </a:xfrm>
          <a:prstGeom prst="rect">
            <a:avLst/>
          </a:prstGeom>
          <a:noFill/>
          <a:ln w="9525">
            <a:noFill/>
            <a:miter lim="800000"/>
            <a:headEnd/>
            <a:tailEnd/>
          </a:ln>
        </p:spPr>
      </p:pic>
      <p:sp>
        <p:nvSpPr>
          <p:cNvPr id="417797" name="Text Box 5"/>
          <p:cNvSpPr txBox="1">
            <a:spLocks noChangeArrowheads="1"/>
          </p:cNvSpPr>
          <p:nvPr/>
        </p:nvSpPr>
        <p:spPr bwMode="auto">
          <a:xfrm>
            <a:off x="715963" y="5873861"/>
            <a:ext cx="8096250"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dirty="0">
                <a:solidFill>
                  <a:schemeClr val="hlink"/>
                </a:solidFill>
              </a:rPr>
              <a:t>The ship MUST slow down and reverse (</a:t>
            </a:r>
            <a:r>
              <a:rPr lang="en-US" i="1" dirty="0">
                <a:solidFill>
                  <a:schemeClr val="hlink"/>
                </a:solidFill>
              </a:rPr>
              <a:t>v</a:t>
            </a:r>
            <a:r>
              <a:rPr lang="en-US" dirty="0">
                <a:solidFill>
                  <a:schemeClr val="hlink"/>
                </a:solidFill>
              </a:rPr>
              <a:t> becomes – ).</a:t>
            </a:r>
          </a:p>
        </p:txBody>
      </p:sp>
      <p:grpSp>
        <p:nvGrpSpPr>
          <p:cNvPr id="2" name="Group 6"/>
          <p:cNvGrpSpPr>
            <a:grpSpLocks/>
          </p:cNvGrpSpPr>
          <p:nvPr/>
        </p:nvGrpSpPr>
        <p:grpSpPr bwMode="auto">
          <a:xfrm>
            <a:off x="1187450" y="4225925"/>
            <a:ext cx="239713" cy="239713"/>
            <a:chOff x="955" y="2880"/>
            <a:chExt cx="235" cy="235"/>
          </a:xfrm>
        </p:grpSpPr>
        <p:sp>
          <p:nvSpPr>
            <p:cNvPr id="10258" name="Line 7"/>
            <p:cNvSpPr>
              <a:spLocks noChangeShapeType="1"/>
            </p:cNvSpPr>
            <p:nvPr/>
          </p:nvSpPr>
          <p:spPr bwMode="auto">
            <a:xfrm>
              <a:off x="955" y="2880"/>
              <a:ext cx="235" cy="235"/>
            </a:xfrm>
            <a:prstGeom prst="line">
              <a:avLst/>
            </a:prstGeom>
            <a:noFill/>
            <a:ln w="28575">
              <a:solidFill>
                <a:srgbClr val="FF0000"/>
              </a:solidFill>
              <a:round/>
              <a:headEnd/>
              <a:tailEnd/>
            </a:ln>
          </p:spPr>
          <p:txBody>
            <a:bodyPr/>
            <a:lstStyle/>
            <a:p>
              <a:endParaRPr lang="en-US"/>
            </a:p>
          </p:txBody>
        </p:sp>
        <p:sp>
          <p:nvSpPr>
            <p:cNvPr id="10259" name="Line 8"/>
            <p:cNvSpPr>
              <a:spLocks noChangeShapeType="1"/>
            </p:cNvSpPr>
            <p:nvPr/>
          </p:nvSpPr>
          <p:spPr bwMode="auto">
            <a:xfrm flipH="1">
              <a:off x="955" y="2880"/>
              <a:ext cx="235" cy="235"/>
            </a:xfrm>
            <a:prstGeom prst="line">
              <a:avLst/>
            </a:prstGeom>
            <a:noFill/>
            <a:ln w="28575">
              <a:solidFill>
                <a:srgbClr val="FF0000"/>
              </a:solidFill>
              <a:round/>
              <a:headEnd/>
              <a:tailEnd/>
            </a:ln>
          </p:spPr>
          <p:txBody>
            <a:bodyPr/>
            <a:lstStyle/>
            <a:p>
              <a:endParaRPr lang="en-US"/>
            </a:p>
          </p:txBody>
        </p:sp>
      </p:grpSp>
      <p:grpSp>
        <p:nvGrpSpPr>
          <p:cNvPr id="3" name="Group 9"/>
          <p:cNvGrpSpPr>
            <a:grpSpLocks/>
          </p:cNvGrpSpPr>
          <p:nvPr/>
        </p:nvGrpSpPr>
        <p:grpSpPr bwMode="auto">
          <a:xfrm>
            <a:off x="3114675" y="4241800"/>
            <a:ext cx="239713" cy="239713"/>
            <a:chOff x="955" y="2880"/>
            <a:chExt cx="235" cy="235"/>
          </a:xfrm>
        </p:grpSpPr>
        <p:sp>
          <p:nvSpPr>
            <p:cNvPr id="10256" name="Line 10"/>
            <p:cNvSpPr>
              <a:spLocks noChangeShapeType="1"/>
            </p:cNvSpPr>
            <p:nvPr/>
          </p:nvSpPr>
          <p:spPr bwMode="auto">
            <a:xfrm>
              <a:off x="955" y="2880"/>
              <a:ext cx="235" cy="235"/>
            </a:xfrm>
            <a:prstGeom prst="line">
              <a:avLst/>
            </a:prstGeom>
            <a:noFill/>
            <a:ln w="28575">
              <a:solidFill>
                <a:srgbClr val="FF0000"/>
              </a:solidFill>
              <a:round/>
              <a:headEnd/>
              <a:tailEnd/>
            </a:ln>
          </p:spPr>
          <p:txBody>
            <a:bodyPr/>
            <a:lstStyle/>
            <a:p>
              <a:endParaRPr lang="en-US"/>
            </a:p>
          </p:txBody>
        </p:sp>
        <p:sp>
          <p:nvSpPr>
            <p:cNvPr id="10257" name="Line 11"/>
            <p:cNvSpPr>
              <a:spLocks noChangeShapeType="1"/>
            </p:cNvSpPr>
            <p:nvPr/>
          </p:nvSpPr>
          <p:spPr bwMode="auto">
            <a:xfrm flipH="1">
              <a:off x="955" y="2880"/>
              <a:ext cx="235" cy="235"/>
            </a:xfrm>
            <a:prstGeom prst="line">
              <a:avLst/>
            </a:prstGeom>
            <a:noFill/>
            <a:ln w="28575">
              <a:solidFill>
                <a:srgbClr val="FF0000"/>
              </a:solidFill>
              <a:round/>
              <a:headEnd/>
              <a:tailEnd/>
            </a:ln>
          </p:spPr>
          <p:txBody>
            <a:bodyPr/>
            <a:lstStyle/>
            <a:p>
              <a:endParaRPr lang="en-US"/>
            </a:p>
          </p:txBody>
        </p:sp>
      </p:grpSp>
      <mc:AlternateContent xmlns:mc="http://schemas.openxmlformats.org/markup-compatibility/2006" xmlns:a14="http://schemas.microsoft.com/office/drawing/2010/main">
        <mc:Choice Requires="a14">
          <p:sp>
            <p:nvSpPr>
              <p:cNvPr id="417804" name="Text Box 12"/>
              <p:cNvSpPr txBox="1">
                <a:spLocks noChangeArrowheads="1"/>
              </p:cNvSpPr>
              <p:nvPr/>
            </p:nvSpPr>
            <p:spPr bwMode="auto">
              <a:xfrm>
                <a:off x="715963" y="6244114"/>
                <a:ext cx="8096250" cy="613886"/>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The force varies as </a:t>
                </a:r>
                <a14:m>
                  <m:oMath xmlns:m="http://schemas.openxmlformats.org/officeDocument/2006/math">
                    <m:f>
                      <m:fPr>
                        <m:ctrlPr>
                          <a:rPr lang="en-US" i="1" dirty="0" smtClean="0">
                            <a:solidFill>
                              <a:schemeClr val="hlink"/>
                            </a:solidFill>
                            <a:latin typeface="Cambria Math" panose="02040503050406030204" pitchFamily="18" charset="0"/>
                          </a:rPr>
                        </m:ctrlPr>
                      </m:fPr>
                      <m:num>
                        <m:r>
                          <a:rPr lang="en-US" i="1" dirty="0" smtClean="0">
                            <a:solidFill>
                              <a:schemeClr val="hlink"/>
                            </a:solidFill>
                            <a:latin typeface="Cambria Math" panose="02040503050406030204" pitchFamily="18" charset="0"/>
                          </a:rPr>
                          <m:t>1</m:t>
                        </m:r>
                      </m:num>
                      <m:den>
                        <m:sSup>
                          <m:sSupPr>
                            <m:ctrlPr>
                              <a:rPr lang="en-US" b="0" i="1" dirty="0" smtClean="0">
                                <a:solidFill>
                                  <a:schemeClr val="hlink"/>
                                </a:solidFill>
                                <a:latin typeface="Cambria Math" panose="02040503050406030204" pitchFamily="18" charset="0"/>
                              </a:rPr>
                            </m:ctrlPr>
                          </m:sSupPr>
                          <m:e>
                            <m:r>
                              <a:rPr lang="en-US" i="1" dirty="0" smtClean="0">
                                <a:solidFill>
                                  <a:schemeClr val="hlink"/>
                                </a:solidFill>
                                <a:latin typeface="Cambria Math" panose="02040503050406030204" pitchFamily="18" charset="0"/>
                              </a:rPr>
                              <m:t>𝑟</m:t>
                            </m:r>
                          </m:e>
                          <m:sup>
                            <m:r>
                              <a:rPr lang="en-US" b="0" i="1" dirty="0" smtClean="0">
                                <a:solidFill>
                                  <a:schemeClr val="hlink"/>
                                </a:solidFill>
                                <a:latin typeface="Cambria Math" panose="02040503050406030204" pitchFamily="18" charset="0"/>
                              </a:rPr>
                              <m:t>2</m:t>
                            </m:r>
                          </m:sup>
                        </m:sSup>
                      </m:den>
                    </m:f>
                    <m:r>
                      <a:rPr lang="en-US" i="1" dirty="0">
                        <a:solidFill>
                          <a:schemeClr val="hlink"/>
                        </a:solidFill>
                        <a:latin typeface="Cambria Math" panose="02040503050406030204" pitchFamily="18" charset="0"/>
                      </a:rPr>
                      <m:t> </m:t>
                    </m:r>
                  </m:oMath>
                </a14:m>
                <a:r>
                  <a:rPr lang="en-US" dirty="0">
                    <a:solidFill>
                      <a:schemeClr val="hlink"/>
                    </a:solidFill>
                  </a:rPr>
                  <a:t>so that </a:t>
                </a:r>
                <a:r>
                  <a:rPr lang="en-US" i="1" dirty="0">
                    <a:solidFill>
                      <a:schemeClr val="hlink"/>
                    </a:solidFill>
                  </a:rPr>
                  <a:t>a</a:t>
                </a:r>
                <a:r>
                  <a:rPr lang="en-US" dirty="0">
                    <a:solidFill>
                      <a:schemeClr val="hlink"/>
                    </a:solidFill>
                  </a:rPr>
                  <a:t> is NOT linear.</a:t>
                </a:r>
              </a:p>
            </p:txBody>
          </p:sp>
        </mc:Choice>
        <mc:Fallback xmlns="">
          <p:sp>
            <p:nvSpPr>
              <p:cNvPr id="417804" name="Text Box 12"/>
              <p:cNvSpPr txBox="1">
                <a:spLocks noRot="1" noChangeAspect="1" noMove="1" noResize="1" noEditPoints="1" noAdjustHandles="1" noChangeArrowheads="1" noChangeShapeType="1" noTextEdit="1"/>
              </p:cNvSpPr>
              <p:nvPr/>
            </p:nvSpPr>
            <p:spPr bwMode="auto">
              <a:xfrm>
                <a:off x="715963" y="6244114"/>
                <a:ext cx="8096250" cy="613886"/>
              </a:xfrm>
              <a:prstGeom prst="rect">
                <a:avLst/>
              </a:prstGeom>
              <a:blipFill>
                <a:blip r:embed="rId7"/>
                <a:stretch>
                  <a:fillRect l="-1129" b="-8911"/>
                </a:stretch>
              </a:blipFill>
              <a:ln w="9525">
                <a:noFill/>
                <a:miter lim="800000"/>
                <a:headEnd/>
                <a:tailEnd/>
              </a:ln>
            </p:spPr>
            <p:txBody>
              <a:bodyPr/>
              <a:lstStyle/>
              <a:p>
                <a:r>
                  <a:rPr lang="en-US">
                    <a:noFill/>
                  </a:rPr>
                  <a:t> </a:t>
                </a:r>
              </a:p>
            </p:txBody>
          </p:sp>
        </mc:Fallback>
      </mc:AlternateContent>
      <p:grpSp>
        <p:nvGrpSpPr>
          <p:cNvPr id="4" name="Group 13"/>
          <p:cNvGrpSpPr>
            <a:grpSpLocks/>
          </p:cNvGrpSpPr>
          <p:nvPr/>
        </p:nvGrpSpPr>
        <p:grpSpPr bwMode="auto">
          <a:xfrm>
            <a:off x="6724650" y="4217988"/>
            <a:ext cx="239713" cy="239712"/>
            <a:chOff x="955" y="2880"/>
            <a:chExt cx="235" cy="235"/>
          </a:xfrm>
        </p:grpSpPr>
        <p:sp>
          <p:nvSpPr>
            <p:cNvPr id="10254" name="Line 14"/>
            <p:cNvSpPr>
              <a:spLocks noChangeShapeType="1"/>
            </p:cNvSpPr>
            <p:nvPr/>
          </p:nvSpPr>
          <p:spPr bwMode="auto">
            <a:xfrm>
              <a:off x="955" y="2880"/>
              <a:ext cx="235" cy="235"/>
            </a:xfrm>
            <a:prstGeom prst="line">
              <a:avLst/>
            </a:prstGeom>
            <a:noFill/>
            <a:ln w="28575">
              <a:solidFill>
                <a:srgbClr val="FF0000"/>
              </a:solidFill>
              <a:round/>
              <a:headEnd/>
              <a:tailEnd/>
            </a:ln>
          </p:spPr>
          <p:txBody>
            <a:bodyPr/>
            <a:lstStyle/>
            <a:p>
              <a:endParaRPr lang="en-US"/>
            </a:p>
          </p:txBody>
        </p:sp>
        <p:sp>
          <p:nvSpPr>
            <p:cNvPr id="10255" name="Line 15"/>
            <p:cNvSpPr>
              <a:spLocks noChangeShapeType="1"/>
            </p:cNvSpPr>
            <p:nvPr/>
          </p:nvSpPr>
          <p:spPr bwMode="auto">
            <a:xfrm flipH="1">
              <a:off x="955" y="2880"/>
              <a:ext cx="235" cy="235"/>
            </a:xfrm>
            <a:prstGeom prst="line">
              <a:avLst/>
            </a:prstGeom>
            <a:noFill/>
            <a:ln w="28575">
              <a:solidFill>
                <a:srgbClr val="FF0000"/>
              </a:solidFill>
              <a:round/>
              <a:headEnd/>
              <a:tailEnd/>
            </a:ln>
          </p:spPr>
          <p:txBody>
            <a:bodyPr/>
            <a:lstStyle/>
            <a:p>
              <a:endParaRPr lang="en-US"/>
            </a:p>
          </p:txBody>
        </p:sp>
      </p:grpSp>
      <p:sp>
        <p:nvSpPr>
          <p:cNvPr id="417808" name="Text Box 16"/>
          <p:cNvSpPr txBox="1">
            <a:spLocks noChangeArrowheads="1"/>
          </p:cNvSpPr>
          <p:nvPr/>
        </p:nvSpPr>
        <p:spPr bwMode="auto">
          <a:xfrm>
            <a:off x="5511800" y="428625"/>
            <a:ext cx="36322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Recall that </a:t>
            </a:r>
            <a:r>
              <a:rPr lang="en-US" i="1">
                <a:solidFill>
                  <a:schemeClr val="hlink"/>
                </a:solidFill>
              </a:rPr>
              <a:t>a</a:t>
            </a:r>
            <a:r>
              <a:rPr lang="en-US">
                <a:solidFill>
                  <a:schemeClr val="hlink"/>
                </a:solidFill>
              </a:rPr>
              <a:t> is the slope of the </a:t>
            </a:r>
            <a:r>
              <a:rPr lang="en-US" i="1">
                <a:solidFill>
                  <a:schemeClr val="hlink"/>
                </a:solidFill>
              </a:rPr>
              <a:t>v</a:t>
            </a:r>
            <a:r>
              <a:rPr lang="en-US">
                <a:solidFill>
                  <a:schemeClr val="hlink"/>
                </a:solidFill>
              </a:rPr>
              <a:t> vs. </a:t>
            </a:r>
            <a:r>
              <a:rPr lang="en-US" i="1">
                <a:solidFill>
                  <a:schemeClr val="hlink"/>
                </a:solidFill>
              </a:rPr>
              <a:t>t</a:t>
            </a:r>
            <a:r>
              <a:rPr lang="en-US">
                <a:solidFill>
                  <a:schemeClr val="hlink"/>
                </a:solidFill>
              </a:rPr>
              <a:t> graph.</a:t>
            </a:r>
            <a:endParaRPr lang="en-US" i="1">
              <a:solidFill>
                <a:schemeClr val="hlink"/>
              </a:solidFill>
            </a:endParaRPr>
          </a:p>
        </p:txBody>
      </p:sp>
      <p:sp>
        <p:nvSpPr>
          <p:cNvPr id="417809" name="Oval 17"/>
          <p:cNvSpPr>
            <a:spLocks noChangeArrowheads="1"/>
          </p:cNvSpPr>
          <p:nvPr/>
        </p:nvSpPr>
        <p:spPr bwMode="auto">
          <a:xfrm>
            <a:off x="4992688" y="4157663"/>
            <a:ext cx="349250" cy="349250"/>
          </a:xfrm>
          <a:prstGeom prst="ellipse">
            <a:avLst/>
          </a:prstGeom>
          <a:noFill/>
          <a:ln w="28575">
            <a:solidFill>
              <a:srgbClr val="FF0000"/>
            </a:solidFill>
            <a:round/>
            <a:headEnd/>
            <a:tailEnd/>
          </a:ln>
        </p:spPr>
        <p:txBody>
          <a:bodyPr wrap="none" anchor="ctr"/>
          <a:lstStyle/>
          <a:p>
            <a:endParaRPr lang="en-US"/>
          </a:p>
        </p:txBody>
      </p:sp>
      <p:sp>
        <p:nvSpPr>
          <p:cNvPr id="102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mc:AlternateContent xmlns:mc="http://schemas.openxmlformats.org/markup-compatibility/2006" xmlns:a14="http://schemas.microsoft.com/office/drawing/2010/main">
        <mc:Choice Requires="a14">
          <p:sp>
            <p:nvSpPr>
              <p:cNvPr id="417811" name="Text Box 19"/>
              <p:cNvSpPr txBox="1">
                <a:spLocks noChangeArrowheads="1"/>
              </p:cNvSpPr>
              <p:nvPr/>
            </p:nvSpPr>
            <p:spPr bwMode="auto">
              <a:xfrm>
                <a:off x="5511800" y="0"/>
                <a:ext cx="3632200" cy="529504"/>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dirty="0">
                    <a:solidFill>
                      <a:schemeClr val="hlink"/>
                    </a:solidFill>
                  </a:rPr>
                  <a:t>Use </a:t>
                </a:r>
                <a14:m>
                  <m:oMath xmlns:m="http://schemas.openxmlformats.org/officeDocument/2006/math">
                    <m:sSub>
                      <m:sSubPr>
                        <m:ctrlPr>
                          <a:rPr lang="en-US" sz="2000" b="0" i="1" dirty="0" smtClean="0">
                            <a:solidFill>
                              <a:schemeClr val="hlink"/>
                            </a:solidFill>
                            <a:latin typeface="Cambria Math" panose="02040503050406030204" pitchFamily="18" charset="0"/>
                          </a:rPr>
                        </m:ctrlPr>
                      </m:sSubPr>
                      <m:e>
                        <m:r>
                          <a:rPr lang="en-US" sz="2000" i="1" dirty="0" smtClean="0">
                            <a:solidFill>
                              <a:schemeClr val="hlink"/>
                            </a:solidFill>
                            <a:latin typeface="Cambria Math" panose="02040503050406030204" pitchFamily="18" charset="0"/>
                          </a:rPr>
                          <m:t>𝐹</m:t>
                        </m:r>
                      </m:e>
                      <m:sub>
                        <m:r>
                          <a:rPr lang="en-US" sz="2000" b="0" i="1" dirty="0" smtClean="0">
                            <a:solidFill>
                              <a:schemeClr val="hlink"/>
                            </a:solidFill>
                            <a:latin typeface="Cambria Math" panose="02040503050406030204" pitchFamily="18" charset="0"/>
                          </a:rPr>
                          <m:t>𝑔</m:t>
                        </m:r>
                      </m:sub>
                    </m:sSub>
                    <m:r>
                      <a:rPr lang="en-US" sz="2000" i="1" dirty="0" smtClean="0">
                        <a:solidFill>
                          <a:schemeClr val="hlink"/>
                        </a:solidFill>
                        <a:latin typeface="Cambria Math" panose="02040503050406030204" pitchFamily="18" charset="0"/>
                      </a:rPr>
                      <m:t>=</m:t>
                    </m:r>
                    <m:f>
                      <m:fPr>
                        <m:ctrlPr>
                          <a:rPr lang="en-US" sz="2000" i="1" dirty="0">
                            <a:solidFill>
                              <a:schemeClr val="hlink"/>
                            </a:solidFill>
                            <a:latin typeface="Cambria Math" panose="02040503050406030204" pitchFamily="18" charset="0"/>
                          </a:rPr>
                        </m:ctrlPr>
                      </m:fPr>
                      <m:num>
                        <m:r>
                          <a:rPr lang="en-US" sz="2000" i="1" dirty="0" err="1">
                            <a:solidFill>
                              <a:schemeClr val="hlink"/>
                            </a:solidFill>
                            <a:latin typeface="Cambria Math" panose="02040503050406030204" pitchFamily="18" charset="0"/>
                          </a:rPr>
                          <m:t>𝐺𝑀𝑚</m:t>
                        </m:r>
                      </m:num>
                      <m:den>
                        <m:sSup>
                          <m:sSupPr>
                            <m:ctrlPr>
                              <a:rPr lang="en-US" sz="2000" b="0" i="1" dirty="0" smtClean="0">
                                <a:solidFill>
                                  <a:schemeClr val="hlink"/>
                                </a:solidFill>
                                <a:latin typeface="Cambria Math" panose="02040503050406030204" pitchFamily="18" charset="0"/>
                              </a:rPr>
                            </m:ctrlPr>
                          </m:sSupPr>
                          <m:e>
                            <m:r>
                              <a:rPr lang="en-US" sz="2000" i="1" dirty="0">
                                <a:solidFill>
                                  <a:schemeClr val="hlink"/>
                                </a:solidFill>
                                <a:latin typeface="Cambria Math" panose="02040503050406030204" pitchFamily="18" charset="0"/>
                              </a:rPr>
                              <m:t>𝑟</m:t>
                            </m:r>
                          </m:e>
                          <m:sup>
                            <m:r>
                              <a:rPr lang="en-US" sz="2000" b="0" i="1" dirty="0" smtClean="0">
                                <a:solidFill>
                                  <a:schemeClr val="hlink"/>
                                </a:solidFill>
                                <a:latin typeface="Cambria Math" panose="02040503050406030204" pitchFamily="18" charset="0"/>
                              </a:rPr>
                              <m:t>2</m:t>
                            </m:r>
                          </m:sup>
                        </m:sSup>
                      </m:den>
                    </m:f>
                  </m:oMath>
                </a14:m>
                <a:r>
                  <a:rPr lang="en-US" dirty="0">
                    <a:solidFill>
                      <a:schemeClr val="hlink"/>
                    </a:solidFill>
                  </a:rPr>
                  <a:t>.</a:t>
                </a:r>
                <a:endParaRPr lang="en-US" i="1" dirty="0">
                  <a:solidFill>
                    <a:schemeClr val="hlink"/>
                  </a:solidFill>
                </a:endParaRPr>
              </a:p>
            </p:txBody>
          </p:sp>
        </mc:Choice>
        <mc:Fallback xmlns="">
          <p:sp>
            <p:nvSpPr>
              <p:cNvPr id="417811" name="Text Box 19"/>
              <p:cNvSpPr txBox="1">
                <a:spLocks noRot="1" noChangeAspect="1" noMove="1" noResize="1" noEditPoints="1" noAdjustHandles="1" noChangeArrowheads="1" noChangeShapeType="1" noTextEdit="1"/>
              </p:cNvSpPr>
              <p:nvPr/>
            </p:nvSpPr>
            <p:spPr bwMode="auto">
              <a:xfrm>
                <a:off x="5511800" y="0"/>
                <a:ext cx="3632200" cy="529504"/>
              </a:xfrm>
              <a:prstGeom prst="rect">
                <a:avLst/>
              </a:prstGeom>
              <a:blipFill>
                <a:blip r:embed="rId8"/>
                <a:stretch>
                  <a:fillRect l="-2517" t="-8046" b="-14943"/>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7796"/>
                                        </p:tgtEl>
                                        <p:attrNameLst>
                                          <p:attrName>style.visibility</p:attrName>
                                        </p:attrNameLst>
                                      </p:cBhvr>
                                      <p:to>
                                        <p:strVal val="visible"/>
                                      </p:to>
                                    </p:set>
                                    <p:anim calcmode="lin" valueType="num">
                                      <p:cBhvr additive="base">
                                        <p:cTn id="7" dur="500" fill="hold"/>
                                        <p:tgtEl>
                                          <p:spTgt spid="417796"/>
                                        </p:tgtEl>
                                        <p:attrNameLst>
                                          <p:attrName>ppt_x</p:attrName>
                                        </p:attrNameLst>
                                      </p:cBhvr>
                                      <p:tavLst>
                                        <p:tav tm="0">
                                          <p:val>
                                            <p:strVal val="#ppt_x"/>
                                          </p:val>
                                        </p:tav>
                                        <p:tav tm="100000">
                                          <p:val>
                                            <p:strVal val="#ppt_x"/>
                                          </p:val>
                                        </p:tav>
                                      </p:tavLst>
                                    </p:anim>
                                    <p:anim calcmode="lin" valueType="num">
                                      <p:cBhvr additive="base">
                                        <p:cTn id="8" dur="500" fill="hold"/>
                                        <p:tgtEl>
                                          <p:spTgt spid="4177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17811">
                                            <p:txEl>
                                              <p:pRg st="0" end="0"/>
                                            </p:txEl>
                                          </p:spTgt>
                                        </p:tgtEl>
                                        <p:attrNameLst>
                                          <p:attrName>style.visibility</p:attrName>
                                        </p:attrNameLst>
                                      </p:cBhvr>
                                      <p:to>
                                        <p:strVal val="visible"/>
                                      </p:to>
                                    </p:set>
                                    <p:anim calcmode="lin" valueType="num">
                                      <p:cBhvr additive="base">
                                        <p:cTn id="13" dur="500" fill="hold"/>
                                        <p:tgtEl>
                                          <p:spTgt spid="4178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78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7808">
                                            <p:txEl>
                                              <p:pRg st="0" end="0"/>
                                            </p:txEl>
                                          </p:spTgt>
                                        </p:tgtEl>
                                        <p:attrNameLst>
                                          <p:attrName>style.visibility</p:attrName>
                                        </p:attrNameLst>
                                      </p:cBhvr>
                                      <p:to>
                                        <p:strVal val="visible"/>
                                      </p:to>
                                    </p:set>
                                    <p:anim calcmode="lin" valueType="num">
                                      <p:cBhvr additive="base">
                                        <p:cTn id="19" dur="500" fill="hold"/>
                                        <p:tgtEl>
                                          <p:spTgt spid="41780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78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7797">
                                            <p:txEl>
                                              <p:pRg st="0" end="0"/>
                                            </p:txEl>
                                          </p:spTgt>
                                        </p:tgtEl>
                                        <p:attrNameLst>
                                          <p:attrName>style.visibility</p:attrName>
                                        </p:attrNameLst>
                                      </p:cBhvr>
                                      <p:to>
                                        <p:strVal val="visible"/>
                                      </p:to>
                                    </p:set>
                                    <p:anim calcmode="lin" valueType="num">
                                      <p:cBhvr additive="base">
                                        <p:cTn id="25" dur="500" fill="hold"/>
                                        <p:tgtEl>
                                          <p:spTgt spid="41779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77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17804">
                                            <p:txEl>
                                              <p:pRg st="0" end="0"/>
                                            </p:txEl>
                                          </p:spTgt>
                                        </p:tgtEl>
                                        <p:attrNameLst>
                                          <p:attrName>style.visibility</p:attrName>
                                        </p:attrNameLst>
                                      </p:cBhvr>
                                      <p:to>
                                        <p:strVal val="visible"/>
                                      </p:to>
                                    </p:set>
                                    <p:anim calcmode="lin" valueType="num">
                                      <p:cBhvr additive="base">
                                        <p:cTn id="45" dur="500" fill="hold"/>
                                        <p:tgtEl>
                                          <p:spTgt spid="41780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178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417809"/>
                                        </p:tgtEl>
                                        <p:attrNameLst>
                                          <p:attrName>style.visibility</p:attrName>
                                        </p:attrNameLst>
                                      </p:cBhvr>
                                      <p:to>
                                        <p:strVal val="visible"/>
                                      </p:to>
                                    </p:set>
                                    <p:anim calcmode="lin" valueType="num">
                                      <p:cBhvr>
                                        <p:cTn id="58" dur="500" fill="hold"/>
                                        <p:tgtEl>
                                          <p:spTgt spid="417809"/>
                                        </p:tgtEl>
                                        <p:attrNameLst>
                                          <p:attrName>ppt_w</p:attrName>
                                        </p:attrNameLst>
                                      </p:cBhvr>
                                      <p:tavLst>
                                        <p:tav tm="0">
                                          <p:val>
                                            <p:fltVal val="0"/>
                                          </p:val>
                                        </p:tav>
                                        <p:tav tm="100000">
                                          <p:val>
                                            <p:strVal val="#ppt_w"/>
                                          </p:val>
                                        </p:tav>
                                      </p:tavLst>
                                    </p:anim>
                                    <p:anim calcmode="lin" valueType="num">
                                      <p:cBhvr>
                                        <p:cTn id="59" dur="500" fill="hold"/>
                                        <p:tgtEl>
                                          <p:spTgt spid="417809"/>
                                        </p:tgtEl>
                                        <p:attrNameLst>
                                          <p:attrName>ppt_h</p:attrName>
                                        </p:attrNameLst>
                                      </p:cBhvr>
                                      <p:tavLst>
                                        <p:tav tm="0">
                                          <p:val>
                                            <p:fltVal val="0"/>
                                          </p:val>
                                        </p:tav>
                                        <p:tav tm="100000">
                                          <p:val>
                                            <p:strVal val="#ppt_h"/>
                                          </p:val>
                                        </p:tav>
                                      </p:tavLst>
                                    </p:anim>
                                    <p:animEffect transition="in" filter="fade">
                                      <p:cBhvr>
                                        <p:cTn id="60" dur="500"/>
                                        <p:tgtEl>
                                          <p:spTgt spid="417809"/>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16375</TotalTime>
  <Words>5336</Words>
  <Application>Microsoft Office PowerPoint</Application>
  <PresentationFormat>On-screen Show (4:3)</PresentationFormat>
  <Paragraphs>869</Paragraphs>
  <Slides>87</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Calibri</vt:lpstr>
      <vt:lpstr>Cambria Math</vt:lpstr>
      <vt:lpstr>Courier New</vt:lpstr>
      <vt:lpstr>Symbol</vt:lpstr>
      <vt:lpstr>Times New Roman</vt:lpstr>
      <vt:lpstr>Default Design</vt:lpstr>
      <vt:lpstr>Topic 10: Fields - AHL 10.2 – Fields at work</vt:lpstr>
      <vt:lpstr>Topic 10: Fields - AHL 10.2 – Fields at work</vt:lpstr>
      <vt:lpstr>Topic 10: Fields - AHL 10.2 – Fields at work</vt:lpstr>
      <vt:lpstr>Topic 10: Fields - AHL 10.2 – Fields at work</vt:lpstr>
      <vt:lpstr>Topic 10: Fields - AHL 10.2 – Fields at work</vt:lpstr>
      <vt:lpstr>Topic 10: Fields - AHL 10.2 – Fields at work</vt:lpstr>
      <vt:lpstr>Topic 10: Fields - AHL 10.2 – Fields at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1121</cp:revision>
  <dcterms:created xsi:type="dcterms:W3CDTF">2006-01-31T23:43:34Z</dcterms:created>
  <dcterms:modified xsi:type="dcterms:W3CDTF">2018-03-01T00:15:02Z</dcterms:modified>
</cp:coreProperties>
</file>