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89" r:id="rId2"/>
    <p:sldId id="390" r:id="rId3"/>
    <p:sldId id="391" r:id="rId4"/>
    <p:sldId id="392" r:id="rId5"/>
    <p:sldId id="393" r:id="rId6"/>
    <p:sldId id="394" r:id="rId7"/>
    <p:sldId id="395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21" r:id="rId20"/>
    <p:sldId id="431" r:id="rId21"/>
    <p:sldId id="408" r:id="rId22"/>
    <p:sldId id="411" r:id="rId23"/>
    <p:sldId id="412" r:id="rId24"/>
    <p:sldId id="422" r:id="rId25"/>
    <p:sldId id="413" r:id="rId26"/>
    <p:sldId id="414" r:id="rId27"/>
    <p:sldId id="423" r:id="rId28"/>
    <p:sldId id="419" r:id="rId29"/>
    <p:sldId id="427" r:id="rId30"/>
    <p:sldId id="426" r:id="rId31"/>
    <p:sldId id="424" r:id="rId32"/>
    <p:sldId id="425" r:id="rId33"/>
    <p:sldId id="428" r:id="rId34"/>
    <p:sldId id="429" r:id="rId35"/>
    <p:sldId id="430" r:id="rId36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99"/>
    <a:srgbClr val="FFC000"/>
    <a:srgbClr val="000000"/>
    <a:srgbClr val="FF0000"/>
    <a:srgbClr val="0066FF"/>
    <a:srgbClr val="EAEAEA"/>
    <a:srgbClr val="006600"/>
    <a:srgbClr val="FF660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6" autoAdjust="0"/>
  </p:normalViewPr>
  <p:slideViewPr>
    <p:cSldViewPr snapToGrid="0">
      <p:cViewPr varScale="1">
        <p:scale>
          <a:sx n="79" d="100"/>
          <a:sy n="79" d="100"/>
        </p:scale>
        <p:origin x="617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26" y="-90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BA4DE-A579-452B-B740-F9F2264967D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7BCA6-F744-499D-9524-F528E46B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0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333" y="0"/>
            <a:ext cx="3041968" cy="4652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014"/>
            <a:ext cx="3041968" cy="4652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85E89B3-1C96-4E06-ABB8-9BE6C0C3A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450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294090B-9A00-462E-A22A-1672770886B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419211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25354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817013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866018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695764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966946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396058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132630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009716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075815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241277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3287" tIns="46644" rIns="93287" bIns="46644" anchor="b"/>
          <a:lstStyle/>
          <a:p>
            <a:pPr algn="r">
              <a:defRPr/>
            </a:pPr>
            <a:fld id="{B458B555-D05A-4990-BF81-219D5DFA12F2}" type="slidenum">
              <a:rPr lang="en-US" altLang="en-US" sz="1200">
                <a:latin typeface="Arial" charset="0"/>
                <a:cs typeface="+mn-cs"/>
              </a:rPr>
              <a:pPr algn="r">
                <a:defRPr/>
              </a:pPr>
              <a:t>2</a:t>
            </a:fld>
            <a:endParaRPr lang="en-US" altLang="en-US" sz="1200">
              <a:latin typeface="Arial" charset="0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869974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848289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869399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982978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258799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209733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9329824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0036004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81151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5522391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591456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3287" tIns="46644" rIns="93287" bIns="46644" anchor="b"/>
          <a:lstStyle/>
          <a:p>
            <a:pPr algn="r">
              <a:defRPr/>
            </a:pPr>
            <a:fld id="{6BAA7CE4-90CB-4E30-A1B5-A1A6BBD47F78}" type="slidenum">
              <a:rPr lang="en-US" altLang="en-US" sz="1200">
                <a:latin typeface="Arial" charset="0"/>
                <a:cs typeface="+mn-cs"/>
              </a:rPr>
              <a:pPr algn="r">
                <a:defRPr/>
              </a:pPr>
              <a:t>3</a:t>
            </a:fld>
            <a:endParaRPr lang="en-US" altLang="en-US" sz="1200">
              <a:latin typeface="Arial" charset="0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476827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876008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5939250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823235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9854199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6274225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</a:t>
            </a:r>
            <a:r>
              <a:rPr lang="en-US" baseline="0" dirty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866561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3287" tIns="46644" rIns="93287" bIns="46644" anchor="b"/>
          <a:lstStyle/>
          <a:p>
            <a:pPr algn="r">
              <a:defRPr/>
            </a:pPr>
            <a:fld id="{4BC2EEAB-62FB-4BD1-ADD2-1DA06B90C42A}" type="slidenum">
              <a:rPr lang="en-US" altLang="en-US" sz="1200">
                <a:latin typeface="Arial" charset="0"/>
                <a:cs typeface="+mn-cs"/>
              </a:rPr>
              <a:pPr algn="r">
                <a:defRPr/>
              </a:pPr>
              <a:t>4</a:t>
            </a:fld>
            <a:endParaRPr lang="en-US" altLang="en-US" sz="1200">
              <a:latin typeface="Arial" charset="0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221516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83880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10146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562492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936682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360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79C85-721F-4F03-9EC1-B2575740B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BE9ED-02DA-4A3F-A7D6-855DCBBEE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F58B5-911A-4FDE-9E74-4B15BB161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89741-7048-417E-B8CD-874445A74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95250-5950-45B4-AA86-2FE56F683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EDD4F-11C4-468C-9BE4-A918D7944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D3171-096B-415B-8582-E1B0BD028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F730B-1350-4407-9251-D7B792C034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07C6E-F81A-4F26-BFB0-7A6336D019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12124-0B20-4CE1-82E1-3F5674512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2018F-70D0-4C5F-B3BA-367ACE1BD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62408F6-6E4A-447F-B218-ED816648A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7.png"/><Relationship Id="rId5" Type="http://schemas.openxmlformats.org/officeDocument/2006/relationships/audio" Target="../media/audio5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2.wav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8.wav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audio" Target="../media/audio10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audio" Target="../media/audio10.wav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audio" Target="../media/audio12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2.wav"/><Relationship Id="rId5" Type="http://schemas.openxmlformats.org/officeDocument/2006/relationships/audio" Target="../media/audio10.wav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33559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>
                <a:solidFill>
                  <a:srgbClr val="7030A0"/>
                </a:solidFill>
              </a:rPr>
              <a:t>Topic 10.1 </a:t>
            </a:r>
            <a:r>
              <a:rPr lang="en-US" altLang="en-US">
                <a:solidFill>
                  <a:srgbClr val="7030A0"/>
                </a:solidFill>
              </a:rPr>
              <a:t>is an extension of Topics 5.1 and 6.2.</a:t>
            </a:r>
          </a:p>
          <a:p>
            <a:pPr marL="633413" indent="-633413"/>
            <a:r>
              <a:rPr lang="en-US" altLang="en-US" b="1">
                <a:solidFill>
                  <a:srgbClr val="000000"/>
                </a:solidFill>
                <a:ea typeface="Segoe UI" pitchFamily="34" charset="0"/>
              </a:rPr>
              <a:t>Essential idea: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 Electric charges and masses each influence the space around them and that influence can be represented through the concept of fields.</a:t>
            </a:r>
          </a:p>
          <a:p>
            <a:pPr marL="633413" indent="-633413"/>
            <a:r>
              <a:rPr lang="en-US" altLang="en-US" b="1">
                <a:solidFill>
                  <a:srgbClr val="000000"/>
                </a:solidFill>
                <a:ea typeface="Segoe UI" pitchFamily="34" charset="0"/>
              </a:rPr>
              <a:t>Nature of science: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  Paradigm shift: The move from direct, observable actions being responsible for influence on an object to acceptance of a field’s “action at a distance” required a paradigm shift in the world of science.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/>
              <a:t>Topic 10: Fields - AHL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685800" y="1344613"/>
            <a:ext cx="7772400" cy="2409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  <a:cs typeface="Times New Roman" pitchFamily="18" charset="0"/>
              </a:rPr>
              <a:t>Force fields</a:t>
            </a:r>
            <a:endParaRPr lang="en-US" sz="200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This animation illustrates the concept of the sun’s gravitational field and the orbits of the planets.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curvature of the local space “surface” tells the orbiting planets how to respond without them communicating directly (at a distance) with the sun.</a:t>
            </a:r>
          </a:p>
        </p:txBody>
      </p:sp>
      <p:pic>
        <p:nvPicPr>
          <p:cNvPr id="151569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5138" y="5605463"/>
            <a:ext cx="1266825" cy="121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1555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97325"/>
            <a:ext cx="9144000" cy="2860675"/>
          </a:xfrm>
          <a:prstGeom prst="rect">
            <a:avLst/>
          </a:prstGeom>
          <a:noFill/>
        </p:spPr>
      </p:pic>
      <p:pic>
        <p:nvPicPr>
          <p:cNvPr id="151568" name="Picture 1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8" y="4000500"/>
            <a:ext cx="9142412" cy="1828800"/>
          </a:xfrm>
          <a:prstGeom prst="rect">
            <a:avLst/>
          </a:prstGeom>
          <a:noFill/>
        </p:spPr>
      </p:pic>
      <p:pic>
        <p:nvPicPr>
          <p:cNvPr id="151572" name="Picture 2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93213" y="5141913"/>
            <a:ext cx="534987" cy="53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1576" name="Picture 2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4725" y="5043488"/>
            <a:ext cx="261938" cy="26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1577" name="Picture 2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5363" y="5081588"/>
            <a:ext cx="314325" cy="31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1573" name="Picture 2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4725" y="5138738"/>
            <a:ext cx="330200" cy="32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1579" name="Picture 2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0438" y="5354638"/>
            <a:ext cx="344487" cy="34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1580" name="Text Box 28"/>
          <p:cNvSpPr txBox="1">
            <a:spLocks noChangeArrowheads="1"/>
          </p:cNvSpPr>
          <p:nvPr/>
        </p:nvSpPr>
        <p:spPr bwMode="auto">
          <a:xfrm>
            <a:off x="5486400" y="195263"/>
            <a:ext cx="36385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hlink"/>
                </a:solidFill>
              </a:rPr>
              <a:t>If you substitute a (+) charge for the sun and a (-) charge for the planets, you have an atom…</a:t>
            </a:r>
          </a:p>
        </p:txBody>
      </p:sp>
      <p:pic>
        <p:nvPicPr>
          <p:cNvPr id="151582" name="Picture 30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5975" y="5308600"/>
            <a:ext cx="673100" cy="67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pl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C 0.08351 3.7037E-7 0.15174 -0.02315 0.15174 -0.05116 C 0.15174 -0.07917 0.08351 -0.10185 -4.44444E-6 -0.10185 C -0.0835 -0.10185 -0.15086 -0.07917 -0.15086 -0.05116 C -0.15086 -0.02315 -0.0835 3.7037E-7 -4.44444E-6 3.7037E-7 Z " pathEditMode="relative" rAng="0" ptsTypes="fffff">
                                      <p:cBhvr>
                                        <p:cTn id="41" dur="20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85 C 0.10243 -0.00185 0.18767 -0.03195 0.18767 -0.06898 C 0.18767 -0.10579 0.10243 -0.13542 -0.00139 -0.13542 C -0.1059 -0.13542 -0.19011 -0.10579 -0.19011 -0.06898 C -0.19011 -0.03195 -0.1059 -0.00185 -0.00139 -0.00185 Z " pathEditMode="relative" rAng="0" ptsTypes="fffff">
                                      <p:cBhvr>
                                        <p:cTn id="50" dur="30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C 0.12916 -4.81481E-6 0.23472 -0.03819 0.23472 -0.08495 C 0.23472 -0.13125 0.12916 -0.16875 2.22222E-6 -0.16875 C -0.12934 -0.16875 -0.23386 -0.13125 -0.23386 -0.08495 C -0.23386 -0.03819 -0.12934 -4.81481E-6 2.22222E-6 -4.81481E-6 Z " pathEditMode="relative" rAng="0" ptsTypes="fffff">
                                      <p:cBhvr>
                                        <p:cTn id="59" dur="30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39 C 0.19393 -0.00139 0.35278 -0.05255 0.35278 -0.11482 C 0.35278 -0.17709 0.19393 -0.22778 -0.00052 -0.22778 C -0.19479 -0.22778 -0.3526 -0.17709 -0.3526 -0.11482 C -0.3526 -0.05255 -0.19479 -0.00139 -0.00052 -0.00139 Z " pathEditMode="relative" rAng="0" ptsTypes="fffff">
                                      <p:cBhvr>
                                        <p:cTn id="68" dur="50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C 0.23542 -2.59259E-6 0.42726 -0.06643 0.42726 -0.14745 C 0.42726 -0.22916 0.23542 -0.29467 -3.05556E-6 -0.29467 C -0.23559 -0.29467 -0.42673 -0.22916 -0.42673 -0.14745 C -0.42673 -0.06643 -0.23559 -2.59259E-6 -3.05556E-6 -2.59259E-6 Z " pathEditMode="relative" rAng="0" ptsTypes="fffff">
                                      <p:cBhvr>
                                        <p:cTn id="77" dur="5000" fill="hold"/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1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1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687388" y="3281363"/>
            <a:ext cx="7772400" cy="35766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PRACTICE: Which field is that of the…</a:t>
            </a:r>
          </a:p>
          <a:p>
            <a:pPr eaLnBrk="0" hangingPunct="0">
              <a:spcBef>
                <a:spcPts val="300"/>
              </a:spcBef>
            </a:pPr>
            <a:r>
              <a:rPr lang="en-US">
                <a:sym typeface="Symbol" pitchFamily="18" charset="2"/>
              </a:rPr>
              <a:t>(a)	Largest negative charge? </a:t>
            </a:r>
          </a:p>
          <a:p>
            <a:pPr eaLnBrk="0" hangingPunct="0">
              <a:spcBef>
                <a:spcPts val="300"/>
              </a:spcBef>
            </a:pPr>
            <a:r>
              <a:rPr lang="en-US">
                <a:sym typeface="Symbol" pitchFamily="18" charset="2"/>
              </a:rPr>
              <a:t>(b)	Largest positive charge?</a:t>
            </a:r>
          </a:p>
          <a:p>
            <a:pPr eaLnBrk="0" hangingPunct="0">
              <a:spcBef>
                <a:spcPts val="300"/>
              </a:spcBef>
            </a:pPr>
            <a:r>
              <a:rPr lang="en-US">
                <a:sym typeface="Symbol" pitchFamily="18" charset="2"/>
              </a:rPr>
              <a:t>(c)	Smallest negative charge?</a:t>
            </a:r>
          </a:p>
          <a:p>
            <a:pPr eaLnBrk="0" hangingPunct="0">
              <a:spcBef>
                <a:spcPts val="300"/>
              </a:spcBef>
            </a:pPr>
            <a:r>
              <a:rPr lang="en-US">
                <a:sym typeface="Symbol" pitchFamily="18" charset="2"/>
              </a:rPr>
              <a:t>(d)	Smallest positive charge?</a:t>
            </a:r>
          </a:p>
          <a:p>
            <a:pPr eaLnBrk="0" hangingPunct="0">
              <a:spcBef>
                <a:spcPts val="300"/>
              </a:spcBef>
            </a:pPr>
            <a:r>
              <a:rPr lang="en-US">
                <a:sym typeface="Symbol" pitchFamily="18" charset="2"/>
              </a:rPr>
              <a:t>(e)	Largest mass?</a:t>
            </a:r>
          </a:p>
          <a:p>
            <a:pPr eaLnBrk="0" hangingPunct="0">
              <a:spcBef>
                <a:spcPts val="300"/>
              </a:spcBef>
            </a:pPr>
            <a:r>
              <a:rPr lang="en-US">
                <a:sym typeface="Symbol" pitchFamily="18" charset="2"/>
              </a:rPr>
              <a:t>(f)	Smallest mass?</a:t>
            </a:r>
          </a:p>
          <a:p>
            <a:pPr eaLnBrk="0" hangingPunct="0">
              <a:spcBef>
                <a:spcPts val="200"/>
              </a:spcBef>
            </a:pPr>
            <a:r>
              <a:rPr lang="en-US">
                <a:sym typeface="Symbol" pitchFamily="18" charset="2"/>
              </a:rPr>
              <a:t>Why can’t the fields A, E and F be used                            for masses? </a:t>
            </a:r>
          </a:p>
        </p:txBody>
      </p:sp>
      <p:sp>
        <p:nvSpPr>
          <p:cNvPr id="153603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685800" y="1344613"/>
            <a:ext cx="7772400" cy="19526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  <a:cs typeface="Times New Roman" pitchFamily="18" charset="0"/>
              </a:rPr>
              <a:t>Force fields</a:t>
            </a:r>
            <a:endParaRPr lang="en-US" sz="200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We sketched fields with arrows surrounding the field source. The direction of the field arrows showed the direction of the force a test charge, or a test mass, would feel due to the local field.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81738" y="2890838"/>
            <a:ext cx="1341437" cy="1225550"/>
            <a:chOff x="2253" y="1717"/>
            <a:chExt cx="845" cy="772"/>
          </a:xfrm>
        </p:grpSpPr>
        <p:sp>
          <p:nvSpPr>
            <p:cNvPr id="153617" name="Text Box 6"/>
            <p:cNvSpPr txBox="1">
              <a:spLocks noChangeArrowheads="1"/>
            </p:cNvSpPr>
            <p:nvPr/>
          </p:nvSpPr>
          <p:spPr bwMode="auto">
            <a:xfrm>
              <a:off x="2253" y="2258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A</a:t>
              </a:r>
            </a:p>
          </p:txBody>
        </p:sp>
        <p:grpSp>
          <p:nvGrpSpPr>
            <p:cNvPr id="153618" name="Group 7"/>
            <p:cNvGrpSpPr>
              <a:grpSpLocks/>
            </p:cNvGrpSpPr>
            <p:nvPr/>
          </p:nvGrpSpPr>
          <p:grpSpPr bwMode="auto">
            <a:xfrm>
              <a:off x="2353" y="1717"/>
              <a:ext cx="745" cy="741"/>
              <a:chOff x="1407" y="1877"/>
              <a:chExt cx="584" cy="581"/>
            </a:xfrm>
          </p:grpSpPr>
          <p:sp>
            <p:nvSpPr>
              <p:cNvPr id="153619" name="Oval 8"/>
              <p:cNvSpPr>
                <a:spLocks noChangeArrowheads="1"/>
              </p:cNvSpPr>
              <p:nvPr/>
            </p:nvSpPr>
            <p:spPr bwMode="auto">
              <a:xfrm>
                <a:off x="1639" y="2108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grpSp>
            <p:nvGrpSpPr>
              <p:cNvPr id="153620" name="Group 9"/>
              <p:cNvGrpSpPr>
                <a:grpSpLocks/>
              </p:cNvGrpSpPr>
              <p:nvPr/>
            </p:nvGrpSpPr>
            <p:grpSpPr bwMode="auto">
              <a:xfrm>
                <a:off x="1407" y="1877"/>
                <a:ext cx="584" cy="581"/>
                <a:chOff x="654" y="1498"/>
                <a:chExt cx="1277" cy="1270"/>
              </a:xfrm>
            </p:grpSpPr>
            <p:grpSp>
              <p:nvGrpSpPr>
                <p:cNvPr id="153621" name="Group 10"/>
                <p:cNvGrpSpPr>
                  <a:grpSpLocks/>
                </p:cNvGrpSpPr>
                <p:nvPr/>
              </p:nvGrpSpPr>
              <p:grpSpPr bwMode="auto">
                <a:xfrm>
                  <a:off x="654" y="1498"/>
                  <a:ext cx="1265" cy="1270"/>
                  <a:chOff x="654" y="1498"/>
                  <a:chExt cx="1265" cy="1270"/>
                </a:xfrm>
              </p:grpSpPr>
              <p:sp>
                <p:nvSpPr>
                  <p:cNvPr id="15362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465" y="2136"/>
                    <a:ext cx="45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23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2" y="1498"/>
                    <a:ext cx="0" cy="45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24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4" y="2131"/>
                    <a:ext cx="4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2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2310"/>
                    <a:ext cx="0" cy="4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26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15" y="1689"/>
                    <a:ext cx="319" cy="3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27" name="Line 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44" y="1683"/>
                    <a:ext cx="319" cy="3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28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9" y="2265"/>
                    <a:ext cx="324" cy="3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2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415" y="2259"/>
                    <a:ext cx="307" cy="30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630" name="Group 19"/>
                <p:cNvGrpSpPr>
                  <a:grpSpLocks/>
                </p:cNvGrpSpPr>
                <p:nvPr/>
              </p:nvGrpSpPr>
              <p:grpSpPr bwMode="auto">
                <a:xfrm rot="1308473">
                  <a:off x="666" y="1498"/>
                  <a:ext cx="1265" cy="1270"/>
                  <a:chOff x="654" y="1498"/>
                  <a:chExt cx="1265" cy="1270"/>
                </a:xfrm>
              </p:grpSpPr>
              <p:sp>
                <p:nvSpPr>
                  <p:cNvPr id="15363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465" y="2136"/>
                    <a:ext cx="45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32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2" y="1498"/>
                    <a:ext cx="0" cy="45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33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4" y="2131"/>
                    <a:ext cx="4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3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2310"/>
                    <a:ext cx="0" cy="4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35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15" y="1689"/>
                    <a:ext cx="319" cy="3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36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44" y="1683"/>
                    <a:ext cx="319" cy="3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37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9" y="2265"/>
                    <a:ext cx="324" cy="3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3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415" y="2259"/>
                    <a:ext cx="307" cy="30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6262688" y="4238625"/>
            <a:ext cx="1376362" cy="1260475"/>
            <a:chOff x="2225" y="3067"/>
            <a:chExt cx="867" cy="794"/>
          </a:xfrm>
        </p:grpSpPr>
        <p:sp>
          <p:nvSpPr>
            <p:cNvPr id="153640" name="Text Box 29"/>
            <p:cNvSpPr txBox="1">
              <a:spLocks noChangeArrowheads="1"/>
            </p:cNvSpPr>
            <p:nvPr/>
          </p:nvSpPr>
          <p:spPr bwMode="auto">
            <a:xfrm>
              <a:off x="2225" y="3630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D</a:t>
              </a:r>
            </a:p>
          </p:txBody>
        </p:sp>
        <p:grpSp>
          <p:nvGrpSpPr>
            <p:cNvPr id="153641" name="Group 30"/>
            <p:cNvGrpSpPr>
              <a:grpSpLocks/>
            </p:cNvGrpSpPr>
            <p:nvPr/>
          </p:nvGrpSpPr>
          <p:grpSpPr bwMode="auto">
            <a:xfrm>
              <a:off x="2351" y="3067"/>
              <a:ext cx="741" cy="743"/>
              <a:chOff x="1404" y="3228"/>
              <a:chExt cx="581" cy="582"/>
            </a:xfrm>
          </p:grpSpPr>
          <p:sp>
            <p:nvSpPr>
              <p:cNvPr id="153642" name="Oval 31"/>
              <p:cNvSpPr>
                <a:spLocks noChangeArrowheads="1"/>
              </p:cNvSpPr>
              <p:nvPr/>
            </p:nvSpPr>
            <p:spPr bwMode="auto">
              <a:xfrm>
                <a:off x="1638" y="3457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grpSp>
            <p:nvGrpSpPr>
              <p:cNvPr id="153643" name="Group 32"/>
              <p:cNvGrpSpPr>
                <a:grpSpLocks/>
              </p:cNvGrpSpPr>
              <p:nvPr/>
            </p:nvGrpSpPr>
            <p:grpSpPr bwMode="auto">
              <a:xfrm>
                <a:off x="1404" y="3228"/>
                <a:ext cx="581" cy="582"/>
                <a:chOff x="558" y="2802"/>
                <a:chExt cx="1269" cy="1272"/>
              </a:xfrm>
            </p:grpSpPr>
            <p:grpSp>
              <p:nvGrpSpPr>
                <p:cNvPr id="153644" name="Group 33"/>
                <p:cNvGrpSpPr>
                  <a:grpSpLocks/>
                </p:cNvGrpSpPr>
                <p:nvPr/>
              </p:nvGrpSpPr>
              <p:grpSpPr bwMode="auto">
                <a:xfrm>
                  <a:off x="562" y="2802"/>
                  <a:ext cx="1265" cy="1270"/>
                  <a:chOff x="654" y="1498"/>
                  <a:chExt cx="1265" cy="1270"/>
                </a:xfrm>
              </p:grpSpPr>
              <p:sp>
                <p:nvSpPr>
                  <p:cNvPr id="15364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465" y="2136"/>
                    <a:ext cx="45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46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2" y="1498"/>
                    <a:ext cx="0" cy="45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47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4" y="2131"/>
                    <a:ext cx="4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4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2310"/>
                    <a:ext cx="0" cy="4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49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15" y="1689"/>
                    <a:ext cx="319" cy="3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50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44" y="1683"/>
                    <a:ext cx="319" cy="3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51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9" y="2265"/>
                    <a:ext cx="324" cy="3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5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415" y="2259"/>
                    <a:ext cx="307" cy="30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653" name="Group 42"/>
                <p:cNvGrpSpPr>
                  <a:grpSpLocks/>
                </p:cNvGrpSpPr>
                <p:nvPr/>
              </p:nvGrpSpPr>
              <p:grpSpPr bwMode="auto">
                <a:xfrm rot="1378846">
                  <a:off x="558" y="2804"/>
                  <a:ext cx="1265" cy="1270"/>
                  <a:chOff x="654" y="1498"/>
                  <a:chExt cx="1265" cy="1270"/>
                </a:xfrm>
              </p:grpSpPr>
              <p:sp>
                <p:nvSpPr>
                  <p:cNvPr id="15365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465" y="2136"/>
                    <a:ext cx="45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55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2" y="1498"/>
                    <a:ext cx="0" cy="45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56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4" y="2131"/>
                    <a:ext cx="4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57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2310"/>
                    <a:ext cx="0" cy="4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58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15" y="1689"/>
                    <a:ext cx="319" cy="3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59" name="Line 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44" y="1683"/>
                    <a:ext cx="319" cy="3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60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9" y="2265"/>
                    <a:ext cx="324" cy="3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61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415" y="2259"/>
                    <a:ext cx="307" cy="30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7707313" y="2911475"/>
            <a:ext cx="1290637" cy="1222375"/>
            <a:chOff x="3151" y="1730"/>
            <a:chExt cx="813" cy="770"/>
          </a:xfrm>
        </p:grpSpPr>
        <p:sp>
          <p:nvSpPr>
            <p:cNvPr id="153663" name="Text Box 52"/>
            <p:cNvSpPr txBox="1">
              <a:spLocks noChangeArrowheads="1"/>
            </p:cNvSpPr>
            <p:nvPr/>
          </p:nvSpPr>
          <p:spPr bwMode="auto">
            <a:xfrm>
              <a:off x="3151" y="226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B</a:t>
              </a:r>
            </a:p>
          </p:txBody>
        </p:sp>
        <p:grpSp>
          <p:nvGrpSpPr>
            <p:cNvPr id="153664" name="Group 53"/>
            <p:cNvGrpSpPr>
              <a:grpSpLocks/>
            </p:cNvGrpSpPr>
            <p:nvPr/>
          </p:nvGrpSpPr>
          <p:grpSpPr bwMode="auto">
            <a:xfrm>
              <a:off x="3225" y="1730"/>
              <a:ext cx="739" cy="741"/>
              <a:chOff x="2846" y="1890"/>
              <a:chExt cx="579" cy="581"/>
            </a:xfrm>
          </p:grpSpPr>
          <p:sp>
            <p:nvSpPr>
              <p:cNvPr id="153665" name="Oval 54"/>
              <p:cNvSpPr>
                <a:spLocks noChangeArrowheads="1"/>
              </p:cNvSpPr>
              <p:nvPr/>
            </p:nvSpPr>
            <p:spPr bwMode="auto">
              <a:xfrm>
                <a:off x="3074" y="2120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grpSp>
            <p:nvGrpSpPr>
              <p:cNvPr id="153666" name="Group 55"/>
              <p:cNvGrpSpPr>
                <a:grpSpLocks/>
              </p:cNvGrpSpPr>
              <p:nvPr/>
            </p:nvGrpSpPr>
            <p:grpSpPr bwMode="auto">
              <a:xfrm>
                <a:off x="2846" y="1890"/>
                <a:ext cx="579" cy="581"/>
                <a:chOff x="654" y="1498"/>
                <a:chExt cx="1265" cy="1270"/>
              </a:xfrm>
            </p:grpSpPr>
            <p:sp>
              <p:nvSpPr>
                <p:cNvPr id="153667" name="Line 56"/>
                <p:cNvSpPr>
                  <a:spLocks noChangeShapeType="1"/>
                </p:cNvSpPr>
                <p:nvPr/>
              </p:nvSpPr>
              <p:spPr bwMode="auto">
                <a:xfrm>
                  <a:off x="1465" y="2136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68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292" y="1498"/>
                  <a:ext cx="0" cy="4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69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654" y="2131"/>
                  <a:ext cx="4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70" name="Line 59"/>
                <p:cNvSpPr>
                  <a:spLocks noChangeShapeType="1"/>
                </p:cNvSpPr>
                <p:nvPr/>
              </p:nvSpPr>
              <p:spPr bwMode="auto">
                <a:xfrm>
                  <a:off x="1292" y="2310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71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415" y="1689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72" name="Line 61"/>
                <p:cNvSpPr>
                  <a:spLocks noChangeShapeType="1"/>
                </p:cNvSpPr>
                <p:nvPr/>
              </p:nvSpPr>
              <p:spPr bwMode="auto">
                <a:xfrm flipH="1" flipV="1">
                  <a:off x="844" y="1683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73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839" y="2265"/>
                  <a:ext cx="324" cy="3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74" name="Line 63"/>
                <p:cNvSpPr>
                  <a:spLocks noChangeShapeType="1"/>
                </p:cNvSpPr>
                <p:nvPr/>
              </p:nvSpPr>
              <p:spPr bwMode="auto">
                <a:xfrm>
                  <a:off x="1415" y="2259"/>
                  <a:ext cx="307" cy="3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" name="Group 64"/>
          <p:cNvGrpSpPr>
            <a:grpSpLocks/>
          </p:cNvGrpSpPr>
          <p:nvPr/>
        </p:nvGrpSpPr>
        <p:grpSpPr bwMode="auto">
          <a:xfrm>
            <a:off x="7758113" y="4230688"/>
            <a:ext cx="1254125" cy="1214437"/>
            <a:chOff x="4046" y="1727"/>
            <a:chExt cx="790" cy="765"/>
          </a:xfrm>
        </p:grpSpPr>
        <p:sp>
          <p:nvSpPr>
            <p:cNvPr id="153676" name="Text Box 65"/>
            <p:cNvSpPr txBox="1">
              <a:spLocks noChangeArrowheads="1"/>
            </p:cNvSpPr>
            <p:nvPr/>
          </p:nvSpPr>
          <p:spPr bwMode="auto">
            <a:xfrm>
              <a:off x="4046" y="2261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C</a:t>
              </a:r>
            </a:p>
          </p:txBody>
        </p:sp>
        <p:grpSp>
          <p:nvGrpSpPr>
            <p:cNvPr id="153677" name="Group 66"/>
            <p:cNvGrpSpPr>
              <a:grpSpLocks/>
            </p:cNvGrpSpPr>
            <p:nvPr/>
          </p:nvGrpSpPr>
          <p:grpSpPr bwMode="auto">
            <a:xfrm>
              <a:off x="4097" y="1727"/>
              <a:ext cx="739" cy="741"/>
              <a:chOff x="4257" y="1887"/>
              <a:chExt cx="579" cy="581"/>
            </a:xfrm>
          </p:grpSpPr>
          <p:sp>
            <p:nvSpPr>
              <p:cNvPr id="153678" name="Oval 67"/>
              <p:cNvSpPr>
                <a:spLocks noChangeArrowheads="1"/>
              </p:cNvSpPr>
              <p:nvPr/>
            </p:nvSpPr>
            <p:spPr bwMode="auto">
              <a:xfrm>
                <a:off x="4491" y="2125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grpSp>
            <p:nvGrpSpPr>
              <p:cNvPr id="153679" name="Group 68"/>
              <p:cNvGrpSpPr>
                <a:grpSpLocks/>
              </p:cNvGrpSpPr>
              <p:nvPr/>
            </p:nvGrpSpPr>
            <p:grpSpPr bwMode="auto">
              <a:xfrm>
                <a:off x="4257" y="1887"/>
                <a:ext cx="579" cy="581"/>
                <a:chOff x="2332" y="2940"/>
                <a:chExt cx="1265" cy="1270"/>
              </a:xfrm>
            </p:grpSpPr>
            <p:sp>
              <p:nvSpPr>
                <p:cNvPr id="153680" name="Line 69"/>
                <p:cNvSpPr>
                  <a:spLocks noChangeShapeType="1"/>
                </p:cNvSpPr>
                <p:nvPr/>
              </p:nvSpPr>
              <p:spPr bwMode="auto">
                <a:xfrm>
                  <a:off x="3143" y="3578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81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970" y="2940"/>
                  <a:ext cx="0" cy="4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82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2332" y="3573"/>
                  <a:ext cx="4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83" name="Line 72"/>
                <p:cNvSpPr>
                  <a:spLocks noChangeShapeType="1"/>
                </p:cNvSpPr>
                <p:nvPr/>
              </p:nvSpPr>
              <p:spPr bwMode="auto">
                <a:xfrm>
                  <a:off x="2970" y="3752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6399213" y="5586413"/>
            <a:ext cx="1239837" cy="1257300"/>
            <a:chOff x="3175" y="3074"/>
            <a:chExt cx="781" cy="792"/>
          </a:xfrm>
        </p:grpSpPr>
        <p:grpSp>
          <p:nvGrpSpPr>
            <p:cNvPr id="153685" name="Group 74"/>
            <p:cNvGrpSpPr>
              <a:grpSpLocks/>
            </p:cNvGrpSpPr>
            <p:nvPr/>
          </p:nvGrpSpPr>
          <p:grpSpPr bwMode="auto">
            <a:xfrm>
              <a:off x="3217" y="3074"/>
              <a:ext cx="739" cy="741"/>
              <a:chOff x="2838" y="3234"/>
              <a:chExt cx="579" cy="581"/>
            </a:xfrm>
          </p:grpSpPr>
          <p:grpSp>
            <p:nvGrpSpPr>
              <p:cNvPr id="153686" name="Group 75"/>
              <p:cNvGrpSpPr>
                <a:grpSpLocks/>
              </p:cNvGrpSpPr>
              <p:nvPr/>
            </p:nvGrpSpPr>
            <p:grpSpPr bwMode="auto">
              <a:xfrm>
                <a:off x="2838" y="3234"/>
                <a:ext cx="579" cy="581"/>
                <a:chOff x="2332" y="2940"/>
                <a:chExt cx="1265" cy="1270"/>
              </a:xfrm>
            </p:grpSpPr>
            <p:sp>
              <p:nvSpPr>
                <p:cNvPr id="153687" name="Line 76"/>
                <p:cNvSpPr>
                  <a:spLocks noChangeShapeType="1"/>
                </p:cNvSpPr>
                <p:nvPr/>
              </p:nvSpPr>
              <p:spPr bwMode="auto">
                <a:xfrm>
                  <a:off x="3143" y="3578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88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970" y="2940"/>
                  <a:ext cx="0" cy="4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89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2332" y="3573"/>
                  <a:ext cx="4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90" name="Line 79"/>
                <p:cNvSpPr>
                  <a:spLocks noChangeShapeType="1"/>
                </p:cNvSpPr>
                <p:nvPr/>
              </p:nvSpPr>
              <p:spPr bwMode="auto">
                <a:xfrm>
                  <a:off x="2970" y="3752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691" name="Oval 80"/>
              <p:cNvSpPr>
                <a:spLocks noChangeArrowheads="1"/>
              </p:cNvSpPr>
              <p:nvPr/>
            </p:nvSpPr>
            <p:spPr bwMode="auto">
              <a:xfrm>
                <a:off x="3069" y="3469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</p:grpSp>
        <p:sp>
          <p:nvSpPr>
            <p:cNvPr id="153692" name="Text Box 81"/>
            <p:cNvSpPr txBox="1">
              <a:spLocks noChangeArrowheads="1"/>
            </p:cNvSpPr>
            <p:nvPr/>
          </p:nvSpPr>
          <p:spPr bwMode="auto">
            <a:xfrm>
              <a:off x="3175" y="3635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E</a:t>
              </a:r>
            </a:p>
          </p:txBody>
        </p:sp>
      </p:grpSp>
      <p:grpSp>
        <p:nvGrpSpPr>
          <p:cNvPr id="21" name="Group 82"/>
          <p:cNvGrpSpPr>
            <a:grpSpLocks/>
          </p:cNvGrpSpPr>
          <p:nvPr/>
        </p:nvGrpSpPr>
        <p:grpSpPr bwMode="auto">
          <a:xfrm>
            <a:off x="7735888" y="5613400"/>
            <a:ext cx="1301750" cy="1244600"/>
            <a:chOff x="4017" y="3091"/>
            <a:chExt cx="820" cy="784"/>
          </a:xfrm>
        </p:grpSpPr>
        <p:grpSp>
          <p:nvGrpSpPr>
            <p:cNvPr id="153694" name="Group 83"/>
            <p:cNvGrpSpPr>
              <a:grpSpLocks/>
            </p:cNvGrpSpPr>
            <p:nvPr/>
          </p:nvGrpSpPr>
          <p:grpSpPr bwMode="auto">
            <a:xfrm>
              <a:off x="4098" y="3091"/>
              <a:ext cx="739" cy="741"/>
              <a:chOff x="4258" y="3251"/>
              <a:chExt cx="579" cy="581"/>
            </a:xfrm>
          </p:grpSpPr>
          <p:grpSp>
            <p:nvGrpSpPr>
              <p:cNvPr id="153695" name="Group 84"/>
              <p:cNvGrpSpPr>
                <a:grpSpLocks/>
              </p:cNvGrpSpPr>
              <p:nvPr/>
            </p:nvGrpSpPr>
            <p:grpSpPr bwMode="auto">
              <a:xfrm>
                <a:off x="4258" y="3251"/>
                <a:ext cx="579" cy="581"/>
                <a:chOff x="654" y="1498"/>
                <a:chExt cx="1265" cy="1270"/>
              </a:xfrm>
            </p:grpSpPr>
            <p:sp>
              <p:nvSpPr>
                <p:cNvPr id="153696" name="Line 85"/>
                <p:cNvSpPr>
                  <a:spLocks noChangeShapeType="1"/>
                </p:cNvSpPr>
                <p:nvPr/>
              </p:nvSpPr>
              <p:spPr bwMode="auto">
                <a:xfrm>
                  <a:off x="1465" y="2136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97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292" y="1498"/>
                  <a:ext cx="0" cy="4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98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654" y="2131"/>
                  <a:ext cx="4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99" name="Line 88"/>
                <p:cNvSpPr>
                  <a:spLocks noChangeShapeType="1"/>
                </p:cNvSpPr>
                <p:nvPr/>
              </p:nvSpPr>
              <p:spPr bwMode="auto">
                <a:xfrm>
                  <a:off x="1292" y="2310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00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415" y="1689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01" name="Line 90"/>
                <p:cNvSpPr>
                  <a:spLocks noChangeShapeType="1"/>
                </p:cNvSpPr>
                <p:nvPr/>
              </p:nvSpPr>
              <p:spPr bwMode="auto">
                <a:xfrm flipH="1" flipV="1">
                  <a:off x="844" y="1683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02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839" y="2265"/>
                  <a:ext cx="324" cy="3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03" name="Line 92"/>
                <p:cNvSpPr>
                  <a:spLocks noChangeShapeType="1"/>
                </p:cNvSpPr>
                <p:nvPr/>
              </p:nvSpPr>
              <p:spPr bwMode="auto">
                <a:xfrm>
                  <a:off x="1415" y="2259"/>
                  <a:ext cx="307" cy="3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704" name="Oval 93"/>
              <p:cNvSpPr>
                <a:spLocks noChangeArrowheads="1"/>
              </p:cNvSpPr>
              <p:nvPr/>
            </p:nvSpPr>
            <p:spPr bwMode="auto">
              <a:xfrm>
                <a:off x="4487" y="3484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</p:grpSp>
        <p:sp>
          <p:nvSpPr>
            <p:cNvPr id="153705" name="Text Box 94"/>
            <p:cNvSpPr txBox="1">
              <a:spLocks noChangeArrowheads="1"/>
            </p:cNvSpPr>
            <p:nvPr/>
          </p:nvSpPr>
          <p:spPr bwMode="auto">
            <a:xfrm>
              <a:off x="4017" y="3644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F</a:t>
              </a:r>
            </a:p>
          </p:txBody>
        </p:sp>
      </p:grpSp>
      <p:sp>
        <p:nvSpPr>
          <p:cNvPr id="153706" name="Text Box 95"/>
          <p:cNvSpPr txBox="1">
            <a:spLocks noChangeArrowheads="1"/>
          </p:cNvSpPr>
          <p:nvPr/>
        </p:nvSpPr>
        <p:spPr bwMode="auto">
          <a:xfrm>
            <a:off x="1689100" y="58054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altLang="en-US" sz="2000">
              <a:latin typeface="Courier New" pitchFamily="49" charset="0"/>
            </a:endParaRPr>
          </a:p>
        </p:txBody>
      </p:sp>
      <p:pic>
        <p:nvPicPr>
          <p:cNvPr id="153715" name="Picture 1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8675" y="50800"/>
            <a:ext cx="3063875" cy="136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714" name="Text Box 114"/>
          <p:cNvSpPr txBox="1">
            <a:spLocks noChangeArrowheads="1"/>
          </p:cNvSpPr>
          <p:nvPr/>
        </p:nvSpPr>
        <p:spPr bwMode="auto">
          <a:xfrm>
            <a:off x="2921000" y="1357313"/>
            <a:ext cx="622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Test masses and charges are small. Why?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8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8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8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8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5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687388" y="1739900"/>
            <a:ext cx="7772400" cy="51181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PRACTICE: Consider the fields shown below. Which field could be that of a…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(a)	Positive charge?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(b)	A negative charge?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(c)	An electric dipole?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(d)	A mass?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(e)	A gravitational dipole?</a:t>
            </a:r>
          </a:p>
        </p:txBody>
      </p:sp>
      <p:sp>
        <p:nvSpPr>
          <p:cNvPr id="155651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685800" y="1344613"/>
            <a:ext cx="7772400" cy="4365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  <a:cs typeface="Times New Roman" pitchFamily="18" charset="0"/>
              </a:rPr>
              <a:t>Force fields</a:t>
            </a:r>
            <a:endParaRPr lang="en-US" sz="200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</p:txBody>
      </p:sp>
      <p:grpSp>
        <p:nvGrpSpPr>
          <p:cNvPr id="155760" name="Group 112"/>
          <p:cNvGrpSpPr>
            <a:grpSpLocks/>
          </p:cNvGrpSpPr>
          <p:nvPr/>
        </p:nvGrpSpPr>
        <p:grpSpPr bwMode="auto">
          <a:xfrm>
            <a:off x="4479925" y="2092325"/>
            <a:ext cx="4024313" cy="2994025"/>
            <a:chOff x="2814" y="1414"/>
            <a:chExt cx="2535" cy="1886"/>
          </a:xfrm>
        </p:grpSpPr>
        <p:pic>
          <p:nvPicPr>
            <p:cNvPr id="155754" name="Picture 10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4" y="1414"/>
              <a:ext cx="2535" cy="1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5757" name="Text Box 109"/>
            <p:cNvSpPr txBox="1">
              <a:spLocks noChangeArrowheads="1"/>
            </p:cNvSpPr>
            <p:nvPr/>
          </p:nvSpPr>
          <p:spPr bwMode="auto">
            <a:xfrm>
              <a:off x="2982" y="2029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</p:grpSp>
      <p:grpSp>
        <p:nvGrpSpPr>
          <p:cNvPr id="155761" name="Group 113"/>
          <p:cNvGrpSpPr>
            <a:grpSpLocks/>
          </p:cNvGrpSpPr>
          <p:nvPr/>
        </p:nvGrpSpPr>
        <p:grpSpPr bwMode="auto">
          <a:xfrm>
            <a:off x="4106863" y="5067300"/>
            <a:ext cx="4368800" cy="1816100"/>
            <a:chOff x="2587" y="3176"/>
            <a:chExt cx="2752" cy="1144"/>
          </a:xfrm>
        </p:grpSpPr>
        <p:pic>
          <p:nvPicPr>
            <p:cNvPr id="155755" name="Picture 10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87" y="3176"/>
              <a:ext cx="2752" cy="1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5758" name="Text Box 110"/>
            <p:cNvSpPr txBox="1">
              <a:spLocks noChangeArrowheads="1"/>
            </p:cNvSpPr>
            <p:nvPr/>
          </p:nvSpPr>
          <p:spPr bwMode="auto">
            <a:xfrm>
              <a:off x="2744" y="3285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</p:grpSp>
      <p:grpSp>
        <p:nvGrpSpPr>
          <p:cNvPr id="155762" name="Group 114"/>
          <p:cNvGrpSpPr>
            <a:grpSpLocks/>
          </p:cNvGrpSpPr>
          <p:nvPr/>
        </p:nvGrpSpPr>
        <p:grpSpPr bwMode="auto">
          <a:xfrm>
            <a:off x="709613" y="4724400"/>
            <a:ext cx="4568825" cy="2133600"/>
            <a:chOff x="447" y="2976"/>
            <a:chExt cx="2878" cy="1344"/>
          </a:xfrm>
        </p:grpSpPr>
        <p:pic>
          <p:nvPicPr>
            <p:cNvPr id="155756" name="Picture 10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7" y="2976"/>
              <a:ext cx="2878" cy="1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5759" name="Text Box 111"/>
            <p:cNvSpPr txBox="1">
              <a:spLocks noChangeArrowheads="1"/>
            </p:cNvSpPr>
            <p:nvPr/>
          </p:nvSpPr>
          <p:spPr bwMode="auto">
            <a:xfrm>
              <a:off x="577" y="389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7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5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57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5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5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575" name="Rectangle 87"/>
          <p:cNvSpPr>
            <a:spLocks noChangeArrowheads="1"/>
          </p:cNvSpPr>
          <p:nvPr/>
        </p:nvSpPr>
        <p:spPr bwMode="auto">
          <a:xfrm>
            <a:off x="684213" y="5662613"/>
            <a:ext cx="7775575" cy="119538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Note that the closer to the surface we are, the more uniform the field concentration.</a:t>
            </a:r>
          </a:p>
        </p:txBody>
      </p:sp>
      <p:sp>
        <p:nvSpPr>
          <p:cNvPr id="831492" name="Rectangle 4"/>
          <p:cNvSpPr>
            <a:spLocks noChangeArrowheads="1"/>
          </p:cNvSpPr>
          <p:nvPr/>
        </p:nvSpPr>
        <p:spPr bwMode="auto">
          <a:xfrm>
            <a:off x="685800" y="1768475"/>
            <a:ext cx="7772400" cy="3937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PRACTICE: Sketch the gravitational field about Earth (a) as viewed from far away, and (b) as viewed “locally” (at the surface).</a:t>
            </a:r>
          </a:p>
          <a:p>
            <a:pPr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(a)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030288" y="3282950"/>
            <a:ext cx="2070100" cy="2025650"/>
            <a:chOff x="4186" y="2578"/>
            <a:chExt cx="1304" cy="1276"/>
          </a:xfrm>
        </p:grpSpPr>
        <p:sp>
          <p:nvSpPr>
            <p:cNvPr id="157718" name="Line 11"/>
            <p:cNvSpPr>
              <a:spLocks noChangeShapeType="1"/>
            </p:cNvSpPr>
            <p:nvPr/>
          </p:nvSpPr>
          <p:spPr bwMode="auto">
            <a:xfrm>
              <a:off x="4837" y="2578"/>
              <a:ext cx="0" cy="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19" name="Line 12"/>
            <p:cNvSpPr>
              <a:spLocks noChangeShapeType="1"/>
            </p:cNvSpPr>
            <p:nvPr/>
          </p:nvSpPr>
          <p:spPr bwMode="auto">
            <a:xfrm>
              <a:off x="4383" y="2753"/>
              <a:ext cx="306" cy="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0" name="Line 13"/>
            <p:cNvSpPr>
              <a:spLocks noChangeShapeType="1"/>
            </p:cNvSpPr>
            <p:nvPr/>
          </p:nvSpPr>
          <p:spPr bwMode="auto">
            <a:xfrm flipH="1">
              <a:off x="4991" y="2782"/>
              <a:ext cx="293" cy="2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1" name="Line 14"/>
            <p:cNvSpPr>
              <a:spLocks noChangeShapeType="1"/>
            </p:cNvSpPr>
            <p:nvPr/>
          </p:nvSpPr>
          <p:spPr bwMode="auto">
            <a:xfrm>
              <a:off x="4186" y="3229"/>
              <a:ext cx="4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2" name="Line 15"/>
            <p:cNvSpPr>
              <a:spLocks noChangeShapeType="1"/>
            </p:cNvSpPr>
            <p:nvPr/>
          </p:nvSpPr>
          <p:spPr bwMode="auto">
            <a:xfrm flipV="1">
              <a:off x="4376" y="3378"/>
              <a:ext cx="314" cy="2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3" name="Line 16"/>
            <p:cNvSpPr>
              <a:spLocks noChangeShapeType="1"/>
            </p:cNvSpPr>
            <p:nvPr/>
          </p:nvSpPr>
          <p:spPr bwMode="auto">
            <a:xfrm flipH="1">
              <a:off x="5042" y="3220"/>
              <a:ext cx="4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4" name="Line 17"/>
            <p:cNvSpPr>
              <a:spLocks noChangeShapeType="1"/>
            </p:cNvSpPr>
            <p:nvPr/>
          </p:nvSpPr>
          <p:spPr bwMode="auto">
            <a:xfrm flipH="1" flipV="1">
              <a:off x="4998" y="3377"/>
              <a:ext cx="298" cy="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5" name="Line 18"/>
            <p:cNvSpPr>
              <a:spLocks noChangeShapeType="1"/>
            </p:cNvSpPr>
            <p:nvPr/>
          </p:nvSpPr>
          <p:spPr bwMode="auto">
            <a:xfrm>
              <a:off x="4838" y="3434"/>
              <a:ext cx="0" cy="4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6" name="Line 19"/>
            <p:cNvSpPr>
              <a:spLocks noChangeShapeType="1"/>
            </p:cNvSpPr>
            <p:nvPr/>
          </p:nvSpPr>
          <p:spPr bwMode="auto">
            <a:xfrm flipH="1">
              <a:off x="4837" y="2725"/>
              <a:ext cx="1" cy="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7" name="Line 20"/>
            <p:cNvSpPr>
              <a:spLocks noChangeShapeType="1"/>
            </p:cNvSpPr>
            <p:nvPr/>
          </p:nvSpPr>
          <p:spPr bwMode="auto">
            <a:xfrm>
              <a:off x="4489" y="2861"/>
              <a:ext cx="83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8" name="Line 21"/>
            <p:cNvSpPr>
              <a:spLocks noChangeShapeType="1"/>
            </p:cNvSpPr>
            <p:nvPr/>
          </p:nvSpPr>
          <p:spPr bwMode="auto">
            <a:xfrm flipH="1">
              <a:off x="5104" y="2876"/>
              <a:ext cx="84" cy="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9" name="Line 22"/>
            <p:cNvSpPr>
              <a:spLocks noChangeShapeType="1"/>
            </p:cNvSpPr>
            <p:nvPr/>
          </p:nvSpPr>
          <p:spPr bwMode="auto">
            <a:xfrm>
              <a:off x="4336" y="3225"/>
              <a:ext cx="11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0" name="Line 23"/>
            <p:cNvSpPr>
              <a:spLocks noChangeShapeType="1"/>
            </p:cNvSpPr>
            <p:nvPr/>
          </p:nvSpPr>
          <p:spPr bwMode="auto">
            <a:xfrm flipV="1">
              <a:off x="4477" y="3496"/>
              <a:ext cx="83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1" name="Line 24"/>
            <p:cNvSpPr>
              <a:spLocks noChangeShapeType="1"/>
            </p:cNvSpPr>
            <p:nvPr/>
          </p:nvSpPr>
          <p:spPr bwMode="auto">
            <a:xfrm flipH="1" flipV="1">
              <a:off x="5212" y="3221"/>
              <a:ext cx="12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2" name="Line 25"/>
            <p:cNvSpPr>
              <a:spLocks noChangeShapeType="1"/>
            </p:cNvSpPr>
            <p:nvPr/>
          </p:nvSpPr>
          <p:spPr bwMode="auto">
            <a:xfrm flipH="1" flipV="1">
              <a:off x="5104" y="3489"/>
              <a:ext cx="91" cy="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3" name="Line 26"/>
            <p:cNvSpPr>
              <a:spLocks noChangeShapeType="1"/>
            </p:cNvSpPr>
            <p:nvPr/>
          </p:nvSpPr>
          <p:spPr bwMode="auto">
            <a:xfrm flipH="1">
              <a:off x="4833" y="3602"/>
              <a:ext cx="6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57734" name="Picture 6" descr="Earth view-white background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16" y="3013"/>
              <a:ext cx="437" cy="4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31516" name="Picture 28" descr="Earth view-white backgroun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44" r="17902" b="88928"/>
          <a:stretch>
            <a:fillRect/>
          </a:stretch>
        </p:blipFill>
        <p:spPr bwMode="auto">
          <a:xfrm>
            <a:off x="3017838" y="3538538"/>
            <a:ext cx="5392737" cy="90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757863" y="2652713"/>
            <a:ext cx="42862" cy="868362"/>
            <a:chOff x="2865" y="2063"/>
            <a:chExt cx="0" cy="1437"/>
          </a:xfrm>
        </p:grpSpPr>
        <p:sp>
          <p:nvSpPr>
            <p:cNvPr id="157737" name="Line 29"/>
            <p:cNvSpPr>
              <a:spLocks noChangeShapeType="1"/>
            </p:cNvSpPr>
            <p:nvPr/>
          </p:nvSpPr>
          <p:spPr bwMode="auto">
            <a:xfrm flipV="1">
              <a:off x="2865" y="2063"/>
              <a:ext cx="0" cy="1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8" name="Line 30"/>
            <p:cNvSpPr>
              <a:spLocks noChangeShapeType="1"/>
            </p:cNvSpPr>
            <p:nvPr/>
          </p:nvSpPr>
          <p:spPr bwMode="auto">
            <a:xfrm>
              <a:off x="2865" y="2515"/>
              <a:ext cx="0" cy="3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 rot="344215">
            <a:off x="6326188" y="2676525"/>
            <a:ext cx="142875" cy="874713"/>
            <a:chOff x="2865" y="2063"/>
            <a:chExt cx="0" cy="1437"/>
          </a:xfrm>
        </p:grpSpPr>
        <p:sp>
          <p:nvSpPr>
            <p:cNvPr id="157740" name="Line 36"/>
            <p:cNvSpPr>
              <a:spLocks noChangeShapeType="1"/>
            </p:cNvSpPr>
            <p:nvPr/>
          </p:nvSpPr>
          <p:spPr bwMode="auto">
            <a:xfrm flipV="1">
              <a:off x="2865" y="2063"/>
              <a:ext cx="0" cy="1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41" name="Line 37"/>
            <p:cNvSpPr>
              <a:spLocks noChangeShapeType="1"/>
            </p:cNvSpPr>
            <p:nvPr/>
          </p:nvSpPr>
          <p:spPr bwMode="auto">
            <a:xfrm>
              <a:off x="2865" y="2515"/>
              <a:ext cx="0" cy="3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 rot="777525">
            <a:off x="6883400" y="2789238"/>
            <a:ext cx="279400" cy="895350"/>
            <a:chOff x="2865" y="2063"/>
            <a:chExt cx="0" cy="1437"/>
          </a:xfrm>
        </p:grpSpPr>
        <p:sp>
          <p:nvSpPr>
            <p:cNvPr id="157743" name="Line 39"/>
            <p:cNvSpPr>
              <a:spLocks noChangeShapeType="1"/>
            </p:cNvSpPr>
            <p:nvPr/>
          </p:nvSpPr>
          <p:spPr bwMode="auto">
            <a:xfrm flipV="1">
              <a:off x="2865" y="2063"/>
              <a:ext cx="0" cy="1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44" name="Line 40"/>
            <p:cNvSpPr>
              <a:spLocks noChangeShapeType="1"/>
            </p:cNvSpPr>
            <p:nvPr/>
          </p:nvSpPr>
          <p:spPr bwMode="auto">
            <a:xfrm>
              <a:off x="2865" y="2515"/>
              <a:ext cx="0" cy="3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 rot="1175552">
            <a:off x="7388225" y="2968625"/>
            <a:ext cx="407988" cy="927100"/>
            <a:chOff x="2865" y="2063"/>
            <a:chExt cx="0" cy="1437"/>
          </a:xfrm>
        </p:grpSpPr>
        <p:sp>
          <p:nvSpPr>
            <p:cNvPr id="157746" name="Line 42"/>
            <p:cNvSpPr>
              <a:spLocks noChangeShapeType="1"/>
            </p:cNvSpPr>
            <p:nvPr/>
          </p:nvSpPr>
          <p:spPr bwMode="auto">
            <a:xfrm flipV="1">
              <a:off x="2865" y="2063"/>
              <a:ext cx="0" cy="1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47" name="Line 43"/>
            <p:cNvSpPr>
              <a:spLocks noChangeShapeType="1"/>
            </p:cNvSpPr>
            <p:nvPr/>
          </p:nvSpPr>
          <p:spPr bwMode="auto">
            <a:xfrm>
              <a:off x="2865" y="2515"/>
              <a:ext cx="0" cy="3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 rot="1894537">
            <a:off x="8297863" y="3448050"/>
            <a:ext cx="625475" cy="1012825"/>
            <a:chOff x="2865" y="2063"/>
            <a:chExt cx="0" cy="1437"/>
          </a:xfrm>
        </p:grpSpPr>
        <p:sp>
          <p:nvSpPr>
            <p:cNvPr id="157749" name="Line 45"/>
            <p:cNvSpPr>
              <a:spLocks noChangeShapeType="1"/>
            </p:cNvSpPr>
            <p:nvPr/>
          </p:nvSpPr>
          <p:spPr bwMode="auto">
            <a:xfrm flipV="1">
              <a:off x="2865" y="2063"/>
              <a:ext cx="0" cy="1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50" name="Line 46"/>
            <p:cNvSpPr>
              <a:spLocks noChangeShapeType="1"/>
            </p:cNvSpPr>
            <p:nvPr/>
          </p:nvSpPr>
          <p:spPr bwMode="auto">
            <a:xfrm>
              <a:off x="2865" y="2515"/>
              <a:ext cx="0" cy="3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 rot="1511793">
            <a:off x="7885113" y="3179763"/>
            <a:ext cx="504825" cy="960437"/>
            <a:chOff x="2865" y="2063"/>
            <a:chExt cx="0" cy="1437"/>
          </a:xfrm>
        </p:grpSpPr>
        <p:sp>
          <p:nvSpPr>
            <p:cNvPr id="157752" name="Line 48"/>
            <p:cNvSpPr>
              <a:spLocks noChangeShapeType="1"/>
            </p:cNvSpPr>
            <p:nvPr/>
          </p:nvSpPr>
          <p:spPr bwMode="auto">
            <a:xfrm flipV="1">
              <a:off x="2865" y="2063"/>
              <a:ext cx="0" cy="1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53" name="Line 49"/>
            <p:cNvSpPr>
              <a:spLocks noChangeShapeType="1"/>
            </p:cNvSpPr>
            <p:nvPr/>
          </p:nvSpPr>
          <p:spPr bwMode="auto">
            <a:xfrm>
              <a:off x="2865" y="2515"/>
              <a:ext cx="0" cy="3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1576" name="Freeform 88"/>
          <p:cNvSpPr>
            <a:spLocks/>
          </p:cNvSpPr>
          <p:nvPr/>
        </p:nvSpPr>
        <p:spPr bwMode="auto">
          <a:xfrm>
            <a:off x="2152650" y="3698875"/>
            <a:ext cx="566738" cy="1192213"/>
          </a:xfrm>
          <a:custGeom>
            <a:avLst/>
            <a:gdLst>
              <a:gd name="T0" fmla="*/ 239415866 w 357"/>
              <a:gd name="T1" fmla="*/ 0 h 751"/>
              <a:gd name="T2" fmla="*/ 0 w 357"/>
              <a:gd name="T3" fmla="*/ 476310568 h 751"/>
              <a:gd name="T4" fmla="*/ 128528882 w 357"/>
              <a:gd name="T5" fmla="*/ 514112122 h 751"/>
              <a:gd name="T6" fmla="*/ 257056176 w 357"/>
              <a:gd name="T7" fmla="*/ 604837755 h 751"/>
              <a:gd name="T8" fmla="*/ 367943111 w 357"/>
              <a:gd name="T9" fmla="*/ 753527782 h 751"/>
              <a:gd name="T10" fmla="*/ 403225317 w 357"/>
              <a:gd name="T11" fmla="*/ 955140499 h 751"/>
              <a:gd name="T12" fmla="*/ 367943111 w 357"/>
              <a:gd name="T13" fmla="*/ 1174393320 h 751"/>
              <a:gd name="T14" fmla="*/ 257056176 w 357"/>
              <a:gd name="T15" fmla="*/ 1358365537 h 751"/>
              <a:gd name="T16" fmla="*/ 73085389 w 357"/>
              <a:gd name="T17" fmla="*/ 1469252423 h 751"/>
              <a:gd name="T18" fmla="*/ 312499643 w 357"/>
              <a:gd name="T19" fmla="*/ 1892639110 h 751"/>
              <a:gd name="T20" fmla="*/ 604838025 w 357"/>
              <a:gd name="T21" fmla="*/ 1691026591 h 751"/>
              <a:gd name="T22" fmla="*/ 844253991 w 357"/>
              <a:gd name="T23" fmla="*/ 1340723648 h 751"/>
              <a:gd name="T24" fmla="*/ 899697458 w 357"/>
              <a:gd name="T25" fmla="*/ 937498610 h 751"/>
              <a:gd name="T26" fmla="*/ 826611895 w 357"/>
              <a:gd name="T27" fmla="*/ 551915263 h 751"/>
              <a:gd name="T28" fmla="*/ 604838025 w 357"/>
              <a:gd name="T29" fmla="*/ 239415759 h 751"/>
              <a:gd name="T30" fmla="*/ 239415866 w 357"/>
              <a:gd name="T31" fmla="*/ 0 h 75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7"/>
              <a:gd name="T49" fmla="*/ 0 h 751"/>
              <a:gd name="T50" fmla="*/ 357 w 357"/>
              <a:gd name="T51" fmla="*/ 751 h 75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7" h="751">
                <a:moveTo>
                  <a:pt x="95" y="0"/>
                </a:moveTo>
                <a:lnTo>
                  <a:pt x="0" y="189"/>
                </a:lnTo>
                <a:lnTo>
                  <a:pt x="51" y="204"/>
                </a:lnTo>
                <a:lnTo>
                  <a:pt x="102" y="240"/>
                </a:lnTo>
                <a:lnTo>
                  <a:pt x="146" y="299"/>
                </a:lnTo>
                <a:lnTo>
                  <a:pt x="160" y="379"/>
                </a:lnTo>
                <a:lnTo>
                  <a:pt x="146" y="466"/>
                </a:lnTo>
                <a:lnTo>
                  <a:pt x="102" y="539"/>
                </a:lnTo>
                <a:lnTo>
                  <a:pt x="29" y="583"/>
                </a:lnTo>
                <a:lnTo>
                  <a:pt x="124" y="751"/>
                </a:lnTo>
                <a:lnTo>
                  <a:pt x="240" y="671"/>
                </a:lnTo>
                <a:lnTo>
                  <a:pt x="335" y="532"/>
                </a:lnTo>
                <a:lnTo>
                  <a:pt x="357" y="372"/>
                </a:lnTo>
                <a:lnTo>
                  <a:pt x="328" y="219"/>
                </a:lnTo>
                <a:lnTo>
                  <a:pt x="240" y="95"/>
                </a:lnTo>
                <a:lnTo>
                  <a:pt x="95" y="0"/>
                </a:lnTo>
                <a:close/>
              </a:path>
            </a:pathLst>
          </a:custGeom>
          <a:solidFill>
            <a:srgbClr val="FF0000">
              <a:alpha val="3490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577" name="Freeform 89"/>
          <p:cNvSpPr>
            <a:spLocks/>
          </p:cNvSpPr>
          <p:nvPr/>
        </p:nvSpPr>
        <p:spPr bwMode="auto">
          <a:xfrm>
            <a:off x="2300288" y="3432175"/>
            <a:ext cx="717550" cy="1724025"/>
          </a:xfrm>
          <a:custGeom>
            <a:avLst/>
            <a:gdLst>
              <a:gd name="T0" fmla="*/ 213973072 w 436"/>
              <a:gd name="T1" fmla="*/ 0 h 1086"/>
              <a:gd name="T2" fmla="*/ 0 w 436"/>
              <a:gd name="T3" fmla="*/ 423386258 h 1086"/>
              <a:gd name="T4" fmla="*/ 216682039 w 436"/>
              <a:gd name="T5" fmla="*/ 531752134 h 1086"/>
              <a:gd name="T6" fmla="*/ 373774426 w 436"/>
              <a:gd name="T7" fmla="*/ 660280839 h 1086"/>
              <a:gd name="T8" fmla="*/ 609415579 w 436"/>
              <a:gd name="T9" fmla="*/ 992941513 h 1086"/>
              <a:gd name="T10" fmla="*/ 687962596 w 436"/>
              <a:gd name="T11" fmla="*/ 1360884160 h 1086"/>
              <a:gd name="T12" fmla="*/ 628376339 w 436"/>
              <a:gd name="T13" fmla="*/ 1781749668 h 1086"/>
              <a:gd name="T14" fmla="*/ 371067157 w 436"/>
              <a:gd name="T15" fmla="*/ 2094248902 h 1086"/>
              <a:gd name="T16" fmla="*/ 56879013 w 436"/>
              <a:gd name="T17" fmla="*/ 2147483647 h 1086"/>
              <a:gd name="T18" fmla="*/ 292520140 w 436"/>
              <a:gd name="T19" fmla="*/ 2147483647 h 1086"/>
              <a:gd name="T20" fmla="*/ 747550499 w 436"/>
              <a:gd name="T21" fmla="*/ 2147483647 h 1086"/>
              <a:gd name="T22" fmla="*/ 1083406800 w 436"/>
              <a:gd name="T23" fmla="*/ 1948079905 h 1086"/>
              <a:gd name="T24" fmla="*/ 1180912931 w 436"/>
              <a:gd name="T25" fmla="*/ 1378524452 h 1086"/>
              <a:gd name="T26" fmla="*/ 1083406800 w 436"/>
              <a:gd name="T27" fmla="*/ 826611077 h 1086"/>
              <a:gd name="T28" fmla="*/ 728591385 w 436"/>
              <a:gd name="T29" fmla="*/ 330141213 h 1086"/>
              <a:gd name="T30" fmla="*/ 213973072 w 436"/>
              <a:gd name="T31" fmla="*/ 0 h 10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6"/>
              <a:gd name="T49" fmla="*/ 0 h 1086"/>
              <a:gd name="T50" fmla="*/ 436 w 436"/>
              <a:gd name="T51" fmla="*/ 1086 h 10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6" h="1086">
                <a:moveTo>
                  <a:pt x="79" y="0"/>
                </a:moveTo>
                <a:lnTo>
                  <a:pt x="0" y="168"/>
                </a:lnTo>
                <a:lnTo>
                  <a:pt x="80" y="211"/>
                </a:lnTo>
                <a:lnTo>
                  <a:pt x="138" y="262"/>
                </a:lnTo>
                <a:lnTo>
                  <a:pt x="225" y="394"/>
                </a:lnTo>
                <a:lnTo>
                  <a:pt x="254" y="540"/>
                </a:lnTo>
                <a:lnTo>
                  <a:pt x="232" y="707"/>
                </a:lnTo>
                <a:lnTo>
                  <a:pt x="137" y="831"/>
                </a:lnTo>
                <a:lnTo>
                  <a:pt x="21" y="919"/>
                </a:lnTo>
                <a:lnTo>
                  <a:pt x="108" y="1086"/>
                </a:lnTo>
                <a:lnTo>
                  <a:pt x="276" y="963"/>
                </a:lnTo>
                <a:lnTo>
                  <a:pt x="400" y="773"/>
                </a:lnTo>
                <a:lnTo>
                  <a:pt x="436" y="547"/>
                </a:lnTo>
                <a:lnTo>
                  <a:pt x="400" y="328"/>
                </a:lnTo>
                <a:lnTo>
                  <a:pt x="269" y="131"/>
                </a:lnTo>
                <a:lnTo>
                  <a:pt x="79" y="0"/>
                </a:lnTo>
                <a:close/>
              </a:path>
            </a:pathLst>
          </a:custGeom>
          <a:solidFill>
            <a:srgbClr val="33CC33">
              <a:alpha val="4392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578" name="Freeform 90"/>
          <p:cNvSpPr>
            <a:spLocks/>
          </p:cNvSpPr>
          <p:nvPr/>
        </p:nvSpPr>
        <p:spPr bwMode="auto">
          <a:xfrm>
            <a:off x="5495925" y="3036888"/>
            <a:ext cx="3000375" cy="1300162"/>
          </a:xfrm>
          <a:custGeom>
            <a:avLst/>
            <a:gdLst>
              <a:gd name="T0" fmla="*/ 393144373 w 1890"/>
              <a:gd name="T1" fmla="*/ 0 h 819"/>
              <a:gd name="T2" fmla="*/ 816530612 w 1890"/>
              <a:gd name="T3" fmla="*/ 15120933 h 819"/>
              <a:gd name="T4" fmla="*/ 1310481308 w 1890"/>
              <a:gd name="T5" fmla="*/ 42841846 h 819"/>
              <a:gd name="T6" fmla="*/ 1804432203 w 1890"/>
              <a:gd name="T7" fmla="*/ 115927158 h 819"/>
              <a:gd name="T8" fmla="*/ 2147483647 w 1890"/>
              <a:gd name="T9" fmla="*/ 204131773 h 819"/>
              <a:gd name="T10" fmla="*/ 2147483647 w 1890"/>
              <a:gd name="T11" fmla="*/ 320058931 h 819"/>
              <a:gd name="T12" fmla="*/ 2147483647 w 1890"/>
              <a:gd name="T13" fmla="*/ 461187684 h 819"/>
              <a:gd name="T14" fmla="*/ 2147483647 w 1890"/>
              <a:gd name="T15" fmla="*/ 632558192 h 819"/>
              <a:gd name="T16" fmla="*/ 2147483647 w 1890"/>
              <a:gd name="T17" fmla="*/ 806449648 h 819"/>
              <a:gd name="T18" fmla="*/ 2147483647 w 1890"/>
              <a:gd name="T19" fmla="*/ 992941282 h 819"/>
              <a:gd name="T20" fmla="*/ 2147483647 w 1890"/>
              <a:gd name="T21" fmla="*/ 1199593953 h 819"/>
              <a:gd name="T22" fmla="*/ 2147483647 w 1890"/>
              <a:gd name="T23" fmla="*/ 1408765985 h 819"/>
              <a:gd name="T24" fmla="*/ 2147483647 w 1890"/>
              <a:gd name="T25" fmla="*/ 2064006560 h 819"/>
              <a:gd name="T26" fmla="*/ 2147483647 w 1890"/>
              <a:gd name="T27" fmla="*/ 1895157000 h 819"/>
              <a:gd name="T28" fmla="*/ 2147483647 w 1890"/>
              <a:gd name="T29" fmla="*/ 1670862453 h 819"/>
              <a:gd name="T30" fmla="*/ 2147483647 w 1890"/>
              <a:gd name="T31" fmla="*/ 1509572166 h 819"/>
              <a:gd name="T32" fmla="*/ 2147483647 w 1890"/>
              <a:gd name="T33" fmla="*/ 1350803225 h 819"/>
              <a:gd name="T34" fmla="*/ 2147483647 w 1890"/>
              <a:gd name="T35" fmla="*/ 1212193932 h 819"/>
              <a:gd name="T36" fmla="*/ 2147483647 w 1890"/>
              <a:gd name="T37" fmla="*/ 1058465299 h 819"/>
              <a:gd name="T38" fmla="*/ 2056447762 w 1890"/>
              <a:gd name="T39" fmla="*/ 960178479 h 819"/>
              <a:gd name="T40" fmla="*/ 1648182159 w 1890"/>
              <a:gd name="T41" fmla="*/ 861893246 h 819"/>
              <a:gd name="T42" fmla="*/ 1224796018 w 1890"/>
              <a:gd name="T43" fmla="*/ 806449648 h 819"/>
              <a:gd name="T44" fmla="*/ 811490301 w 1890"/>
              <a:gd name="T45" fmla="*/ 788807772 h 819"/>
              <a:gd name="T46" fmla="*/ 425907288 w 1890"/>
              <a:gd name="T47" fmla="*/ 788807772 h 819"/>
              <a:gd name="T48" fmla="*/ 40322502 w 1890"/>
              <a:gd name="T49" fmla="*/ 788807772 h 819"/>
              <a:gd name="T50" fmla="*/ 0 w 1890"/>
              <a:gd name="T51" fmla="*/ 30241867 h 819"/>
              <a:gd name="T52" fmla="*/ 393144373 w 1890"/>
              <a:gd name="T53" fmla="*/ 0 h 8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890"/>
              <a:gd name="T82" fmla="*/ 0 h 819"/>
              <a:gd name="T83" fmla="*/ 1890 w 1890"/>
              <a:gd name="T84" fmla="*/ 819 h 8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890" h="819">
                <a:moveTo>
                  <a:pt x="156" y="0"/>
                </a:moveTo>
                <a:lnTo>
                  <a:pt x="324" y="6"/>
                </a:lnTo>
                <a:lnTo>
                  <a:pt x="520" y="17"/>
                </a:lnTo>
                <a:lnTo>
                  <a:pt x="716" y="46"/>
                </a:lnTo>
                <a:lnTo>
                  <a:pt x="883" y="81"/>
                </a:lnTo>
                <a:lnTo>
                  <a:pt x="1051" y="127"/>
                </a:lnTo>
                <a:lnTo>
                  <a:pt x="1208" y="183"/>
                </a:lnTo>
                <a:lnTo>
                  <a:pt x="1370" y="251"/>
                </a:lnTo>
                <a:lnTo>
                  <a:pt x="1515" y="320"/>
                </a:lnTo>
                <a:lnTo>
                  <a:pt x="1655" y="394"/>
                </a:lnTo>
                <a:lnTo>
                  <a:pt x="1788" y="476"/>
                </a:lnTo>
                <a:lnTo>
                  <a:pt x="1890" y="559"/>
                </a:lnTo>
                <a:lnTo>
                  <a:pt x="1715" y="819"/>
                </a:lnTo>
                <a:lnTo>
                  <a:pt x="1635" y="752"/>
                </a:lnTo>
                <a:lnTo>
                  <a:pt x="1496" y="663"/>
                </a:lnTo>
                <a:lnTo>
                  <a:pt x="1398" y="599"/>
                </a:lnTo>
                <a:lnTo>
                  <a:pt x="1247" y="536"/>
                </a:lnTo>
                <a:lnTo>
                  <a:pt x="1107" y="481"/>
                </a:lnTo>
                <a:lnTo>
                  <a:pt x="956" y="420"/>
                </a:lnTo>
                <a:lnTo>
                  <a:pt x="816" y="381"/>
                </a:lnTo>
                <a:lnTo>
                  <a:pt x="654" y="342"/>
                </a:lnTo>
                <a:lnTo>
                  <a:pt x="486" y="320"/>
                </a:lnTo>
                <a:lnTo>
                  <a:pt x="322" y="313"/>
                </a:lnTo>
                <a:lnTo>
                  <a:pt x="169" y="313"/>
                </a:lnTo>
                <a:lnTo>
                  <a:pt x="16" y="313"/>
                </a:lnTo>
                <a:lnTo>
                  <a:pt x="0" y="12"/>
                </a:lnTo>
                <a:lnTo>
                  <a:pt x="156" y="0"/>
                </a:lnTo>
                <a:close/>
              </a:path>
            </a:pathLst>
          </a:custGeom>
          <a:solidFill>
            <a:srgbClr val="FF0000">
              <a:alpha val="2509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579" name="Freeform 91"/>
          <p:cNvSpPr>
            <a:spLocks/>
          </p:cNvSpPr>
          <p:nvPr/>
        </p:nvSpPr>
        <p:spPr bwMode="auto">
          <a:xfrm>
            <a:off x="5475288" y="2552700"/>
            <a:ext cx="3328987" cy="1344613"/>
          </a:xfrm>
          <a:custGeom>
            <a:avLst/>
            <a:gdLst>
              <a:gd name="T0" fmla="*/ 483978441 w 1890"/>
              <a:gd name="T1" fmla="*/ 0 h 803"/>
              <a:gd name="T2" fmla="*/ 1005185163 w 1890"/>
              <a:gd name="T3" fmla="*/ 16823572 h 803"/>
              <a:gd name="T4" fmla="*/ 1613258828 w 1890"/>
              <a:gd name="T5" fmla="*/ 47665943 h 803"/>
              <a:gd name="T6" fmla="*/ 2147483647 w 1890"/>
              <a:gd name="T7" fmla="*/ 126175953 h 803"/>
              <a:gd name="T8" fmla="*/ 2147483647 w 1890"/>
              <a:gd name="T9" fmla="*/ 221507866 h 803"/>
              <a:gd name="T10" fmla="*/ 2147483647 w 1890"/>
              <a:gd name="T11" fmla="*/ 350488531 h 803"/>
              <a:gd name="T12" fmla="*/ 2147483647 w 1890"/>
              <a:gd name="T13" fmla="*/ 501899046 h 803"/>
              <a:gd name="T14" fmla="*/ 2147483647 w 1890"/>
              <a:gd name="T15" fmla="*/ 689761351 h 803"/>
              <a:gd name="T16" fmla="*/ 2147483647 w 1890"/>
              <a:gd name="T17" fmla="*/ 880426956 h 803"/>
              <a:gd name="T18" fmla="*/ 2147483647 w 1890"/>
              <a:gd name="T19" fmla="*/ 1082308062 h 803"/>
              <a:gd name="T20" fmla="*/ 2147483647 w 1890"/>
              <a:gd name="T21" fmla="*/ 1309423678 h 803"/>
              <a:gd name="T22" fmla="*/ 2147483647 w 1890"/>
              <a:gd name="T23" fmla="*/ 1536540968 h 803"/>
              <a:gd name="T24" fmla="*/ 2147483647 w 1890"/>
              <a:gd name="T25" fmla="*/ 2147483647 h 803"/>
              <a:gd name="T26" fmla="*/ 2147483647 w 1890"/>
              <a:gd name="T27" fmla="*/ 2066479498 h 803"/>
              <a:gd name="T28" fmla="*/ 2147483647 w 1890"/>
              <a:gd name="T29" fmla="*/ 1822540318 h 803"/>
              <a:gd name="T30" fmla="*/ 2147483647 w 1890"/>
              <a:gd name="T31" fmla="*/ 1648696394 h 803"/>
              <a:gd name="T32" fmla="*/ 2147483647 w 1890"/>
              <a:gd name="T33" fmla="*/ 1474854563 h 803"/>
              <a:gd name="T34" fmla="*/ 2147483647 w 1890"/>
              <a:gd name="T35" fmla="*/ 1303815823 h 803"/>
              <a:gd name="T36" fmla="*/ 2147483647 w 1890"/>
              <a:gd name="T37" fmla="*/ 1129973992 h 803"/>
              <a:gd name="T38" fmla="*/ 2147483647 w 1890"/>
              <a:gd name="T39" fmla="*/ 1034642132 h 803"/>
              <a:gd name="T40" fmla="*/ 2038289776 w 1890"/>
              <a:gd name="T41" fmla="*/ 942113361 h 803"/>
              <a:gd name="T42" fmla="*/ 1507775763 w 1890"/>
              <a:gd name="T43" fmla="*/ 880426956 h 803"/>
              <a:gd name="T44" fmla="*/ 998979863 w 1890"/>
              <a:gd name="T45" fmla="*/ 860800092 h 803"/>
              <a:gd name="T46" fmla="*/ 524308492 w 1890"/>
              <a:gd name="T47" fmla="*/ 860800092 h 803"/>
              <a:gd name="T48" fmla="*/ 49638896 w 1890"/>
              <a:gd name="T49" fmla="*/ 860800092 h 803"/>
              <a:gd name="T50" fmla="*/ 0 w 1890"/>
              <a:gd name="T51" fmla="*/ 33647143 h 803"/>
              <a:gd name="T52" fmla="*/ 483978441 w 1890"/>
              <a:gd name="T53" fmla="*/ 0 h 80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890"/>
              <a:gd name="T82" fmla="*/ 0 h 803"/>
              <a:gd name="T83" fmla="*/ 1890 w 1890"/>
              <a:gd name="T84" fmla="*/ 803 h 80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890" h="803">
                <a:moveTo>
                  <a:pt x="156" y="0"/>
                </a:moveTo>
                <a:lnTo>
                  <a:pt x="324" y="6"/>
                </a:lnTo>
                <a:lnTo>
                  <a:pt x="520" y="17"/>
                </a:lnTo>
                <a:lnTo>
                  <a:pt x="716" y="45"/>
                </a:lnTo>
                <a:lnTo>
                  <a:pt x="883" y="79"/>
                </a:lnTo>
                <a:lnTo>
                  <a:pt x="1051" y="125"/>
                </a:lnTo>
                <a:lnTo>
                  <a:pt x="1208" y="179"/>
                </a:lnTo>
                <a:lnTo>
                  <a:pt x="1370" y="246"/>
                </a:lnTo>
                <a:lnTo>
                  <a:pt x="1515" y="314"/>
                </a:lnTo>
                <a:lnTo>
                  <a:pt x="1655" y="386"/>
                </a:lnTo>
                <a:lnTo>
                  <a:pt x="1788" y="467"/>
                </a:lnTo>
                <a:lnTo>
                  <a:pt x="1890" y="548"/>
                </a:lnTo>
                <a:lnTo>
                  <a:pt x="1715" y="803"/>
                </a:lnTo>
                <a:lnTo>
                  <a:pt x="1635" y="737"/>
                </a:lnTo>
                <a:lnTo>
                  <a:pt x="1496" y="650"/>
                </a:lnTo>
                <a:lnTo>
                  <a:pt x="1392" y="588"/>
                </a:lnTo>
                <a:lnTo>
                  <a:pt x="1247" y="526"/>
                </a:lnTo>
                <a:lnTo>
                  <a:pt x="1107" y="465"/>
                </a:lnTo>
                <a:lnTo>
                  <a:pt x="967" y="403"/>
                </a:lnTo>
                <a:lnTo>
                  <a:pt x="816" y="369"/>
                </a:lnTo>
                <a:lnTo>
                  <a:pt x="657" y="336"/>
                </a:lnTo>
                <a:lnTo>
                  <a:pt x="486" y="314"/>
                </a:lnTo>
                <a:lnTo>
                  <a:pt x="322" y="307"/>
                </a:lnTo>
                <a:lnTo>
                  <a:pt x="169" y="307"/>
                </a:lnTo>
                <a:lnTo>
                  <a:pt x="16" y="307"/>
                </a:lnTo>
                <a:lnTo>
                  <a:pt x="0" y="12"/>
                </a:lnTo>
                <a:lnTo>
                  <a:pt x="156" y="0"/>
                </a:lnTo>
                <a:close/>
              </a:path>
            </a:pathLst>
          </a:custGeom>
          <a:solidFill>
            <a:srgbClr val="33CC33">
              <a:alpha val="2509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582" name="Text Box 94"/>
          <p:cNvSpPr txBox="1">
            <a:spLocks noChangeArrowheads="1"/>
          </p:cNvSpPr>
          <p:nvPr/>
        </p:nvSpPr>
        <p:spPr bwMode="auto">
          <a:xfrm>
            <a:off x="3565525" y="3375025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(b)</a:t>
            </a:r>
          </a:p>
        </p:txBody>
      </p:sp>
      <p:sp>
        <p:nvSpPr>
          <p:cNvPr id="831583" name="Text Box 95"/>
          <p:cNvSpPr txBox="1">
            <a:spLocks noChangeArrowheads="1"/>
          </p:cNvSpPr>
          <p:nvPr/>
        </p:nvSpPr>
        <p:spPr bwMode="auto">
          <a:xfrm>
            <a:off x="3616325" y="4700588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or</a:t>
            </a:r>
          </a:p>
        </p:txBody>
      </p:sp>
      <p:pic>
        <p:nvPicPr>
          <p:cNvPr id="25688" name="Picture 8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32338" y="4792663"/>
            <a:ext cx="3000375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0" name="Straight Arrow Connector 89"/>
          <p:cNvCxnSpPr/>
          <p:nvPr/>
        </p:nvCxnSpPr>
        <p:spPr>
          <a:xfrm rot="5400000">
            <a:off x="4474369" y="4964906"/>
            <a:ext cx="787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4779169" y="4960144"/>
            <a:ext cx="787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>
            <a:off x="5083969" y="4983956"/>
            <a:ext cx="787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>
            <a:off x="5388769" y="4979194"/>
            <a:ext cx="787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5400000">
            <a:off x="5693569" y="4974431"/>
            <a:ext cx="787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5998369" y="4983956"/>
            <a:ext cx="787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>
            <a:off x="6303169" y="4979194"/>
            <a:ext cx="787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>
            <a:off x="6607969" y="4974431"/>
            <a:ext cx="787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6912769" y="4983956"/>
            <a:ext cx="787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5400000">
            <a:off x="7217569" y="4979194"/>
            <a:ext cx="787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1580" name="Rectangle 92"/>
          <p:cNvSpPr>
            <a:spLocks noChangeArrowheads="1"/>
          </p:cNvSpPr>
          <p:nvPr/>
        </p:nvSpPr>
        <p:spPr bwMode="auto">
          <a:xfrm>
            <a:off x="4454525" y="4988386"/>
            <a:ext cx="3563938" cy="525462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Courier New" pitchFamily="49" charset="0"/>
            </a:endParaRPr>
          </a:p>
        </p:txBody>
      </p:sp>
      <p:sp>
        <p:nvSpPr>
          <p:cNvPr id="831581" name="Rectangle 93"/>
          <p:cNvSpPr>
            <a:spLocks noChangeArrowheads="1"/>
          </p:cNvSpPr>
          <p:nvPr/>
        </p:nvSpPr>
        <p:spPr bwMode="auto">
          <a:xfrm>
            <a:off x="4464050" y="4549775"/>
            <a:ext cx="3568700" cy="434975"/>
          </a:xfrm>
          <a:prstGeom prst="rect">
            <a:avLst/>
          </a:prstGeom>
          <a:solidFill>
            <a:srgbClr val="33CC33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Courier New" pitchFamily="49" charset="0"/>
            </a:endParaRPr>
          </a:p>
        </p:txBody>
      </p:sp>
      <p:sp>
        <p:nvSpPr>
          <p:cNvPr id="157699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685800" y="1344613"/>
            <a:ext cx="7772400" cy="4365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 dirty="0">
                <a:solidFill>
                  <a:schemeClr val="accent2"/>
                </a:solidFill>
                <a:cs typeface="Times New Roman" pitchFamily="18" charset="0"/>
              </a:rPr>
              <a:t>Force </a:t>
            </a:r>
            <a:r>
              <a:rPr lang="en-US" i="1" dirty="0" smtClean="0">
                <a:solidFill>
                  <a:schemeClr val="accent2"/>
                </a:solidFill>
                <a:cs typeface="Times New Roman" pitchFamily="18" charset="0"/>
              </a:rPr>
              <a:t>fields - Review</a:t>
            </a:r>
            <a:endParaRPr lang="en-US" sz="2000" dirty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1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1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1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31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31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31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31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3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3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31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31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31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31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31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31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31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31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31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31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3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31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1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31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31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31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576" grpId="0" animBg="1"/>
      <p:bldP spid="831577" grpId="0" animBg="1"/>
      <p:bldP spid="831578" grpId="0" animBg="1"/>
      <p:bldP spid="831579" grpId="0" animBg="1"/>
      <p:bldP spid="831582" grpId="0"/>
      <p:bldP spid="831583" grpId="0"/>
      <p:bldP spid="831580" grpId="0" animBg="1"/>
      <p:bldP spid="8315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687388" y="1779588"/>
            <a:ext cx="7772400" cy="44180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Justify the statement “</a:t>
            </a:r>
            <a:r>
              <a:rPr lang="en-US" altLang="en-US">
                <a:solidFill>
                  <a:schemeClr val="hlink"/>
                </a:solidFill>
                <a:sym typeface="Symbol" pitchFamily="18" charset="2"/>
              </a:rPr>
              <a:t>the electric field strength is uniform between two parallel plates</a:t>
            </a:r>
            <a:r>
              <a:rPr lang="en-US" altLang="en-US">
                <a:sym typeface="Symbol" pitchFamily="18" charset="2"/>
              </a:rPr>
              <a:t>.”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Sketch the electric                                                             field lines between                                                            two parallel plates.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Now demonstrate                                                           that the electric field                                                               lines have equal                                                              density everywhere                                                            between the plates.</a:t>
            </a:r>
          </a:p>
        </p:txBody>
      </p:sp>
      <p:pic>
        <p:nvPicPr>
          <p:cNvPr id="159813" name="Picture 6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7488" y="2957513"/>
            <a:ext cx="4829175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9804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159805" name="Rectangle 61"/>
          <p:cNvSpPr>
            <a:spLocks noChangeArrowheads="1"/>
          </p:cNvSpPr>
          <p:nvPr/>
        </p:nvSpPr>
        <p:spPr bwMode="auto">
          <a:xfrm>
            <a:off x="685800" y="1344613"/>
            <a:ext cx="7772400" cy="4365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 dirty="0">
                <a:solidFill>
                  <a:schemeClr val="accent2"/>
                </a:solidFill>
                <a:cs typeface="Times New Roman" pitchFamily="18" charset="0"/>
              </a:rPr>
              <a:t>Force </a:t>
            </a:r>
            <a:r>
              <a:rPr lang="en-US" i="1" dirty="0" smtClean="0">
                <a:solidFill>
                  <a:schemeClr val="accent2"/>
                </a:solidFill>
                <a:cs typeface="Times New Roman" pitchFamily="18" charset="0"/>
              </a:rPr>
              <a:t>fields - Review</a:t>
            </a:r>
            <a:endParaRPr lang="en-US" sz="2000" dirty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156681" name="Rectangle 9"/>
          <p:cNvSpPr>
            <a:spLocks noChangeArrowheads="1"/>
          </p:cNvSpPr>
          <p:nvPr/>
        </p:nvSpPr>
        <p:spPr bwMode="auto">
          <a:xfrm>
            <a:off x="4511675" y="4649788"/>
            <a:ext cx="3862388" cy="793750"/>
          </a:xfrm>
          <a:prstGeom prst="rect">
            <a:avLst/>
          </a:prstGeom>
          <a:solidFill>
            <a:srgbClr val="FF0000">
              <a:alpha val="1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4514850" y="3713163"/>
            <a:ext cx="3862388" cy="793750"/>
          </a:xfrm>
          <a:prstGeom prst="rect">
            <a:avLst/>
          </a:prstGeom>
          <a:solidFill>
            <a:srgbClr val="008000">
              <a:alpha val="1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15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1" grpId="0" animBg="1"/>
      <p:bldP spid="1566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386" name="Rectangle 2"/>
              <p:cNvSpPr>
                <a:spLocks noChangeArrowheads="1"/>
              </p:cNvSpPr>
              <p:nvPr/>
            </p:nvSpPr>
            <p:spPr bwMode="auto">
              <a:xfrm>
                <a:off x="685800" y="1346200"/>
                <a:ext cx="7772400" cy="5511800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en-US" i="1" dirty="0" smtClean="0">
                    <a:solidFill>
                      <a:schemeClr val="accent2"/>
                    </a:solidFill>
                  </a:rPr>
                  <a:t>Potential difference</a:t>
                </a:r>
                <a:r>
                  <a:rPr lang="en-US" altLang="en-US" dirty="0"/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– the electric force</a:t>
                </a:r>
              </a:p>
              <a:p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Because electric charges experience the electric force, when one charge is moved in the vicinity of another, work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W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is done (recall that work is a force times a displacement).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We define the                                                         </a:t>
                </a:r>
                <a:r>
                  <a:rPr lang="en-US" altLang="en-US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__________________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Times New Roman" pitchFamily="18" charset="0"/>
                  </a:rPr>
                  <a:t>                                                            </a:t>
                </a:r>
                <a:r>
                  <a:rPr lang="en-US" altLang="en-US" i="1" dirty="0" err="1">
                    <a:solidFill>
                      <a:srgbClr val="000000"/>
                    </a:solidFill>
                    <a:cs typeface="Times New Roman" pitchFamily="18" charset="0"/>
                  </a:rPr>
                  <a:t>V</a:t>
                </a:r>
                <a:r>
                  <a:rPr lang="en-US" altLang="en-US" baseline="-25000" dirty="0" err="1">
                    <a:solidFill>
                      <a:srgbClr val="000000"/>
                    </a:solidFill>
                    <a:cs typeface="Times New Roman" pitchFamily="18" charset="0"/>
                  </a:rPr>
                  <a:t>e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between two                                                                  points A and B as the                                                             amount of work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W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                                                             done per unit charge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q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in                                                      moving a point charge from A to B.</a:t>
                </a: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eaLnBrk="0" hangingPunct="0">
                  <a:spcBef>
                    <a:spcPts val="14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Note that the units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 are J C</a:t>
                </a:r>
                <a:r>
                  <a:rPr lang="en-US" altLang="en-US" baseline="30000" dirty="0">
                    <a:solidFill>
                      <a:srgbClr val="000000"/>
                    </a:solidFill>
                  </a:rPr>
                  <a:t>-1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 which are volts V.</a:t>
                </a:r>
              </a:p>
            </p:txBody>
          </p:sp>
        </mc:Choice>
        <mc:Fallback xmlns="">
          <p:sp>
            <p:nvSpPr>
              <p:cNvPr id="14438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46200"/>
                <a:ext cx="7772400" cy="5511800"/>
              </a:xfrm>
              <a:prstGeom prst="rect">
                <a:avLst/>
              </a:prstGeom>
              <a:blipFill>
                <a:blip r:embed="rId8"/>
                <a:stretch>
                  <a:fillRect l="-1255" t="-774" r="-6431" b="-30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207" name="Oval 15"/>
          <p:cNvSpPr>
            <a:spLocks noChangeArrowheads="1"/>
          </p:cNvSpPr>
          <p:nvPr/>
        </p:nvSpPr>
        <p:spPr bwMode="auto">
          <a:xfrm>
            <a:off x="3808413" y="3278188"/>
            <a:ext cx="1760537" cy="1760537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100000">
                <a:srgbClr val="7647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4467225" y="360045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/>
              <a:t>Q</a:t>
            </a:r>
          </a:p>
        </p:txBody>
      </p:sp>
      <p:sp>
        <p:nvSpPr>
          <p:cNvPr id="136206" name="Line 14"/>
          <p:cNvSpPr>
            <a:spLocks noChangeShapeType="1"/>
          </p:cNvSpPr>
          <p:nvPr/>
        </p:nvSpPr>
        <p:spPr bwMode="auto">
          <a:xfrm>
            <a:off x="4683125" y="4146550"/>
            <a:ext cx="435451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24375" y="4000500"/>
            <a:ext cx="347663" cy="333375"/>
            <a:chOff x="1344" y="2331"/>
            <a:chExt cx="219" cy="210"/>
          </a:xfrm>
        </p:grpSpPr>
        <p:sp>
          <p:nvSpPr>
            <p:cNvPr id="161800" name="Line 17"/>
            <p:cNvSpPr>
              <a:spLocks noChangeShapeType="1"/>
            </p:cNvSpPr>
            <p:nvPr/>
          </p:nvSpPr>
          <p:spPr bwMode="auto">
            <a:xfrm>
              <a:off x="1344" y="2423"/>
              <a:ext cx="2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01" name="Line 18"/>
            <p:cNvSpPr>
              <a:spLocks noChangeShapeType="1"/>
            </p:cNvSpPr>
            <p:nvPr/>
          </p:nvSpPr>
          <p:spPr bwMode="auto">
            <a:xfrm>
              <a:off x="1445" y="2331"/>
              <a:ext cx="0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6251575" y="3646488"/>
            <a:ext cx="446088" cy="569912"/>
            <a:chOff x="3862" y="2842"/>
            <a:chExt cx="281" cy="359"/>
          </a:xfrm>
        </p:grpSpPr>
        <p:sp>
          <p:nvSpPr>
            <p:cNvPr id="161803" name="Text Box 10"/>
            <p:cNvSpPr txBox="1">
              <a:spLocks noChangeArrowheads="1"/>
            </p:cNvSpPr>
            <p:nvPr/>
          </p:nvSpPr>
          <p:spPr bwMode="auto">
            <a:xfrm>
              <a:off x="3920" y="284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chemeClr val="hlink"/>
                  </a:solidFill>
                </a:rPr>
                <a:t>q</a:t>
              </a:r>
            </a:p>
          </p:txBody>
        </p:sp>
        <p:sp>
          <p:nvSpPr>
            <p:cNvPr id="136201" name="Oval 9"/>
            <p:cNvSpPr>
              <a:spLocks noChangeArrowheads="1"/>
            </p:cNvSpPr>
            <p:nvPr/>
          </p:nvSpPr>
          <p:spPr bwMode="auto">
            <a:xfrm>
              <a:off x="3862" y="3106"/>
              <a:ext cx="95" cy="9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124575" y="42116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A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8169275" y="4200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B</a:t>
            </a:r>
          </a:p>
        </p:txBody>
      </p:sp>
      <p:grpSp>
        <p:nvGrpSpPr>
          <p:cNvPr id="161812" name="Group 20"/>
          <p:cNvGrpSpPr>
            <a:grpSpLocks/>
          </p:cNvGrpSpPr>
          <p:nvPr/>
        </p:nvGrpSpPr>
        <p:grpSpPr bwMode="auto">
          <a:xfrm>
            <a:off x="826994" y="5856193"/>
            <a:ext cx="7447056" cy="652183"/>
            <a:chOff x="510" y="3480"/>
            <a:chExt cx="4702" cy="288"/>
          </a:xfrm>
        </p:grpSpPr>
        <p:sp>
          <p:nvSpPr>
            <p:cNvPr id="161809" name="Text Box 6"/>
            <p:cNvSpPr txBox="1">
              <a:spLocks noChangeArrowheads="1"/>
            </p:cNvSpPr>
            <p:nvPr/>
          </p:nvSpPr>
          <p:spPr bwMode="auto">
            <a:xfrm>
              <a:off x="2300" y="3480"/>
              <a:ext cx="2912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electrostatic potential difference</a:t>
              </a:r>
            </a:p>
          </p:txBody>
        </p:sp>
        <p:sp>
          <p:nvSpPr>
            <p:cNvPr id="161810" name="Rectangle 7"/>
            <p:cNvSpPr>
              <a:spLocks noChangeArrowheads="1"/>
            </p:cNvSpPr>
            <p:nvPr/>
          </p:nvSpPr>
          <p:spPr bwMode="auto">
            <a:xfrm>
              <a:off x="510" y="3482"/>
              <a:ext cx="4701" cy="2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61811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2622 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7" grpId="0" animBg="1"/>
      <p:bldP spid="136203" grpId="0"/>
      <p:bldP spid="136206" grpId="0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687388" y="1751013"/>
            <a:ext cx="7772400" cy="51069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 smtClean="0">
                <a:sym typeface="Symbol" pitchFamily="18" charset="2"/>
              </a:rPr>
              <a:t>PRACTICE: A charge of </a:t>
            </a:r>
            <a:r>
              <a:rPr lang="en-US" altLang="en-US" i="1" dirty="0">
                <a:sym typeface="Symbol" pitchFamily="18" charset="2"/>
              </a:rPr>
              <a:t>q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dirty="0" smtClean="0">
                <a:sym typeface="Symbol" pitchFamily="18" charset="2"/>
              </a:rPr>
              <a:t>+15.0 </a:t>
            </a:r>
            <a:r>
              <a:rPr lang="en-US" altLang="en-US" dirty="0">
                <a:sym typeface="Symbol" pitchFamily="18" charset="2"/>
              </a:rPr>
              <a:t>C is moved from point A, having a voltage (potential) of 25.0 V to point B, having a voltage (potential) of 18.0 V.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(a) What is the potential difference                         undergone by the charge?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(b) What is the work done in moving                                 the charge from A to B?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</a:t>
            </a:r>
            <a:r>
              <a:rPr lang="en-US" altLang="en-US" dirty="0" smtClean="0">
                <a:sym typeface="Symbol" pitchFamily="18" charset="2"/>
              </a:rPr>
              <a:t>: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163844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38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Potential difference </a:t>
            </a:r>
            <a:r>
              <a:rPr lang="en-US" altLang="en-US">
                <a:solidFill>
                  <a:schemeClr val="accent2"/>
                </a:solidFill>
              </a:rPr>
              <a:t>– the electric force</a:t>
            </a:r>
            <a:r>
              <a:rPr lang="en-US" altLang="en-US"/>
              <a:t>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991225" y="3240088"/>
            <a:ext cx="387350" cy="457200"/>
            <a:chOff x="4396" y="2070"/>
            <a:chExt cx="244" cy="288"/>
          </a:xfrm>
        </p:grpSpPr>
        <p:sp>
          <p:nvSpPr>
            <p:cNvPr id="163847" name="Oval 22"/>
            <p:cNvSpPr>
              <a:spLocks noChangeArrowheads="1"/>
            </p:cNvSpPr>
            <p:nvPr/>
          </p:nvSpPr>
          <p:spPr bwMode="auto">
            <a:xfrm>
              <a:off x="4409" y="2105"/>
              <a:ext cx="220" cy="220"/>
            </a:xfrm>
            <a:prstGeom prst="ellipse">
              <a:avLst/>
            </a:prstGeom>
            <a:gradFill rotWithShape="1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3848" name="Text Box 11"/>
            <p:cNvSpPr txBox="1">
              <a:spLocks noChangeArrowheads="1"/>
            </p:cNvSpPr>
            <p:nvPr/>
          </p:nvSpPr>
          <p:spPr bwMode="auto">
            <a:xfrm>
              <a:off x="4396" y="207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A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856538" y="3249613"/>
            <a:ext cx="387350" cy="457200"/>
            <a:chOff x="5191" y="2069"/>
            <a:chExt cx="244" cy="288"/>
          </a:xfrm>
        </p:grpSpPr>
        <p:sp>
          <p:nvSpPr>
            <p:cNvPr id="163850" name="Oval 25"/>
            <p:cNvSpPr>
              <a:spLocks noChangeArrowheads="1"/>
            </p:cNvSpPr>
            <p:nvPr/>
          </p:nvSpPr>
          <p:spPr bwMode="auto">
            <a:xfrm>
              <a:off x="5199" y="210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3851" name="Text Box 11"/>
            <p:cNvSpPr txBox="1">
              <a:spLocks noChangeArrowheads="1"/>
            </p:cNvSpPr>
            <p:nvPr/>
          </p:nvSpPr>
          <p:spPr bwMode="auto">
            <a:xfrm>
              <a:off x="5191" y="2069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B</a:t>
              </a:r>
            </a:p>
          </p:txBody>
        </p:sp>
      </p:grpSp>
      <p:sp>
        <p:nvSpPr>
          <p:cNvPr id="135195" name="Line 27"/>
          <p:cNvSpPr>
            <a:spLocks noChangeShapeType="1"/>
          </p:cNvSpPr>
          <p:nvPr/>
        </p:nvSpPr>
        <p:spPr bwMode="auto">
          <a:xfrm>
            <a:off x="6340475" y="3467100"/>
            <a:ext cx="1528763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156325" y="3384550"/>
            <a:ext cx="354013" cy="509588"/>
            <a:chOff x="3922" y="2668"/>
            <a:chExt cx="223" cy="321"/>
          </a:xfrm>
        </p:grpSpPr>
        <p:sp>
          <p:nvSpPr>
            <p:cNvPr id="163854" name="Oval 28"/>
            <p:cNvSpPr>
              <a:spLocks noChangeArrowheads="1"/>
            </p:cNvSpPr>
            <p:nvPr/>
          </p:nvSpPr>
          <p:spPr bwMode="auto">
            <a:xfrm>
              <a:off x="3987" y="2668"/>
              <a:ext cx="106" cy="10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3855" name="Text Box 29"/>
            <p:cNvSpPr txBox="1">
              <a:spLocks noChangeArrowheads="1"/>
            </p:cNvSpPr>
            <p:nvPr/>
          </p:nvSpPr>
          <p:spPr bwMode="auto">
            <a:xfrm>
              <a:off x="3922" y="270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q</a:t>
              </a:r>
            </a:p>
          </p:txBody>
        </p:sp>
      </p:grpSp>
      <p:sp>
        <p:nvSpPr>
          <p:cNvPr id="163856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3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16702 4.81481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386" name="Rectangle 2"/>
              <p:cNvSpPr>
                <a:spLocks noChangeArrowheads="1"/>
              </p:cNvSpPr>
              <p:nvPr/>
            </p:nvSpPr>
            <p:spPr bwMode="auto">
              <a:xfrm>
                <a:off x="685800" y="1346200"/>
                <a:ext cx="7772400" cy="5511800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en-US" i="1" dirty="0" smtClean="0">
                    <a:solidFill>
                      <a:schemeClr val="accent2"/>
                    </a:solidFill>
                  </a:rPr>
                  <a:t>Potential difference</a:t>
                </a:r>
                <a:r>
                  <a:rPr lang="en-US" altLang="en-US" dirty="0"/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– the gravitational force</a:t>
                </a:r>
              </a:p>
              <a:p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Because masses experience the gravitational force, when one mass is moved in the vicinity of another, work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W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is done (recall that work is a force times a displacement).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We define the                                                         </a:t>
                </a:r>
                <a:r>
                  <a:rPr lang="en-US" altLang="en-US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__________________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Times New Roman" pitchFamily="18" charset="0"/>
                  </a:rPr>
                  <a:t>                                                           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V</a:t>
                </a:r>
                <a:r>
                  <a:rPr lang="en-US" altLang="en-US" baseline="-25000" dirty="0">
                    <a:solidFill>
                      <a:srgbClr val="000000"/>
                    </a:solidFill>
                    <a:cs typeface="Times New Roman" pitchFamily="18" charset="0"/>
                  </a:rPr>
                  <a:t>g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between two                                                                  points A and B as the                                                             amount of work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W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                                                           done per unit mass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m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in                                                      moving a point mass from A to B.</a:t>
                </a: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eaLnBrk="0" hangingPunct="0">
                  <a:lnSpc>
                    <a:spcPts val="32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Note that the units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 are J kg</a:t>
                </a:r>
                <a:r>
                  <a:rPr lang="en-US" altLang="en-US" baseline="30000" dirty="0">
                    <a:solidFill>
                      <a:srgbClr val="000000"/>
                    </a:solidFill>
                  </a:rPr>
                  <a:t>-1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438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46200"/>
                <a:ext cx="7772400" cy="5511800"/>
              </a:xfrm>
              <a:prstGeom prst="rect">
                <a:avLst/>
              </a:prstGeom>
              <a:blipFill>
                <a:blip r:embed="rId8"/>
                <a:stretch>
                  <a:fillRect l="-1255" t="-774" r="-6431" b="-27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207" name="Oval 15"/>
          <p:cNvSpPr>
            <a:spLocks noChangeArrowheads="1"/>
          </p:cNvSpPr>
          <p:nvPr/>
        </p:nvSpPr>
        <p:spPr bwMode="auto">
          <a:xfrm>
            <a:off x="3808413" y="3278188"/>
            <a:ext cx="1760537" cy="1760537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100000">
                <a:srgbClr val="7647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4467225" y="360045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/>
              <a:t>M</a:t>
            </a:r>
          </a:p>
        </p:txBody>
      </p:sp>
      <p:sp>
        <p:nvSpPr>
          <p:cNvPr id="136206" name="Line 14"/>
          <p:cNvSpPr>
            <a:spLocks noChangeShapeType="1"/>
          </p:cNvSpPr>
          <p:nvPr/>
        </p:nvSpPr>
        <p:spPr bwMode="auto">
          <a:xfrm>
            <a:off x="4683125" y="4146550"/>
            <a:ext cx="435451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24375" y="4000500"/>
            <a:ext cx="347663" cy="333375"/>
            <a:chOff x="1344" y="2331"/>
            <a:chExt cx="219" cy="210"/>
          </a:xfrm>
        </p:grpSpPr>
        <p:sp>
          <p:nvSpPr>
            <p:cNvPr id="165895" name="Line 17"/>
            <p:cNvSpPr>
              <a:spLocks noChangeShapeType="1"/>
            </p:cNvSpPr>
            <p:nvPr/>
          </p:nvSpPr>
          <p:spPr bwMode="auto">
            <a:xfrm>
              <a:off x="1344" y="2423"/>
              <a:ext cx="2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6" name="Line 18"/>
            <p:cNvSpPr>
              <a:spLocks noChangeShapeType="1"/>
            </p:cNvSpPr>
            <p:nvPr/>
          </p:nvSpPr>
          <p:spPr bwMode="auto">
            <a:xfrm>
              <a:off x="1445" y="2331"/>
              <a:ext cx="0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6251575" y="3646488"/>
            <a:ext cx="530225" cy="569912"/>
            <a:chOff x="3862" y="2842"/>
            <a:chExt cx="334" cy="359"/>
          </a:xfrm>
        </p:grpSpPr>
        <p:sp>
          <p:nvSpPr>
            <p:cNvPr id="165898" name="Text Box 10"/>
            <p:cNvSpPr txBox="1">
              <a:spLocks noChangeArrowheads="1"/>
            </p:cNvSpPr>
            <p:nvPr/>
          </p:nvSpPr>
          <p:spPr bwMode="auto">
            <a:xfrm>
              <a:off x="3920" y="2842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136201" name="Oval 9"/>
            <p:cNvSpPr>
              <a:spLocks noChangeArrowheads="1"/>
            </p:cNvSpPr>
            <p:nvPr/>
          </p:nvSpPr>
          <p:spPr bwMode="auto">
            <a:xfrm>
              <a:off x="3862" y="3106"/>
              <a:ext cx="95" cy="9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124575" y="42116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A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8169275" y="4200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B</a:t>
            </a:r>
          </a:p>
        </p:txBody>
      </p:sp>
      <p:sp>
        <p:nvSpPr>
          <p:cNvPr id="165906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grpSp>
        <p:nvGrpSpPr>
          <p:cNvPr id="165907" name="Group 19"/>
          <p:cNvGrpSpPr>
            <a:grpSpLocks/>
          </p:cNvGrpSpPr>
          <p:nvPr/>
        </p:nvGrpSpPr>
        <p:grpSpPr bwMode="auto">
          <a:xfrm>
            <a:off x="809625" y="5856194"/>
            <a:ext cx="7464425" cy="598394"/>
            <a:chOff x="510" y="3480"/>
            <a:chExt cx="4702" cy="288"/>
          </a:xfrm>
        </p:grpSpPr>
        <p:sp>
          <p:nvSpPr>
            <p:cNvPr id="165909" name="Text Box 6"/>
            <p:cNvSpPr txBox="1">
              <a:spLocks noChangeArrowheads="1"/>
            </p:cNvSpPr>
            <p:nvPr/>
          </p:nvSpPr>
          <p:spPr bwMode="auto">
            <a:xfrm>
              <a:off x="2300" y="3480"/>
              <a:ext cx="2912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gravitational potential difference</a:t>
              </a:r>
            </a:p>
          </p:txBody>
        </p:sp>
        <p:sp>
          <p:nvSpPr>
            <p:cNvPr id="165910" name="Rectangle 7"/>
            <p:cNvSpPr>
              <a:spLocks noChangeArrowheads="1"/>
            </p:cNvSpPr>
            <p:nvPr/>
          </p:nvSpPr>
          <p:spPr bwMode="auto">
            <a:xfrm>
              <a:off x="510" y="3482"/>
              <a:ext cx="4701" cy="2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2622 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7" grpId="0" animBg="1"/>
      <p:bldP spid="136203" grpId="0"/>
      <p:bldP spid="136206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687388" y="1751013"/>
            <a:ext cx="7772400" cy="51069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 smtClean="0">
                <a:sym typeface="Symbol" pitchFamily="18" charset="2"/>
              </a:rPr>
              <a:t>PRACTICE: A mass of </a:t>
            </a:r>
            <a:r>
              <a:rPr lang="en-US" altLang="en-US" i="1" dirty="0">
                <a:sym typeface="Symbol" pitchFamily="18" charset="2"/>
              </a:rPr>
              <a:t>m</a:t>
            </a:r>
            <a:r>
              <a:rPr lang="en-US" altLang="en-US" dirty="0">
                <a:sym typeface="Symbol" pitchFamily="18" charset="2"/>
              </a:rPr>
              <a:t> = 500. kg is moved from point A, having a gravitational potential of 75.0 J kg</a:t>
            </a:r>
            <a:r>
              <a:rPr lang="en-US" altLang="en-US" baseline="30000" dirty="0">
                <a:sym typeface="Symbol" pitchFamily="18" charset="2"/>
              </a:rPr>
              <a:t>-1</a:t>
            </a:r>
            <a:r>
              <a:rPr lang="en-US" altLang="en-US" dirty="0">
                <a:sym typeface="Symbol" pitchFamily="18" charset="2"/>
              </a:rPr>
              <a:t> to point B, having a gravitational potential of 25.0 J kg</a:t>
            </a:r>
            <a:r>
              <a:rPr lang="en-US" altLang="en-US" baseline="30000" dirty="0">
                <a:sym typeface="Symbol" pitchFamily="18" charset="2"/>
              </a:rPr>
              <a:t>-1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(a) What is the potential difference                         undergone by the mass?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(b) What is the work done in moving                                 the mass from A to B?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</a:t>
            </a:r>
            <a:r>
              <a:rPr lang="en-US" altLang="en-US" dirty="0" smtClean="0">
                <a:sym typeface="Symbol" pitchFamily="18" charset="2"/>
              </a:rPr>
              <a:t>: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167939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38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Potential difference </a:t>
            </a:r>
            <a:r>
              <a:rPr lang="en-US" altLang="en-US">
                <a:solidFill>
                  <a:schemeClr val="accent2"/>
                </a:solidFill>
              </a:rPr>
              <a:t>– the gravitational force</a:t>
            </a:r>
            <a:r>
              <a:rPr lang="en-US" altLang="en-US"/>
              <a:t>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991225" y="3240088"/>
            <a:ext cx="387350" cy="457200"/>
            <a:chOff x="4396" y="2070"/>
            <a:chExt cx="244" cy="288"/>
          </a:xfrm>
        </p:grpSpPr>
        <p:sp>
          <p:nvSpPr>
            <p:cNvPr id="167941" name="Oval 22"/>
            <p:cNvSpPr>
              <a:spLocks noChangeArrowheads="1"/>
            </p:cNvSpPr>
            <p:nvPr/>
          </p:nvSpPr>
          <p:spPr bwMode="auto">
            <a:xfrm>
              <a:off x="4409" y="2105"/>
              <a:ext cx="220" cy="220"/>
            </a:xfrm>
            <a:prstGeom prst="ellipse">
              <a:avLst/>
            </a:prstGeom>
            <a:gradFill rotWithShape="1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7942" name="Text Box 11"/>
            <p:cNvSpPr txBox="1">
              <a:spLocks noChangeArrowheads="1"/>
            </p:cNvSpPr>
            <p:nvPr/>
          </p:nvSpPr>
          <p:spPr bwMode="auto">
            <a:xfrm>
              <a:off x="4396" y="207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A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856538" y="3249613"/>
            <a:ext cx="387350" cy="457200"/>
            <a:chOff x="5191" y="2069"/>
            <a:chExt cx="244" cy="288"/>
          </a:xfrm>
        </p:grpSpPr>
        <p:sp>
          <p:nvSpPr>
            <p:cNvPr id="167944" name="Oval 25"/>
            <p:cNvSpPr>
              <a:spLocks noChangeArrowheads="1"/>
            </p:cNvSpPr>
            <p:nvPr/>
          </p:nvSpPr>
          <p:spPr bwMode="auto">
            <a:xfrm>
              <a:off x="5199" y="210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7945" name="Text Box 11"/>
            <p:cNvSpPr txBox="1">
              <a:spLocks noChangeArrowheads="1"/>
            </p:cNvSpPr>
            <p:nvPr/>
          </p:nvSpPr>
          <p:spPr bwMode="auto">
            <a:xfrm>
              <a:off x="5191" y="2069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B</a:t>
              </a:r>
            </a:p>
          </p:txBody>
        </p:sp>
      </p:grpSp>
      <p:sp>
        <p:nvSpPr>
          <p:cNvPr id="135195" name="Line 27"/>
          <p:cNvSpPr>
            <a:spLocks noChangeShapeType="1"/>
          </p:cNvSpPr>
          <p:nvPr/>
        </p:nvSpPr>
        <p:spPr bwMode="auto">
          <a:xfrm>
            <a:off x="6340475" y="3467100"/>
            <a:ext cx="1528763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156330" y="3384554"/>
            <a:ext cx="441326" cy="514351"/>
            <a:chOff x="3922" y="2668"/>
            <a:chExt cx="278" cy="324"/>
          </a:xfrm>
        </p:grpSpPr>
        <p:sp>
          <p:nvSpPr>
            <p:cNvPr id="167948" name="Oval 28"/>
            <p:cNvSpPr>
              <a:spLocks noChangeArrowheads="1"/>
            </p:cNvSpPr>
            <p:nvPr/>
          </p:nvSpPr>
          <p:spPr bwMode="auto">
            <a:xfrm>
              <a:off x="3987" y="2668"/>
              <a:ext cx="106" cy="10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7949" name="Text Box 29"/>
            <p:cNvSpPr txBox="1">
              <a:spLocks noChangeArrowheads="1"/>
            </p:cNvSpPr>
            <p:nvPr/>
          </p:nvSpPr>
          <p:spPr bwMode="auto">
            <a:xfrm>
              <a:off x="3922" y="2701"/>
              <a:ext cx="2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 dirty="0"/>
                <a:t>m</a:t>
              </a:r>
            </a:p>
          </p:txBody>
        </p:sp>
      </p:grpSp>
      <p:sp>
        <p:nvSpPr>
          <p:cNvPr id="167950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3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16702 4.81481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8722" name="Rectangle 2"/>
              <p:cNvSpPr>
                <a:spLocks noChangeArrowheads="1"/>
              </p:cNvSpPr>
              <p:nvPr/>
            </p:nvSpPr>
            <p:spPr bwMode="auto">
              <a:xfrm>
                <a:off x="687388" y="1751013"/>
                <a:ext cx="7772400" cy="5106987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PRACTICE: A mass </a:t>
                </a:r>
                <a:r>
                  <a:rPr lang="en-US" altLang="en-US" i="1" dirty="0">
                    <a:sym typeface="Symbol" pitchFamily="18" charset="2"/>
                  </a:rPr>
                  <a:t>m</a:t>
                </a:r>
                <a:r>
                  <a:rPr lang="en-US" altLang="en-US" dirty="0">
                    <a:sym typeface="Symbol" pitchFamily="18" charset="2"/>
                  </a:rPr>
                  <a:t> moves upward a                     distance 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</a:t>
                </a:r>
                <a:r>
                  <a:rPr lang="en-US" i="1" dirty="0">
                    <a:cs typeface="Courier New" pitchFamily="49" charset="0"/>
                    <a:sym typeface="Symbol" pitchFamily="18" charset="2"/>
                  </a:rPr>
                  <a:t>h</a:t>
                </a:r>
                <a:r>
                  <a:rPr lang="en-US" altLang="en-US" dirty="0">
                    <a:sym typeface="Symbol" pitchFamily="18" charset="2"/>
                  </a:rPr>
                  <a:t> without accelerating.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ym typeface="Symbol" pitchFamily="18" charset="2"/>
                  </a:rPr>
                  <a:t>(a) What is the change in potential energy of                    the mass-Earth system?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ym typeface="Symbol" pitchFamily="18" charset="2"/>
                  </a:rPr>
                  <a:t>(b) What is the potential difference undergone                   by the mass?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dirty="0">
                    <a:sym typeface="Symbol" pitchFamily="18" charset="2"/>
                  </a:rPr>
                  <a:t>SOLUTION: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∆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𝑃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𝑊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𝐹𝑑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cos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⁡</m:t>
                    </m:r>
                  </m:oMath>
                </a14:m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5872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1751013"/>
                <a:ext cx="7772400" cy="5106987"/>
              </a:xfrm>
              <a:prstGeom prst="rect">
                <a:avLst/>
              </a:prstGeom>
              <a:blipFill>
                <a:blip r:embed="rId5"/>
                <a:stretch>
                  <a:fillRect l="-1255" t="-835" r="-36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611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38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Potential difference </a:t>
            </a:r>
            <a:r>
              <a:rPr lang="en-US" altLang="en-US">
                <a:solidFill>
                  <a:schemeClr val="accent2"/>
                </a:solidFill>
              </a:rPr>
              <a:t>– the gravitational force</a:t>
            </a:r>
            <a:r>
              <a:rPr lang="en-US" altLang="en-US"/>
              <a:t> </a:t>
            </a:r>
          </a:p>
        </p:txBody>
      </p:sp>
      <p:sp>
        <p:nvSpPr>
          <p:cNvPr id="196622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grpSp>
        <p:nvGrpSpPr>
          <p:cNvPr id="196627" name="Group 19"/>
          <p:cNvGrpSpPr>
            <a:grpSpLocks/>
          </p:cNvGrpSpPr>
          <p:nvPr/>
        </p:nvGrpSpPr>
        <p:grpSpPr bwMode="auto">
          <a:xfrm>
            <a:off x="7170738" y="1889125"/>
            <a:ext cx="369887" cy="4102100"/>
            <a:chOff x="4877" y="1190"/>
            <a:chExt cx="233" cy="2584"/>
          </a:xfrm>
        </p:grpSpPr>
        <p:sp>
          <p:nvSpPr>
            <p:cNvPr id="196625" name="Line 17"/>
            <p:cNvSpPr>
              <a:spLocks noChangeShapeType="1"/>
            </p:cNvSpPr>
            <p:nvPr/>
          </p:nvSpPr>
          <p:spPr bwMode="auto">
            <a:xfrm flipV="1">
              <a:off x="5108" y="1190"/>
              <a:ext cx="0" cy="258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26" name="Text Box 18"/>
            <p:cNvSpPr txBox="1">
              <a:spLocks noChangeArrowheads="1"/>
            </p:cNvSpPr>
            <p:nvPr/>
          </p:nvSpPr>
          <p:spPr bwMode="auto">
            <a:xfrm>
              <a:off x="4877" y="230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</a:rPr>
                <a:t>d</a:t>
              </a:r>
            </a:p>
          </p:txBody>
        </p:sp>
      </p:grpSp>
      <p:grpSp>
        <p:nvGrpSpPr>
          <p:cNvPr id="196630" name="Group 22"/>
          <p:cNvGrpSpPr>
            <a:grpSpLocks/>
          </p:cNvGrpSpPr>
          <p:nvPr/>
        </p:nvGrpSpPr>
        <p:grpSpPr bwMode="auto">
          <a:xfrm>
            <a:off x="7429500" y="5143500"/>
            <a:ext cx="1714500" cy="1714500"/>
            <a:chOff x="4680" y="3240"/>
            <a:chExt cx="1080" cy="1080"/>
          </a:xfrm>
        </p:grpSpPr>
        <p:pic>
          <p:nvPicPr>
            <p:cNvPr id="434183" name="Picture 7" descr="MC900437067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80" y="3240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6628" name="Line 20"/>
            <p:cNvSpPr>
              <a:spLocks noChangeShapeType="1"/>
            </p:cNvSpPr>
            <p:nvPr/>
          </p:nvSpPr>
          <p:spPr bwMode="auto">
            <a:xfrm>
              <a:off x="5214" y="3767"/>
              <a:ext cx="0" cy="34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29" name="Text Box 21"/>
            <p:cNvSpPr txBox="1">
              <a:spLocks noChangeArrowheads="1"/>
            </p:cNvSpPr>
            <p:nvPr/>
          </p:nvSpPr>
          <p:spPr bwMode="auto">
            <a:xfrm>
              <a:off x="5232" y="3719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</a:rPr>
                <a:t>m</a:t>
              </a:r>
              <a:r>
                <a:rPr lang="en-US" b="1">
                  <a:solidFill>
                    <a:schemeClr val="bg1"/>
                  </a:solidFill>
                </a:rPr>
                <a:t>g</a:t>
              </a:r>
              <a:endParaRPr lang="en-US" i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 -0.59838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47942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>
                <a:solidFill>
                  <a:schemeClr val="accent2"/>
                </a:solidFill>
                <a:ea typeface="Segoe UI" pitchFamily="34" charset="0"/>
              </a:rPr>
              <a:t>Understandings:</a:t>
            </a:r>
            <a:r>
              <a:rPr lang="en-US" altLang="en-US">
                <a:solidFill>
                  <a:schemeClr val="accent2"/>
                </a:solidFill>
                <a:ea typeface="Segoe UI" pitchFamily="34" charset="0"/>
              </a:rPr>
              <a:t> </a:t>
            </a:r>
          </a:p>
          <a:p>
            <a:pPr marL="633413" indent="-633413"/>
            <a:r>
              <a:rPr lang="en-US" altLang="en-US">
                <a:solidFill>
                  <a:schemeClr val="accent2"/>
                </a:solidFill>
                <a:ea typeface="Segoe UI" pitchFamily="34" charset="0"/>
              </a:rPr>
              <a:t>• Gravitational fields </a:t>
            </a:r>
          </a:p>
          <a:p>
            <a:pPr marL="633413" indent="-633413"/>
            <a:r>
              <a:rPr lang="en-US" altLang="en-US">
                <a:solidFill>
                  <a:schemeClr val="accent2"/>
                </a:solidFill>
                <a:ea typeface="Segoe UI" pitchFamily="34" charset="0"/>
              </a:rPr>
              <a:t>• Electrostatic fields </a:t>
            </a:r>
          </a:p>
          <a:p>
            <a:pPr marL="633413" indent="-633413"/>
            <a:r>
              <a:rPr lang="en-US" altLang="en-US">
                <a:solidFill>
                  <a:schemeClr val="accent2"/>
                </a:solidFill>
                <a:ea typeface="Segoe UI" pitchFamily="34" charset="0"/>
              </a:rPr>
              <a:t>• Electric potential and gravitational potential </a:t>
            </a:r>
          </a:p>
          <a:p>
            <a:pPr marL="633413" indent="-633413"/>
            <a:r>
              <a:rPr lang="en-US" altLang="en-US">
                <a:solidFill>
                  <a:schemeClr val="accent2"/>
                </a:solidFill>
                <a:ea typeface="Segoe UI" pitchFamily="34" charset="0"/>
              </a:rPr>
              <a:t>• Field lines </a:t>
            </a:r>
          </a:p>
          <a:p>
            <a:pPr marL="633413" indent="-633413"/>
            <a:r>
              <a:rPr lang="en-US" altLang="en-US">
                <a:solidFill>
                  <a:schemeClr val="accent2"/>
                </a:solidFill>
                <a:ea typeface="Segoe UI" pitchFamily="34" charset="0"/>
              </a:rPr>
              <a:t>• Equipotential surfaces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 </a:t>
            </a:r>
          </a:p>
          <a:p>
            <a:pPr marL="633413" indent="-633413"/>
            <a:r>
              <a:rPr lang="en-US" altLang="en-US" b="1">
                <a:solidFill>
                  <a:srgbClr val="000000"/>
                </a:solidFill>
                <a:ea typeface="Segoe UI" pitchFamily="34" charset="0"/>
              </a:rPr>
              <a:t>Applications and skills: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 </a:t>
            </a:r>
          </a:p>
          <a:p>
            <a:pPr marL="633413" indent="-633413"/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• Representing sources of mass and charge, lines of electric and gravitational force, and field patterns using an appropriate symbolism </a:t>
            </a:r>
          </a:p>
          <a:p>
            <a:pPr marL="633413" indent="-633413"/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• Mapping fields using potential </a:t>
            </a:r>
          </a:p>
          <a:p>
            <a:pPr marL="633413" indent="-633413"/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• Describing the connection between equipotential surfaces and field lines</a:t>
            </a:r>
          </a:p>
        </p:txBody>
      </p:sp>
      <p:sp>
        <p:nvSpPr>
          <p:cNvPr id="13107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/>
              <a:t>Topic 10: Fields - AHL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8722" name="Rectangle 2"/>
              <p:cNvSpPr>
                <a:spLocks noChangeArrowheads="1"/>
              </p:cNvSpPr>
              <p:nvPr/>
            </p:nvSpPr>
            <p:spPr bwMode="auto">
              <a:xfrm>
                <a:off x="687388" y="1751013"/>
                <a:ext cx="7772400" cy="5106987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PRACTICE: A mass </a:t>
                </a:r>
                <a:r>
                  <a:rPr lang="en-US" altLang="en-US" i="1" dirty="0">
                    <a:sym typeface="Symbol" pitchFamily="18" charset="2"/>
                  </a:rPr>
                  <a:t>m</a:t>
                </a:r>
                <a:r>
                  <a:rPr lang="en-US" altLang="en-US" dirty="0">
                    <a:sym typeface="Symbol" pitchFamily="18" charset="2"/>
                  </a:rPr>
                  <a:t> moves upward a                     distance 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</a:t>
                </a:r>
                <a:r>
                  <a:rPr lang="en-US" i="1" dirty="0">
                    <a:cs typeface="Courier New" pitchFamily="49" charset="0"/>
                    <a:sym typeface="Symbol" pitchFamily="18" charset="2"/>
                  </a:rPr>
                  <a:t>h</a:t>
                </a:r>
                <a:r>
                  <a:rPr lang="en-US" altLang="en-US" dirty="0">
                    <a:sym typeface="Symbol" pitchFamily="18" charset="2"/>
                  </a:rPr>
                  <a:t> without accelerating.</a:t>
                </a:r>
              </a:p>
              <a:p>
                <a:pPr eaLnBrk="0" hangingPunct="0">
                  <a:lnSpc>
                    <a:spcPct val="114000"/>
                  </a:lnSpc>
                  <a:spcBef>
                    <a:spcPct val="20000"/>
                  </a:spcBef>
                </a:pPr>
                <a:r>
                  <a:rPr lang="en-US" altLang="en-US" dirty="0">
                    <a:sym typeface="Symbol" pitchFamily="18" charset="2"/>
                  </a:rPr>
                  <a:t>(c) What is the gravitational field strength </a:t>
                </a:r>
                <a:r>
                  <a:rPr lang="en-US" altLang="en-US" i="1" dirty="0">
                    <a:sym typeface="Symbol" pitchFamily="18" charset="2"/>
                  </a:rPr>
                  <a:t>g</a:t>
                </a:r>
                <a:r>
                  <a:rPr lang="en-US" altLang="en-US" dirty="0">
                    <a:sym typeface="Symbol" pitchFamily="18" charset="2"/>
                  </a:rPr>
                  <a:t>                        in terms of V</a:t>
                </a:r>
                <a:r>
                  <a:rPr lang="en-US" altLang="en-US" baseline="-25000" dirty="0">
                    <a:sym typeface="Symbol" pitchFamily="18" charset="2"/>
                  </a:rPr>
                  <a:t>g</a:t>
                </a:r>
                <a:r>
                  <a:rPr lang="en-US" altLang="en-US" i="1" dirty="0">
                    <a:sym typeface="Symbol" pitchFamily="18" charset="2"/>
                  </a:rPr>
                  <a:t> </a:t>
                </a:r>
                <a:r>
                  <a:rPr lang="en-US" altLang="en-US" dirty="0">
                    <a:sym typeface="Symbol" pitchFamily="18" charset="2"/>
                  </a:rPr>
                  <a:t>and 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</a:t>
                </a:r>
                <a:r>
                  <a:rPr lang="en-US" i="1" dirty="0">
                    <a:cs typeface="Courier New" pitchFamily="49" charset="0"/>
                    <a:sym typeface="Symbol" pitchFamily="18" charset="2"/>
                  </a:rPr>
                  <a:t>h</a:t>
                </a:r>
                <a:r>
                  <a:rPr lang="en-US" altLang="en-US" dirty="0">
                    <a:sym typeface="Symbol" pitchFamily="18" charset="2"/>
                  </a:rPr>
                  <a:t>?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ym typeface="Symbol" pitchFamily="18" charset="2"/>
                  </a:rPr>
                  <a:t>(d) What is the potential difference experienced                by the mass in moving from </a:t>
                </a:r>
                <a:r>
                  <a:rPr lang="en-US" altLang="en-US" i="1" dirty="0">
                    <a:sym typeface="Symbol" pitchFamily="18" charset="2"/>
                  </a:rPr>
                  <a:t>h</a:t>
                </a:r>
                <a:r>
                  <a:rPr lang="en-US" altLang="en-US" dirty="0">
                    <a:sym typeface="Symbol" pitchFamily="18" charset="2"/>
                  </a:rPr>
                  <a:t> = 1.25 m to                           </a:t>
                </a:r>
                <a:r>
                  <a:rPr lang="en-US" altLang="en-US" i="1" dirty="0">
                    <a:sym typeface="Symbol" pitchFamily="18" charset="2"/>
                  </a:rPr>
                  <a:t>h</a:t>
                </a:r>
                <a:r>
                  <a:rPr lang="en-US" altLang="en-US" dirty="0">
                    <a:sym typeface="Symbol" pitchFamily="18" charset="2"/>
                  </a:rPr>
                  <a:t> = 3.75 m? Use </a:t>
                </a:r>
                <a:r>
                  <a:rPr lang="en-US" altLang="en-US" i="1" dirty="0">
                    <a:sym typeface="Symbol" pitchFamily="18" charset="2"/>
                  </a:rPr>
                  <a:t>g</a:t>
                </a:r>
                <a:r>
                  <a:rPr lang="en-US" altLang="en-US" dirty="0">
                    <a:sym typeface="Symbol" pitchFamily="18" charset="2"/>
                  </a:rPr>
                  <a:t> </a:t>
                </a:r>
                <a:r>
                  <a:rPr lang="en-US" altLang="en-US">
                    <a:sym typeface="Symbol" pitchFamily="18" charset="2"/>
                  </a:rPr>
                  <a:t>= </a:t>
                </a:r>
                <a:r>
                  <a:rPr lang="en-US" altLang="en-US" smtClean="0">
                    <a:sym typeface="Symbol" pitchFamily="18" charset="2"/>
                  </a:rPr>
                  <a:t>-9.81 </a:t>
                </a:r>
                <a:r>
                  <a:rPr lang="en-US" altLang="en-US" dirty="0">
                    <a:sym typeface="Symbol" pitchFamily="18" charset="2"/>
                  </a:rPr>
                  <a:t>ms</a:t>
                </a:r>
                <a:r>
                  <a:rPr lang="en-US" altLang="en-US" baseline="30000" dirty="0">
                    <a:sym typeface="Symbol" pitchFamily="18" charset="2"/>
                  </a:rPr>
                  <a:t>-2</a:t>
                </a:r>
                <a:r>
                  <a:rPr lang="en-US" altLang="en-US" dirty="0">
                    <a:sym typeface="Symbol" pitchFamily="18" charset="2"/>
                  </a:rPr>
                  <a:t>.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dirty="0">
                    <a:sym typeface="Symbol" pitchFamily="18" charset="2"/>
                  </a:rPr>
                  <a:t>SOLUTION: Use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∆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𝑉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𝑔</m:t>
                        </m:r>
                      </m:sub>
                    </m:sSub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–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𝑔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∆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h</m:t>
                    </m:r>
                  </m:oMath>
                </a14:m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.</a:t>
                </a:r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5872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1751013"/>
                <a:ext cx="7772400" cy="5106987"/>
              </a:xfrm>
              <a:prstGeom prst="rect">
                <a:avLst/>
              </a:prstGeom>
              <a:blipFill>
                <a:blip r:embed="rId5"/>
                <a:stretch>
                  <a:fillRect l="-1255" t="-835" r="-478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7091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38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Potential difference </a:t>
            </a:r>
            <a:r>
              <a:rPr lang="en-US" altLang="en-US">
                <a:solidFill>
                  <a:schemeClr val="accent2"/>
                </a:solidFill>
              </a:rPr>
              <a:t>– the gravitational force</a:t>
            </a:r>
            <a:r>
              <a:rPr lang="en-US" altLang="en-US"/>
              <a:t> </a:t>
            </a:r>
          </a:p>
        </p:txBody>
      </p:sp>
      <p:sp>
        <p:nvSpPr>
          <p:cNvPr id="217092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pic>
        <p:nvPicPr>
          <p:cNvPr id="434183" name="Picture 7" descr="MC900437067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10366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9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551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 dirty="0" smtClean="0">
                <a:solidFill>
                  <a:schemeClr val="accent2"/>
                </a:solidFill>
              </a:rPr>
              <a:t>Equipotential</a:t>
            </a:r>
            <a:r>
              <a:rPr lang="en-US" altLang="en-US" i="1" dirty="0">
                <a:solidFill>
                  <a:schemeClr val="accent2"/>
                </a:solidFill>
              </a:rPr>
              <a:t> surfaces </a:t>
            </a:r>
            <a:r>
              <a:rPr lang="en-US" altLang="en-US" dirty="0">
                <a:solidFill>
                  <a:schemeClr val="accent2"/>
                </a:solidFill>
              </a:rPr>
              <a:t>– the gravitational field</a:t>
            </a:r>
            <a:endParaRPr lang="en-US" altLang="en-US" dirty="0"/>
          </a:p>
          <a:p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Consider the contour map of Mt. Elbert, Colorado.</a:t>
            </a:r>
          </a:p>
          <a:p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ts val="2100"/>
              </a:spcBef>
            </a:pP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From the previous slide we see that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____________ </a:t>
            </a:r>
            <a:r>
              <a:rPr lang="en-US" dirty="0" smtClean="0">
                <a:cs typeface="Courier New" pitchFamily="49" charset="0"/>
                <a:sym typeface="Symbol" pitchFamily="18" charset="2"/>
              </a:rPr>
              <a:t>which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tells us that if </a:t>
            </a:r>
            <a:r>
              <a:rPr lang="en-US" i="1" dirty="0" smtClean="0">
                <a:cs typeface="Courier New" pitchFamily="49" charset="0"/>
                <a:sym typeface="Symbol" pitchFamily="18" charset="2"/>
              </a:rPr>
              <a:t>__________________________</a:t>
            </a:r>
            <a:r>
              <a:rPr lang="en-US" dirty="0" smtClean="0">
                <a:cs typeface="Courier New" pitchFamily="49" charset="0"/>
                <a:sym typeface="Symbol" pitchFamily="18" charset="2"/>
              </a:rPr>
              <a:t>.</a:t>
            </a:r>
            <a:endParaRPr lang="en-US" dirty="0">
              <a:cs typeface="Courier New" pitchFamily="49" charset="0"/>
              <a:sym typeface="Symbol" pitchFamily="18" charset="2"/>
            </a:endParaRPr>
          </a:p>
          <a:p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Thus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______________________________________ ____________________________________________.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6999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7850" y="2162894"/>
            <a:ext cx="7102588" cy="313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9990" name="Freeform 6"/>
          <p:cNvSpPr>
            <a:spLocks/>
          </p:cNvSpPr>
          <p:nvPr/>
        </p:nvSpPr>
        <p:spPr bwMode="auto">
          <a:xfrm>
            <a:off x="3491591" y="2891086"/>
            <a:ext cx="706512" cy="1168062"/>
          </a:xfrm>
          <a:custGeom>
            <a:avLst/>
            <a:gdLst/>
            <a:ahLst/>
            <a:cxnLst>
              <a:cxn ang="0">
                <a:pos x="14" y="857"/>
              </a:cxn>
              <a:cxn ang="0">
                <a:pos x="154" y="625"/>
              </a:cxn>
              <a:cxn ang="0">
                <a:pos x="365" y="428"/>
              </a:cxn>
              <a:cxn ang="0">
                <a:pos x="463" y="337"/>
              </a:cxn>
              <a:cxn ang="0">
                <a:pos x="519" y="211"/>
              </a:cxn>
              <a:cxn ang="0">
                <a:pos x="505" y="84"/>
              </a:cxn>
              <a:cxn ang="0">
                <a:pos x="505" y="28"/>
              </a:cxn>
              <a:cxn ang="0">
                <a:pos x="470" y="0"/>
              </a:cxn>
              <a:cxn ang="0">
                <a:pos x="379" y="7"/>
              </a:cxn>
              <a:cxn ang="0">
                <a:pos x="330" y="21"/>
              </a:cxn>
              <a:cxn ang="0">
                <a:pos x="288" y="56"/>
              </a:cxn>
              <a:cxn ang="0">
                <a:pos x="274" y="126"/>
              </a:cxn>
              <a:cxn ang="0">
                <a:pos x="260" y="182"/>
              </a:cxn>
              <a:cxn ang="0">
                <a:pos x="182" y="168"/>
              </a:cxn>
              <a:cxn ang="0">
                <a:pos x="77" y="246"/>
              </a:cxn>
              <a:cxn ang="0">
                <a:pos x="84" y="344"/>
              </a:cxn>
              <a:cxn ang="0">
                <a:pos x="42" y="435"/>
              </a:cxn>
              <a:cxn ang="0">
                <a:pos x="0" y="499"/>
              </a:cxn>
              <a:cxn ang="0">
                <a:pos x="7" y="576"/>
              </a:cxn>
              <a:cxn ang="0">
                <a:pos x="21" y="695"/>
              </a:cxn>
              <a:cxn ang="0">
                <a:pos x="56" y="751"/>
              </a:cxn>
              <a:cxn ang="0">
                <a:pos x="14" y="857"/>
              </a:cxn>
            </a:cxnLst>
            <a:rect l="0" t="0" r="r" b="b"/>
            <a:pathLst>
              <a:path w="519" h="857">
                <a:moveTo>
                  <a:pt x="14" y="857"/>
                </a:moveTo>
                <a:lnTo>
                  <a:pt x="154" y="625"/>
                </a:lnTo>
                <a:lnTo>
                  <a:pt x="365" y="428"/>
                </a:lnTo>
                <a:lnTo>
                  <a:pt x="463" y="337"/>
                </a:lnTo>
                <a:lnTo>
                  <a:pt x="519" y="211"/>
                </a:lnTo>
                <a:lnTo>
                  <a:pt x="505" y="84"/>
                </a:lnTo>
                <a:lnTo>
                  <a:pt x="505" y="28"/>
                </a:lnTo>
                <a:lnTo>
                  <a:pt x="470" y="0"/>
                </a:lnTo>
                <a:lnTo>
                  <a:pt x="379" y="7"/>
                </a:lnTo>
                <a:lnTo>
                  <a:pt x="330" y="21"/>
                </a:lnTo>
                <a:lnTo>
                  <a:pt x="288" y="56"/>
                </a:lnTo>
                <a:lnTo>
                  <a:pt x="274" y="126"/>
                </a:lnTo>
                <a:lnTo>
                  <a:pt x="260" y="182"/>
                </a:lnTo>
                <a:lnTo>
                  <a:pt x="182" y="168"/>
                </a:lnTo>
                <a:lnTo>
                  <a:pt x="77" y="246"/>
                </a:lnTo>
                <a:lnTo>
                  <a:pt x="84" y="344"/>
                </a:lnTo>
                <a:lnTo>
                  <a:pt x="42" y="435"/>
                </a:lnTo>
                <a:lnTo>
                  <a:pt x="0" y="499"/>
                </a:lnTo>
                <a:lnTo>
                  <a:pt x="7" y="576"/>
                </a:lnTo>
                <a:lnTo>
                  <a:pt x="21" y="695"/>
                </a:lnTo>
                <a:lnTo>
                  <a:pt x="56" y="751"/>
                </a:lnTo>
                <a:lnTo>
                  <a:pt x="14" y="857"/>
                </a:lnTo>
                <a:close/>
              </a:path>
            </a:pathLst>
          </a:custGeom>
          <a:noFill/>
          <a:ln w="76200" cmpd="sng">
            <a:solidFill>
              <a:srgbClr val="FF6600">
                <a:alpha val="33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0000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4562424" y="3429717"/>
            <a:ext cx="3840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9999"/>
                </a:solidFill>
              </a:rPr>
              <a:t>equipotential</a:t>
            </a:r>
            <a:r>
              <a:rPr lang="en-US" dirty="0">
                <a:solidFill>
                  <a:srgbClr val="009999"/>
                </a:solidFill>
              </a:rPr>
              <a:t> surface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>
            <a:off x="4100052" y="3495368"/>
            <a:ext cx="462372" cy="165182"/>
          </a:xfrm>
          <a:prstGeom prst="straightConnector1">
            <a:avLst/>
          </a:prstGeom>
          <a:ln w="19050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9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9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99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99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6138" name="Rectangle 2"/>
              <p:cNvSpPr>
                <a:spLocks noChangeArrowheads="1"/>
              </p:cNvSpPr>
              <p:nvPr/>
            </p:nvSpPr>
            <p:spPr bwMode="auto">
              <a:xfrm>
                <a:off x="685800" y="1346200"/>
                <a:ext cx="7772400" cy="5511800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en-US" i="1" dirty="0" smtClean="0">
                    <a:solidFill>
                      <a:schemeClr val="accent2"/>
                    </a:solidFill>
                  </a:rPr>
                  <a:t>Equipotential</a:t>
                </a:r>
                <a:r>
                  <a:rPr lang="en-US" altLang="en-US" i="1" dirty="0">
                    <a:solidFill>
                      <a:schemeClr val="accent2"/>
                    </a:solidFill>
                  </a:rPr>
                  <a:t> surfaces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– the gravitational field</a:t>
                </a:r>
                <a:endParaRPr lang="en-US" altLang="en-US" dirty="0"/>
              </a:p>
              <a:p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The 2D </a:t>
                </a:r>
                <a:r>
                  <a:rPr lang="en-US" altLang="en-US" dirty="0" err="1">
                    <a:solidFill>
                      <a:srgbClr val="000000"/>
                    </a:solidFill>
                    <a:cs typeface="Times New Roman" pitchFamily="18" charset="0"/>
                  </a:rPr>
                  <a:t>equipotential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planes define a 3D surface.</a:t>
                </a:r>
              </a:p>
              <a:p>
                <a:endParaRPr 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endParaRPr 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endParaRPr 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endParaRPr 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endParaRPr 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endParaRPr 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endParaRPr 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endParaRPr 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endParaRPr 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endParaRPr 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sz="2300" dirty="0"/>
                  <a:t>Because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3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3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3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300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𝑉</m:t>
                        </m:r>
                      </m:e>
                      <m:sub>
                        <m:r>
                          <a:rPr lang="en-US" sz="23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300" baseline="-25000" dirty="0">
                    <a:sym typeface="Symbol" pitchFamily="18" charset="2"/>
                  </a:rPr>
                  <a:t>, </a:t>
                </a:r>
                <a:r>
                  <a:rPr lang="en-US" sz="2300" dirty="0">
                    <a:sym typeface="Symbol" pitchFamily="18" charset="2"/>
                  </a:rPr>
                  <a:t>if a mass is moved along an </a:t>
                </a:r>
                <a:r>
                  <a:rPr lang="en-US" sz="2300" dirty="0" err="1">
                    <a:sym typeface="Symbol" pitchFamily="18" charset="2"/>
                  </a:rPr>
                  <a:t>equipotential</a:t>
                </a:r>
                <a:r>
                  <a:rPr lang="en-US" sz="2300" dirty="0">
                    <a:sym typeface="Symbol" pitchFamily="18" charset="2"/>
                  </a:rPr>
                  <a:t> surface, no work is done by the gravitational field. Why?</a:t>
                </a:r>
              </a:p>
            </p:txBody>
          </p:sp>
        </mc:Choice>
        <mc:Fallback xmlns="">
          <p:sp>
            <p:nvSpPr>
              <p:cNvPr id="17613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46200"/>
                <a:ext cx="7772400" cy="5511800"/>
              </a:xfrm>
              <a:prstGeom prst="rect">
                <a:avLst/>
              </a:prstGeom>
              <a:blipFill>
                <a:blip r:embed="rId7"/>
                <a:stretch>
                  <a:fillRect l="-1255" t="-774" b="-33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8" cstate="print"/>
          <a:srcRect l="12900" t="71428" r="12239" b="7153"/>
          <a:stretch>
            <a:fillRect/>
          </a:stretch>
        </p:blipFill>
        <p:spPr bwMode="auto">
          <a:xfrm>
            <a:off x="1670050" y="2143125"/>
            <a:ext cx="5773738" cy="360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6140" name="Freeform 12"/>
          <p:cNvSpPr>
            <a:spLocks/>
          </p:cNvSpPr>
          <p:nvPr/>
        </p:nvSpPr>
        <p:spPr bwMode="auto">
          <a:xfrm>
            <a:off x="2800350" y="2927350"/>
            <a:ext cx="3678238" cy="2286000"/>
          </a:xfrm>
          <a:custGeom>
            <a:avLst/>
            <a:gdLst/>
            <a:ahLst/>
            <a:cxnLst>
              <a:cxn ang="0">
                <a:pos x="2677" y="1643"/>
              </a:cxn>
              <a:cxn ang="0">
                <a:pos x="2747" y="1608"/>
              </a:cxn>
              <a:cxn ang="0">
                <a:pos x="2375" y="1398"/>
              </a:cxn>
              <a:cxn ang="0">
                <a:pos x="2037" y="1215"/>
              </a:cxn>
              <a:cxn ang="0">
                <a:pos x="1841" y="1018"/>
              </a:cxn>
              <a:cxn ang="0">
                <a:pos x="1651" y="793"/>
              </a:cxn>
              <a:cxn ang="0">
                <a:pos x="1539" y="653"/>
              </a:cxn>
              <a:cxn ang="0">
                <a:pos x="1461" y="611"/>
              </a:cxn>
              <a:cxn ang="0">
                <a:pos x="1384" y="456"/>
              </a:cxn>
              <a:cxn ang="0">
                <a:pos x="1314" y="414"/>
              </a:cxn>
              <a:cxn ang="0">
                <a:pos x="1216" y="246"/>
              </a:cxn>
              <a:cxn ang="0">
                <a:pos x="977" y="84"/>
              </a:cxn>
              <a:cxn ang="0">
                <a:pos x="682" y="28"/>
              </a:cxn>
              <a:cxn ang="0">
                <a:pos x="492" y="0"/>
              </a:cxn>
              <a:cxn ang="0">
                <a:pos x="120" y="63"/>
              </a:cxn>
              <a:cxn ang="0">
                <a:pos x="0" y="126"/>
              </a:cxn>
              <a:cxn ang="0">
                <a:pos x="50" y="484"/>
              </a:cxn>
              <a:cxn ang="0">
                <a:pos x="57" y="625"/>
              </a:cxn>
              <a:cxn ang="0">
                <a:pos x="204" y="730"/>
              </a:cxn>
              <a:cxn ang="0">
                <a:pos x="274" y="737"/>
              </a:cxn>
              <a:cxn ang="0">
                <a:pos x="331" y="793"/>
              </a:cxn>
              <a:cxn ang="0">
                <a:pos x="492" y="807"/>
              </a:cxn>
              <a:cxn ang="0">
                <a:pos x="583" y="934"/>
              </a:cxn>
              <a:cxn ang="0">
                <a:pos x="576" y="1039"/>
              </a:cxn>
              <a:cxn ang="0">
                <a:pos x="534" y="1081"/>
              </a:cxn>
              <a:cxn ang="0">
                <a:pos x="829" y="1433"/>
              </a:cxn>
              <a:cxn ang="0">
                <a:pos x="1145" y="1405"/>
              </a:cxn>
              <a:cxn ang="0">
                <a:pos x="1426" y="1524"/>
              </a:cxn>
              <a:cxn ang="0">
                <a:pos x="1602" y="1686"/>
              </a:cxn>
              <a:cxn ang="0">
                <a:pos x="1644" y="1707"/>
              </a:cxn>
              <a:cxn ang="0">
                <a:pos x="1785" y="1650"/>
              </a:cxn>
              <a:cxn ang="0">
                <a:pos x="2059" y="1629"/>
              </a:cxn>
              <a:cxn ang="0">
                <a:pos x="2304" y="1573"/>
              </a:cxn>
              <a:cxn ang="0">
                <a:pos x="2452" y="1531"/>
              </a:cxn>
              <a:cxn ang="0">
                <a:pos x="2677" y="1643"/>
              </a:cxn>
            </a:cxnLst>
            <a:rect l="0" t="0" r="r" b="b"/>
            <a:pathLst>
              <a:path w="2747" h="1707">
                <a:moveTo>
                  <a:pt x="2677" y="1643"/>
                </a:moveTo>
                <a:lnTo>
                  <a:pt x="2747" y="1608"/>
                </a:lnTo>
                <a:lnTo>
                  <a:pt x="2375" y="1398"/>
                </a:lnTo>
                <a:lnTo>
                  <a:pt x="2037" y="1215"/>
                </a:lnTo>
                <a:lnTo>
                  <a:pt x="1841" y="1018"/>
                </a:lnTo>
                <a:lnTo>
                  <a:pt x="1651" y="793"/>
                </a:lnTo>
                <a:lnTo>
                  <a:pt x="1539" y="653"/>
                </a:lnTo>
                <a:lnTo>
                  <a:pt x="1461" y="611"/>
                </a:lnTo>
                <a:lnTo>
                  <a:pt x="1384" y="456"/>
                </a:lnTo>
                <a:lnTo>
                  <a:pt x="1314" y="414"/>
                </a:lnTo>
                <a:lnTo>
                  <a:pt x="1216" y="246"/>
                </a:lnTo>
                <a:lnTo>
                  <a:pt x="977" y="84"/>
                </a:lnTo>
                <a:lnTo>
                  <a:pt x="682" y="28"/>
                </a:lnTo>
                <a:lnTo>
                  <a:pt x="492" y="0"/>
                </a:lnTo>
                <a:lnTo>
                  <a:pt x="120" y="63"/>
                </a:lnTo>
                <a:lnTo>
                  <a:pt x="0" y="126"/>
                </a:lnTo>
                <a:lnTo>
                  <a:pt x="50" y="484"/>
                </a:lnTo>
                <a:lnTo>
                  <a:pt x="57" y="625"/>
                </a:lnTo>
                <a:lnTo>
                  <a:pt x="204" y="730"/>
                </a:lnTo>
                <a:lnTo>
                  <a:pt x="274" y="737"/>
                </a:lnTo>
                <a:lnTo>
                  <a:pt x="331" y="793"/>
                </a:lnTo>
                <a:lnTo>
                  <a:pt x="492" y="807"/>
                </a:lnTo>
                <a:lnTo>
                  <a:pt x="583" y="934"/>
                </a:lnTo>
                <a:lnTo>
                  <a:pt x="576" y="1039"/>
                </a:lnTo>
                <a:lnTo>
                  <a:pt x="534" y="1081"/>
                </a:lnTo>
                <a:lnTo>
                  <a:pt x="829" y="1433"/>
                </a:lnTo>
                <a:lnTo>
                  <a:pt x="1145" y="1405"/>
                </a:lnTo>
                <a:lnTo>
                  <a:pt x="1426" y="1524"/>
                </a:lnTo>
                <a:lnTo>
                  <a:pt x="1602" y="1686"/>
                </a:lnTo>
                <a:lnTo>
                  <a:pt x="1644" y="1707"/>
                </a:lnTo>
                <a:lnTo>
                  <a:pt x="1785" y="1650"/>
                </a:lnTo>
                <a:lnTo>
                  <a:pt x="2059" y="1629"/>
                </a:lnTo>
                <a:lnTo>
                  <a:pt x="2304" y="1573"/>
                </a:lnTo>
                <a:lnTo>
                  <a:pt x="2452" y="1531"/>
                </a:lnTo>
                <a:lnTo>
                  <a:pt x="2677" y="1643"/>
                </a:lnTo>
                <a:close/>
              </a:path>
            </a:pathLst>
          </a:custGeom>
          <a:noFill/>
          <a:ln w="76200" cmpd="sng">
            <a:solidFill>
              <a:srgbClr val="FF660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9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176132" name="Freeform 4"/>
          <p:cNvSpPr>
            <a:spLocks/>
          </p:cNvSpPr>
          <p:nvPr/>
        </p:nvSpPr>
        <p:spPr bwMode="auto">
          <a:xfrm>
            <a:off x="2804446" y="2940050"/>
            <a:ext cx="3678238" cy="2286000"/>
          </a:xfrm>
          <a:custGeom>
            <a:avLst/>
            <a:gdLst/>
            <a:ahLst/>
            <a:cxnLst>
              <a:cxn ang="0">
                <a:pos x="2677" y="1643"/>
              </a:cxn>
              <a:cxn ang="0">
                <a:pos x="2747" y="1608"/>
              </a:cxn>
              <a:cxn ang="0">
                <a:pos x="2375" y="1398"/>
              </a:cxn>
              <a:cxn ang="0">
                <a:pos x="2037" y="1215"/>
              </a:cxn>
              <a:cxn ang="0">
                <a:pos x="1841" y="1018"/>
              </a:cxn>
              <a:cxn ang="0">
                <a:pos x="1651" y="793"/>
              </a:cxn>
              <a:cxn ang="0">
                <a:pos x="1539" y="653"/>
              </a:cxn>
              <a:cxn ang="0">
                <a:pos x="1461" y="611"/>
              </a:cxn>
              <a:cxn ang="0">
                <a:pos x="1384" y="456"/>
              </a:cxn>
              <a:cxn ang="0">
                <a:pos x="1314" y="414"/>
              </a:cxn>
              <a:cxn ang="0">
                <a:pos x="1216" y="246"/>
              </a:cxn>
              <a:cxn ang="0">
                <a:pos x="977" y="84"/>
              </a:cxn>
              <a:cxn ang="0">
                <a:pos x="682" y="28"/>
              </a:cxn>
              <a:cxn ang="0">
                <a:pos x="492" y="0"/>
              </a:cxn>
              <a:cxn ang="0">
                <a:pos x="120" y="63"/>
              </a:cxn>
              <a:cxn ang="0">
                <a:pos x="0" y="126"/>
              </a:cxn>
              <a:cxn ang="0">
                <a:pos x="50" y="484"/>
              </a:cxn>
              <a:cxn ang="0">
                <a:pos x="57" y="625"/>
              </a:cxn>
              <a:cxn ang="0">
                <a:pos x="204" y="730"/>
              </a:cxn>
              <a:cxn ang="0">
                <a:pos x="274" y="737"/>
              </a:cxn>
              <a:cxn ang="0">
                <a:pos x="331" y="793"/>
              </a:cxn>
              <a:cxn ang="0">
                <a:pos x="492" y="807"/>
              </a:cxn>
              <a:cxn ang="0">
                <a:pos x="583" y="934"/>
              </a:cxn>
              <a:cxn ang="0">
                <a:pos x="576" y="1039"/>
              </a:cxn>
              <a:cxn ang="0">
                <a:pos x="534" y="1081"/>
              </a:cxn>
              <a:cxn ang="0">
                <a:pos x="829" y="1433"/>
              </a:cxn>
              <a:cxn ang="0">
                <a:pos x="1145" y="1405"/>
              </a:cxn>
              <a:cxn ang="0">
                <a:pos x="1426" y="1524"/>
              </a:cxn>
              <a:cxn ang="0">
                <a:pos x="1602" y="1686"/>
              </a:cxn>
              <a:cxn ang="0">
                <a:pos x="1644" y="1707"/>
              </a:cxn>
              <a:cxn ang="0">
                <a:pos x="1785" y="1650"/>
              </a:cxn>
              <a:cxn ang="0">
                <a:pos x="2059" y="1629"/>
              </a:cxn>
              <a:cxn ang="0">
                <a:pos x="2304" y="1573"/>
              </a:cxn>
              <a:cxn ang="0">
                <a:pos x="2452" y="1531"/>
              </a:cxn>
              <a:cxn ang="0">
                <a:pos x="2677" y="1643"/>
              </a:cxn>
            </a:cxnLst>
            <a:rect l="0" t="0" r="r" b="b"/>
            <a:pathLst>
              <a:path w="2747" h="1707">
                <a:moveTo>
                  <a:pt x="2677" y="1643"/>
                </a:moveTo>
                <a:lnTo>
                  <a:pt x="2747" y="1608"/>
                </a:lnTo>
                <a:lnTo>
                  <a:pt x="2375" y="1398"/>
                </a:lnTo>
                <a:lnTo>
                  <a:pt x="2037" y="1215"/>
                </a:lnTo>
                <a:lnTo>
                  <a:pt x="1841" y="1018"/>
                </a:lnTo>
                <a:lnTo>
                  <a:pt x="1651" y="793"/>
                </a:lnTo>
                <a:lnTo>
                  <a:pt x="1539" y="653"/>
                </a:lnTo>
                <a:lnTo>
                  <a:pt x="1461" y="611"/>
                </a:lnTo>
                <a:lnTo>
                  <a:pt x="1384" y="456"/>
                </a:lnTo>
                <a:lnTo>
                  <a:pt x="1314" y="414"/>
                </a:lnTo>
                <a:lnTo>
                  <a:pt x="1216" y="246"/>
                </a:lnTo>
                <a:lnTo>
                  <a:pt x="977" y="84"/>
                </a:lnTo>
                <a:lnTo>
                  <a:pt x="682" y="28"/>
                </a:lnTo>
                <a:lnTo>
                  <a:pt x="492" y="0"/>
                </a:lnTo>
                <a:lnTo>
                  <a:pt x="120" y="63"/>
                </a:lnTo>
                <a:lnTo>
                  <a:pt x="0" y="126"/>
                </a:lnTo>
                <a:lnTo>
                  <a:pt x="50" y="484"/>
                </a:lnTo>
                <a:lnTo>
                  <a:pt x="57" y="625"/>
                </a:lnTo>
                <a:lnTo>
                  <a:pt x="204" y="730"/>
                </a:lnTo>
                <a:lnTo>
                  <a:pt x="274" y="737"/>
                </a:lnTo>
                <a:lnTo>
                  <a:pt x="331" y="793"/>
                </a:lnTo>
                <a:lnTo>
                  <a:pt x="492" y="807"/>
                </a:lnTo>
                <a:lnTo>
                  <a:pt x="583" y="934"/>
                </a:lnTo>
                <a:lnTo>
                  <a:pt x="576" y="1039"/>
                </a:lnTo>
                <a:lnTo>
                  <a:pt x="534" y="1081"/>
                </a:lnTo>
                <a:lnTo>
                  <a:pt x="829" y="1433"/>
                </a:lnTo>
                <a:lnTo>
                  <a:pt x="1145" y="1405"/>
                </a:lnTo>
                <a:lnTo>
                  <a:pt x="1426" y="1524"/>
                </a:lnTo>
                <a:lnTo>
                  <a:pt x="1602" y="1686"/>
                </a:lnTo>
                <a:lnTo>
                  <a:pt x="1644" y="1707"/>
                </a:lnTo>
                <a:lnTo>
                  <a:pt x="1785" y="1650"/>
                </a:lnTo>
                <a:lnTo>
                  <a:pt x="2059" y="1629"/>
                </a:lnTo>
                <a:lnTo>
                  <a:pt x="2304" y="1573"/>
                </a:lnTo>
                <a:lnTo>
                  <a:pt x="2452" y="1531"/>
                </a:lnTo>
                <a:lnTo>
                  <a:pt x="2677" y="1643"/>
                </a:lnTo>
                <a:close/>
              </a:path>
            </a:pathLst>
          </a:custGeom>
          <a:solidFill>
            <a:srgbClr val="BBE0E3">
              <a:alpha val="3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3" name="Freeform 5"/>
          <p:cNvSpPr>
            <a:spLocks/>
          </p:cNvSpPr>
          <p:nvPr/>
        </p:nvSpPr>
        <p:spPr bwMode="auto">
          <a:xfrm>
            <a:off x="2952084" y="3101975"/>
            <a:ext cx="2868612" cy="2022475"/>
          </a:xfrm>
          <a:custGeom>
            <a:avLst/>
            <a:gdLst/>
            <a:ahLst/>
            <a:cxnLst>
              <a:cxn ang="0">
                <a:pos x="2100" y="1419"/>
              </a:cxn>
              <a:cxn ang="0">
                <a:pos x="2142" y="1356"/>
              </a:cxn>
              <a:cxn ang="0">
                <a:pos x="2002" y="1243"/>
              </a:cxn>
              <a:cxn ang="0">
                <a:pos x="1819" y="1145"/>
              </a:cxn>
              <a:cxn ang="0">
                <a:pos x="1672" y="998"/>
              </a:cxn>
              <a:cxn ang="0">
                <a:pos x="1566" y="913"/>
              </a:cxn>
              <a:cxn ang="0">
                <a:pos x="1433" y="653"/>
              </a:cxn>
              <a:cxn ang="0">
                <a:pos x="1292" y="541"/>
              </a:cxn>
              <a:cxn ang="0">
                <a:pos x="1187" y="393"/>
              </a:cxn>
              <a:cxn ang="0">
                <a:pos x="1117" y="330"/>
              </a:cxn>
              <a:cxn ang="0">
                <a:pos x="1004" y="169"/>
              </a:cxn>
              <a:cxn ang="0">
                <a:pos x="597" y="7"/>
              </a:cxn>
              <a:cxn ang="0">
                <a:pos x="337" y="0"/>
              </a:cxn>
              <a:cxn ang="0">
                <a:pos x="112" y="42"/>
              </a:cxn>
              <a:cxn ang="0">
                <a:pos x="0" y="98"/>
              </a:cxn>
              <a:cxn ang="0">
                <a:pos x="21" y="260"/>
              </a:cxn>
              <a:cxn ang="0">
                <a:pos x="49" y="379"/>
              </a:cxn>
              <a:cxn ang="0">
                <a:pos x="56" y="499"/>
              </a:cxn>
              <a:cxn ang="0">
                <a:pos x="91" y="548"/>
              </a:cxn>
              <a:cxn ang="0">
                <a:pos x="239" y="590"/>
              </a:cxn>
              <a:cxn ang="0">
                <a:pos x="288" y="618"/>
              </a:cxn>
              <a:cxn ang="0">
                <a:pos x="386" y="625"/>
              </a:cxn>
              <a:cxn ang="0">
                <a:pos x="527" y="801"/>
              </a:cxn>
              <a:cxn ang="0">
                <a:pos x="513" y="984"/>
              </a:cxn>
              <a:cxn ang="0">
                <a:pos x="667" y="1173"/>
              </a:cxn>
              <a:cxn ang="0">
                <a:pos x="780" y="1229"/>
              </a:cxn>
              <a:cxn ang="0">
                <a:pos x="1039" y="1229"/>
              </a:cxn>
              <a:cxn ang="0">
                <a:pos x="1327" y="1356"/>
              </a:cxn>
              <a:cxn ang="0">
                <a:pos x="1559" y="1510"/>
              </a:cxn>
              <a:cxn ang="0">
                <a:pos x="1707" y="1440"/>
              </a:cxn>
              <a:cxn ang="0">
                <a:pos x="2100" y="1419"/>
              </a:cxn>
            </a:cxnLst>
            <a:rect l="0" t="0" r="r" b="b"/>
            <a:pathLst>
              <a:path w="2142" h="1510">
                <a:moveTo>
                  <a:pt x="2100" y="1419"/>
                </a:moveTo>
                <a:lnTo>
                  <a:pt x="2142" y="1356"/>
                </a:lnTo>
                <a:lnTo>
                  <a:pt x="2002" y="1243"/>
                </a:lnTo>
                <a:lnTo>
                  <a:pt x="1819" y="1145"/>
                </a:lnTo>
                <a:lnTo>
                  <a:pt x="1672" y="998"/>
                </a:lnTo>
                <a:lnTo>
                  <a:pt x="1566" y="913"/>
                </a:lnTo>
                <a:lnTo>
                  <a:pt x="1433" y="653"/>
                </a:lnTo>
                <a:lnTo>
                  <a:pt x="1292" y="541"/>
                </a:lnTo>
                <a:lnTo>
                  <a:pt x="1187" y="393"/>
                </a:lnTo>
                <a:lnTo>
                  <a:pt x="1117" y="330"/>
                </a:lnTo>
                <a:lnTo>
                  <a:pt x="1004" y="169"/>
                </a:lnTo>
                <a:lnTo>
                  <a:pt x="597" y="7"/>
                </a:lnTo>
                <a:lnTo>
                  <a:pt x="337" y="0"/>
                </a:lnTo>
                <a:lnTo>
                  <a:pt x="112" y="42"/>
                </a:lnTo>
                <a:lnTo>
                  <a:pt x="0" y="98"/>
                </a:lnTo>
                <a:lnTo>
                  <a:pt x="21" y="260"/>
                </a:lnTo>
                <a:lnTo>
                  <a:pt x="49" y="379"/>
                </a:lnTo>
                <a:lnTo>
                  <a:pt x="56" y="499"/>
                </a:lnTo>
                <a:lnTo>
                  <a:pt x="91" y="548"/>
                </a:lnTo>
                <a:lnTo>
                  <a:pt x="239" y="590"/>
                </a:lnTo>
                <a:lnTo>
                  <a:pt x="288" y="618"/>
                </a:lnTo>
                <a:lnTo>
                  <a:pt x="386" y="625"/>
                </a:lnTo>
                <a:lnTo>
                  <a:pt x="527" y="801"/>
                </a:lnTo>
                <a:lnTo>
                  <a:pt x="513" y="984"/>
                </a:lnTo>
                <a:lnTo>
                  <a:pt x="667" y="1173"/>
                </a:lnTo>
                <a:lnTo>
                  <a:pt x="780" y="1229"/>
                </a:lnTo>
                <a:lnTo>
                  <a:pt x="1039" y="1229"/>
                </a:lnTo>
                <a:lnTo>
                  <a:pt x="1327" y="1356"/>
                </a:lnTo>
                <a:lnTo>
                  <a:pt x="1559" y="1510"/>
                </a:lnTo>
                <a:lnTo>
                  <a:pt x="1707" y="1440"/>
                </a:lnTo>
                <a:lnTo>
                  <a:pt x="2100" y="1419"/>
                </a:lnTo>
                <a:close/>
              </a:path>
            </a:pathLst>
          </a:custGeom>
          <a:solidFill>
            <a:srgbClr val="BBE0E3">
              <a:alpha val="25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4" name="Freeform 6"/>
          <p:cNvSpPr>
            <a:spLocks/>
          </p:cNvSpPr>
          <p:nvPr/>
        </p:nvSpPr>
        <p:spPr bwMode="auto">
          <a:xfrm>
            <a:off x="3088609" y="3235325"/>
            <a:ext cx="2493962" cy="1816100"/>
          </a:xfrm>
          <a:custGeom>
            <a:avLst/>
            <a:gdLst/>
            <a:ahLst/>
            <a:cxnLst>
              <a:cxn ang="0">
                <a:pos x="1862" y="1251"/>
              </a:cxn>
              <a:cxn ang="0">
                <a:pos x="1539" y="1089"/>
              </a:cxn>
              <a:cxn ang="0">
                <a:pos x="1321" y="780"/>
              </a:cxn>
              <a:cxn ang="0">
                <a:pos x="1222" y="619"/>
              </a:cxn>
              <a:cxn ang="0">
                <a:pos x="1103" y="520"/>
              </a:cxn>
              <a:cxn ang="0">
                <a:pos x="941" y="331"/>
              </a:cxn>
              <a:cxn ang="0">
                <a:pos x="822" y="190"/>
              </a:cxn>
              <a:cxn ang="0">
                <a:pos x="457" y="29"/>
              </a:cxn>
              <a:cxn ang="0">
                <a:pos x="183" y="0"/>
              </a:cxn>
              <a:cxn ang="0">
                <a:pos x="49" y="50"/>
              </a:cxn>
              <a:cxn ang="0">
                <a:pos x="0" y="148"/>
              </a:cxn>
              <a:cxn ang="0">
                <a:pos x="21" y="415"/>
              </a:cxn>
              <a:cxn ang="0">
                <a:pos x="211" y="506"/>
              </a:cxn>
              <a:cxn ang="0">
                <a:pos x="295" y="492"/>
              </a:cxn>
              <a:cxn ang="0">
                <a:pos x="464" y="682"/>
              </a:cxn>
              <a:cxn ang="0">
                <a:pos x="436" y="857"/>
              </a:cxn>
              <a:cxn ang="0">
                <a:pos x="668" y="1047"/>
              </a:cxn>
              <a:cxn ang="0">
                <a:pos x="892" y="1061"/>
              </a:cxn>
              <a:cxn ang="0">
                <a:pos x="1229" y="1216"/>
              </a:cxn>
              <a:cxn ang="0">
                <a:pos x="1419" y="1356"/>
              </a:cxn>
              <a:cxn ang="0">
                <a:pos x="1553" y="1279"/>
              </a:cxn>
              <a:cxn ang="0">
                <a:pos x="1827" y="1286"/>
              </a:cxn>
              <a:cxn ang="0">
                <a:pos x="1862" y="1251"/>
              </a:cxn>
            </a:cxnLst>
            <a:rect l="0" t="0" r="r" b="b"/>
            <a:pathLst>
              <a:path w="1862" h="1356">
                <a:moveTo>
                  <a:pt x="1862" y="1251"/>
                </a:moveTo>
                <a:lnTo>
                  <a:pt x="1539" y="1089"/>
                </a:lnTo>
                <a:lnTo>
                  <a:pt x="1321" y="780"/>
                </a:lnTo>
                <a:lnTo>
                  <a:pt x="1222" y="619"/>
                </a:lnTo>
                <a:lnTo>
                  <a:pt x="1103" y="520"/>
                </a:lnTo>
                <a:lnTo>
                  <a:pt x="941" y="331"/>
                </a:lnTo>
                <a:lnTo>
                  <a:pt x="822" y="190"/>
                </a:lnTo>
                <a:lnTo>
                  <a:pt x="457" y="29"/>
                </a:lnTo>
                <a:lnTo>
                  <a:pt x="183" y="0"/>
                </a:lnTo>
                <a:lnTo>
                  <a:pt x="49" y="50"/>
                </a:lnTo>
                <a:lnTo>
                  <a:pt x="0" y="148"/>
                </a:lnTo>
                <a:lnTo>
                  <a:pt x="21" y="415"/>
                </a:lnTo>
                <a:lnTo>
                  <a:pt x="211" y="506"/>
                </a:lnTo>
                <a:lnTo>
                  <a:pt x="295" y="492"/>
                </a:lnTo>
                <a:lnTo>
                  <a:pt x="464" y="682"/>
                </a:lnTo>
                <a:lnTo>
                  <a:pt x="436" y="857"/>
                </a:lnTo>
                <a:lnTo>
                  <a:pt x="668" y="1047"/>
                </a:lnTo>
                <a:lnTo>
                  <a:pt x="892" y="1061"/>
                </a:lnTo>
                <a:lnTo>
                  <a:pt x="1229" y="1216"/>
                </a:lnTo>
                <a:lnTo>
                  <a:pt x="1419" y="1356"/>
                </a:lnTo>
                <a:lnTo>
                  <a:pt x="1553" y="1279"/>
                </a:lnTo>
                <a:lnTo>
                  <a:pt x="1827" y="1286"/>
                </a:lnTo>
                <a:lnTo>
                  <a:pt x="1862" y="1251"/>
                </a:lnTo>
                <a:close/>
              </a:path>
            </a:pathLst>
          </a:custGeom>
          <a:solidFill>
            <a:srgbClr val="BBE0E3">
              <a:alpha val="25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5" name="Freeform 7"/>
          <p:cNvSpPr>
            <a:spLocks/>
          </p:cNvSpPr>
          <p:nvPr/>
        </p:nvSpPr>
        <p:spPr bwMode="auto">
          <a:xfrm>
            <a:off x="3188621" y="3473450"/>
            <a:ext cx="1852613" cy="1384300"/>
          </a:xfrm>
          <a:custGeom>
            <a:avLst/>
            <a:gdLst/>
            <a:ahLst/>
            <a:cxnLst>
              <a:cxn ang="0">
                <a:pos x="1327" y="1033"/>
              </a:cxn>
              <a:cxn ang="0">
                <a:pos x="1383" y="984"/>
              </a:cxn>
              <a:cxn ang="0">
                <a:pos x="1229" y="808"/>
              </a:cxn>
              <a:cxn ang="0">
                <a:pos x="1145" y="590"/>
              </a:cxn>
              <a:cxn ang="0">
                <a:pos x="955" y="422"/>
              </a:cxn>
              <a:cxn ang="0">
                <a:pos x="674" y="134"/>
              </a:cxn>
              <a:cxn ang="0">
                <a:pos x="470" y="14"/>
              </a:cxn>
              <a:cxn ang="0">
                <a:pos x="224" y="0"/>
              </a:cxn>
              <a:cxn ang="0">
                <a:pos x="84" y="42"/>
              </a:cxn>
              <a:cxn ang="0">
                <a:pos x="14" y="63"/>
              </a:cxn>
              <a:cxn ang="0">
                <a:pos x="0" y="127"/>
              </a:cxn>
              <a:cxn ang="0">
                <a:pos x="98" y="225"/>
              </a:cxn>
              <a:cxn ang="0">
                <a:pos x="217" y="232"/>
              </a:cxn>
              <a:cxn ang="0">
                <a:pos x="428" y="464"/>
              </a:cxn>
              <a:cxn ang="0">
                <a:pos x="393" y="611"/>
              </a:cxn>
              <a:cxn ang="0">
                <a:pos x="498" y="766"/>
              </a:cxn>
              <a:cxn ang="0">
                <a:pos x="646" y="801"/>
              </a:cxn>
              <a:cxn ang="0">
                <a:pos x="842" y="822"/>
              </a:cxn>
              <a:cxn ang="0">
                <a:pos x="1109" y="899"/>
              </a:cxn>
              <a:cxn ang="0">
                <a:pos x="1327" y="1033"/>
              </a:cxn>
            </a:cxnLst>
            <a:rect l="0" t="0" r="r" b="b"/>
            <a:pathLst>
              <a:path w="1383" h="1033">
                <a:moveTo>
                  <a:pt x="1327" y="1033"/>
                </a:moveTo>
                <a:lnTo>
                  <a:pt x="1383" y="984"/>
                </a:lnTo>
                <a:lnTo>
                  <a:pt x="1229" y="808"/>
                </a:lnTo>
                <a:lnTo>
                  <a:pt x="1145" y="590"/>
                </a:lnTo>
                <a:lnTo>
                  <a:pt x="955" y="422"/>
                </a:lnTo>
                <a:lnTo>
                  <a:pt x="674" y="134"/>
                </a:lnTo>
                <a:lnTo>
                  <a:pt x="470" y="14"/>
                </a:lnTo>
                <a:lnTo>
                  <a:pt x="224" y="0"/>
                </a:lnTo>
                <a:lnTo>
                  <a:pt x="84" y="42"/>
                </a:lnTo>
                <a:lnTo>
                  <a:pt x="14" y="63"/>
                </a:lnTo>
                <a:lnTo>
                  <a:pt x="0" y="127"/>
                </a:lnTo>
                <a:lnTo>
                  <a:pt x="98" y="225"/>
                </a:lnTo>
                <a:lnTo>
                  <a:pt x="217" y="232"/>
                </a:lnTo>
                <a:lnTo>
                  <a:pt x="428" y="464"/>
                </a:lnTo>
                <a:lnTo>
                  <a:pt x="393" y="611"/>
                </a:lnTo>
                <a:lnTo>
                  <a:pt x="498" y="766"/>
                </a:lnTo>
                <a:lnTo>
                  <a:pt x="646" y="801"/>
                </a:lnTo>
                <a:lnTo>
                  <a:pt x="842" y="822"/>
                </a:lnTo>
                <a:lnTo>
                  <a:pt x="1109" y="899"/>
                </a:lnTo>
                <a:lnTo>
                  <a:pt x="1327" y="1033"/>
                </a:lnTo>
                <a:close/>
              </a:path>
            </a:pathLst>
          </a:custGeom>
          <a:solidFill>
            <a:srgbClr val="BBE0E3">
              <a:alpha val="25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6" name="Freeform 8"/>
          <p:cNvSpPr>
            <a:spLocks/>
          </p:cNvSpPr>
          <p:nvPr/>
        </p:nvSpPr>
        <p:spPr bwMode="auto">
          <a:xfrm>
            <a:off x="3506121" y="3605213"/>
            <a:ext cx="1243013" cy="968375"/>
          </a:xfrm>
          <a:custGeom>
            <a:avLst/>
            <a:gdLst/>
            <a:ahLst/>
            <a:cxnLst>
              <a:cxn ang="0">
                <a:pos x="928" y="681"/>
              </a:cxn>
              <a:cxn ang="0">
                <a:pos x="794" y="484"/>
              </a:cxn>
              <a:cxn ang="0">
                <a:pos x="654" y="358"/>
              </a:cxn>
              <a:cxn ang="0">
                <a:pos x="492" y="175"/>
              </a:cxn>
              <a:cxn ang="0">
                <a:pos x="281" y="49"/>
              </a:cxn>
              <a:cxn ang="0">
                <a:pos x="113" y="0"/>
              </a:cxn>
              <a:cxn ang="0">
                <a:pos x="0" y="35"/>
              </a:cxn>
              <a:cxn ang="0">
                <a:pos x="106" y="161"/>
              </a:cxn>
              <a:cxn ang="0">
                <a:pos x="239" y="288"/>
              </a:cxn>
              <a:cxn ang="0">
                <a:pos x="253" y="414"/>
              </a:cxn>
              <a:cxn ang="0">
                <a:pos x="246" y="519"/>
              </a:cxn>
              <a:cxn ang="0">
                <a:pos x="373" y="625"/>
              </a:cxn>
              <a:cxn ang="0">
                <a:pos x="647" y="625"/>
              </a:cxn>
              <a:cxn ang="0">
                <a:pos x="899" y="723"/>
              </a:cxn>
              <a:cxn ang="0">
                <a:pos x="928" y="681"/>
              </a:cxn>
            </a:cxnLst>
            <a:rect l="0" t="0" r="r" b="b"/>
            <a:pathLst>
              <a:path w="928" h="723">
                <a:moveTo>
                  <a:pt x="928" y="681"/>
                </a:moveTo>
                <a:lnTo>
                  <a:pt x="794" y="484"/>
                </a:lnTo>
                <a:lnTo>
                  <a:pt x="654" y="358"/>
                </a:lnTo>
                <a:lnTo>
                  <a:pt x="492" y="175"/>
                </a:lnTo>
                <a:lnTo>
                  <a:pt x="281" y="49"/>
                </a:lnTo>
                <a:lnTo>
                  <a:pt x="113" y="0"/>
                </a:lnTo>
                <a:lnTo>
                  <a:pt x="0" y="35"/>
                </a:lnTo>
                <a:lnTo>
                  <a:pt x="106" y="161"/>
                </a:lnTo>
                <a:lnTo>
                  <a:pt x="239" y="288"/>
                </a:lnTo>
                <a:lnTo>
                  <a:pt x="253" y="414"/>
                </a:lnTo>
                <a:lnTo>
                  <a:pt x="246" y="519"/>
                </a:lnTo>
                <a:lnTo>
                  <a:pt x="373" y="625"/>
                </a:lnTo>
                <a:lnTo>
                  <a:pt x="647" y="625"/>
                </a:lnTo>
                <a:lnTo>
                  <a:pt x="899" y="723"/>
                </a:lnTo>
                <a:lnTo>
                  <a:pt x="928" y="681"/>
                </a:lnTo>
                <a:close/>
              </a:path>
            </a:pathLst>
          </a:custGeom>
          <a:solidFill>
            <a:srgbClr val="BBE0E3">
              <a:alpha val="25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7" name="Freeform 9"/>
          <p:cNvSpPr>
            <a:spLocks/>
          </p:cNvSpPr>
          <p:nvPr/>
        </p:nvSpPr>
        <p:spPr bwMode="auto">
          <a:xfrm>
            <a:off x="3818859" y="3860800"/>
            <a:ext cx="771525" cy="603250"/>
          </a:xfrm>
          <a:custGeom>
            <a:avLst/>
            <a:gdLst/>
            <a:ahLst/>
            <a:cxnLst>
              <a:cxn ang="0">
                <a:pos x="576" y="450"/>
              </a:cxn>
              <a:cxn ang="0">
                <a:pos x="541" y="365"/>
              </a:cxn>
              <a:cxn ang="0">
                <a:pos x="309" y="225"/>
              </a:cxn>
              <a:cxn ang="0">
                <a:pos x="183" y="91"/>
              </a:cxn>
              <a:cxn ang="0">
                <a:pos x="42" y="0"/>
              </a:cxn>
              <a:cxn ang="0">
                <a:pos x="0" y="35"/>
              </a:cxn>
              <a:cxn ang="0">
                <a:pos x="112" y="134"/>
              </a:cxn>
              <a:cxn ang="0">
                <a:pos x="98" y="267"/>
              </a:cxn>
              <a:cxn ang="0">
                <a:pos x="183" y="358"/>
              </a:cxn>
              <a:cxn ang="0">
                <a:pos x="267" y="386"/>
              </a:cxn>
              <a:cxn ang="0">
                <a:pos x="414" y="400"/>
              </a:cxn>
              <a:cxn ang="0">
                <a:pos x="576" y="450"/>
              </a:cxn>
            </a:cxnLst>
            <a:rect l="0" t="0" r="r" b="b"/>
            <a:pathLst>
              <a:path w="576" h="450">
                <a:moveTo>
                  <a:pt x="576" y="450"/>
                </a:moveTo>
                <a:lnTo>
                  <a:pt x="541" y="365"/>
                </a:lnTo>
                <a:lnTo>
                  <a:pt x="309" y="225"/>
                </a:lnTo>
                <a:lnTo>
                  <a:pt x="183" y="91"/>
                </a:lnTo>
                <a:lnTo>
                  <a:pt x="42" y="0"/>
                </a:lnTo>
                <a:lnTo>
                  <a:pt x="0" y="35"/>
                </a:lnTo>
                <a:lnTo>
                  <a:pt x="112" y="134"/>
                </a:lnTo>
                <a:lnTo>
                  <a:pt x="98" y="267"/>
                </a:lnTo>
                <a:lnTo>
                  <a:pt x="183" y="358"/>
                </a:lnTo>
                <a:lnTo>
                  <a:pt x="267" y="386"/>
                </a:lnTo>
                <a:lnTo>
                  <a:pt x="414" y="400"/>
                </a:lnTo>
                <a:lnTo>
                  <a:pt x="576" y="450"/>
                </a:lnTo>
                <a:close/>
              </a:path>
            </a:pathLst>
          </a:custGeom>
          <a:solidFill>
            <a:srgbClr val="BBE0E3">
              <a:alpha val="25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34183" name="Picture 7" descr="MC900437067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67100" y="2733675"/>
            <a:ext cx="279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47448 -0.201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-10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42292 -0.170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33941 -0.1472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7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22761 -0.0969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4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9583 0.0777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3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17622 0.1439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4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05382 0.01389 L 0.0934 0.05093 L 0.10781 0.08588 L 0.11702 0.09121 L 0.12761 0.12269 L 0.1434 0.13148 L 0.15382 0.1544 L 0.21302 0.24213 L 0.3184 0.32107 L 0.30382 0.33866 L 0.26702 0.31389 L 0.25 0.31389 L 0.20521 0.33148 L 0.17101 0.33148 L 0.15 0.34028 L 0.1184 0.30533 L 0.07882 0.28056 L 0.02761 0.28241 L -0.01198 0.22454 L 0.00122 0.2 L -0.0158 0.15602 L -0.04618 0.14908 L -0.075 0.14375 L -0.0816 0.13334 L -0.0842 0.07547 L -0.0934 0.02616 L -0.0566 0.01042 L 2.77778E-6 -1.11111E-6 Z " pathEditMode="relative" ptsTypes="AAAAAAAAAAAAAAAAAAAAAAAAAAAAA">
                                      <p:cBhvr>
                                        <p:cTn id="75" dur="2000" fill="hold"/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0" grpId="0" animBg="1"/>
      <p:bldP spid="176132" grpId="0" animBg="1"/>
      <p:bldP spid="176132" grpId="1" animBg="1"/>
      <p:bldP spid="176133" grpId="0" animBg="1"/>
      <p:bldP spid="176133" grpId="1" animBg="1"/>
      <p:bldP spid="176134" grpId="0" animBg="1"/>
      <p:bldP spid="176134" grpId="1" animBg="1"/>
      <p:bldP spid="176135" grpId="0" animBg="1"/>
      <p:bldP spid="176135" grpId="1" animBg="1"/>
      <p:bldP spid="176136" grpId="0" animBg="1"/>
      <p:bldP spid="176136" grpId="1" animBg="1"/>
      <p:bldP spid="176137" grpId="0" animBg="1"/>
      <p:bldP spid="17613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96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551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gravitational field</a:t>
            </a:r>
            <a:endParaRPr lang="en-US" altLang="en-US"/>
          </a:p>
          <a:p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The 2D equipotential planes define a 3D surface.</a:t>
            </a:r>
            <a:endParaRPr lang="en-US"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178197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241338">
            <a:off x="454025" y="3289300"/>
            <a:ext cx="6192838" cy="374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8180" name="Freeform 4"/>
          <p:cNvSpPr>
            <a:spLocks/>
          </p:cNvSpPr>
          <p:nvPr/>
        </p:nvSpPr>
        <p:spPr bwMode="auto">
          <a:xfrm rot="-1345125">
            <a:off x="2651125" y="1662113"/>
            <a:ext cx="5864225" cy="3640137"/>
          </a:xfrm>
          <a:custGeom>
            <a:avLst/>
            <a:gdLst/>
            <a:ahLst/>
            <a:cxnLst>
              <a:cxn ang="0">
                <a:pos x="2677" y="1643"/>
              </a:cxn>
              <a:cxn ang="0">
                <a:pos x="2747" y="1608"/>
              </a:cxn>
              <a:cxn ang="0">
                <a:pos x="2375" y="1398"/>
              </a:cxn>
              <a:cxn ang="0">
                <a:pos x="2037" y="1215"/>
              </a:cxn>
              <a:cxn ang="0">
                <a:pos x="1841" y="1018"/>
              </a:cxn>
              <a:cxn ang="0">
                <a:pos x="1651" y="793"/>
              </a:cxn>
              <a:cxn ang="0">
                <a:pos x="1539" y="653"/>
              </a:cxn>
              <a:cxn ang="0">
                <a:pos x="1461" y="611"/>
              </a:cxn>
              <a:cxn ang="0">
                <a:pos x="1384" y="456"/>
              </a:cxn>
              <a:cxn ang="0">
                <a:pos x="1314" y="414"/>
              </a:cxn>
              <a:cxn ang="0">
                <a:pos x="1216" y="246"/>
              </a:cxn>
              <a:cxn ang="0">
                <a:pos x="977" y="84"/>
              </a:cxn>
              <a:cxn ang="0">
                <a:pos x="682" y="28"/>
              </a:cxn>
              <a:cxn ang="0">
                <a:pos x="492" y="0"/>
              </a:cxn>
              <a:cxn ang="0">
                <a:pos x="120" y="63"/>
              </a:cxn>
              <a:cxn ang="0">
                <a:pos x="0" y="126"/>
              </a:cxn>
              <a:cxn ang="0">
                <a:pos x="50" y="484"/>
              </a:cxn>
              <a:cxn ang="0">
                <a:pos x="57" y="625"/>
              </a:cxn>
              <a:cxn ang="0">
                <a:pos x="204" y="730"/>
              </a:cxn>
              <a:cxn ang="0">
                <a:pos x="274" y="737"/>
              </a:cxn>
              <a:cxn ang="0">
                <a:pos x="331" y="793"/>
              </a:cxn>
              <a:cxn ang="0">
                <a:pos x="492" y="807"/>
              </a:cxn>
              <a:cxn ang="0">
                <a:pos x="583" y="934"/>
              </a:cxn>
              <a:cxn ang="0">
                <a:pos x="576" y="1039"/>
              </a:cxn>
              <a:cxn ang="0">
                <a:pos x="534" y="1081"/>
              </a:cxn>
              <a:cxn ang="0">
                <a:pos x="829" y="1433"/>
              </a:cxn>
              <a:cxn ang="0">
                <a:pos x="1145" y="1405"/>
              </a:cxn>
              <a:cxn ang="0">
                <a:pos x="1426" y="1524"/>
              </a:cxn>
              <a:cxn ang="0">
                <a:pos x="1602" y="1686"/>
              </a:cxn>
              <a:cxn ang="0">
                <a:pos x="1644" y="1707"/>
              </a:cxn>
              <a:cxn ang="0">
                <a:pos x="1785" y="1650"/>
              </a:cxn>
              <a:cxn ang="0">
                <a:pos x="2059" y="1629"/>
              </a:cxn>
              <a:cxn ang="0">
                <a:pos x="2304" y="1573"/>
              </a:cxn>
              <a:cxn ang="0">
                <a:pos x="2452" y="1531"/>
              </a:cxn>
              <a:cxn ang="0">
                <a:pos x="2677" y="1643"/>
              </a:cxn>
            </a:cxnLst>
            <a:rect l="0" t="0" r="r" b="b"/>
            <a:pathLst>
              <a:path w="2747" h="1707">
                <a:moveTo>
                  <a:pt x="2677" y="1643"/>
                </a:moveTo>
                <a:lnTo>
                  <a:pt x="2747" y="1608"/>
                </a:lnTo>
                <a:lnTo>
                  <a:pt x="2375" y="1398"/>
                </a:lnTo>
                <a:lnTo>
                  <a:pt x="2037" y="1215"/>
                </a:lnTo>
                <a:lnTo>
                  <a:pt x="1841" y="1018"/>
                </a:lnTo>
                <a:lnTo>
                  <a:pt x="1651" y="793"/>
                </a:lnTo>
                <a:lnTo>
                  <a:pt x="1539" y="653"/>
                </a:lnTo>
                <a:lnTo>
                  <a:pt x="1461" y="611"/>
                </a:lnTo>
                <a:lnTo>
                  <a:pt x="1384" y="456"/>
                </a:lnTo>
                <a:lnTo>
                  <a:pt x="1314" y="414"/>
                </a:lnTo>
                <a:lnTo>
                  <a:pt x="1216" y="246"/>
                </a:lnTo>
                <a:lnTo>
                  <a:pt x="977" y="84"/>
                </a:lnTo>
                <a:lnTo>
                  <a:pt x="682" y="28"/>
                </a:lnTo>
                <a:lnTo>
                  <a:pt x="492" y="0"/>
                </a:lnTo>
                <a:lnTo>
                  <a:pt x="120" y="63"/>
                </a:lnTo>
                <a:lnTo>
                  <a:pt x="0" y="126"/>
                </a:lnTo>
                <a:lnTo>
                  <a:pt x="50" y="484"/>
                </a:lnTo>
                <a:lnTo>
                  <a:pt x="57" y="625"/>
                </a:lnTo>
                <a:lnTo>
                  <a:pt x="204" y="730"/>
                </a:lnTo>
                <a:lnTo>
                  <a:pt x="274" y="737"/>
                </a:lnTo>
                <a:lnTo>
                  <a:pt x="331" y="793"/>
                </a:lnTo>
                <a:lnTo>
                  <a:pt x="492" y="807"/>
                </a:lnTo>
                <a:lnTo>
                  <a:pt x="583" y="934"/>
                </a:lnTo>
                <a:lnTo>
                  <a:pt x="576" y="1039"/>
                </a:lnTo>
                <a:lnTo>
                  <a:pt x="534" y="1081"/>
                </a:lnTo>
                <a:lnTo>
                  <a:pt x="829" y="1433"/>
                </a:lnTo>
                <a:lnTo>
                  <a:pt x="1145" y="1405"/>
                </a:lnTo>
                <a:lnTo>
                  <a:pt x="1426" y="1524"/>
                </a:lnTo>
                <a:lnTo>
                  <a:pt x="1602" y="1686"/>
                </a:lnTo>
                <a:lnTo>
                  <a:pt x="1644" y="1707"/>
                </a:lnTo>
                <a:lnTo>
                  <a:pt x="1785" y="1650"/>
                </a:lnTo>
                <a:lnTo>
                  <a:pt x="2059" y="1629"/>
                </a:lnTo>
                <a:lnTo>
                  <a:pt x="2304" y="1573"/>
                </a:lnTo>
                <a:lnTo>
                  <a:pt x="2452" y="1531"/>
                </a:lnTo>
                <a:lnTo>
                  <a:pt x="2677" y="1643"/>
                </a:lnTo>
                <a:close/>
              </a:path>
            </a:pathLst>
          </a:cu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5503863" y="4397375"/>
            <a:ext cx="820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14200</a:t>
            </a:r>
          </a:p>
        </p:txBody>
      </p:sp>
      <p:sp>
        <p:nvSpPr>
          <p:cNvPr id="178182" name="Freeform 6"/>
          <p:cNvSpPr>
            <a:spLocks/>
          </p:cNvSpPr>
          <p:nvPr/>
        </p:nvSpPr>
        <p:spPr bwMode="auto">
          <a:xfrm rot="-1343550">
            <a:off x="3033713" y="1836738"/>
            <a:ext cx="4465637" cy="3141662"/>
          </a:xfrm>
          <a:custGeom>
            <a:avLst/>
            <a:gdLst/>
            <a:ahLst/>
            <a:cxnLst>
              <a:cxn ang="0">
                <a:pos x="2100" y="1419"/>
              </a:cxn>
              <a:cxn ang="0">
                <a:pos x="2142" y="1356"/>
              </a:cxn>
              <a:cxn ang="0">
                <a:pos x="2002" y="1243"/>
              </a:cxn>
              <a:cxn ang="0">
                <a:pos x="1819" y="1145"/>
              </a:cxn>
              <a:cxn ang="0">
                <a:pos x="1672" y="998"/>
              </a:cxn>
              <a:cxn ang="0">
                <a:pos x="1566" y="913"/>
              </a:cxn>
              <a:cxn ang="0">
                <a:pos x="1433" y="653"/>
              </a:cxn>
              <a:cxn ang="0">
                <a:pos x="1292" y="541"/>
              </a:cxn>
              <a:cxn ang="0">
                <a:pos x="1187" y="393"/>
              </a:cxn>
              <a:cxn ang="0">
                <a:pos x="1117" y="330"/>
              </a:cxn>
              <a:cxn ang="0">
                <a:pos x="1004" y="169"/>
              </a:cxn>
              <a:cxn ang="0">
                <a:pos x="597" y="7"/>
              </a:cxn>
              <a:cxn ang="0">
                <a:pos x="337" y="0"/>
              </a:cxn>
              <a:cxn ang="0">
                <a:pos x="112" y="42"/>
              </a:cxn>
              <a:cxn ang="0">
                <a:pos x="0" y="98"/>
              </a:cxn>
              <a:cxn ang="0">
                <a:pos x="21" y="260"/>
              </a:cxn>
              <a:cxn ang="0">
                <a:pos x="49" y="379"/>
              </a:cxn>
              <a:cxn ang="0">
                <a:pos x="56" y="499"/>
              </a:cxn>
              <a:cxn ang="0">
                <a:pos x="91" y="548"/>
              </a:cxn>
              <a:cxn ang="0">
                <a:pos x="239" y="590"/>
              </a:cxn>
              <a:cxn ang="0">
                <a:pos x="288" y="618"/>
              </a:cxn>
              <a:cxn ang="0">
                <a:pos x="386" y="625"/>
              </a:cxn>
              <a:cxn ang="0">
                <a:pos x="527" y="801"/>
              </a:cxn>
              <a:cxn ang="0">
                <a:pos x="513" y="984"/>
              </a:cxn>
              <a:cxn ang="0">
                <a:pos x="667" y="1173"/>
              </a:cxn>
              <a:cxn ang="0">
                <a:pos x="780" y="1229"/>
              </a:cxn>
              <a:cxn ang="0">
                <a:pos x="1039" y="1229"/>
              </a:cxn>
              <a:cxn ang="0">
                <a:pos x="1327" y="1356"/>
              </a:cxn>
              <a:cxn ang="0">
                <a:pos x="1559" y="1510"/>
              </a:cxn>
              <a:cxn ang="0">
                <a:pos x="1707" y="1440"/>
              </a:cxn>
              <a:cxn ang="0">
                <a:pos x="2100" y="1419"/>
              </a:cxn>
            </a:cxnLst>
            <a:rect l="0" t="0" r="r" b="b"/>
            <a:pathLst>
              <a:path w="2142" h="1510">
                <a:moveTo>
                  <a:pt x="2100" y="1419"/>
                </a:moveTo>
                <a:lnTo>
                  <a:pt x="2142" y="1356"/>
                </a:lnTo>
                <a:lnTo>
                  <a:pt x="2002" y="1243"/>
                </a:lnTo>
                <a:lnTo>
                  <a:pt x="1819" y="1145"/>
                </a:lnTo>
                <a:lnTo>
                  <a:pt x="1672" y="998"/>
                </a:lnTo>
                <a:lnTo>
                  <a:pt x="1566" y="913"/>
                </a:lnTo>
                <a:lnTo>
                  <a:pt x="1433" y="653"/>
                </a:lnTo>
                <a:lnTo>
                  <a:pt x="1292" y="541"/>
                </a:lnTo>
                <a:lnTo>
                  <a:pt x="1187" y="393"/>
                </a:lnTo>
                <a:lnTo>
                  <a:pt x="1117" y="330"/>
                </a:lnTo>
                <a:lnTo>
                  <a:pt x="1004" y="169"/>
                </a:lnTo>
                <a:lnTo>
                  <a:pt x="597" y="7"/>
                </a:lnTo>
                <a:lnTo>
                  <a:pt x="337" y="0"/>
                </a:lnTo>
                <a:lnTo>
                  <a:pt x="112" y="42"/>
                </a:lnTo>
                <a:lnTo>
                  <a:pt x="0" y="98"/>
                </a:lnTo>
                <a:lnTo>
                  <a:pt x="21" y="260"/>
                </a:lnTo>
                <a:lnTo>
                  <a:pt x="49" y="379"/>
                </a:lnTo>
                <a:lnTo>
                  <a:pt x="56" y="499"/>
                </a:lnTo>
                <a:lnTo>
                  <a:pt x="91" y="548"/>
                </a:lnTo>
                <a:lnTo>
                  <a:pt x="239" y="590"/>
                </a:lnTo>
                <a:lnTo>
                  <a:pt x="288" y="618"/>
                </a:lnTo>
                <a:lnTo>
                  <a:pt x="386" y="625"/>
                </a:lnTo>
                <a:lnTo>
                  <a:pt x="527" y="801"/>
                </a:lnTo>
                <a:lnTo>
                  <a:pt x="513" y="984"/>
                </a:lnTo>
                <a:lnTo>
                  <a:pt x="667" y="1173"/>
                </a:lnTo>
                <a:lnTo>
                  <a:pt x="780" y="1229"/>
                </a:lnTo>
                <a:lnTo>
                  <a:pt x="1039" y="1229"/>
                </a:lnTo>
                <a:lnTo>
                  <a:pt x="1327" y="1356"/>
                </a:lnTo>
                <a:lnTo>
                  <a:pt x="1559" y="1510"/>
                </a:lnTo>
                <a:lnTo>
                  <a:pt x="1707" y="1440"/>
                </a:lnTo>
                <a:lnTo>
                  <a:pt x="2100" y="1419"/>
                </a:lnTo>
                <a:close/>
              </a:path>
            </a:pathLst>
          </a:custGeom>
          <a:solidFill>
            <a:srgbClr val="4D4D4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3" name="Freeform 7"/>
          <p:cNvSpPr>
            <a:spLocks/>
          </p:cNvSpPr>
          <p:nvPr/>
        </p:nvSpPr>
        <p:spPr bwMode="auto">
          <a:xfrm rot="-1346667">
            <a:off x="3268663" y="1844675"/>
            <a:ext cx="3857625" cy="2809875"/>
          </a:xfrm>
          <a:custGeom>
            <a:avLst/>
            <a:gdLst/>
            <a:ahLst/>
            <a:cxnLst>
              <a:cxn ang="0">
                <a:pos x="1862" y="1251"/>
              </a:cxn>
              <a:cxn ang="0">
                <a:pos x="1539" y="1089"/>
              </a:cxn>
              <a:cxn ang="0">
                <a:pos x="1321" y="780"/>
              </a:cxn>
              <a:cxn ang="0">
                <a:pos x="1222" y="619"/>
              </a:cxn>
              <a:cxn ang="0">
                <a:pos x="1103" y="520"/>
              </a:cxn>
              <a:cxn ang="0">
                <a:pos x="941" y="331"/>
              </a:cxn>
              <a:cxn ang="0">
                <a:pos x="822" y="190"/>
              </a:cxn>
              <a:cxn ang="0">
                <a:pos x="457" y="29"/>
              </a:cxn>
              <a:cxn ang="0">
                <a:pos x="183" y="0"/>
              </a:cxn>
              <a:cxn ang="0">
                <a:pos x="49" y="50"/>
              </a:cxn>
              <a:cxn ang="0">
                <a:pos x="0" y="148"/>
              </a:cxn>
              <a:cxn ang="0">
                <a:pos x="21" y="415"/>
              </a:cxn>
              <a:cxn ang="0">
                <a:pos x="211" y="506"/>
              </a:cxn>
              <a:cxn ang="0">
                <a:pos x="295" y="492"/>
              </a:cxn>
              <a:cxn ang="0">
                <a:pos x="464" y="682"/>
              </a:cxn>
              <a:cxn ang="0">
                <a:pos x="436" y="857"/>
              </a:cxn>
              <a:cxn ang="0">
                <a:pos x="668" y="1047"/>
              </a:cxn>
              <a:cxn ang="0">
                <a:pos x="892" y="1061"/>
              </a:cxn>
              <a:cxn ang="0">
                <a:pos x="1229" y="1216"/>
              </a:cxn>
              <a:cxn ang="0">
                <a:pos x="1419" y="1356"/>
              </a:cxn>
              <a:cxn ang="0">
                <a:pos x="1553" y="1279"/>
              </a:cxn>
              <a:cxn ang="0">
                <a:pos x="1827" y="1286"/>
              </a:cxn>
              <a:cxn ang="0">
                <a:pos x="1862" y="1251"/>
              </a:cxn>
            </a:cxnLst>
            <a:rect l="0" t="0" r="r" b="b"/>
            <a:pathLst>
              <a:path w="1862" h="1356">
                <a:moveTo>
                  <a:pt x="1862" y="1251"/>
                </a:moveTo>
                <a:lnTo>
                  <a:pt x="1539" y="1089"/>
                </a:lnTo>
                <a:lnTo>
                  <a:pt x="1321" y="780"/>
                </a:lnTo>
                <a:lnTo>
                  <a:pt x="1222" y="619"/>
                </a:lnTo>
                <a:lnTo>
                  <a:pt x="1103" y="520"/>
                </a:lnTo>
                <a:lnTo>
                  <a:pt x="941" y="331"/>
                </a:lnTo>
                <a:lnTo>
                  <a:pt x="822" y="190"/>
                </a:lnTo>
                <a:lnTo>
                  <a:pt x="457" y="29"/>
                </a:lnTo>
                <a:lnTo>
                  <a:pt x="183" y="0"/>
                </a:lnTo>
                <a:lnTo>
                  <a:pt x="49" y="50"/>
                </a:lnTo>
                <a:lnTo>
                  <a:pt x="0" y="148"/>
                </a:lnTo>
                <a:lnTo>
                  <a:pt x="21" y="415"/>
                </a:lnTo>
                <a:lnTo>
                  <a:pt x="211" y="506"/>
                </a:lnTo>
                <a:lnTo>
                  <a:pt x="295" y="492"/>
                </a:lnTo>
                <a:lnTo>
                  <a:pt x="464" y="682"/>
                </a:lnTo>
                <a:lnTo>
                  <a:pt x="436" y="857"/>
                </a:lnTo>
                <a:lnTo>
                  <a:pt x="668" y="1047"/>
                </a:lnTo>
                <a:lnTo>
                  <a:pt x="892" y="1061"/>
                </a:lnTo>
                <a:lnTo>
                  <a:pt x="1229" y="1216"/>
                </a:lnTo>
                <a:lnTo>
                  <a:pt x="1419" y="1356"/>
                </a:lnTo>
                <a:lnTo>
                  <a:pt x="1553" y="1279"/>
                </a:lnTo>
                <a:lnTo>
                  <a:pt x="1827" y="1286"/>
                </a:lnTo>
                <a:lnTo>
                  <a:pt x="1862" y="1251"/>
                </a:lnTo>
                <a:close/>
              </a:path>
            </a:pathLst>
          </a:cu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4" name="Freeform 8"/>
          <p:cNvSpPr>
            <a:spLocks/>
          </p:cNvSpPr>
          <p:nvPr/>
        </p:nvSpPr>
        <p:spPr bwMode="auto">
          <a:xfrm rot="-1343387">
            <a:off x="3505200" y="2155825"/>
            <a:ext cx="2852738" cy="2130425"/>
          </a:xfrm>
          <a:custGeom>
            <a:avLst/>
            <a:gdLst/>
            <a:ahLst/>
            <a:cxnLst>
              <a:cxn ang="0">
                <a:pos x="1327" y="1033"/>
              </a:cxn>
              <a:cxn ang="0">
                <a:pos x="1383" y="984"/>
              </a:cxn>
              <a:cxn ang="0">
                <a:pos x="1229" y="808"/>
              </a:cxn>
              <a:cxn ang="0">
                <a:pos x="1145" y="590"/>
              </a:cxn>
              <a:cxn ang="0">
                <a:pos x="955" y="422"/>
              </a:cxn>
              <a:cxn ang="0">
                <a:pos x="674" y="134"/>
              </a:cxn>
              <a:cxn ang="0">
                <a:pos x="470" y="14"/>
              </a:cxn>
              <a:cxn ang="0">
                <a:pos x="224" y="0"/>
              </a:cxn>
              <a:cxn ang="0">
                <a:pos x="84" y="42"/>
              </a:cxn>
              <a:cxn ang="0">
                <a:pos x="14" y="63"/>
              </a:cxn>
              <a:cxn ang="0">
                <a:pos x="0" y="127"/>
              </a:cxn>
              <a:cxn ang="0">
                <a:pos x="98" y="225"/>
              </a:cxn>
              <a:cxn ang="0">
                <a:pos x="217" y="232"/>
              </a:cxn>
              <a:cxn ang="0">
                <a:pos x="428" y="464"/>
              </a:cxn>
              <a:cxn ang="0">
                <a:pos x="393" y="611"/>
              </a:cxn>
              <a:cxn ang="0">
                <a:pos x="498" y="766"/>
              </a:cxn>
              <a:cxn ang="0">
                <a:pos x="646" y="801"/>
              </a:cxn>
              <a:cxn ang="0">
                <a:pos x="842" y="822"/>
              </a:cxn>
              <a:cxn ang="0">
                <a:pos x="1109" y="899"/>
              </a:cxn>
              <a:cxn ang="0">
                <a:pos x="1327" y="1033"/>
              </a:cxn>
            </a:cxnLst>
            <a:rect l="0" t="0" r="r" b="b"/>
            <a:pathLst>
              <a:path w="1383" h="1033">
                <a:moveTo>
                  <a:pt x="1327" y="1033"/>
                </a:moveTo>
                <a:lnTo>
                  <a:pt x="1383" y="984"/>
                </a:lnTo>
                <a:lnTo>
                  <a:pt x="1229" y="808"/>
                </a:lnTo>
                <a:lnTo>
                  <a:pt x="1145" y="590"/>
                </a:lnTo>
                <a:lnTo>
                  <a:pt x="955" y="422"/>
                </a:lnTo>
                <a:lnTo>
                  <a:pt x="674" y="134"/>
                </a:lnTo>
                <a:lnTo>
                  <a:pt x="470" y="14"/>
                </a:lnTo>
                <a:lnTo>
                  <a:pt x="224" y="0"/>
                </a:lnTo>
                <a:lnTo>
                  <a:pt x="84" y="42"/>
                </a:lnTo>
                <a:lnTo>
                  <a:pt x="14" y="63"/>
                </a:lnTo>
                <a:lnTo>
                  <a:pt x="0" y="127"/>
                </a:lnTo>
                <a:lnTo>
                  <a:pt x="98" y="225"/>
                </a:lnTo>
                <a:lnTo>
                  <a:pt x="217" y="232"/>
                </a:lnTo>
                <a:lnTo>
                  <a:pt x="428" y="464"/>
                </a:lnTo>
                <a:lnTo>
                  <a:pt x="393" y="611"/>
                </a:lnTo>
                <a:lnTo>
                  <a:pt x="498" y="766"/>
                </a:lnTo>
                <a:lnTo>
                  <a:pt x="646" y="801"/>
                </a:lnTo>
                <a:lnTo>
                  <a:pt x="842" y="822"/>
                </a:lnTo>
                <a:lnTo>
                  <a:pt x="1109" y="899"/>
                </a:lnTo>
                <a:lnTo>
                  <a:pt x="1327" y="1033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5" name="Freeform 9"/>
          <p:cNvSpPr>
            <a:spLocks/>
          </p:cNvSpPr>
          <p:nvPr/>
        </p:nvSpPr>
        <p:spPr bwMode="auto">
          <a:xfrm rot="-1343324">
            <a:off x="3914775" y="2308225"/>
            <a:ext cx="1898650" cy="1482725"/>
          </a:xfrm>
          <a:custGeom>
            <a:avLst/>
            <a:gdLst/>
            <a:ahLst/>
            <a:cxnLst>
              <a:cxn ang="0">
                <a:pos x="928" y="681"/>
              </a:cxn>
              <a:cxn ang="0">
                <a:pos x="794" y="484"/>
              </a:cxn>
              <a:cxn ang="0">
                <a:pos x="654" y="358"/>
              </a:cxn>
              <a:cxn ang="0">
                <a:pos x="492" y="175"/>
              </a:cxn>
              <a:cxn ang="0">
                <a:pos x="281" y="49"/>
              </a:cxn>
              <a:cxn ang="0">
                <a:pos x="113" y="0"/>
              </a:cxn>
              <a:cxn ang="0">
                <a:pos x="0" y="35"/>
              </a:cxn>
              <a:cxn ang="0">
                <a:pos x="106" y="161"/>
              </a:cxn>
              <a:cxn ang="0">
                <a:pos x="239" y="288"/>
              </a:cxn>
              <a:cxn ang="0">
                <a:pos x="253" y="414"/>
              </a:cxn>
              <a:cxn ang="0">
                <a:pos x="246" y="519"/>
              </a:cxn>
              <a:cxn ang="0">
                <a:pos x="373" y="625"/>
              </a:cxn>
              <a:cxn ang="0">
                <a:pos x="647" y="625"/>
              </a:cxn>
              <a:cxn ang="0">
                <a:pos x="899" y="723"/>
              </a:cxn>
              <a:cxn ang="0">
                <a:pos x="928" y="681"/>
              </a:cxn>
            </a:cxnLst>
            <a:rect l="0" t="0" r="r" b="b"/>
            <a:pathLst>
              <a:path w="928" h="723">
                <a:moveTo>
                  <a:pt x="928" y="681"/>
                </a:moveTo>
                <a:lnTo>
                  <a:pt x="794" y="484"/>
                </a:lnTo>
                <a:lnTo>
                  <a:pt x="654" y="358"/>
                </a:lnTo>
                <a:lnTo>
                  <a:pt x="492" y="175"/>
                </a:lnTo>
                <a:lnTo>
                  <a:pt x="281" y="49"/>
                </a:lnTo>
                <a:lnTo>
                  <a:pt x="113" y="0"/>
                </a:lnTo>
                <a:lnTo>
                  <a:pt x="0" y="35"/>
                </a:lnTo>
                <a:lnTo>
                  <a:pt x="106" y="161"/>
                </a:lnTo>
                <a:lnTo>
                  <a:pt x="239" y="288"/>
                </a:lnTo>
                <a:lnTo>
                  <a:pt x="253" y="414"/>
                </a:lnTo>
                <a:lnTo>
                  <a:pt x="246" y="519"/>
                </a:lnTo>
                <a:lnTo>
                  <a:pt x="373" y="625"/>
                </a:lnTo>
                <a:lnTo>
                  <a:pt x="647" y="625"/>
                </a:lnTo>
                <a:lnTo>
                  <a:pt x="899" y="723"/>
                </a:lnTo>
                <a:lnTo>
                  <a:pt x="928" y="68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6" name="Freeform 10"/>
          <p:cNvSpPr>
            <a:spLocks/>
          </p:cNvSpPr>
          <p:nvPr/>
        </p:nvSpPr>
        <p:spPr bwMode="auto">
          <a:xfrm rot="-1341981">
            <a:off x="4284663" y="2501900"/>
            <a:ext cx="1176337" cy="922338"/>
          </a:xfrm>
          <a:custGeom>
            <a:avLst/>
            <a:gdLst/>
            <a:ahLst/>
            <a:cxnLst>
              <a:cxn ang="0">
                <a:pos x="576" y="450"/>
              </a:cxn>
              <a:cxn ang="0">
                <a:pos x="541" y="365"/>
              </a:cxn>
              <a:cxn ang="0">
                <a:pos x="309" y="225"/>
              </a:cxn>
              <a:cxn ang="0">
                <a:pos x="183" y="91"/>
              </a:cxn>
              <a:cxn ang="0">
                <a:pos x="42" y="0"/>
              </a:cxn>
              <a:cxn ang="0">
                <a:pos x="0" y="35"/>
              </a:cxn>
              <a:cxn ang="0">
                <a:pos x="112" y="134"/>
              </a:cxn>
              <a:cxn ang="0">
                <a:pos x="98" y="267"/>
              </a:cxn>
              <a:cxn ang="0">
                <a:pos x="183" y="358"/>
              </a:cxn>
              <a:cxn ang="0">
                <a:pos x="267" y="386"/>
              </a:cxn>
              <a:cxn ang="0">
                <a:pos x="414" y="400"/>
              </a:cxn>
              <a:cxn ang="0">
                <a:pos x="576" y="450"/>
              </a:cxn>
            </a:cxnLst>
            <a:rect l="0" t="0" r="r" b="b"/>
            <a:pathLst>
              <a:path w="576" h="450">
                <a:moveTo>
                  <a:pt x="576" y="450"/>
                </a:moveTo>
                <a:lnTo>
                  <a:pt x="541" y="365"/>
                </a:lnTo>
                <a:lnTo>
                  <a:pt x="309" y="225"/>
                </a:lnTo>
                <a:lnTo>
                  <a:pt x="183" y="91"/>
                </a:lnTo>
                <a:lnTo>
                  <a:pt x="42" y="0"/>
                </a:lnTo>
                <a:lnTo>
                  <a:pt x="0" y="35"/>
                </a:lnTo>
                <a:lnTo>
                  <a:pt x="112" y="134"/>
                </a:lnTo>
                <a:lnTo>
                  <a:pt x="98" y="267"/>
                </a:lnTo>
                <a:lnTo>
                  <a:pt x="183" y="358"/>
                </a:lnTo>
                <a:lnTo>
                  <a:pt x="267" y="386"/>
                </a:lnTo>
                <a:lnTo>
                  <a:pt x="414" y="400"/>
                </a:lnTo>
                <a:lnTo>
                  <a:pt x="576" y="45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5454650" y="4092575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14240</a:t>
            </a:r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5446713" y="378936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14280</a:t>
            </a:r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5214938" y="353695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14320</a:t>
            </a:r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5135563" y="3267075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14360</a:t>
            </a:r>
          </a:p>
        </p:txBody>
      </p:sp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4492625" y="30972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14400</a:t>
            </a:r>
          </a:p>
        </p:txBody>
      </p:sp>
      <p:sp>
        <p:nvSpPr>
          <p:cNvPr id="178192" name="Freeform 16"/>
          <p:cNvSpPr>
            <a:spLocks/>
          </p:cNvSpPr>
          <p:nvPr/>
        </p:nvSpPr>
        <p:spPr bwMode="auto">
          <a:xfrm>
            <a:off x="2292350" y="2809875"/>
            <a:ext cx="2470150" cy="365125"/>
          </a:xfrm>
          <a:custGeom>
            <a:avLst/>
            <a:gdLst/>
            <a:ahLst/>
            <a:cxnLst>
              <a:cxn ang="0">
                <a:pos x="0" y="764"/>
              </a:cxn>
              <a:cxn ang="0">
                <a:pos x="295" y="637"/>
              </a:cxn>
              <a:cxn ang="0">
                <a:pos x="527" y="434"/>
              </a:cxn>
              <a:cxn ang="0">
                <a:pos x="633" y="392"/>
              </a:cxn>
              <a:cxn ang="0">
                <a:pos x="913" y="104"/>
              </a:cxn>
              <a:cxn ang="0">
                <a:pos x="1201" y="5"/>
              </a:cxn>
              <a:cxn ang="0">
                <a:pos x="1679" y="132"/>
              </a:cxn>
            </a:cxnLst>
            <a:rect l="0" t="0" r="r" b="b"/>
            <a:pathLst>
              <a:path w="1679" h="764">
                <a:moveTo>
                  <a:pt x="0" y="764"/>
                </a:moveTo>
                <a:cubicBezTo>
                  <a:pt x="103" y="728"/>
                  <a:pt x="207" y="692"/>
                  <a:pt x="295" y="637"/>
                </a:cubicBezTo>
                <a:cubicBezTo>
                  <a:pt x="383" y="582"/>
                  <a:pt x="471" y="475"/>
                  <a:pt x="527" y="434"/>
                </a:cubicBezTo>
                <a:cubicBezTo>
                  <a:pt x="583" y="393"/>
                  <a:pt x="569" y="447"/>
                  <a:pt x="633" y="392"/>
                </a:cubicBezTo>
                <a:cubicBezTo>
                  <a:pt x="697" y="337"/>
                  <a:pt x="818" y="169"/>
                  <a:pt x="913" y="104"/>
                </a:cubicBezTo>
                <a:cubicBezTo>
                  <a:pt x="1008" y="39"/>
                  <a:pt x="1073" y="0"/>
                  <a:pt x="1201" y="5"/>
                </a:cubicBezTo>
                <a:cubicBezTo>
                  <a:pt x="1329" y="10"/>
                  <a:pt x="1504" y="71"/>
                  <a:pt x="1679" y="13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93" name="Freeform 17"/>
          <p:cNvSpPr>
            <a:spLocks/>
          </p:cNvSpPr>
          <p:nvPr/>
        </p:nvSpPr>
        <p:spPr bwMode="auto">
          <a:xfrm>
            <a:off x="4962525" y="2967038"/>
            <a:ext cx="3854450" cy="911225"/>
          </a:xfrm>
          <a:custGeom>
            <a:avLst/>
            <a:gdLst/>
            <a:ahLst/>
            <a:cxnLst>
              <a:cxn ang="0">
                <a:pos x="3393" y="1257"/>
              </a:cxn>
              <a:cxn ang="0">
                <a:pos x="2536" y="1110"/>
              </a:cxn>
              <a:cxn ang="0">
                <a:pos x="2227" y="948"/>
              </a:cxn>
              <a:cxn ang="0">
                <a:pos x="1567" y="871"/>
              </a:cxn>
              <a:cxn ang="0">
                <a:pos x="1286" y="674"/>
              </a:cxn>
              <a:cxn ang="0">
                <a:pos x="920" y="393"/>
              </a:cxn>
              <a:cxn ang="0">
                <a:pos x="506" y="133"/>
              </a:cxn>
              <a:cxn ang="0">
                <a:pos x="0" y="0"/>
              </a:cxn>
            </a:cxnLst>
            <a:rect l="0" t="0" r="r" b="b"/>
            <a:pathLst>
              <a:path w="3393" h="1257">
                <a:moveTo>
                  <a:pt x="3393" y="1257"/>
                </a:moveTo>
                <a:cubicBezTo>
                  <a:pt x="3061" y="1209"/>
                  <a:pt x="2730" y="1161"/>
                  <a:pt x="2536" y="1110"/>
                </a:cubicBezTo>
                <a:cubicBezTo>
                  <a:pt x="2342" y="1059"/>
                  <a:pt x="2388" y="988"/>
                  <a:pt x="2227" y="948"/>
                </a:cubicBezTo>
                <a:cubicBezTo>
                  <a:pt x="2066" y="908"/>
                  <a:pt x="1724" y="917"/>
                  <a:pt x="1567" y="871"/>
                </a:cubicBezTo>
                <a:cubicBezTo>
                  <a:pt x="1410" y="825"/>
                  <a:pt x="1394" y="754"/>
                  <a:pt x="1286" y="674"/>
                </a:cubicBezTo>
                <a:cubicBezTo>
                  <a:pt x="1178" y="594"/>
                  <a:pt x="1050" y="483"/>
                  <a:pt x="920" y="393"/>
                </a:cubicBezTo>
                <a:cubicBezTo>
                  <a:pt x="790" y="303"/>
                  <a:pt x="659" y="198"/>
                  <a:pt x="506" y="133"/>
                </a:cubicBezTo>
                <a:cubicBezTo>
                  <a:pt x="353" y="68"/>
                  <a:pt x="176" y="34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94" name="Freeform 18"/>
          <p:cNvSpPr>
            <a:spLocks/>
          </p:cNvSpPr>
          <p:nvPr/>
        </p:nvSpPr>
        <p:spPr bwMode="auto">
          <a:xfrm>
            <a:off x="160338" y="4787900"/>
            <a:ext cx="2638425" cy="884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5" y="98"/>
              </a:cxn>
              <a:cxn ang="0">
                <a:pos x="576" y="239"/>
              </a:cxn>
              <a:cxn ang="0">
                <a:pos x="787" y="351"/>
              </a:cxn>
              <a:cxn ang="0">
                <a:pos x="1117" y="365"/>
              </a:cxn>
              <a:cxn ang="0">
                <a:pos x="1307" y="379"/>
              </a:cxn>
              <a:cxn ang="0">
                <a:pos x="1602" y="520"/>
              </a:cxn>
              <a:cxn ang="0">
                <a:pos x="1834" y="590"/>
              </a:cxn>
              <a:cxn ang="0">
                <a:pos x="1981" y="674"/>
              </a:cxn>
              <a:cxn ang="0">
                <a:pos x="2136" y="716"/>
              </a:cxn>
            </a:cxnLst>
            <a:rect l="0" t="0" r="r" b="b"/>
            <a:pathLst>
              <a:path w="2136" h="716">
                <a:moveTo>
                  <a:pt x="0" y="0"/>
                </a:moveTo>
                <a:cubicBezTo>
                  <a:pt x="134" y="29"/>
                  <a:pt x="269" y="58"/>
                  <a:pt x="365" y="98"/>
                </a:cubicBezTo>
                <a:cubicBezTo>
                  <a:pt x="461" y="138"/>
                  <a:pt x="506" y="197"/>
                  <a:pt x="576" y="239"/>
                </a:cubicBezTo>
                <a:cubicBezTo>
                  <a:pt x="646" y="281"/>
                  <a:pt x="697" y="330"/>
                  <a:pt x="787" y="351"/>
                </a:cubicBezTo>
                <a:cubicBezTo>
                  <a:pt x="877" y="372"/>
                  <a:pt x="1030" y="360"/>
                  <a:pt x="1117" y="365"/>
                </a:cubicBezTo>
                <a:cubicBezTo>
                  <a:pt x="1204" y="370"/>
                  <a:pt x="1226" y="353"/>
                  <a:pt x="1307" y="379"/>
                </a:cubicBezTo>
                <a:cubicBezTo>
                  <a:pt x="1388" y="405"/>
                  <a:pt x="1514" y="485"/>
                  <a:pt x="1602" y="520"/>
                </a:cubicBezTo>
                <a:cubicBezTo>
                  <a:pt x="1690" y="555"/>
                  <a:pt x="1771" y="564"/>
                  <a:pt x="1834" y="590"/>
                </a:cubicBezTo>
                <a:cubicBezTo>
                  <a:pt x="1897" y="616"/>
                  <a:pt x="1931" y="653"/>
                  <a:pt x="1981" y="674"/>
                </a:cubicBezTo>
                <a:cubicBezTo>
                  <a:pt x="2031" y="695"/>
                  <a:pt x="2083" y="705"/>
                  <a:pt x="2136" y="716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95" name="Freeform 19"/>
          <p:cNvSpPr>
            <a:spLocks/>
          </p:cNvSpPr>
          <p:nvPr/>
        </p:nvSpPr>
        <p:spPr bwMode="auto">
          <a:xfrm>
            <a:off x="3275013" y="5649913"/>
            <a:ext cx="3482975" cy="257175"/>
          </a:xfrm>
          <a:custGeom>
            <a:avLst/>
            <a:gdLst/>
            <a:ahLst/>
            <a:cxnLst>
              <a:cxn ang="0">
                <a:pos x="3041" y="85"/>
              </a:cxn>
              <a:cxn ang="0">
                <a:pos x="2613" y="56"/>
              </a:cxn>
              <a:cxn ang="0">
                <a:pos x="2451" y="99"/>
              </a:cxn>
              <a:cxn ang="0">
                <a:pos x="1910" y="78"/>
              </a:cxn>
              <a:cxn ang="0">
                <a:pos x="1229" y="141"/>
              </a:cxn>
              <a:cxn ang="0">
                <a:pos x="842" y="113"/>
              </a:cxn>
              <a:cxn ang="0">
                <a:pos x="498" y="85"/>
              </a:cxn>
              <a:cxn ang="0">
                <a:pos x="182" y="42"/>
              </a:cxn>
              <a:cxn ang="0">
                <a:pos x="0" y="0"/>
              </a:cxn>
            </a:cxnLst>
            <a:rect l="0" t="0" r="r" b="b"/>
            <a:pathLst>
              <a:path w="3041" h="147">
                <a:moveTo>
                  <a:pt x="3041" y="85"/>
                </a:moveTo>
                <a:cubicBezTo>
                  <a:pt x="2876" y="69"/>
                  <a:pt x="2711" y="54"/>
                  <a:pt x="2613" y="56"/>
                </a:cubicBezTo>
                <a:cubicBezTo>
                  <a:pt x="2515" y="58"/>
                  <a:pt x="2568" y="95"/>
                  <a:pt x="2451" y="99"/>
                </a:cubicBezTo>
                <a:cubicBezTo>
                  <a:pt x="2334" y="103"/>
                  <a:pt x="2114" y="71"/>
                  <a:pt x="1910" y="78"/>
                </a:cubicBezTo>
                <a:cubicBezTo>
                  <a:pt x="1706" y="85"/>
                  <a:pt x="1407" y="135"/>
                  <a:pt x="1229" y="141"/>
                </a:cubicBezTo>
                <a:cubicBezTo>
                  <a:pt x="1051" y="147"/>
                  <a:pt x="964" y="122"/>
                  <a:pt x="842" y="113"/>
                </a:cubicBezTo>
                <a:cubicBezTo>
                  <a:pt x="720" y="104"/>
                  <a:pt x="608" y="97"/>
                  <a:pt x="498" y="85"/>
                </a:cubicBezTo>
                <a:cubicBezTo>
                  <a:pt x="388" y="73"/>
                  <a:pt x="265" y="56"/>
                  <a:pt x="182" y="42"/>
                </a:cubicBezTo>
                <a:cubicBezTo>
                  <a:pt x="99" y="28"/>
                  <a:pt x="49" y="14"/>
                  <a:pt x="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0"/>
                                        <p:tgtEl>
                                          <p:spTgt spid="17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nimBg="1"/>
      <p:bldP spid="178181" grpId="0"/>
      <p:bldP spid="178182" grpId="0" animBg="1"/>
      <p:bldP spid="178183" grpId="0" animBg="1"/>
      <p:bldP spid="178184" grpId="0" animBg="1"/>
      <p:bldP spid="178185" grpId="0" animBg="1"/>
      <p:bldP spid="178186" grpId="0" animBg="1"/>
      <p:bldP spid="178187" grpId="0"/>
      <p:bldP spid="178188" grpId="0"/>
      <p:bldP spid="178189" grpId="0"/>
      <p:bldP spid="178190" grpId="0"/>
      <p:bldP spid="178191" grpId="0"/>
      <p:bldP spid="178192" grpId="0" animBg="1"/>
      <p:bldP spid="178193" grpId="0" animBg="1"/>
      <p:bldP spid="178194" grpId="0" animBg="1"/>
      <p:bldP spid="17819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685800" y="1346199"/>
            <a:ext cx="7772400" cy="551180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gravitational field</a:t>
            </a:r>
            <a:endParaRPr lang="en-US" altLang="en-US"/>
          </a:p>
          <a:p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The 2D equipotential planes define a 3D surface.</a:t>
            </a:r>
            <a:endParaRPr lang="en-US"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198663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pic>
        <p:nvPicPr>
          <p:cNvPr id="1986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500" y="2136775"/>
            <a:ext cx="7475538" cy="342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8665" name="Picture 9"/>
          <p:cNvPicPr>
            <a:picLocks noChangeAspect="1" noChangeArrowheads="1"/>
          </p:cNvPicPr>
          <p:nvPr/>
        </p:nvPicPr>
        <p:blipFill>
          <a:blip r:embed="rId5" cstate="print"/>
          <a:srcRect t="13914" r="7411"/>
          <a:stretch>
            <a:fillRect/>
          </a:stretch>
        </p:blipFill>
        <p:spPr bwMode="auto">
          <a:xfrm>
            <a:off x="3615865" y="4036758"/>
            <a:ext cx="4224337" cy="268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8666" name="Line 10"/>
          <p:cNvSpPr>
            <a:spLocks noChangeShapeType="1"/>
          </p:cNvSpPr>
          <p:nvPr/>
        </p:nvSpPr>
        <p:spPr bwMode="auto">
          <a:xfrm>
            <a:off x="2038350" y="3624263"/>
            <a:ext cx="1154113" cy="50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667" name="Freeform 11"/>
          <p:cNvSpPr>
            <a:spLocks/>
          </p:cNvSpPr>
          <p:nvPr/>
        </p:nvSpPr>
        <p:spPr bwMode="auto">
          <a:xfrm>
            <a:off x="2071688" y="2782888"/>
            <a:ext cx="5524500" cy="855662"/>
          </a:xfrm>
          <a:custGeom>
            <a:avLst/>
            <a:gdLst/>
            <a:ahLst/>
            <a:cxnLst>
              <a:cxn ang="0">
                <a:pos x="0" y="667"/>
              </a:cxn>
              <a:cxn ang="0">
                <a:pos x="1272" y="519"/>
              </a:cxn>
              <a:cxn ang="0">
                <a:pos x="1349" y="583"/>
              </a:cxn>
              <a:cxn ang="0">
                <a:pos x="1447" y="519"/>
              </a:cxn>
              <a:cxn ang="0">
                <a:pos x="1517" y="618"/>
              </a:cxn>
              <a:cxn ang="0">
                <a:pos x="1630" y="491"/>
              </a:cxn>
              <a:cxn ang="0">
                <a:pos x="1953" y="491"/>
              </a:cxn>
              <a:cxn ang="0">
                <a:pos x="2051" y="393"/>
              </a:cxn>
              <a:cxn ang="0">
                <a:pos x="2669" y="35"/>
              </a:cxn>
              <a:cxn ang="0">
                <a:pos x="2887" y="70"/>
              </a:cxn>
              <a:cxn ang="0">
                <a:pos x="3140" y="63"/>
              </a:cxn>
              <a:cxn ang="0">
                <a:pos x="3372" y="84"/>
              </a:cxn>
              <a:cxn ang="0">
                <a:pos x="3541" y="0"/>
              </a:cxn>
              <a:cxn ang="0">
                <a:pos x="3793" y="203"/>
              </a:cxn>
              <a:cxn ang="0">
                <a:pos x="4306" y="512"/>
              </a:cxn>
            </a:cxnLst>
            <a:rect l="0" t="0" r="r" b="b"/>
            <a:pathLst>
              <a:path w="4306" h="667">
                <a:moveTo>
                  <a:pt x="0" y="667"/>
                </a:moveTo>
                <a:lnTo>
                  <a:pt x="1272" y="519"/>
                </a:lnTo>
                <a:lnTo>
                  <a:pt x="1349" y="583"/>
                </a:lnTo>
                <a:lnTo>
                  <a:pt x="1447" y="519"/>
                </a:lnTo>
                <a:lnTo>
                  <a:pt x="1517" y="618"/>
                </a:lnTo>
                <a:lnTo>
                  <a:pt x="1630" y="491"/>
                </a:lnTo>
                <a:lnTo>
                  <a:pt x="1953" y="491"/>
                </a:lnTo>
                <a:lnTo>
                  <a:pt x="2051" y="393"/>
                </a:lnTo>
                <a:lnTo>
                  <a:pt x="2669" y="35"/>
                </a:lnTo>
                <a:lnTo>
                  <a:pt x="2887" y="70"/>
                </a:lnTo>
                <a:lnTo>
                  <a:pt x="3140" y="63"/>
                </a:lnTo>
                <a:lnTo>
                  <a:pt x="3372" y="84"/>
                </a:lnTo>
                <a:lnTo>
                  <a:pt x="3541" y="0"/>
                </a:lnTo>
                <a:lnTo>
                  <a:pt x="3793" y="203"/>
                </a:lnTo>
                <a:lnTo>
                  <a:pt x="4306" y="512"/>
                </a:lnTo>
              </a:path>
            </a:pathLst>
          </a:custGeom>
          <a:noFill/>
          <a:ln w="76200" cmpd="sng">
            <a:solidFill>
              <a:srgbClr val="FF6600">
                <a:alpha val="39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668" name="Freeform 12"/>
          <p:cNvSpPr>
            <a:spLocks/>
          </p:cNvSpPr>
          <p:nvPr/>
        </p:nvSpPr>
        <p:spPr bwMode="auto">
          <a:xfrm>
            <a:off x="4801727" y="4192333"/>
            <a:ext cx="1338263" cy="2530475"/>
          </a:xfrm>
          <a:custGeom>
            <a:avLst/>
            <a:gdLst/>
            <a:ahLst/>
            <a:cxnLst>
              <a:cxn ang="0">
                <a:pos x="239" y="1594"/>
              </a:cxn>
              <a:cxn ang="0">
                <a:pos x="541" y="793"/>
              </a:cxn>
              <a:cxn ang="0">
                <a:pos x="730" y="751"/>
              </a:cxn>
              <a:cxn ang="0">
                <a:pos x="555" y="723"/>
              </a:cxn>
              <a:cxn ang="0">
                <a:pos x="843" y="653"/>
              </a:cxn>
              <a:cxn ang="0">
                <a:pos x="737" y="611"/>
              </a:cxn>
              <a:cxn ang="0">
                <a:pos x="548" y="618"/>
              </a:cxn>
              <a:cxn ang="0">
                <a:pos x="534" y="561"/>
              </a:cxn>
              <a:cxn ang="0">
                <a:pos x="604" y="400"/>
              </a:cxn>
              <a:cxn ang="0">
                <a:pos x="471" y="372"/>
              </a:cxn>
              <a:cxn ang="0">
                <a:pos x="358" y="372"/>
              </a:cxn>
              <a:cxn ang="0">
                <a:pos x="281" y="337"/>
              </a:cxn>
              <a:cxn ang="0">
                <a:pos x="176" y="288"/>
              </a:cxn>
              <a:cxn ang="0">
                <a:pos x="119" y="302"/>
              </a:cxn>
              <a:cxn ang="0">
                <a:pos x="0" y="252"/>
              </a:cxn>
              <a:cxn ang="0">
                <a:pos x="35" y="196"/>
              </a:cxn>
              <a:cxn ang="0">
                <a:pos x="140" y="210"/>
              </a:cxn>
              <a:cxn ang="0">
                <a:pos x="204" y="182"/>
              </a:cxn>
              <a:cxn ang="0">
                <a:pos x="176" y="147"/>
              </a:cxn>
              <a:cxn ang="0">
                <a:pos x="281" y="98"/>
              </a:cxn>
              <a:cxn ang="0">
                <a:pos x="471" y="70"/>
              </a:cxn>
              <a:cxn ang="0">
                <a:pos x="646" y="42"/>
              </a:cxn>
              <a:cxn ang="0">
                <a:pos x="794" y="0"/>
              </a:cxn>
            </a:cxnLst>
            <a:rect l="0" t="0" r="r" b="b"/>
            <a:pathLst>
              <a:path w="843" h="1594">
                <a:moveTo>
                  <a:pt x="239" y="1594"/>
                </a:moveTo>
                <a:lnTo>
                  <a:pt x="541" y="793"/>
                </a:lnTo>
                <a:lnTo>
                  <a:pt x="730" y="751"/>
                </a:lnTo>
                <a:lnTo>
                  <a:pt x="555" y="723"/>
                </a:lnTo>
                <a:lnTo>
                  <a:pt x="843" y="653"/>
                </a:lnTo>
                <a:lnTo>
                  <a:pt x="737" y="611"/>
                </a:lnTo>
                <a:lnTo>
                  <a:pt x="548" y="618"/>
                </a:lnTo>
                <a:lnTo>
                  <a:pt x="534" y="561"/>
                </a:lnTo>
                <a:lnTo>
                  <a:pt x="604" y="400"/>
                </a:lnTo>
                <a:lnTo>
                  <a:pt x="471" y="372"/>
                </a:lnTo>
                <a:lnTo>
                  <a:pt x="358" y="372"/>
                </a:lnTo>
                <a:lnTo>
                  <a:pt x="281" y="337"/>
                </a:lnTo>
                <a:lnTo>
                  <a:pt x="176" y="288"/>
                </a:lnTo>
                <a:lnTo>
                  <a:pt x="119" y="302"/>
                </a:lnTo>
                <a:lnTo>
                  <a:pt x="0" y="252"/>
                </a:lnTo>
                <a:lnTo>
                  <a:pt x="35" y="196"/>
                </a:lnTo>
                <a:lnTo>
                  <a:pt x="140" y="210"/>
                </a:lnTo>
                <a:lnTo>
                  <a:pt x="204" y="182"/>
                </a:lnTo>
                <a:lnTo>
                  <a:pt x="176" y="147"/>
                </a:lnTo>
                <a:lnTo>
                  <a:pt x="281" y="98"/>
                </a:lnTo>
                <a:lnTo>
                  <a:pt x="471" y="70"/>
                </a:lnTo>
                <a:lnTo>
                  <a:pt x="646" y="42"/>
                </a:lnTo>
                <a:lnTo>
                  <a:pt x="794" y="0"/>
                </a:lnTo>
              </a:path>
            </a:pathLst>
          </a:custGeom>
          <a:noFill/>
          <a:ln w="76200" cmpd="sng">
            <a:solidFill>
              <a:srgbClr val="FF6600">
                <a:alpha val="39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 flipV="1">
            <a:off x="5185902" y="5822696"/>
            <a:ext cx="576263" cy="887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8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0"/>
                                        <p:tgtEl>
                                          <p:spTgt spid="19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6" grpId="0" animBg="1"/>
      <p:bldP spid="198667" grpId="0" animBg="1"/>
      <p:bldP spid="198668" grpId="0" animBg="1"/>
      <p:bldP spid="1986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575" name="Rectangle 87"/>
          <p:cNvSpPr>
            <a:spLocks noChangeArrowheads="1"/>
          </p:cNvSpPr>
          <p:nvPr/>
        </p:nvSpPr>
        <p:spPr bwMode="auto">
          <a:xfrm>
            <a:off x="684213" y="5675313"/>
            <a:ext cx="7775575" cy="118268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b="1" i="1" dirty="0"/>
              <a:t>FYI</a:t>
            </a:r>
          </a:p>
          <a:p>
            <a:pPr>
              <a:spcBef>
                <a:spcPct val="5000"/>
              </a:spcBef>
            </a:pPr>
            <a:r>
              <a:rPr lang="en-US" b="1" dirty="0">
                <a:sym typeface="Symbol" pitchFamily="18" charset="2"/>
              </a:rPr>
              <a:t></a:t>
            </a:r>
            <a:r>
              <a:rPr lang="en-US" dirty="0">
                <a:sym typeface="Symbol" pitchFamily="18" charset="2"/>
              </a:rPr>
              <a:t>This relationship between equipotential surface and field is </a:t>
            </a:r>
            <a:r>
              <a:rPr lang="en-US" dirty="0" smtClean="0">
                <a:sym typeface="Symbol" pitchFamily="18" charset="2"/>
              </a:rPr>
              <a:t>____________________________________.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180228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3576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 dirty="0">
                <a:solidFill>
                  <a:schemeClr val="accent2"/>
                </a:solidFill>
              </a:rPr>
              <a:t>Equipotential surfaces </a:t>
            </a:r>
            <a:r>
              <a:rPr lang="en-US" altLang="en-US" dirty="0">
                <a:solidFill>
                  <a:schemeClr val="accent2"/>
                </a:solidFill>
              </a:rPr>
              <a:t>– the gravitational field</a:t>
            </a:r>
            <a:endParaRPr lang="en-US" altLang="en-US" dirty="0"/>
          </a:p>
          <a:p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Rotation, tilting, and stacking of these equipotential surfaces will produce a 3D image of Mount Elbert:</a:t>
            </a: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7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If we sketch the gravitational field vectors into our sideways view, we note that 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_____________________ ____________________________________________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80229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6" cstate="print"/>
          <a:srcRect t="28673"/>
          <a:stretch>
            <a:fillRect/>
          </a:stretch>
        </p:blipFill>
        <p:spPr bwMode="auto">
          <a:xfrm>
            <a:off x="820738" y="2511425"/>
            <a:ext cx="7513637" cy="206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0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0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1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1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97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551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 dirty="0">
                <a:solidFill>
                  <a:schemeClr val="accent2"/>
                </a:solidFill>
              </a:rPr>
              <a:t>Equipotential surfaces </a:t>
            </a:r>
            <a:r>
              <a:rPr lang="en-US" altLang="en-US" dirty="0">
                <a:solidFill>
                  <a:schemeClr val="accent2"/>
                </a:solidFill>
              </a:rPr>
              <a:t>– the gravitational field</a:t>
            </a:r>
            <a:endParaRPr lang="en-US" altLang="en-US" dirty="0"/>
          </a:p>
          <a:p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Of course, on the planetary scale the equipotential surfaces will be spherical, not flat.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/>
              <a:t>And the contour lines will look like this: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/>
              <a:t>The </a:t>
            </a:r>
            <a:r>
              <a:rPr lang="en-US" dirty="0" smtClean="0"/>
              <a:t>_______________________________________ ___________________________________________.</a:t>
            </a:r>
            <a:endParaRPr lang="en-US" dirty="0"/>
          </a:p>
        </p:txBody>
      </p:sp>
      <p:pic>
        <p:nvPicPr>
          <p:cNvPr id="182275" name="Picture 3" descr="Earth view-whit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2388" y="4997450"/>
            <a:ext cx="881062" cy="85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2298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pic>
        <p:nvPicPr>
          <p:cNvPr id="182278" name="Picture 6" descr="Earth view-whit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313" y="4970463"/>
            <a:ext cx="881062" cy="85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2287" name="Oval 15"/>
          <p:cNvSpPr>
            <a:spLocks noChangeArrowheads="1"/>
          </p:cNvSpPr>
          <p:nvPr/>
        </p:nvSpPr>
        <p:spPr bwMode="auto">
          <a:xfrm>
            <a:off x="2459038" y="4829175"/>
            <a:ext cx="1136650" cy="1136650"/>
          </a:xfrm>
          <a:prstGeom prst="ellipse">
            <a:avLst/>
          </a:prstGeom>
          <a:gradFill rotWithShape="1">
            <a:gsLst>
              <a:gs pos="0">
                <a:srgbClr val="EAEAEA">
                  <a:alpha val="3999"/>
                </a:srgbClr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88" name="Oval 16"/>
          <p:cNvSpPr>
            <a:spLocks noChangeArrowheads="1"/>
          </p:cNvSpPr>
          <p:nvPr/>
        </p:nvSpPr>
        <p:spPr bwMode="auto">
          <a:xfrm>
            <a:off x="2222500" y="4602163"/>
            <a:ext cx="1595438" cy="1595437"/>
          </a:xfrm>
          <a:prstGeom prst="ellipse">
            <a:avLst/>
          </a:prstGeom>
          <a:gradFill rotWithShape="1">
            <a:gsLst>
              <a:gs pos="0">
                <a:srgbClr val="EAEAEA">
                  <a:alpha val="3999"/>
                </a:srgbClr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89" name="Oval 17"/>
          <p:cNvSpPr>
            <a:spLocks noChangeArrowheads="1"/>
          </p:cNvSpPr>
          <p:nvPr/>
        </p:nvSpPr>
        <p:spPr bwMode="auto">
          <a:xfrm>
            <a:off x="1928813" y="4319588"/>
            <a:ext cx="2162175" cy="2162175"/>
          </a:xfrm>
          <a:prstGeom prst="ellipse">
            <a:avLst/>
          </a:prstGeom>
          <a:gradFill rotWithShape="1">
            <a:gsLst>
              <a:gs pos="0">
                <a:srgbClr val="EAEAEA">
                  <a:alpha val="3999"/>
                </a:srgbClr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0" name="Oval 18"/>
          <p:cNvSpPr>
            <a:spLocks noChangeArrowheads="1"/>
          </p:cNvSpPr>
          <p:nvPr/>
        </p:nvSpPr>
        <p:spPr bwMode="auto">
          <a:xfrm>
            <a:off x="1612900" y="4003675"/>
            <a:ext cx="2809875" cy="2809875"/>
          </a:xfrm>
          <a:prstGeom prst="ellipse">
            <a:avLst/>
          </a:prstGeom>
          <a:gradFill rotWithShape="1">
            <a:gsLst>
              <a:gs pos="0">
                <a:srgbClr val="EAEAEA">
                  <a:alpha val="3999"/>
                </a:srgbClr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1" name="Oval 19"/>
          <p:cNvSpPr>
            <a:spLocks noChangeArrowheads="1"/>
          </p:cNvSpPr>
          <p:nvPr/>
        </p:nvSpPr>
        <p:spPr bwMode="auto">
          <a:xfrm>
            <a:off x="5546725" y="4816475"/>
            <a:ext cx="1147763" cy="1147763"/>
          </a:xfrm>
          <a:prstGeom prst="ellipse">
            <a:avLst/>
          </a:prstGeom>
          <a:noFill/>
          <a:ln w="19050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2" name="Oval 20"/>
          <p:cNvSpPr>
            <a:spLocks noChangeArrowheads="1"/>
          </p:cNvSpPr>
          <p:nvPr/>
        </p:nvSpPr>
        <p:spPr bwMode="auto">
          <a:xfrm>
            <a:off x="5297488" y="4600575"/>
            <a:ext cx="1595437" cy="1595438"/>
          </a:xfrm>
          <a:prstGeom prst="ellipse">
            <a:avLst/>
          </a:prstGeom>
          <a:noFill/>
          <a:ln w="19050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3" name="Oval 21"/>
          <p:cNvSpPr>
            <a:spLocks noChangeArrowheads="1"/>
          </p:cNvSpPr>
          <p:nvPr/>
        </p:nvSpPr>
        <p:spPr bwMode="auto">
          <a:xfrm>
            <a:off x="4994275" y="4306888"/>
            <a:ext cx="2173288" cy="2173287"/>
          </a:xfrm>
          <a:prstGeom prst="ellipse">
            <a:avLst/>
          </a:prstGeom>
          <a:noFill/>
          <a:ln w="19050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4" name="Oval 22"/>
          <p:cNvSpPr>
            <a:spLocks noChangeArrowheads="1"/>
          </p:cNvSpPr>
          <p:nvPr/>
        </p:nvSpPr>
        <p:spPr bwMode="auto">
          <a:xfrm>
            <a:off x="4676775" y="3990975"/>
            <a:ext cx="2809875" cy="2809875"/>
          </a:xfrm>
          <a:prstGeom prst="ellipse">
            <a:avLst/>
          </a:prstGeom>
          <a:noFill/>
          <a:ln w="19050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bbling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2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2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bbling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2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7" grpId="0" animBg="1"/>
      <p:bldP spid="182288" grpId="0" animBg="1"/>
      <p:bldP spid="182289" grpId="0" animBg="1"/>
      <p:bldP spid="182290" grpId="0" animBg="1"/>
      <p:bldP spid="182291" grpId="0" animBg="1"/>
      <p:bldP spid="182292" grpId="0" animBg="1"/>
      <p:bldP spid="182293" grpId="0" animBg="1"/>
      <p:bldP spid="18229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551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 dirty="0">
                <a:solidFill>
                  <a:schemeClr val="accent2"/>
                </a:solidFill>
              </a:rPr>
              <a:t>Equipotential surfaces </a:t>
            </a:r>
            <a:r>
              <a:rPr lang="en-US" altLang="en-US" dirty="0">
                <a:solidFill>
                  <a:schemeClr val="accent2"/>
                </a:solidFill>
              </a:rPr>
              <a:t>– the electric field</a:t>
            </a:r>
            <a:endParaRPr lang="en-US" altLang="en-US" dirty="0"/>
          </a:p>
          <a:p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negative point charge acts as a planet, setting up equipotential surfaces in the same way: </a:t>
            </a:r>
          </a:p>
          <a:p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/>
              <a:t>And the contour lines about a negative point charge will look like this: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/>
              <a:t>The </a:t>
            </a:r>
            <a:r>
              <a:rPr lang="en-US" dirty="0" smtClean="0"/>
              <a:t>_______________________________________ ___________________________________________.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00727" name="Group 23"/>
          <p:cNvGrpSpPr>
            <a:grpSpLocks/>
          </p:cNvGrpSpPr>
          <p:nvPr/>
        </p:nvGrpSpPr>
        <p:grpSpPr bwMode="auto">
          <a:xfrm>
            <a:off x="5664200" y="4957763"/>
            <a:ext cx="868363" cy="868362"/>
            <a:chOff x="2459" y="2929"/>
            <a:chExt cx="547" cy="547"/>
          </a:xfrm>
        </p:grpSpPr>
        <p:sp>
          <p:nvSpPr>
            <p:cNvPr id="200728" name="Oval 24"/>
            <p:cNvSpPr>
              <a:spLocks noChangeArrowheads="1"/>
            </p:cNvSpPr>
            <p:nvPr/>
          </p:nvSpPr>
          <p:spPr bwMode="auto">
            <a:xfrm>
              <a:off x="2459" y="2929"/>
              <a:ext cx="547" cy="54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29" name="Line 25"/>
            <p:cNvSpPr>
              <a:spLocks noChangeShapeType="1"/>
            </p:cNvSpPr>
            <p:nvPr/>
          </p:nvSpPr>
          <p:spPr bwMode="auto">
            <a:xfrm>
              <a:off x="2641" y="3203"/>
              <a:ext cx="176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0724" name="Group 20"/>
          <p:cNvGrpSpPr>
            <a:grpSpLocks/>
          </p:cNvGrpSpPr>
          <p:nvPr/>
        </p:nvGrpSpPr>
        <p:grpSpPr bwMode="auto">
          <a:xfrm>
            <a:off x="2584450" y="4968875"/>
            <a:ext cx="868363" cy="868363"/>
            <a:chOff x="2459" y="2929"/>
            <a:chExt cx="547" cy="547"/>
          </a:xfrm>
        </p:grpSpPr>
        <p:sp>
          <p:nvSpPr>
            <p:cNvPr id="200725" name="Oval 21"/>
            <p:cNvSpPr>
              <a:spLocks noChangeArrowheads="1"/>
            </p:cNvSpPr>
            <p:nvPr/>
          </p:nvSpPr>
          <p:spPr bwMode="auto">
            <a:xfrm>
              <a:off x="2459" y="2929"/>
              <a:ext cx="547" cy="54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26" name="Line 22"/>
            <p:cNvSpPr>
              <a:spLocks noChangeShapeType="1"/>
            </p:cNvSpPr>
            <p:nvPr/>
          </p:nvSpPr>
          <p:spPr bwMode="auto">
            <a:xfrm>
              <a:off x="2641" y="3203"/>
              <a:ext cx="176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0708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200716" name="Oval 12"/>
          <p:cNvSpPr>
            <a:spLocks noChangeArrowheads="1"/>
          </p:cNvSpPr>
          <p:nvPr/>
        </p:nvSpPr>
        <p:spPr bwMode="auto">
          <a:xfrm>
            <a:off x="2449513" y="4829175"/>
            <a:ext cx="1136650" cy="1136650"/>
          </a:xfrm>
          <a:prstGeom prst="ellipse">
            <a:avLst/>
          </a:prstGeom>
          <a:gradFill rotWithShape="1">
            <a:gsLst>
              <a:gs pos="0">
                <a:srgbClr val="EAEAEA">
                  <a:alpha val="3999"/>
                </a:srgbClr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17" name="Oval 13"/>
          <p:cNvSpPr>
            <a:spLocks noChangeArrowheads="1"/>
          </p:cNvSpPr>
          <p:nvPr/>
        </p:nvSpPr>
        <p:spPr bwMode="auto">
          <a:xfrm>
            <a:off x="2212975" y="4602163"/>
            <a:ext cx="1595438" cy="1595437"/>
          </a:xfrm>
          <a:prstGeom prst="ellipse">
            <a:avLst/>
          </a:prstGeom>
          <a:gradFill rotWithShape="1">
            <a:gsLst>
              <a:gs pos="0">
                <a:srgbClr val="EAEAEA">
                  <a:alpha val="3999"/>
                </a:srgbClr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18" name="Oval 14"/>
          <p:cNvSpPr>
            <a:spLocks noChangeArrowheads="1"/>
          </p:cNvSpPr>
          <p:nvPr/>
        </p:nvSpPr>
        <p:spPr bwMode="auto">
          <a:xfrm>
            <a:off x="1919288" y="4319588"/>
            <a:ext cx="2162175" cy="2162175"/>
          </a:xfrm>
          <a:prstGeom prst="ellipse">
            <a:avLst/>
          </a:prstGeom>
          <a:gradFill rotWithShape="1">
            <a:gsLst>
              <a:gs pos="0">
                <a:srgbClr val="EAEAEA">
                  <a:alpha val="3999"/>
                </a:srgbClr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19" name="Oval 15"/>
          <p:cNvSpPr>
            <a:spLocks noChangeArrowheads="1"/>
          </p:cNvSpPr>
          <p:nvPr/>
        </p:nvSpPr>
        <p:spPr bwMode="auto">
          <a:xfrm>
            <a:off x="1603375" y="4003675"/>
            <a:ext cx="2809875" cy="2809875"/>
          </a:xfrm>
          <a:prstGeom prst="ellipse">
            <a:avLst/>
          </a:prstGeom>
          <a:gradFill rotWithShape="1">
            <a:gsLst>
              <a:gs pos="0">
                <a:srgbClr val="EAEAEA">
                  <a:alpha val="3999"/>
                </a:srgbClr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20" name="Oval 16"/>
          <p:cNvSpPr>
            <a:spLocks noChangeArrowheads="1"/>
          </p:cNvSpPr>
          <p:nvPr/>
        </p:nvSpPr>
        <p:spPr bwMode="auto">
          <a:xfrm>
            <a:off x="5537200" y="4816475"/>
            <a:ext cx="1147763" cy="1147763"/>
          </a:xfrm>
          <a:prstGeom prst="ellipse">
            <a:avLst/>
          </a:prstGeom>
          <a:noFill/>
          <a:ln w="19050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21" name="Oval 17"/>
          <p:cNvSpPr>
            <a:spLocks noChangeArrowheads="1"/>
          </p:cNvSpPr>
          <p:nvPr/>
        </p:nvSpPr>
        <p:spPr bwMode="auto">
          <a:xfrm>
            <a:off x="5287963" y="4600575"/>
            <a:ext cx="1595437" cy="1595438"/>
          </a:xfrm>
          <a:prstGeom prst="ellipse">
            <a:avLst/>
          </a:prstGeom>
          <a:noFill/>
          <a:ln w="19050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22" name="Oval 18"/>
          <p:cNvSpPr>
            <a:spLocks noChangeArrowheads="1"/>
          </p:cNvSpPr>
          <p:nvPr/>
        </p:nvSpPr>
        <p:spPr bwMode="auto">
          <a:xfrm>
            <a:off x="4984750" y="4306888"/>
            <a:ext cx="2173288" cy="2173287"/>
          </a:xfrm>
          <a:prstGeom prst="ellipse">
            <a:avLst/>
          </a:prstGeom>
          <a:noFill/>
          <a:ln w="19050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23" name="Oval 19"/>
          <p:cNvSpPr>
            <a:spLocks noChangeArrowheads="1"/>
          </p:cNvSpPr>
          <p:nvPr/>
        </p:nvSpPr>
        <p:spPr bwMode="auto">
          <a:xfrm>
            <a:off x="4667250" y="3990975"/>
            <a:ext cx="2809875" cy="2809875"/>
          </a:xfrm>
          <a:prstGeom prst="ellipse">
            <a:avLst/>
          </a:prstGeom>
          <a:noFill/>
          <a:ln w="19050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0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0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0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0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0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0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6" grpId="0" animBg="1"/>
      <p:bldP spid="200717" grpId="0" animBg="1"/>
      <p:bldP spid="200718" grpId="0" animBg="1"/>
      <p:bldP spid="200719" grpId="0" animBg="1"/>
      <p:bldP spid="200720" grpId="0" animBg="1"/>
      <p:bldP spid="200721" grpId="0" animBg="1"/>
      <p:bldP spid="200722" grpId="0" animBg="1"/>
      <p:bldP spid="2007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60" name="Rectangle 48"/>
          <p:cNvSpPr>
            <a:spLocks noChangeArrowheads="1"/>
          </p:cNvSpPr>
          <p:nvPr/>
        </p:nvSpPr>
        <p:spPr bwMode="auto">
          <a:xfrm>
            <a:off x="674688" y="1727200"/>
            <a:ext cx="7772400" cy="5130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EXAMPLE: Given the E-field lines of a dipole, sketch in the </a:t>
            </a:r>
            <a:r>
              <a:rPr lang="en-US" dirty="0" err="1">
                <a:sym typeface="Symbol" pitchFamily="18" charset="2"/>
              </a:rPr>
              <a:t>equipotential</a:t>
            </a:r>
            <a:r>
              <a:rPr lang="en-US" dirty="0">
                <a:sym typeface="Symbol" pitchFamily="18" charset="2"/>
              </a:rPr>
              <a:t> surfaces </a:t>
            </a:r>
            <a:r>
              <a:rPr lang="en-US" i="1" dirty="0" err="1">
                <a:solidFill>
                  <a:srgbClr val="008000"/>
                </a:solidFill>
                <a:sym typeface="Symbol" pitchFamily="18" charset="2"/>
              </a:rPr>
              <a:t>V</a:t>
            </a:r>
            <a:r>
              <a:rPr lang="en-US" baseline="-25000" dirty="0" err="1">
                <a:solidFill>
                  <a:srgbClr val="008000"/>
                </a:solidFill>
                <a:sym typeface="Symbol" pitchFamily="18" charset="2"/>
              </a:rPr>
              <a:t>e</a:t>
            </a:r>
            <a:r>
              <a:rPr lang="en-US" dirty="0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SOLUTION: Just make sure your surfaces are perpendicular to the field lines.</a:t>
            </a:r>
            <a:endParaRPr lang="en-US" dirty="0">
              <a:cs typeface="Courier New" pitchFamily="49" charset="0"/>
              <a:sym typeface="Symbol" pitchFamily="18" charset="2"/>
            </a:endParaRPr>
          </a:p>
        </p:txBody>
      </p:sp>
      <p:grpSp>
        <p:nvGrpSpPr>
          <p:cNvPr id="192516" name="Group 4"/>
          <p:cNvGrpSpPr>
            <a:grpSpLocks/>
          </p:cNvGrpSpPr>
          <p:nvPr/>
        </p:nvGrpSpPr>
        <p:grpSpPr bwMode="auto">
          <a:xfrm>
            <a:off x="2824166" y="4360865"/>
            <a:ext cx="839788" cy="1006475"/>
            <a:chOff x="3291" y="1773"/>
            <a:chExt cx="529" cy="634"/>
          </a:xfrm>
        </p:grpSpPr>
        <p:sp>
          <p:nvSpPr>
            <p:cNvPr id="192517" name="Oval 5"/>
            <p:cNvSpPr>
              <a:spLocks noChangeArrowheads="1"/>
            </p:cNvSpPr>
            <p:nvPr/>
          </p:nvSpPr>
          <p:spPr bwMode="auto">
            <a:xfrm>
              <a:off x="3400" y="1887"/>
              <a:ext cx="418" cy="41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18" name="Text Box 6"/>
            <p:cNvSpPr txBox="1">
              <a:spLocks noChangeArrowheads="1"/>
            </p:cNvSpPr>
            <p:nvPr/>
          </p:nvSpPr>
          <p:spPr bwMode="auto">
            <a:xfrm>
              <a:off x="3291" y="1773"/>
              <a:ext cx="52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6000" dirty="0"/>
                <a:t> </a:t>
              </a:r>
              <a:r>
                <a:rPr lang="en-US" sz="60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192519" name="Group 7"/>
          <p:cNvGrpSpPr>
            <a:grpSpLocks/>
          </p:cNvGrpSpPr>
          <p:nvPr/>
        </p:nvGrpSpPr>
        <p:grpSpPr bwMode="auto">
          <a:xfrm>
            <a:off x="5303841" y="4243388"/>
            <a:ext cx="741363" cy="1006475"/>
            <a:chOff x="3351" y="1727"/>
            <a:chExt cx="467" cy="634"/>
          </a:xfrm>
        </p:grpSpPr>
        <p:sp>
          <p:nvSpPr>
            <p:cNvPr id="192520" name="Oval 8"/>
            <p:cNvSpPr>
              <a:spLocks noChangeArrowheads="1"/>
            </p:cNvSpPr>
            <p:nvPr/>
          </p:nvSpPr>
          <p:spPr bwMode="auto">
            <a:xfrm>
              <a:off x="3400" y="1887"/>
              <a:ext cx="418" cy="41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21" name="Text Box 9"/>
            <p:cNvSpPr txBox="1">
              <a:spLocks noChangeArrowheads="1"/>
            </p:cNvSpPr>
            <p:nvPr/>
          </p:nvSpPr>
          <p:spPr bwMode="auto">
            <a:xfrm>
              <a:off x="3351" y="1727"/>
              <a:ext cx="40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6000" dirty="0"/>
                <a:t> </a:t>
              </a:r>
              <a:r>
                <a:rPr lang="en-US" sz="6000" dirty="0">
                  <a:solidFill>
                    <a:schemeClr val="bg1"/>
                  </a:solidFill>
                </a:rPr>
                <a:t>-</a:t>
              </a:r>
            </a:p>
          </p:txBody>
        </p:sp>
      </p:grpSp>
      <p:sp>
        <p:nvSpPr>
          <p:cNvPr id="192522" name="Freeform 10"/>
          <p:cNvSpPr>
            <a:spLocks/>
          </p:cNvSpPr>
          <p:nvPr/>
        </p:nvSpPr>
        <p:spPr bwMode="auto">
          <a:xfrm flipV="1">
            <a:off x="3765550" y="4781550"/>
            <a:ext cx="1463675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30"/>
              </a:cxn>
              <a:cxn ang="0">
                <a:pos x="473" y="7"/>
              </a:cxn>
            </a:cxnLst>
            <a:rect l="0" t="0" r="r" b="b"/>
            <a:pathLst>
              <a:path w="473" h="131">
                <a:moveTo>
                  <a:pt x="0" y="0"/>
                </a:moveTo>
                <a:cubicBezTo>
                  <a:pt x="80" y="64"/>
                  <a:pt x="161" y="129"/>
                  <a:pt x="240" y="130"/>
                </a:cubicBezTo>
                <a:cubicBezTo>
                  <a:pt x="319" y="131"/>
                  <a:pt x="396" y="69"/>
                  <a:pt x="473" y="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23" name="Freeform 11"/>
          <p:cNvSpPr>
            <a:spLocks/>
          </p:cNvSpPr>
          <p:nvPr/>
        </p:nvSpPr>
        <p:spPr bwMode="auto">
          <a:xfrm flipV="1">
            <a:off x="3733800" y="4411663"/>
            <a:ext cx="1524000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30"/>
              </a:cxn>
              <a:cxn ang="0">
                <a:pos x="473" y="7"/>
              </a:cxn>
            </a:cxnLst>
            <a:rect l="0" t="0" r="r" b="b"/>
            <a:pathLst>
              <a:path w="473" h="131">
                <a:moveTo>
                  <a:pt x="0" y="0"/>
                </a:moveTo>
                <a:cubicBezTo>
                  <a:pt x="80" y="64"/>
                  <a:pt x="161" y="129"/>
                  <a:pt x="240" y="130"/>
                </a:cubicBezTo>
                <a:cubicBezTo>
                  <a:pt x="319" y="131"/>
                  <a:pt x="396" y="69"/>
                  <a:pt x="473" y="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24" name="Freeform 12"/>
          <p:cNvSpPr>
            <a:spLocks/>
          </p:cNvSpPr>
          <p:nvPr/>
        </p:nvSpPr>
        <p:spPr bwMode="auto">
          <a:xfrm>
            <a:off x="3752850" y="4994275"/>
            <a:ext cx="1524000" cy="217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30"/>
              </a:cxn>
              <a:cxn ang="0">
                <a:pos x="473" y="7"/>
              </a:cxn>
            </a:cxnLst>
            <a:rect l="0" t="0" r="r" b="b"/>
            <a:pathLst>
              <a:path w="473" h="131">
                <a:moveTo>
                  <a:pt x="0" y="0"/>
                </a:moveTo>
                <a:cubicBezTo>
                  <a:pt x="80" y="64"/>
                  <a:pt x="161" y="129"/>
                  <a:pt x="240" y="130"/>
                </a:cubicBezTo>
                <a:cubicBezTo>
                  <a:pt x="319" y="131"/>
                  <a:pt x="396" y="69"/>
                  <a:pt x="473" y="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25" name="Freeform 13"/>
          <p:cNvSpPr>
            <a:spLocks/>
          </p:cNvSpPr>
          <p:nvPr/>
        </p:nvSpPr>
        <p:spPr bwMode="auto">
          <a:xfrm flipV="1">
            <a:off x="3611563" y="3943350"/>
            <a:ext cx="1789112" cy="544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30"/>
              </a:cxn>
              <a:cxn ang="0">
                <a:pos x="473" y="7"/>
              </a:cxn>
            </a:cxnLst>
            <a:rect l="0" t="0" r="r" b="b"/>
            <a:pathLst>
              <a:path w="473" h="131">
                <a:moveTo>
                  <a:pt x="0" y="0"/>
                </a:moveTo>
                <a:cubicBezTo>
                  <a:pt x="80" y="64"/>
                  <a:pt x="161" y="129"/>
                  <a:pt x="240" y="130"/>
                </a:cubicBezTo>
                <a:cubicBezTo>
                  <a:pt x="319" y="131"/>
                  <a:pt x="396" y="69"/>
                  <a:pt x="473" y="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26" name="Freeform 14"/>
          <p:cNvSpPr>
            <a:spLocks/>
          </p:cNvSpPr>
          <p:nvPr/>
        </p:nvSpPr>
        <p:spPr bwMode="auto">
          <a:xfrm>
            <a:off x="3683000" y="5141913"/>
            <a:ext cx="1746250" cy="473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30"/>
              </a:cxn>
              <a:cxn ang="0">
                <a:pos x="473" y="7"/>
              </a:cxn>
            </a:cxnLst>
            <a:rect l="0" t="0" r="r" b="b"/>
            <a:pathLst>
              <a:path w="473" h="131">
                <a:moveTo>
                  <a:pt x="0" y="0"/>
                </a:moveTo>
                <a:cubicBezTo>
                  <a:pt x="80" y="64"/>
                  <a:pt x="161" y="129"/>
                  <a:pt x="240" y="130"/>
                </a:cubicBezTo>
                <a:cubicBezTo>
                  <a:pt x="319" y="131"/>
                  <a:pt x="396" y="69"/>
                  <a:pt x="473" y="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27" name="Freeform 15"/>
          <p:cNvSpPr>
            <a:spLocks/>
          </p:cNvSpPr>
          <p:nvPr/>
        </p:nvSpPr>
        <p:spPr bwMode="auto">
          <a:xfrm flipV="1">
            <a:off x="3454400" y="3365500"/>
            <a:ext cx="2111375" cy="1062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30"/>
              </a:cxn>
              <a:cxn ang="0">
                <a:pos x="473" y="7"/>
              </a:cxn>
            </a:cxnLst>
            <a:rect l="0" t="0" r="r" b="b"/>
            <a:pathLst>
              <a:path w="473" h="131">
                <a:moveTo>
                  <a:pt x="0" y="0"/>
                </a:moveTo>
                <a:cubicBezTo>
                  <a:pt x="80" y="64"/>
                  <a:pt x="161" y="129"/>
                  <a:pt x="240" y="130"/>
                </a:cubicBezTo>
                <a:cubicBezTo>
                  <a:pt x="319" y="131"/>
                  <a:pt x="396" y="69"/>
                  <a:pt x="473" y="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28" name="Freeform 16"/>
          <p:cNvSpPr>
            <a:spLocks/>
          </p:cNvSpPr>
          <p:nvPr/>
        </p:nvSpPr>
        <p:spPr bwMode="auto">
          <a:xfrm>
            <a:off x="3511550" y="5265738"/>
            <a:ext cx="2081213" cy="885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30"/>
              </a:cxn>
              <a:cxn ang="0">
                <a:pos x="473" y="7"/>
              </a:cxn>
            </a:cxnLst>
            <a:rect l="0" t="0" r="r" b="b"/>
            <a:pathLst>
              <a:path w="473" h="131">
                <a:moveTo>
                  <a:pt x="0" y="0"/>
                </a:moveTo>
                <a:cubicBezTo>
                  <a:pt x="80" y="64"/>
                  <a:pt x="161" y="129"/>
                  <a:pt x="240" y="130"/>
                </a:cubicBezTo>
                <a:cubicBezTo>
                  <a:pt x="319" y="131"/>
                  <a:pt x="396" y="69"/>
                  <a:pt x="473" y="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30" name="Freeform 18"/>
          <p:cNvSpPr>
            <a:spLocks/>
          </p:cNvSpPr>
          <p:nvPr/>
        </p:nvSpPr>
        <p:spPr bwMode="auto">
          <a:xfrm flipV="1">
            <a:off x="3368675" y="5307013"/>
            <a:ext cx="2349500" cy="1360487"/>
          </a:xfrm>
          <a:custGeom>
            <a:avLst/>
            <a:gdLst/>
            <a:ahLst/>
            <a:cxnLst>
              <a:cxn ang="0">
                <a:pos x="0" y="1108"/>
              </a:cxn>
              <a:cxn ang="0">
                <a:pos x="81" y="762"/>
              </a:cxn>
              <a:cxn ang="0">
                <a:pos x="311" y="272"/>
              </a:cxn>
              <a:cxn ang="0">
                <a:pos x="743" y="8"/>
              </a:cxn>
              <a:cxn ang="0">
                <a:pos x="1181" y="221"/>
              </a:cxn>
              <a:cxn ang="0">
                <a:pos x="1469" y="762"/>
              </a:cxn>
              <a:cxn ang="0">
                <a:pos x="1538" y="1067"/>
              </a:cxn>
            </a:cxnLst>
            <a:rect l="0" t="0" r="r" b="b"/>
            <a:pathLst>
              <a:path w="1538" h="1108">
                <a:moveTo>
                  <a:pt x="0" y="1108"/>
                </a:moveTo>
                <a:cubicBezTo>
                  <a:pt x="14" y="1004"/>
                  <a:pt x="29" y="901"/>
                  <a:pt x="81" y="762"/>
                </a:cubicBezTo>
                <a:cubicBezTo>
                  <a:pt x="133" y="623"/>
                  <a:pt x="201" y="398"/>
                  <a:pt x="311" y="272"/>
                </a:cubicBezTo>
                <a:cubicBezTo>
                  <a:pt x="421" y="146"/>
                  <a:pt x="598" y="16"/>
                  <a:pt x="743" y="8"/>
                </a:cubicBezTo>
                <a:cubicBezTo>
                  <a:pt x="888" y="0"/>
                  <a:pt x="1060" y="95"/>
                  <a:pt x="1181" y="221"/>
                </a:cubicBezTo>
                <a:cubicBezTo>
                  <a:pt x="1302" y="347"/>
                  <a:pt x="1410" y="621"/>
                  <a:pt x="1469" y="762"/>
                </a:cubicBezTo>
                <a:cubicBezTo>
                  <a:pt x="1528" y="903"/>
                  <a:pt x="1533" y="985"/>
                  <a:pt x="1538" y="106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31" name="Freeform 19"/>
          <p:cNvSpPr>
            <a:spLocks/>
          </p:cNvSpPr>
          <p:nvPr/>
        </p:nvSpPr>
        <p:spPr bwMode="auto">
          <a:xfrm rot="600479">
            <a:off x="2984500" y="3254375"/>
            <a:ext cx="320675" cy="1117600"/>
          </a:xfrm>
          <a:custGeom>
            <a:avLst/>
            <a:gdLst/>
            <a:ahLst/>
            <a:cxnLst>
              <a:cxn ang="0">
                <a:pos x="267" y="1067"/>
              </a:cxn>
              <a:cxn ang="0">
                <a:pos x="98" y="541"/>
              </a:cxn>
              <a:cxn ang="0">
                <a:pos x="0" y="0"/>
              </a:cxn>
            </a:cxnLst>
            <a:rect l="0" t="0" r="r" b="b"/>
            <a:pathLst>
              <a:path w="267" h="1067">
                <a:moveTo>
                  <a:pt x="267" y="1067"/>
                </a:moveTo>
                <a:cubicBezTo>
                  <a:pt x="204" y="893"/>
                  <a:pt x="142" y="719"/>
                  <a:pt x="98" y="541"/>
                </a:cubicBezTo>
                <a:cubicBezTo>
                  <a:pt x="54" y="363"/>
                  <a:pt x="27" y="181"/>
                  <a:pt x="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32" name="Freeform 20"/>
          <p:cNvSpPr>
            <a:spLocks/>
          </p:cNvSpPr>
          <p:nvPr/>
        </p:nvSpPr>
        <p:spPr bwMode="auto">
          <a:xfrm rot="20841998" flipH="1">
            <a:off x="5773738" y="3275013"/>
            <a:ext cx="447675" cy="1016000"/>
          </a:xfrm>
          <a:custGeom>
            <a:avLst/>
            <a:gdLst/>
            <a:ahLst/>
            <a:cxnLst>
              <a:cxn ang="0">
                <a:pos x="267" y="1067"/>
              </a:cxn>
              <a:cxn ang="0">
                <a:pos x="98" y="541"/>
              </a:cxn>
              <a:cxn ang="0">
                <a:pos x="0" y="0"/>
              </a:cxn>
            </a:cxnLst>
            <a:rect l="0" t="0" r="r" b="b"/>
            <a:pathLst>
              <a:path w="267" h="1067">
                <a:moveTo>
                  <a:pt x="267" y="1067"/>
                </a:moveTo>
                <a:cubicBezTo>
                  <a:pt x="204" y="893"/>
                  <a:pt x="142" y="719"/>
                  <a:pt x="98" y="541"/>
                </a:cubicBezTo>
                <a:cubicBezTo>
                  <a:pt x="54" y="363"/>
                  <a:pt x="27" y="181"/>
                  <a:pt x="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33" name="Freeform 21"/>
          <p:cNvSpPr>
            <a:spLocks/>
          </p:cNvSpPr>
          <p:nvPr/>
        </p:nvSpPr>
        <p:spPr bwMode="auto">
          <a:xfrm rot="20544934" flipV="1">
            <a:off x="3027363" y="5329238"/>
            <a:ext cx="431800" cy="1528762"/>
          </a:xfrm>
          <a:custGeom>
            <a:avLst/>
            <a:gdLst/>
            <a:ahLst/>
            <a:cxnLst>
              <a:cxn ang="0">
                <a:pos x="267" y="1067"/>
              </a:cxn>
              <a:cxn ang="0">
                <a:pos x="98" y="541"/>
              </a:cxn>
              <a:cxn ang="0">
                <a:pos x="0" y="0"/>
              </a:cxn>
            </a:cxnLst>
            <a:rect l="0" t="0" r="r" b="b"/>
            <a:pathLst>
              <a:path w="267" h="1067">
                <a:moveTo>
                  <a:pt x="267" y="1067"/>
                </a:moveTo>
                <a:cubicBezTo>
                  <a:pt x="204" y="893"/>
                  <a:pt x="142" y="719"/>
                  <a:pt x="98" y="541"/>
                </a:cubicBezTo>
                <a:cubicBezTo>
                  <a:pt x="54" y="363"/>
                  <a:pt x="27" y="181"/>
                  <a:pt x="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34" name="Freeform 22"/>
          <p:cNvSpPr>
            <a:spLocks/>
          </p:cNvSpPr>
          <p:nvPr/>
        </p:nvSpPr>
        <p:spPr bwMode="auto">
          <a:xfrm rot="1286624" flipH="1" flipV="1">
            <a:off x="5659438" y="5365750"/>
            <a:ext cx="512762" cy="1492250"/>
          </a:xfrm>
          <a:custGeom>
            <a:avLst/>
            <a:gdLst/>
            <a:ahLst/>
            <a:cxnLst>
              <a:cxn ang="0">
                <a:pos x="267" y="1067"/>
              </a:cxn>
              <a:cxn ang="0">
                <a:pos x="98" y="541"/>
              </a:cxn>
              <a:cxn ang="0">
                <a:pos x="0" y="0"/>
              </a:cxn>
            </a:cxnLst>
            <a:rect l="0" t="0" r="r" b="b"/>
            <a:pathLst>
              <a:path w="267" h="1067">
                <a:moveTo>
                  <a:pt x="267" y="1067"/>
                </a:moveTo>
                <a:cubicBezTo>
                  <a:pt x="204" y="893"/>
                  <a:pt x="142" y="719"/>
                  <a:pt x="98" y="541"/>
                </a:cubicBezTo>
                <a:cubicBezTo>
                  <a:pt x="54" y="363"/>
                  <a:pt x="27" y="181"/>
                  <a:pt x="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35" name="Line 23"/>
          <p:cNvSpPr>
            <a:spLocks noChangeShapeType="1"/>
          </p:cNvSpPr>
          <p:nvPr/>
        </p:nvSpPr>
        <p:spPr bwMode="auto">
          <a:xfrm flipH="1" flipV="1">
            <a:off x="2181225" y="3244850"/>
            <a:ext cx="887413" cy="1266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36" name="Line 24"/>
          <p:cNvSpPr>
            <a:spLocks noChangeShapeType="1"/>
          </p:cNvSpPr>
          <p:nvPr/>
        </p:nvSpPr>
        <p:spPr bwMode="auto">
          <a:xfrm flipV="1">
            <a:off x="6064250" y="3254375"/>
            <a:ext cx="9874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37" name="Line 25"/>
          <p:cNvSpPr>
            <a:spLocks noChangeShapeType="1"/>
          </p:cNvSpPr>
          <p:nvPr/>
        </p:nvSpPr>
        <p:spPr bwMode="auto">
          <a:xfrm flipH="1">
            <a:off x="0" y="5118100"/>
            <a:ext cx="29591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38" name="Line 26"/>
          <p:cNvSpPr>
            <a:spLocks noChangeShapeType="1"/>
          </p:cNvSpPr>
          <p:nvPr/>
        </p:nvSpPr>
        <p:spPr bwMode="auto">
          <a:xfrm>
            <a:off x="6192838" y="5062538"/>
            <a:ext cx="2951162" cy="1652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39" name="Line 27"/>
          <p:cNvSpPr>
            <a:spLocks noChangeShapeType="1"/>
          </p:cNvSpPr>
          <p:nvPr/>
        </p:nvSpPr>
        <p:spPr bwMode="auto">
          <a:xfrm flipH="1" flipV="1">
            <a:off x="425450" y="3243263"/>
            <a:ext cx="2495550" cy="1454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40" name="Line 28"/>
          <p:cNvSpPr>
            <a:spLocks noChangeShapeType="1"/>
          </p:cNvSpPr>
          <p:nvPr/>
        </p:nvSpPr>
        <p:spPr bwMode="auto">
          <a:xfrm flipV="1">
            <a:off x="6170613" y="3248025"/>
            <a:ext cx="2630487" cy="1423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 flipH="1">
            <a:off x="1620838" y="5243513"/>
            <a:ext cx="1446212" cy="1614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42" name="Line 30"/>
          <p:cNvSpPr>
            <a:spLocks noChangeShapeType="1"/>
          </p:cNvSpPr>
          <p:nvPr/>
        </p:nvSpPr>
        <p:spPr bwMode="auto">
          <a:xfrm>
            <a:off x="6067425" y="5224463"/>
            <a:ext cx="1617663" cy="1633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43" name="Line 31"/>
          <p:cNvSpPr>
            <a:spLocks noChangeShapeType="1"/>
          </p:cNvSpPr>
          <p:nvPr/>
        </p:nvSpPr>
        <p:spPr bwMode="auto">
          <a:xfrm flipH="1" flipV="1">
            <a:off x="0" y="4926013"/>
            <a:ext cx="28844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44" name="Line 32"/>
          <p:cNvSpPr>
            <a:spLocks noChangeShapeType="1"/>
          </p:cNvSpPr>
          <p:nvPr/>
        </p:nvSpPr>
        <p:spPr bwMode="auto">
          <a:xfrm flipV="1">
            <a:off x="6234113" y="4876800"/>
            <a:ext cx="2909887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55" name="Line 43"/>
          <p:cNvSpPr>
            <a:spLocks noChangeShapeType="1"/>
          </p:cNvSpPr>
          <p:nvPr/>
        </p:nvSpPr>
        <p:spPr bwMode="auto">
          <a:xfrm flipV="1">
            <a:off x="4516438" y="3279775"/>
            <a:ext cx="0" cy="3578225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59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192562" name="Freeform 50"/>
          <p:cNvSpPr>
            <a:spLocks/>
          </p:cNvSpPr>
          <p:nvPr/>
        </p:nvSpPr>
        <p:spPr bwMode="auto">
          <a:xfrm>
            <a:off x="3357563" y="3249613"/>
            <a:ext cx="492125" cy="1154112"/>
          </a:xfrm>
          <a:custGeom>
            <a:avLst/>
            <a:gdLst/>
            <a:ahLst/>
            <a:cxnLst>
              <a:cxn ang="0">
                <a:pos x="0" y="705"/>
              </a:cxn>
              <a:cxn ang="0">
                <a:pos x="53" y="326"/>
              </a:cxn>
              <a:cxn ang="0">
                <a:pos x="128" y="0"/>
              </a:cxn>
            </a:cxnLst>
            <a:rect l="0" t="0" r="r" b="b"/>
            <a:pathLst>
              <a:path w="128" h="705">
                <a:moveTo>
                  <a:pt x="0" y="705"/>
                </a:moveTo>
                <a:cubicBezTo>
                  <a:pt x="16" y="574"/>
                  <a:pt x="32" y="443"/>
                  <a:pt x="53" y="326"/>
                </a:cubicBezTo>
                <a:cubicBezTo>
                  <a:pt x="74" y="209"/>
                  <a:pt x="101" y="104"/>
                  <a:pt x="12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63" name="Freeform 51"/>
          <p:cNvSpPr>
            <a:spLocks/>
          </p:cNvSpPr>
          <p:nvPr/>
        </p:nvSpPr>
        <p:spPr bwMode="auto">
          <a:xfrm>
            <a:off x="5143500" y="3246438"/>
            <a:ext cx="558800" cy="1058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" y="295"/>
              </a:cxn>
              <a:cxn ang="0">
                <a:pos x="136" y="667"/>
              </a:cxn>
            </a:cxnLst>
            <a:rect l="0" t="0" r="r" b="b"/>
            <a:pathLst>
              <a:path w="136" h="667">
                <a:moveTo>
                  <a:pt x="0" y="0"/>
                </a:moveTo>
                <a:cubicBezTo>
                  <a:pt x="30" y="92"/>
                  <a:pt x="60" y="184"/>
                  <a:pt x="83" y="295"/>
                </a:cubicBezTo>
                <a:cubicBezTo>
                  <a:pt x="106" y="406"/>
                  <a:pt x="126" y="605"/>
                  <a:pt x="136" y="66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66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22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electric field</a:t>
            </a:r>
            <a:endParaRPr lang="en-US" altLang="en-US"/>
          </a:p>
        </p:txBody>
      </p:sp>
      <p:sp>
        <p:nvSpPr>
          <p:cNvPr id="192567" name="Text Box 55"/>
          <p:cNvSpPr txBox="1">
            <a:spLocks noChangeArrowheads="1"/>
          </p:cNvSpPr>
          <p:nvPr/>
        </p:nvSpPr>
        <p:spPr bwMode="auto">
          <a:xfrm>
            <a:off x="5122863" y="155575"/>
            <a:ext cx="38401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hlink"/>
                </a:solidFill>
              </a:rPr>
              <a:t>Because E-field lines never cross, neither do </a:t>
            </a:r>
            <a:r>
              <a:rPr lang="en-US" dirty="0" err="1">
                <a:solidFill>
                  <a:schemeClr val="hlink"/>
                </a:solidFill>
              </a:rPr>
              <a:t>equipotential</a:t>
            </a:r>
            <a:r>
              <a:rPr lang="en-US" dirty="0">
                <a:solidFill>
                  <a:schemeClr val="hlink"/>
                </a:solidFill>
              </a:rPr>
              <a:t> surfaces.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2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2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2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92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92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2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2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2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92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2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92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92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2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2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2000"/>
                                        <p:tgtEl>
                                          <p:spTgt spid="192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2" grpId="0" animBg="1"/>
      <p:bldP spid="192523" grpId="0" animBg="1"/>
      <p:bldP spid="192524" grpId="0" animBg="1"/>
      <p:bldP spid="192525" grpId="0" animBg="1"/>
      <p:bldP spid="192526" grpId="0" animBg="1"/>
      <p:bldP spid="192527" grpId="0" animBg="1"/>
      <p:bldP spid="192528" grpId="0" animBg="1"/>
      <p:bldP spid="192530" grpId="0" animBg="1"/>
      <p:bldP spid="192531" grpId="0" animBg="1"/>
      <p:bldP spid="192532" grpId="0" animBg="1"/>
      <p:bldP spid="192533" grpId="0" animBg="1"/>
      <p:bldP spid="192534" grpId="0" animBg="1"/>
      <p:bldP spid="192535" grpId="0" animBg="1"/>
      <p:bldP spid="192536" grpId="0" animBg="1"/>
      <p:bldP spid="192537" grpId="0" animBg="1"/>
      <p:bldP spid="192538" grpId="0" animBg="1"/>
      <p:bldP spid="192539" grpId="0" animBg="1"/>
      <p:bldP spid="192540" grpId="0" animBg="1"/>
      <p:bldP spid="192541" grpId="0" animBg="1"/>
      <p:bldP spid="192542" grpId="0" animBg="1"/>
      <p:bldP spid="192543" grpId="0" animBg="1"/>
      <p:bldP spid="192544" grpId="0" animBg="1"/>
      <p:bldP spid="192555" grpId="0" animBg="1"/>
      <p:bldP spid="192562" grpId="0" animBg="1"/>
      <p:bldP spid="19256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685800" y="1739900"/>
            <a:ext cx="7772400" cy="51181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PRACTICE: </a:t>
            </a:r>
            <a:r>
              <a:rPr lang="en-US" dirty="0">
                <a:sym typeface="Symbol" pitchFamily="18" charset="2"/>
              </a:rPr>
              <a:t>Identify this </a:t>
            </a:r>
            <a:r>
              <a:rPr lang="en-US" dirty="0" err="1">
                <a:sym typeface="Symbol" pitchFamily="18" charset="2"/>
              </a:rPr>
              <a:t>equipotential</a:t>
            </a:r>
            <a:r>
              <a:rPr lang="en-US" dirty="0">
                <a:sym typeface="Symbol" pitchFamily="18" charset="2"/>
              </a:rPr>
              <a:t> surface.</a:t>
            </a:r>
          </a:p>
          <a:p>
            <a:pPr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SOLUTION:</a:t>
            </a:r>
          </a:p>
          <a:p>
            <a:pPr>
              <a:spcBef>
                <a:spcPts val="400"/>
              </a:spcBef>
            </a:pPr>
            <a:r>
              <a:rPr lang="en-US" dirty="0" smtClean="0">
                <a:sym typeface="Symbol" pitchFamily="18" charset="2"/>
              </a:rPr>
              <a:t>______________                                                                     __________. </a:t>
            </a:r>
            <a:endParaRPr lang="en-US" dirty="0">
              <a:sym typeface="Symbol" pitchFamily="18" charset="2"/>
            </a:endParaRPr>
          </a:p>
          <a:p>
            <a:pPr>
              <a:spcBef>
                <a:spcPts val="400"/>
              </a:spcBef>
            </a:pPr>
            <a:r>
              <a:rPr lang="en-US" dirty="0">
                <a:sym typeface="Symbol" pitchFamily="18" charset="2"/>
              </a:rPr>
              <a:t>The positive                                                                charge is the peak                                                            and the negative                                                           charge is the pit.</a:t>
            </a:r>
          </a:p>
          <a:p>
            <a:pPr>
              <a:spcBef>
                <a:spcPts val="400"/>
              </a:spcBef>
            </a:pPr>
            <a:r>
              <a:rPr lang="en-US" dirty="0">
                <a:sym typeface="Symbol" pitchFamily="18" charset="2"/>
              </a:rPr>
              <a:t>The test charge                                                               will “fall” from the                                                             peak to the pit.                                                              Why? </a:t>
            </a:r>
          </a:p>
          <a:p>
            <a:pPr>
              <a:spcBef>
                <a:spcPts val="400"/>
              </a:spcBef>
            </a:pPr>
            <a:r>
              <a:rPr lang="en-US" dirty="0">
                <a:sym typeface="Symbol" pitchFamily="18" charset="2"/>
              </a:rPr>
              <a:t>What would a negative charge do if released in the pit?</a:t>
            </a:r>
          </a:p>
        </p:txBody>
      </p:sp>
      <p:pic>
        <p:nvPicPr>
          <p:cNvPr id="208902" name="Picture 6" descr="EquiPo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9163" y="2220913"/>
            <a:ext cx="4910137" cy="368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8906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208907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22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electric field</a:t>
            </a:r>
            <a:endParaRPr lang="en-US" altLang="en-US"/>
          </a:p>
        </p:txBody>
      </p:sp>
      <p:sp>
        <p:nvSpPr>
          <p:cNvPr id="208903" name="Oval 7"/>
          <p:cNvSpPr>
            <a:spLocks noChangeArrowheads="1"/>
          </p:cNvSpPr>
          <p:nvPr/>
        </p:nvSpPr>
        <p:spPr bwMode="auto">
          <a:xfrm>
            <a:off x="5556250" y="2184400"/>
            <a:ext cx="119063" cy="119063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repeatCount="indefinite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24 C -0.00052 0.01968 -0.00104 0.03936 -2.5E-6 0.07454 C 0.00104 0.10973 0.00157 0.17037 0.0066 0.20973 C 0.01163 0.24908 0.01927 0.28565 0.03021 0.31042 C 0.04115 0.33542 0.05226 0.34792 0.0724 0.35857 C 0.09254 0.36922 0.12778 0.37477 0.15122 0.37431 C 0.17466 0.37385 0.20295 0.36551 0.21302 0.35556 C 0.22309 0.34561 0.21927 0.32362 0.21181 0.31343 C 0.20434 0.30348 0.18403 0.29723 0.16841 0.29491 C 0.15278 0.2926 0.13247 0.29468 0.11841 0.29977 C 0.10434 0.3044 0.08889 0.31482 0.0842 0.32454 C 0.07952 0.3338 0.08507 0.34468 0.0908 0.35556 " pathEditMode="relative" rAng="0" ptsTypes="aaaaaaaaaaaA">
                                      <p:cBhvr>
                                        <p:cTn id="54" dur="20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0" y="1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8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8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8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8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3" grpId="0" animBg="1"/>
      <p:bldP spid="20890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5222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>
                <a:solidFill>
                  <a:srgbClr val="000000"/>
                </a:solidFill>
                <a:ea typeface="Segoe UI" pitchFamily="34" charset="0"/>
              </a:rPr>
              <a:t>Guidance: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 </a:t>
            </a:r>
          </a:p>
          <a:p>
            <a:pPr marL="633413" indent="-633413"/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• Electrostatic fields are restricted to the radial fields around point or spherical charges, the field between two point charges and the uniform fields between charged parallel plates </a:t>
            </a:r>
          </a:p>
          <a:p>
            <a:pPr marL="633413" indent="-633413"/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• Gravitational fields are restricted to the radial fields around point or spherical masses and the (assumed) uniform field close to the surface of massive celestial bodies and planetary bodies </a:t>
            </a:r>
          </a:p>
          <a:p>
            <a:pPr marL="633413" indent="-633413"/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• Students should recognize that no work is done in moving charge or mass on an equipotential surface </a:t>
            </a:r>
          </a:p>
          <a:p>
            <a:pPr marL="633413" indent="-633413"/>
            <a:r>
              <a:rPr lang="en-US" altLang="en-US" b="1">
                <a:solidFill>
                  <a:srgbClr val="FF0000"/>
                </a:solidFill>
                <a:ea typeface="Segoe UI" pitchFamily="34" charset="0"/>
              </a:rPr>
              <a:t>Data booklet reference: </a:t>
            </a:r>
            <a:endParaRPr lang="en-US" altLang="en-US">
              <a:solidFill>
                <a:srgbClr val="FF0000"/>
              </a:solidFill>
              <a:ea typeface="Segoe UI" pitchFamily="34" charset="0"/>
            </a:endParaRPr>
          </a:p>
          <a:p>
            <a:pPr marL="633413" indent="-633413"/>
            <a:r>
              <a:rPr lang="en-US" altLang="en-US">
                <a:solidFill>
                  <a:srgbClr val="FF0000"/>
                </a:solidFill>
                <a:ea typeface="Segoe UI" pitchFamily="34" charset="0"/>
              </a:rPr>
              <a:t>• </a:t>
            </a:r>
            <a:r>
              <a:rPr lang="en-US" i="1">
                <a:solidFill>
                  <a:srgbClr val="FF0000"/>
                </a:solidFill>
                <a:ea typeface="Segoe UI" pitchFamily="34" charset="0"/>
                <a:sym typeface="Symbol" pitchFamily="18" charset="2"/>
              </a:rPr>
              <a:t>W</a:t>
            </a:r>
            <a:r>
              <a:rPr lang="en-US">
                <a:solidFill>
                  <a:srgbClr val="FF0000"/>
                </a:solidFill>
                <a:ea typeface="Segoe UI" pitchFamily="34" charset="0"/>
              </a:rPr>
              <a:t> = </a:t>
            </a:r>
            <a:r>
              <a:rPr lang="en-US" i="1">
                <a:solidFill>
                  <a:srgbClr val="FF0000"/>
                </a:solidFill>
                <a:ea typeface="Segoe UI" pitchFamily="34" charset="0"/>
              </a:rPr>
              <a:t>q</a:t>
            </a:r>
            <a:r>
              <a:rPr lang="en-US">
                <a:solidFill>
                  <a:srgbClr val="FF0000"/>
                </a:solidFill>
                <a:ea typeface="Segoe UI" pitchFamily="34" charset="0"/>
                <a:sym typeface="Symbol" pitchFamily="18" charset="2"/>
              </a:rPr>
              <a:t></a:t>
            </a:r>
            <a:r>
              <a:rPr lang="en-US" i="1">
                <a:solidFill>
                  <a:srgbClr val="FF0000"/>
                </a:solidFill>
                <a:ea typeface="Segoe UI" pitchFamily="34" charset="0"/>
                <a:sym typeface="Symbol" pitchFamily="18" charset="2"/>
              </a:rPr>
              <a:t>V</a:t>
            </a:r>
            <a:r>
              <a:rPr lang="en-US" baseline="-25000">
                <a:solidFill>
                  <a:srgbClr val="FF0000"/>
                </a:solidFill>
                <a:ea typeface="Segoe UI" pitchFamily="34" charset="0"/>
                <a:sym typeface="Symbol" pitchFamily="18" charset="2"/>
              </a:rPr>
              <a:t>e</a:t>
            </a:r>
            <a:r>
              <a:rPr lang="en-US" altLang="en-US">
                <a:solidFill>
                  <a:srgbClr val="FF0000"/>
                </a:solidFill>
                <a:ea typeface="Segoe UI" pitchFamily="34" charset="0"/>
              </a:rPr>
              <a:t> </a:t>
            </a:r>
          </a:p>
          <a:p>
            <a:pPr marL="633413" indent="-633413"/>
            <a:r>
              <a:rPr lang="en-US" altLang="en-US">
                <a:solidFill>
                  <a:srgbClr val="FF0000"/>
                </a:solidFill>
                <a:ea typeface="Segoe UI" pitchFamily="34" charset="0"/>
              </a:rPr>
              <a:t>• </a:t>
            </a:r>
            <a:r>
              <a:rPr lang="en-US" i="1">
                <a:solidFill>
                  <a:srgbClr val="FF0000"/>
                </a:solidFill>
                <a:ea typeface="Segoe UI" pitchFamily="34" charset="0"/>
                <a:sym typeface="Symbol" pitchFamily="18" charset="2"/>
              </a:rPr>
              <a:t>W</a:t>
            </a:r>
            <a:r>
              <a:rPr lang="en-US">
                <a:solidFill>
                  <a:srgbClr val="FF0000"/>
                </a:solidFill>
                <a:ea typeface="Segoe UI" pitchFamily="34" charset="0"/>
              </a:rPr>
              <a:t> = </a:t>
            </a:r>
            <a:r>
              <a:rPr lang="en-US" i="1">
                <a:solidFill>
                  <a:srgbClr val="FF0000"/>
                </a:solidFill>
                <a:ea typeface="Segoe UI" pitchFamily="34" charset="0"/>
              </a:rPr>
              <a:t>m</a:t>
            </a:r>
            <a:r>
              <a:rPr lang="en-US">
                <a:solidFill>
                  <a:srgbClr val="FF0000"/>
                </a:solidFill>
                <a:ea typeface="Segoe UI" pitchFamily="34" charset="0"/>
                <a:sym typeface="Symbol" pitchFamily="18" charset="2"/>
              </a:rPr>
              <a:t></a:t>
            </a:r>
            <a:r>
              <a:rPr lang="en-US" i="1">
                <a:solidFill>
                  <a:srgbClr val="FF0000"/>
                </a:solidFill>
                <a:ea typeface="Segoe UI" pitchFamily="34" charset="0"/>
                <a:sym typeface="Symbol" pitchFamily="18" charset="2"/>
              </a:rPr>
              <a:t>V</a:t>
            </a:r>
            <a:r>
              <a:rPr lang="en-US" baseline="-25000">
                <a:solidFill>
                  <a:srgbClr val="FF0000"/>
                </a:solidFill>
                <a:ea typeface="Segoe UI" pitchFamily="34" charset="0"/>
                <a:sym typeface="Symbol" pitchFamily="18" charset="2"/>
              </a:rPr>
              <a:t>g</a:t>
            </a:r>
            <a:r>
              <a:rPr lang="en-US" altLang="en-US">
                <a:solidFill>
                  <a:srgbClr val="FF0000"/>
                </a:solidFill>
                <a:ea typeface="Segoe UI" pitchFamily="34" charset="0"/>
              </a:rPr>
              <a:t> </a:t>
            </a:r>
            <a:endParaRPr lang="en-US" altLang="en-US" baseline="30000">
              <a:solidFill>
                <a:srgbClr val="FF0000"/>
              </a:solidFill>
              <a:ea typeface="Segoe UI" pitchFamily="34" charset="0"/>
            </a:endParaRPr>
          </a:p>
        </p:txBody>
      </p:sp>
      <p:sp>
        <p:nvSpPr>
          <p:cNvPr id="133123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/>
              <a:t>Topic 10: Fields - AHL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682625" y="4978400"/>
            <a:ext cx="7766050" cy="18796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b="1" i="1"/>
              <a:t>FYI</a:t>
            </a:r>
          </a:p>
          <a:p>
            <a:pPr eaLnBrk="0" hangingPunct="0"/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Just as is the case with the                                  gravitational equipotential surface, if a charge is moved about on an electrostatic equipotential surface, no work is done by the electric field.</a:t>
            </a:r>
            <a:endParaRPr lang="en-US"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685800" y="1731963"/>
            <a:ext cx="7772400" cy="32480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/>
              <a:t>PRACTICE: </a:t>
            </a:r>
            <a:r>
              <a:rPr lang="en-US">
                <a:sym typeface="Symbol" pitchFamily="18" charset="2"/>
              </a:rPr>
              <a:t>Draw a 3D contour                                       map of the equipotential surface                                             surrounding a negative charge.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If you think of the equipotential                                    surface “stack” as a hill, a positive                                  test charge placed on the hill will                                     “roll” downhill.</a:t>
            </a:r>
          </a:p>
        </p:txBody>
      </p:sp>
      <p:sp>
        <p:nvSpPr>
          <p:cNvPr id="206859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22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electric field</a:t>
            </a:r>
            <a:endParaRPr lang="en-US" altLang="en-US"/>
          </a:p>
        </p:txBody>
      </p:sp>
      <p:sp>
        <p:nvSpPr>
          <p:cNvPr id="206858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pic>
        <p:nvPicPr>
          <p:cNvPr id="206853" name="Picture 5" descr="image00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3025" y="1060450"/>
            <a:ext cx="4103688" cy="484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6855" name="Oval 7"/>
          <p:cNvSpPr>
            <a:spLocks noChangeArrowheads="1"/>
          </p:cNvSpPr>
          <p:nvPr/>
        </p:nvSpPr>
        <p:spPr bwMode="auto">
          <a:xfrm>
            <a:off x="7967663" y="1277938"/>
            <a:ext cx="119062" cy="119062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60" name="Oval 12"/>
          <p:cNvSpPr>
            <a:spLocks noChangeArrowheads="1"/>
          </p:cNvSpPr>
          <p:nvPr/>
        </p:nvSpPr>
        <p:spPr bwMode="auto">
          <a:xfrm>
            <a:off x="7156450" y="1646238"/>
            <a:ext cx="119063" cy="119062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repeatCount="indefinite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023 C -0.01684 0.0162 -0.03368 0.03241 -0.04601 0.04699 C -0.05833 0.06157 -0.06562 0.07269 -0.07361 0.08727 C -0.0816 0.10185 -0.08889 0.11667 -0.0934 0.13426 C -0.09792 0.15162 -0.1 0.17778 -0.10121 0.19282 C -0.10243 0.20787 -0.10191 0.2162 -0.10121 0.22477 " pathEditMode="relative" rAng="0" ptsTypes="aaaaaA">
                                      <p:cBhvr>
                                        <p:cTn id="47" dur="30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6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6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1.11111E-6 C 0.06233 -1.11111E-6 0.11528 0.04699 0.11528 0.10509 C 0.11528 0.1632 0.06233 0.21042 -0.00191 0.21042 C -0.06649 0.21042 -0.11892 0.1632 -0.11892 0.10509 C -0.11892 0.04699 -0.06649 -1.11111E-6 -0.00191 -1.11111E-6 Z " pathEditMode="relative" rAng="0" ptsTypes="fffff">
                                      <p:cBhvr>
                                        <p:cTn id="62" dur="20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5" grpId="0" animBg="1"/>
      <p:bldP spid="206855" grpId="1" animBg="1"/>
      <p:bldP spid="206860" grpId="0" animBg="1"/>
      <p:bldP spid="20686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685800" y="1744663"/>
            <a:ext cx="7772400" cy="41862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PRACTICE: </a:t>
            </a:r>
            <a:r>
              <a:rPr lang="en-US" dirty="0">
                <a:sym typeface="Symbol" pitchFamily="18" charset="2"/>
              </a:rPr>
              <a:t>Explain how the                                             3D negative point charge                                             picture would differ from                                                    that of the positive point                                                  charge.</a:t>
            </a:r>
          </a:p>
          <a:p>
            <a:pPr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SOLUTION: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>
              <a:sym typeface="Symbol" pitchFamily="18" charset="2"/>
            </a:endParaRPr>
          </a:p>
        </p:txBody>
      </p:sp>
      <p:sp>
        <p:nvSpPr>
          <p:cNvPr id="202761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202762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22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electric field</a:t>
            </a:r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685800" y="1731963"/>
            <a:ext cx="7772400" cy="51260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/>
              <a:t>PRACTICE: </a:t>
            </a:r>
            <a:r>
              <a:rPr lang="en-US">
                <a:sym typeface="Symbol" pitchFamily="18" charset="2"/>
              </a:rPr>
              <a:t>Sketch the equipotential surfaces and the E-field surrounding a line of positive charge.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</a:t>
            </a:r>
          </a:p>
        </p:txBody>
      </p:sp>
      <p:sp>
        <p:nvSpPr>
          <p:cNvPr id="204808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204809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22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electric field</a:t>
            </a:r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685800" y="1744663"/>
            <a:ext cx="7772400" cy="51133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latin typeface="Courier New" pitchFamily="49" charset="0"/>
              <a:sym typeface="Symbol" pitchFamily="18" charset="2"/>
            </a:endParaRPr>
          </a:p>
        </p:txBody>
      </p:sp>
      <p:pic>
        <p:nvPicPr>
          <p:cNvPr id="21095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3" y="1819275"/>
            <a:ext cx="7727950" cy="4675188"/>
          </a:xfrm>
          <a:prstGeom prst="rect">
            <a:avLst/>
          </a:prstGeom>
          <a:noFill/>
        </p:spPr>
      </p:pic>
      <p:sp>
        <p:nvSpPr>
          <p:cNvPr id="210953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210956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22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electric field</a:t>
            </a:r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685800" y="1743075"/>
            <a:ext cx="7772400" cy="51149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latin typeface="Courier New" pitchFamily="49" charset="0"/>
              <a:sym typeface="Symbol" pitchFamily="18" charset="2"/>
            </a:endParaRPr>
          </a:p>
        </p:txBody>
      </p:sp>
      <p:pic>
        <p:nvPicPr>
          <p:cNvPr id="213004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363" y="1808163"/>
            <a:ext cx="7661275" cy="5046662"/>
          </a:xfrm>
          <a:prstGeom prst="rect">
            <a:avLst/>
          </a:prstGeom>
          <a:noFill/>
        </p:spPr>
      </p:pic>
      <p:sp>
        <p:nvSpPr>
          <p:cNvPr id="213002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sp>
        <p:nvSpPr>
          <p:cNvPr id="213003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22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electric field</a:t>
            </a:r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685800" y="1743075"/>
            <a:ext cx="7772400" cy="51149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latin typeface="Courier New" pitchFamily="49" charset="0"/>
              <a:sym typeface="Symbol" pitchFamily="18" charset="2"/>
            </a:endParaRPr>
          </a:p>
        </p:txBody>
      </p:sp>
      <p:pic>
        <p:nvPicPr>
          <p:cNvPr id="215053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150" y="1784350"/>
            <a:ext cx="7756525" cy="3878263"/>
          </a:xfrm>
          <a:prstGeom prst="rect">
            <a:avLst/>
          </a:prstGeom>
          <a:noFill/>
        </p:spPr>
      </p:pic>
      <p:sp>
        <p:nvSpPr>
          <p:cNvPr id="215049" name="Rectangle 2"/>
          <p:cNvSpPr>
            <a:spLocks noChangeArrowheads="1"/>
          </p:cNvSpPr>
          <p:nvPr/>
        </p:nvSpPr>
        <p:spPr bwMode="auto">
          <a:xfrm>
            <a:off x="685800" y="1346200"/>
            <a:ext cx="7772400" cy="4222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Equipotential surfaces </a:t>
            </a:r>
            <a:r>
              <a:rPr lang="en-US" altLang="en-US">
                <a:solidFill>
                  <a:schemeClr val="accent2"/>
                </a:solidFill>
              </a:rPr>
              <a:t>– the electric field</a:t>
            </a:r>
            <a:endParaRPr lang="en-US" altLang="en-US"/>
          </a:p>
        </p:txBody>
      </p:sp>
      <p:sp>
        <p:nvSpPr>
          <p:cNvPr id="215050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55181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>
                <a:solidFill>
                  <a:srgbClr val="000000"/>
                </a:solidFill>
                <a:ea typeface="Segoe UI" pitchFamily="34" charset="0"/>
              </a:rPr>
              <a:t>Theory of knowledge: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 </a:t>
            </a:r>
          </a:p>
          <a:p>
            <a:pPr marL="633413" indent="-633413"/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• Although gravitational and electrostatic forces decrease with the square of distance and will only become zero at infinite separation, from a practical standpoint they become negligible at much smaller distances. How do scientists decide when an effect is so small that it can be ignored? </a:t>
            </a:r>
          </a:p>
          <a:p>
            <a:pPr marL="633413" indent="-633413"/>
            <a:r>
              <a:rPr lang="en-US" altLang="en-US" b="1">
                <a:solidFill>
                  <a:srgbClr val="000000"/>
                </a:solidFill>
                <a:ea typeface="Segoe UI" pitchFamily="34" charset="0"/>
              </a:rPr>
              <a:t>Utilization: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 </a:t>
            </a:r>
          </a:p>
          <a:p>
            <a:pPr marL="633413" indent="-633413"/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• Knowledge of vector analysis is useful for this sub-topic (see </a:t>
            </a:r>
            <a:r>
              <a:rPr lang="en-US" altLang="en-US" i="1">
                <a:solidFill>
                  <a:srgbClr val="000000"/>
                </a:solidFill>
                <a:ea typeface="Segoe UI" pitchFamily="34" charset="0"/>
              </a:rPr>
              <a:t>Physics 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sub-topic </a:t>
            </a:r>
            <a:r>
              <a:rPr lang="en-US" altLang="en-US" i="1">
                <a:solidFill>
                  <a:srgbClr val="000000"/>
                </a:solidFill>
                <a:ea typeface="Segoe UI" pitchFamily="34" charset="0"/>
              </a:rPr>
              <a:t>1.3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)</a:t>
            </a:r>
          </a:p>
          <a:p>
            <a:pPr marL="633413" indent="-633413"/>
            <a:r>
              <a:rPr lang="en-US" altLang="en-US" b="1">
                <a:solidFill>
                  <a:srgbClr val="000000"/>
                </a:solidFill>
                <a:ea typeface="Segoe UI" pitchFamily="34" charset="0"/>
              </a:rPr>
              <a:t>Aims: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 </a:t>
            </a:r>
          </a:p>
          <a:p>
            <a:pPr marL="633413" indent="-633413"/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• </a:t>
            </a:r>
            <a:r>
              <a:rPr lang="en-US" altLang="en-US" b="1">
                <a:solidFill>
                  <a:srgbClr val="000000"/>
                </a:solidFill>
                <a:ea typeface="Segoe UI" pitchFamily="34" charset="0"/>
              </a:rPr>
              <a:t>Aim 9:</a:t>
            </a:r>
            <a:r>
              <a:rPr lang="en-US" altLang="en-US">
                <a:solidFill>
                  <a:srgbClr val="000000"/>
                </a:solidFill>
                <a:ea typeface="Segoe UI" pitchFamily="34" charset="0"/>
              </a:rPr>
              <a:t> models developed for electric and gravitational fields using lines of forces allow predictions to be made but have limitations in terms of the finite width of a line </a:t>
            </a:r>
          </a:p>
        </p:txBody>
      </p:sp>
      <p:sp>
        <p:nvSpPr>
          <p:cNvPr id="135171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/>
              <a:t>Topic 10: Fields - AHL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685800" y="1344613"/>
            <a:ext cx="7772400" cy="55133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 dirty="0">
                <a:solidFill>
                  <a:schemeClr val="accent2"/>
                </a:solidFill>
                <a:cs typeface="Times New Roman" pitchFamily="18" charset="0"/>
              </a:rPr>
              <a:t>Conservative forces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Recall the definition of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work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:</a:t>
            </a:r>
          </a:p>
          <a:p>
            <a:pPr eaLnBrk="0" hangingPunct="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Consider the movement of a baseball from the ground to the tabletop via displacements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:</a:t>
            </a:r>
          </a:p>
          <a:p>
            <a:pPr eaLnBrk="0" hangingPunct="0">
              <a:spcBef>
                <a:spcPct val="20000"/>
              </a:spcBef>
            </a:pPr>
            <a:r>
              <a:rPr lang="en-US" b="1" dirty="0">
                <a:sym typeface="Symbol" pitchFamily="18" charset="2"/>
              </a:rPr>
              <a:t></a:t>
            </a:r>
            <a:r>
              <a:rPr lang="en-US" dirty="0"/>
              <a:t>Along the displacement </a:t>
            </a:r>
            <a:r>
              <a:rPr lang="en-US" b="1" dirty="0"/>
              <a:t>d</a:t>
            </a:r>
            <a:r>
              <a:rPr lang="en-US" baseline="-25000" dirty="0"/>
              <a:t>1</a:t>
            </a:r>
            <a:r>
              <a:rPr lang="en-US" b="1" dirty="0"/>
              <a:t>, </a:t>
            </a:r>
            <a:r>
              <a:rPr lang="en-US" dirty="0"/>
              <a:t>gravity does work given by              </a:t>
            </a:r>
            <a:r>
              <a:rPr lang="en-US" i="1" dirty="0"/>
              <a:t>W</a:t>
            </a:r>
            <a:r>
              <a:rPr lang="en-US" baseline="-25000" dirty="0"/>
              <a:t>1</a:t>
            </a:r>
            <a:r>
              <a:rPr lang="en-US" i="1" dirty="0"/>
              <a:t> </a:t>
            </a:r>
            <a:r>
              <a:rPr lang="en-US" dirty="0" smtClean="0"/>
              <a:t>=______________________</a:t>
            </a:r>
            <a:endParaRPr lang="en-US" dirty="0"/>
          </a:p>
          <a:p>
            <a:pPr eaLnBrk="0" hangingPunct="0">
              <a:spcBef>
                <a:spcPct val="20000"/>
              </a:spcBef>
            </a:pPr>
            <a:r>
              <a:rPr lang="en-US" b="1" dirty="0">
                <a:sym typeface="Symbol" pitchFamily="18" charset="2"/>
              </a:rPr>
              <a:t></a:t>
            </a:r>
            <a:r>
              <a:rPr lang="en-US" dirty="0"/>
              <a:t>Along the displacement </a:t>
            </a:r>
            <a:r>
              <a:rPr lang="en-US" b="1" dirty="0"/>
              <a:t>d</a:t>
            </a:r>
            <a:r>
              <a:rPr lang="en-US" baseline="-25000" dirty="0"/>
              <a:t>2</a:t>
            </a:r>
            <a:r>
              <a:rPr lang="en-US" b="1" dirty="0"/>
              <a:t>, </a:t>
            </a:r>
            <a:r>
              <a:rPr lang="en-US" dirty="0"/>
              <a:t>gravity does work given by               </a:t>
            </a:r>
            <a:r>
              <a:rPr lang="en-US" i="1" dirty="0"/>
              <a:t>W</a:t>
            </a:r>
            <a:r>
              <a:rPr lang="en-US" baseline="-25000" dirty="0"/>
              <a:t>2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smtClean="0"/>
              <a:t>______________________</a:t>
            </a:r>
            <a:endParaRPr lang="en-US" dirty="0"/>
          </a:p>
          <a:p>
            <a:pPr eaLnBrk="0" hangingPunct="0">
              <a:spcBef>
                <a:spcPct val="20000"/>
              </a:spcBef>
            </a:pPr>
            <a:endParaRPr lang="en-US" dirty="0"/>
          </a:p>
          <a:p>
            <a:pPr eaLnBrk="0" hangingPunct="0">
              <a:spcBef>
                <a:spcPct val="20000"/>
              </a:spcBef>
            </a:pPr>
            <a:r>
              <a:rPr lang="en-US" b="1" dirty="0">
                <a:sym typeface="Symbol" pitchFamily="18" charset="2"/>
              </a:rPr>
              <a:t></a:t>
            </a:r>
            <a:r>
              <a:rPr lang="en-US" dirty="0"/>
              <a:t>The total work done by gravity is thus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i="1" dirty="0" smtClean="0"/>
              <a:t>________________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139291" name="Group 27"/>
          <p:cNvGrpSpPr>
            <a:grpSpLocks/>
          </p:cNvGrpSpPr>
          <p:nvPr/>
        </p:nvGrpSpPr>
        <p:grpSpPr bwMode="auto">
          <a:xfrm>
            <a:off x="809625" y="2244725"/>
            <a:ext cx="7464425" cy="461963"/>
            <a:chOff x="510" y="1414"/>
            <a:chExt cx="4702" cy="291"/>
          </a:xfrm>
        </p:grpSpPr>
        <p:sp>
          <p:nvSpPr>
            <p:cNvPr id="139269" name="Rectangle 5"/>
            <p:cNvSpPr>
              <a:spLocks noChangeArrowheads="1"/>
            </p:cNvSpPr>
            <p:nvPr/>
          </p:nvSpPr>
          <p:spPr bwMode="auto">
            <a:xfrm>
              <a:off x="592" y="1433"/>
              <a:ext cx="134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cs typeface="Courier New" pitchFamily="49" charset="0"/>
                  <a:sym typeface="Symbol" pitchFamily="18" charset="2"/>
                </a:rPr>
                <a:t>W</a:t>
              </a:r>
              <a:r>
                <a:rPr lang="en-US">
                  <a:sym typeface="Symbol" pitchFamily="18" charset="2"/>
                </a:rPr>
                <a:t> = </a:t>
              </a:r>
              <a:r>
                <a:rPr lang="en-US" i="1">
                  <a:sym typeface="Symbol" pitchFamily="18" charset="2"/>
                </a:rPr>
                <a:t>Fd</a:t>
              </a:r>
              <a:r>
                <a:rPr lang="en-US" i="1" baseline="-25000">
                  <a:sym typeface="Symbol" pitchFamily="18" charset="2"/>
                </a:rPr>
                <a:t> </a:t>
              </a:r>
              <a:r>
                <a:rPr lang="en-US">
                  <a:sym typeface="Symbol" pitchFamily="18" charset="2"/>
                </a:rPr>
                <a:t>cos</a:t>
              </a:r>
              <a:r>
                <a:rPr lang="en-US" baseline="-25000">
                  <a:sym typeface="Symbol" pitchFamily="18" charset="2"/>
                </a:rPr>
                <a:t> </a:t>
              </a:r>
              <a:r>
                <a:rPr lang="en-US">
                  <a:sym typeface="Symbol" pitchFamily="18" charset="2"/>
                </a:rPr>
                <a:t></a:t>
              </a:r>
              <a:endParaRPr lang="en-US"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139270" name="Text Box 6"/>
            <p:cNvSpPr txBox="1">
              <a:spLocks noChangeArrowheads="1"/>
            </p:cNvSpPr>
            <p:nvPr/>
          </p:nvSpPr>
          <p:spPr bwMode="auto">
            <a:xfrm>
              <a:off x="3844" y="1414"/>
              <a:ext cx="1368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work definition</a:t>
              </a:r>
            </a:p>
          </p:txBody>
        </p:sp>
        <p:sp>
          <p:nvSpPr>
            <p:cNvPr id="139271" name="Rectangle 7"/>
            <p:cNvSpPr>
              <a:spLocks noChangeArrowheads="1"/>
            </p:cNvSpPr>
            <p:nvPr/>
          </p:nvSpPr>
          <p:spPr bwMode="auto">
            <a:xfrm>
              <a:off x="510" y="1416"/>
              <a:ext cx="4701" cy="2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2" name="Rectangle 8"/>
            <p:cNvSpPr>
              <a:spLocks noChangeArrowheads="1"/>
            </p:cNvSpPr>
            <p:nvPr/>
          </p:nvSpPr>
          <p:spPr bwMode="auto">
            <a:xfrm>
              <a:off x="1460" y="1449"/>
              <a:ext cx="242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>
                  <a:solidFill>
                    <a:schemeClr val="hlink"/>
                  </a:solidFill>
                  <a:sym typeface="Symbol" pitchFamily="18" charset="2"/>
                </a:rPr>
                <a:t>( is </a:t>
              </a:r>
              <a:r>
                <a:rPr lang="en-US" sz="2000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angle between </a:t>
              </a:r>
              <a:r>
                <a:rPr lang="en-US" sz="2000" i="1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F </a:t>
              </a:r>
              <a:r>
                <a:rPr lang="en-US" sz="2000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and </a:t>
              </a:r>
              <a:r>
                <a:rPr lang="en-US" sz="2000" i="1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d</a:t>
              </a:r>
              <a:r>
                <a:rPr lang="en-US" sz="2000">
                  <a:solidFill>
                    <a:schemeClr val="hlink"/>
                  </a:solidFill>
                  <a:cs typeface="Courier New" pitchFamily="49" charset="0"/>
                  <a:sym typeface="Symbol" pitchFamily="18" charset="2"/>
                </a:rPr>
                <a:t>)</a:t>
              </a:r>
              <a:endParaRPr lang="en-US" sz="2000" baseline="30000">
                <a:solidFill>
                  <a:schemeClr val="hlink"/>
                </a:solidFill>
                <a:cs typeface="Courier New" pitchFamily="49" charset="0"/>
                <a:sym typeface="Symbol" pitchFamily="18" charset="2"/>
              </a:endParaRPr>
            </a:p>
          </p:txBody>
        </p:sp>
      </p:grpSp>
      <p:grpSp>
        <p:nvGrpSpPr>
          <p:cNvPr id="139273" name="Group 9"/>
          <p:cNvGrpSpPr>
            <a:grpSpLocks/>
          </p:cNvGrpSpPr>
          <p:nvPr/>
        </p:nvGrpSpPr>
        <p:grpSpPr bwMode="auto">
          <a:xfrm>
            <a:off x="6645275" y="5575300"/>
            <a:ext cx="2163763" cy="1282700"/>
            <a:chOff x="4186" y="3512"/>
            <a:chExt cx="1363" cy="808"/>
          </a:xfrm>
        </p:grpSpPr>
        <p:sp>
          <p:nvSpPr>
            <p:cNvPr id="139274" name="Rectangle 10"/>
            <p:cNvSpPr>
              <a:spLocks noChangeArrowheads="1"/>
            </p:cNvSpPr>
            <p:nvPr/>
          </p:nvSpPr>
          <p:spPr bwMode="auto">
            <a:xfrm>
              <a:off x="4310" y="3592"/>
              <a:ext cx="56" cy="728"/>
            </a:xfrm>
            <a:prstGeom prst="rect">
              <a:avLst/>
            </a:pr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5" name="Rectangle 11"/>
            <p:cNvSpPr>
              <a:spLocks noChangeArrowheads="1"/>
            </p:cNvSpPr>
            <p:nvPr/>
          </p:nvSpPr>
          <p:spPr bwMode="auto">
            <a:xfrm>
              <a:off x="5395" y="3592"/>
              <a:ext cx="56" cy="728"/>
            </a:xfrm>
            <a:prstGeom prst="rect">
              <a:avLst/>
            </a:pr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6" name="Rectangle 12"/>
            <p:cNvSpPr>
              <a:spLocks noChangeArrowheads="1"/>
            </p:cNvSpPr>
            <p:nvPr/>
          </p:nvSpPr>
          <p:spPr bwMode="auto">
            <a:xfrm>
              <a:off x="4186" y="3512"/>
              <a:ext cx="1363" cy="87"/>
            </a:xfrm>
            <a:prstGeom prst="rect">
              <a:avLst/>
            </a:pr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3927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725" y="6381750"/>
            <a:ext cx="48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9278" name="Group 14"/>
          <p:cNvGrpSpPr>
            <a:grpSpLocks/>
          </p:cNvGrpSpPr>
          <p:nvPr/>
        </p:nvGrpSpPr>
        <p:grpSpPr bwMode="auto">
          <a:xfrm>
            <a:off x="334963" y="6380163"/>
            <a:ext cx="898525" cy="731837"/>
            <a:chOff x="923" y="3607"/>
            <a:chExt cx="566" cy="461"/>
          </a:xfrm>
        </p:grpSpPr>
        <p:pic>
          <p:nvPicPr>
            <p:cNvPr id="139279" name="Picture 1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3" y="3607"/>
              <a:ext cx="30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9280" name="Group 16"/>
            <p:cNvGrpSpPr>
              <a:grpSpLocks/>
            </p:cNvGrpSpPr>
            <p:nvPr/>
          </p:nvGrpSpPr>
          <p:grpSpPr bwMode="auto">
            <a:xfrm>
              <a:off x="1075" y="3744"/>
              <a:ext cx="414" cy="324"/>
              <a:chOff x="1075" y="3744"/>
              <a:chExt cx="414" cy="324"/>
            </a:xfrm>
          </p:grpSpPr>
          <p:sp>
            <p:nvSpPr>
              <p:cNvPr id="139281" name="Line 17"/>
              <p:cNvSpPr>
                <a:spLocks noChangeShapeType="1"/>
              </p:cNvSpPr>
              <p:nvPr/>
            </p:nvSpPr>
            <p:spPr bwMode="auto">
              <a:xfrm>
                <a:off x="1075" y="3744"/>
                <a:ext cx="0" cy="29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82" name="Text Box 18"/>
              <p:cNvSpPr txBox="1">
                <a:spLocks noChangeArrowheads="1"/>
              </p:cNvSpPr>
              <p:nvPr/>
            </p:nvSpPr>
            <p:spPr bwMode="auto">
              <a:xfrm>
                <a:off x="1142" y="3818"/>
                <a:ext cx="34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/>
                  <a:t>m</a:t>
                </a:r>
                <a:r>
                  <a:rPr lang="en-US" sz="2000" b="1"/>
                  <a:t>g</a:t>
                </a:r>
                <a:endParaRPr lang="en-US" sz="2000" i="1"/>
              </a:p>
            </p:txBody>
          </p:sp>
        </p:grpSp>
      </p:grpSp>
      <p:grpSp>
        <p:nvGrpSpPr>
          <p:cNvPr id="139283" name="Group 19"/>
          <p:cNvGrpSpPr>
            <a:grpSpLocks/>
          </p:cNvGrpSpPr>
          <p:nvPr/>
        </p:nvGrpSpPr>
        <p:grpSpPr bwMode="auto">
          <a:xfrm>
            <a:off x="215901" y="5334000"/>
            <a:ext cx="431800" cy="1249363"/>
            <a:chOff x="182" y="2092"/>
            <a:chExt cx="272" cy="787"/>
          </a:xfrm>
        </p:grpSpPr>
        <p:sp>
          <p:nvSpPr>
            <p:cNvPr id="139284" name="Line 20"/>
            <p:cNvSpPr>
              <a:spLocks noChangeShapeType="1"/>
            </p:cNvSpPr>
            <p:nvPr/>
          </p:nvSpPr>
          <p:spPr bwMode="auto">
            <a:xfrm flipV="1">
              <a:off x="422" y="2092"/>
              <a:ext cx="0" cy="78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285" name="Text Box 21"/>
            <p:cNvSpPr txBox="1">
              <a:spLocks noChangeArrowheads="1"/>
            </p:cNvSpPr>
            <p:nvPr/>
          </p:nvSpPr>
          <p:spPr bwMode="auto">
            <a:xfrm>
              <a:off x="182" y="2350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hlink"/>
                  </a:solidFill>
                </a:rPr>
                <a:t>d</a:t>
              </a:r>
              <a:r>
                <a:rPr lang="en-US" sz="2000" baseline="-25000" dirty="0">
                  <a:solidFill>
                    <a:schemeClr val="hlink"/>
                  </a:solidFill>
                </a:rPr>
                <a:t>1</a:t>
              </a:r>
              <a:endParaRPr lang="en-US" sz="2000" dirty="0">
                <a:solidFill>
                  <a:schemeClr val="hlink"/>
                </a:solidFill>
              </a:endParaRPr>
            </a:p>
          </p:txBody>
        </p:sp>
      </p:grpSp>
      <p:grpSp>
        <p:nvGrpSpPr>
          <p:cNvPr id="139286" name="Group 22"/>
          <p:cNvGrpSpPr>
            <a:grpSpLocks/>
          </p:cNvGrpSpPr>
          <p:nvPr/>
        </p:nvGrpSpPr>
        <p:grpSpPr bwMode="auto">
          <a:xfrm>
            <a:off x="608013" y="4897438"/>
            <a:ext cx="6384925" cy="425450"/>
            <a:chOff x="422" y="1799"/>
            <a:chExt cx="4022" cy="268"/>
          </a:xfrm>
        </p:grpSpPr>
        <p:sp>
          <p:nvSpPr>
            <p:cNvPr id="139287" name="Line 23"/>
            <p:cNvSpPr>
              <a:spLocks noChangeShapeType="1"/>
            </p:cNvSpPr>
            <p:nvPr/>
          </p:nvSpPr>
          <p:spPr bwMode="auto">
            <a:xfrm>
              <a:off x="422" y="2067"/>
              <a:ext cx="4022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288" name="Text Box 24"/>
            <p:cNvSpPr txBox="1">
              <a:spLocks noChangeArrowheads="1"/>
            </p:cNvSpPr>
            <p:nvPr/>
          </p:nvSpPr>
          <p:spPr bwMode="auto">
            <a:xfrm>
              <a:off x="2034" y="1799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hlink"/>
                  </a:solidFill>
                </a:rPr>
                <a:t>d</a:t>
              </a:r>
              <a:r>
                <a:rPr lang="en-US" sz="2000" baseline="-25000">
                  <a:solidFill>
                    <a:schemeClr val="hlink"/>
                  </a:solidFill>
                </a:rPr>
                <a:t>2</a:t>
              </a:r>
              <a:endParaRPr lang="en-US" sz="2000">
                <a:solidFill>
                  <a:schemeClr val="hlink"/>
                </a:solidFill>
              </a:endParaRPr>
            </a:p>
          </p:txBody>
        </p:sp>
      </p:grpSp>
      <p:sp>
        <p:nvSpPr>
          <p:cNvPr id="139290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9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9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48148E-6 L 5.27778E-6 -0.18588 L 0.70661 -0.18588 " pathEditMode="relative" ptsTypes="AAA">
                                      <p:cBhvr>
                                        <p:cTn id="54" dur="50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9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9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9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9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9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9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85800" y="1344613"/>
            <a:ext cx="7772400" cy="55133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 dirty="0">
                <a:solidFill>
                  <a:schemeClr val="accent2"/>
                </a:solidFill>
                <a:cs typeface="Times New Roman" pitchFamily="18" charset="0"/>
              </a:rPr>
              <a:t>Conservative forces</a:t>
            </a:r>
            <a:endParaRPr lang="en-US" sz="2000" dirty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Consider the movement of a ball from the ground to the tabletop via the 6 new displacements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:</a:t>
            </a:r>
          </a:p>
          <a:p>
            <a:pPr eaLnBrk="0" hangingPunct="0">
              <a:spcBef>
                <a:spcPct val="20000"/>
              </a:spcBef>
            </a:pPr>
            <a:r>
              <a:rPr lang="en-US" b="1" dirty="0">
                <a:sym typeface="Symbol" pitchFamily="18" charset="2"/>
              </a:rPr>
              <a:t></a:t>
            </a:r>
            <a:r>
              <a:rPr lang="en-US" dirty="0"/>
              <a:t>Along </a:t>
            </a:r>
            <a:r>
              <a:rPr lang="en-US" b="1" dirty="0"/>
              <a:t>s</a:t>
            </a:r>
            <a:r>
              <a:rPr lang="en-US" baseline="-25000" dirty="0"/>
              <a:t>1</a:t>
            </a:r>
            <a:r>
              <a:rPr lang="en-US" b="1" dirty="0"/>
              <a:t>, s</a:t>
            </a:r>
            <a:r>
              <a:rPr lang="en-US" baseline="-25000" dirty="0"/>
              <a:t>3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/>
              <a:t>s</a:t>
            </a:r>
            <a:r>
              <a:rPr lang="en-US" baseline="-25000" dirty="0"/>
              <a:t>5</a:t>
            </a:r>
            <a:r>
              <a:rPr lang="en-US" b="1" dirty="0"/>
              <a:t> </a:t>
            </a:r>
            <a:r>
              <a:rPr lang="en-US" dirty="0"/>
              <a:t>gravity does total work given by</a:t>
            </a:r>
          </a:p>
          <a:p>
            <a:pPr eaLnBrk="0" hangingPunct="0">
              <a:spcBef>
                <a:spcPct val="20000"/>
              </a:spcBef>
            </a:pPr>
            <a:r>
              <a:rPr lang="en-US" i="1" dirty="0"/>
              <a:t>    W</a:t>
            </a:r>
            <a:r>
              <a:rPr lang="en-US" baseline="-25000" dirty="0"/>
              <a:t>T</a:t>
            </a:r>
            <a:r>
              <a:rPr lang="en-US" i="1" dirty="0"/>
              <a:t> </a:t>
            </a:r>
            <a:r>
              <a:rPr lang="en-US" dirty="0" smtClean="0"/>
              <a:t>= ______________________________________</a:t>
            </a:r>
            <a:endParaRPr lang="en-US" dirty="0"/>
          </a:p>
          <a:p>
            <a:pPr eaLnBrk="0" hangingPunct="0">
              <a:spcBef>
                <a:spcPct val="20000"/>
              </a:spcBef>
            </a:pPr>
            <a:r>
              <a:rPr lang="en-US" b="1" dirty="0">
                <a:sym typeface="Symbol" pitchFamily="18" charset="2"/>
              </a:rPr>
              <a:t></a:t>
            </a:r>
            <a:r>
              <a:rPr lang="en-US" dirty="0"/>
              <a:t>Along </a:t>
            </a:r>
            <a:r>
              <a:rPr lang="en-US" b="1" dirty="0"/>
              <a:t>s</a:t>
            </a:r>
            <a:r>
              <a:rPr lang="en-US" baseline="-25000" dirty="0"/>
              <a:t>2</a:t>
            </a:r>
            <a:r>
              <a:rPr lang="en-US" b="1" dirty="0"/>
              <a:t>, s</a:t>
            </a:r>
            <a:r>
              <a:rPr lang="en-US" baseline="-25000" dirty="0"/>
              <a:t>4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/>
              <a:t>s</a:t>
            </a:r>
            <a:r>
              <a:rPr lang="en-US" baseline="-25000" dirty="0"/>
              <a:t>6</a:t>
            </a:r>
            <a:r>
              <a:rPr lang="en-US" b="1" dirty="0"/>
              <a:t> </a:t>
            </a:r>
            <a:r>
              <a:rPr lang="en-US" dirty="0"/>
              <a:t>gravity does no work. (Why?)</a:t>
            </a:r>
          </a:p>
          <a:p>
            <a:pPr eaLnBrk="0" hangingPunct="0">
              <a:spcBef>
                <a:spcPct val="20000"/>
              </a:spcBef>
            </a:pPr>
            <a:r>
              <a:rPr lang="en-US" b="1" dirty="0">
                <a:sym typeface="Symbol" pitchFamily="18" charset="2"/>
              </a:rPr>
              <a:t></a:t>
            </a:r>
            <a:r>
              <a:rPr lang="en-US" dirty="0"/>
              <a:t>Superimposing </a:t>
            </a:r>
            <a:r>
              <a:rPr lang="en-US" b="1" dirty="0"/>
              <a:t>d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b="1" dirty="0"/>
              <a:t>d</a:t>
            </a:r>
            <a:r>
              <a:rPr lang="en-US" baseline="-25000" dirty="0"/>
              <a:t>2</a:t>
            </a:r>
            <a:r>
              <a:rPr lang="en-US" dirty="0"/>
              <a:t> from the previous path we see that </a:t>
            </a:r>
            <a:r>
              <a:rPr lang="en-US" i="1" dirty="0"/>
              <a:t>W</a:t>
            </a:r>
            <a:r>
              <a:rPr lang="en-US" baseline="-25000" dirty="0"/>
              <a:t>T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dirty="0" smtClean="0"/>
              <a:t>____________________________.</a:t>
            </a:r>
            <a:endParaRPr lang="en-US" dirty="0"/>
          </a:p>
          <a:p>
            <a:pPr eaLnBrk="0" hangingPunct="0">
              <a:spcBef>
                <a:spcPct val="20000"/>
              </a:spcBef>
            </a:pPr>
            <a:r>
              <a:rPr lang="en-US" b="1" dirty="0">
                <a:sym typeface="Symbol" pitchFamily="18" charset="2"/>
              </a:rPr>
              <a:t></a:t>
            </a:r>
            <a:r>
              <a:rPr lang="en-US" dirty="0"/>
              <a:t>This is exactly the same as we got before!</a:t>
            </a:r>
          </a:p>
          <a:p>
            <a:pPr eaLnBrk="0" hangingPunct="0">
              <a:spcBef>
                <a:spcPct val="20000"/>
              </a:spcBef>
            </a:pPr>
            <a:endParaRPr lang="en-US" dirty="0"/>
          </a:p>
          <a:p>
            <a:pPr eaLnBrk="0" hangingPunct="0">
              <a:spcBef>
                <a:spcPct val="65000"/>
              </a:spcBef>
            </a:pPr>
            <a:r>
              <a:rPr lang="en-US" b="1" dirty="0">
                <a:sym typeface="Symbol" pitchFamily="18" charset="2"/>
              </a:rPr>
              <a:t>           </a:t>
            </a:r>
            <a:r>
              <a:rPr lang="en-US" dirty="0"/>
              <a:t>We note that </a:t>
            </a:r>
            <a:r>
              <a:rPr lang="en-US" dirty="0" smtClean="0">
                <a:solidFill>
                  <a:schemeClr val="hlink"/>
                </a:solidFill>
              </a:rPr>
              <a:t>________________                       </a:t>
            </a:r>
            <a:r>
              <a:rPr lang="en-US" dirty="0">
                <a:solidFill>
                  <a:schemeClr val="hlink"/>
                </a:solidFill>
              </a:rPr>
              <a:t>	</a:t>
            </a:r>
            <a:r>
              <a:rPr lang="en-US" dirty="0" smtClean="0">
                <a:solidFill>
                  <a:schemeClr val="hlink"/>
                </a:solidFill>
              </a:rPr>
              <a:t>____________________________                    </a:t>
            </a:r>
            <a:r>
              <a:rPr lang="en-US" dirty="0">
                <a:solidFill>
                  <a:schemeClr val="hlink"/>
                </a:solidFill>
              </a:rPr>
              <a:t>	</a:t>
            </a:r>
            <a:r>
              <a:rPr lang="en-US" dirty="0" smtClean="0">
                <a:solidFill>
                  <a:schemeClr val="hlink"/>
                </a:solidFill>
              </a:rPr>
              <a:t>____________________________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141317" name="Group 5"/>
          <p:cNvGrpSpPr>
            <a:grpSpLocks/>
          </p:cNvGrpSpPr>
          <p:nvPr/>
        </p:nvGrpSpPr>
        <p:grpSpPr bwMode="auto">
          <a:xfrm>
            <a:off x="6645275" y="5575300"/>
            <a:ext cx="2163763" cy="1282700"/>
            <a:chOff x="4186" y="3512"/>
            <a:chExt cx="1363" cy="808"/>
          </a:xfrm>
        </p:grpSpPr>
        <p:sp>
          <p:nvSpPr>
            <p:cNvPr id="141318" name="Rectangle 6"/>
            <p:cNvSpPr>
              <a:spLocks noChangeArrowheads="1"/>
            </p:cNvSpPr>
            <p:nvPr/>
          </p:nvSpPr>
          <p:spPr bwMode="auto">
            <a:xfrm>
              <a:off x="4310" y="3592"/>
              <a:ext cx="56" cy="728"/>
            </a:xfrm>
            <a:prstGeom prst="rect">
              <a:avLst/>
            </a:pr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19" name="Rectangle 7"/>
            <p:cNvSpPr>
              <a:spLocks noChangeArrowheads="1"/>
            </p:cNvSpPr>
            <p:nvPr/>
          </p:nvSpPr>
          <p:spPr bwMode="auto">
            <a:xfrm>
              <a:off x="5395" y="3592"/>
              <a:ext cx="56" cy="728"/>
            </a:xfrm>
            <a:prstGeom prst="rect">
              <a:avLst/>
            </a:pr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20" name="Rectangle 8"/>
            <p:cNvSpPr>
              <a:spLocks noChangeArrowheads="1"/>
            </p:cNvSpPr>
            <p:nvPr/>
          </p:nvSpPr>
          <p:spPr bwMode="auto">
            <a:xfrm>
              <a:off x="4186" y="3512"/>
              <a:ext cx="1363" cy="87"/>
            </a:xfrm>
            <a:prstGeom prst="rect">
              <a:avLst/>
            </a:pr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132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725" y="6381750"/>
            <a:ext cx="48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1322" name="Group 10"/>
          <p:cNvGrpSpPr>
            <a:grpSpLocks/>
          </p:cNvGrpSpPr>
          <p:nvPr/>
        </p:nvGrpSpPr>
        <p:grpSpPr bwMode="auto">
          <a:xfrm>
            <a:off x="334963" y="6380163"/>
            <a:ext cx="898525" cy="731837"/>
            <a:chOff x="923" y="3607"/>
            <a:chExt cx="566" cy="461"/>
          </a:xfrm>
        </p:grpSpPr>
        <p:pic>
          <p:nvPicPr>
            <p:cNvPr id="141323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3" y="3607"/>
              <a:ext cx="30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1324" name="Group 12"/>
            <p:cNvGrpSpPr>
              <a:grpSpLocks/>
            </p:cNvGrpSpPr>
            <p:nvPr/>
          </p:nvGrpSpPr>
          <p:grpSpPr bwMode="auto">
            <a:xfrm>
              <a:off x="1075" y="3744"/>
              <a:ext cx="414" cy="324"/>
              <a:chOff x="1075" y="3744"/>
              <a:chExt cx="414" cy="324"/>
            </a:xfrm>
          </p:grpSpPr>
          <p:sp>
            <p:nvSpPr>
              <p:cNvPr id="141325" name="Line 13"/>
              <p:cNvSpPr>
                <a:spLocks noChangeShapeType="1"/>
              </p:cNvSpPr>
              <p:nvPr/>
            </p:nvSpPr>
            <p:spPr bwMode="auto">
              <a:xfrm>
                <a:off x="1075" y="3744"/>
                <a:ext cx="0" cy="29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6" name="Text Box 14"/>
              <p:cNvSpPr txBox="1">
                <a:spLocks noChangeArrowheads="1"/>
              </p:cNvSpPr>
              <p:nvPr/>
            </p:nvSpPr>
            <p:spPr bwMode="auto">
              <a:xfrm>
                <a:off x="1142" y="3818"/>
                <a:ext cx="34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/>
                  <a:t>m</a:t>
                </a:r>
                <a:r>
                  <a:rPr lang="en-US" sz="2000" b="1"/>
                  <a:t>g</a:t>
                </a:r>
                <a:endParaRPr lang="en-US" sz="2000" i="1"/>
              </a:p>
            </p:txBody>
          </p:sp>
        </p:grpSp>
      </p:grpSp>
      <p:grpSp>
        <p:nvGrpSpPr>
          <p:cNvPr id="141327" name="Group 15"/>
          <p:cNvGrpSpPr>
            <a:grpSpLocks/>
          </p:cNvGrpSpPr>
          <p:nvPr/>
        </p:nvGrpSpPr>
        <p:grpSpPr bwMode="auto">
          <a:xfrm>
            <a:off x="196850" y="6019800"/>
            <a:ext cx="417513" cy="593725"/>
            <a:chOff x="124" y="3792"/>
            <a:chExt cx="263" cy="374"/>
          </a:xfrm>
        </p:grpSpPr>
        <p:sp>
          <p:nvSpPr>
            <p:cNvPr id="141328" name="Line 16"/>
            <p:cNvSpPr>
              <a:spLocks noChangeShapeType="1"/>
            </p:cNvSpPr>
            <p:nvPr/>
          </p:nvSpPr>
          <p:spPr bwMode="auto">
            <a:xfrm flipV="1">
              <a:off x="365" y="3792"/>
              <a:ext cx="0" cy="37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29" name="Text Box 17"/>
            <p:cNvSpPr txBox="1">
              <a:spLocks noChangeArrowheads="1"/>
            </p:cNvSpPr>
            <p:nvPr/>
          </p:nvSpPr>
          <p:spPr bwMode="auto">
            <a:xfrm>
              <a:off x="124" y="3838"/>
              <a:ext cx="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s</a:t>
              </a:r>
              <a:r>
                <a:rPr lang="en-US" sz="2000" b="1" baseline="-25000">
                  <a:solidFill>
                    <a:schemeClr val="accent2"/>
                  </a:solidFill>
                </a:rPr>
                <a:t>1</a:t>
              </a: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41330" name="Group 18"/>
          <p:cNvGrpSpPr>
            <a:grpSpLocks/>
          </p:cNvGrpSpPr>
          <p:nvPr/>
        </p:nvGrpSpPr>
        <p:grpSpPr bwMode="auto">
          <a:xfrm>
            <a:off x="579438" y="5635625"/>
            <a:ext cx="762000" cy="396875"/>
            <a:chOff x="365" y="3550"/>
            <a:chExt cx="480" cy="250"/>
          </a:xfrm>
        </p:grpSpPr>
        <p:sp>
          <p:nvSpPr>
            <p:cNvPr id="141331" name="Line 19"/>
            <p:cNvSpPr>
              <a:spLocks noChangeShapeType="1"/>
            </p:cNvSpPr>
            <p:nvPr/>
          </p:nvSpPr>
          <p:spPr bwMode="auto">
            <a:xfrm>
              <a:off x="365" y="3792"/>
              <a:ext cx="48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32" name="Text Box 20"/>
            <p:cNvSpPr txBox="1">
              <a:spLocks noChangeArrowheads="1"/>
            </p:cNvSpPr>
            <p:nvPr/>
          </p:nvSpPr>
          <p:spPr bwMode="auto">
            <a:xfrm>
              <a:off x="383" y="3550"/>
              <a:ext cx="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s</a:t>
              </a:r>
              <a:r>
                <a:rPr lang="en-US" sz="2000" b="1" baseline="-25000">
                  <a:solidFill>
                    <a:schemeClr val="accent2"/>
                  </a:solidFill>
                </a:rPr>
                <a:t>2</a:t>
              </a: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41333" name="Group 21"/>
          <p:cNvGrpSpPr>
            <a:grpSpLocks/>
          </p:cNvGrpSpPr>
          <p:nvPr/>
        </p:nvGrpSpPr>
        <p:grpSpPr bwMode="auto">
          <a:xfrm>
            <a:off x="958850" y="5573713"/>
            <a:ext cx="417513" cy="446087"/>
            <a:chOff x="604" y="3511"/>
            <a:chExt cx="263" cy="281"/>
          </a:xfrm>
        </p:grpSpPr>
        <p:sp>
          <p:nvSpPr>
            <p:cNvPr id="141334" name="Line 22"/>
            <p:cNvSpPr>
              <a:spLocks noChangeShapeType="1"/>
            </p:cNvSpPr>
            <p:nvPr/>
          </p:nvSpPr>
          <p:spPr bwMode="auto">
            <a:xfrm flipV="1">
              <a:off x="843" y="3533"/>
              <a:ext cx="0" cy="2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35" name="Text Box 23"/>
            <p:cNvSpPr txBox="1">
              <a:spLocks noChangeArrowheads="1"/>
            </p:cNvSpPr>
            <p:nvPr/>
          </p:nvSpPr>
          <p:spPr bwMode="auto">
            <a:xfrm>
              <a:off x="604" y="3511"/>
              <a:ext cx="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s</a:t>
              </a:r>
              <a:r>
                <a:rPr lang="en-US" sz="2000" b="1" baseline="-25000">
                  <a:solidFill>
                    <a:schemeClr val="accent2"/>
                  </a:solidFill>
                </a:rPr>
                <a:t>3</a:t>
              </a: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41336" name="Group 24"/>
          <p:cNvGrpSpPr>
            <a:grpSpLocks/>
          </p:cNvGrpSpPr>
          <p:nvPr/>
        </p:nvGrpSpPr>
        <p:grpSpPr bwMode="auto">
          <a:xfrm>
            <a:off x="1339850" y="5187950"/>
            <a:ext cx="4100513" cy="422275"/>
            <a:chOff x="844" y="3268"/>
            <a:chExt cx="2583" cy="266"/>
          </a:xfrm>
        </p:grpSpPr>
        <p:sp>
          <p:nvSpPr>
            <p:cNvPr id="141337" name="Line 25"/>
            <p:cNvSpPr>
              <a:spLocks noChangeShapeType="1"/>
            </p:cNvSpPr>
            <p:nvPr/>
          </p:nvSpPr>
          <p:spPr bwMode="auto">
            <a:xfrm>
              <a:off x="844" y="3534"/>
              <a:ext cx="2583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38" name="Text Box 26"/>
            <p:cNvSpPr txBox="1">
              <a:spLocks noChangeArrowheads="1"/>
            </p:cNvSpPr>
            <p:nvPr/>
          </p:nvSpPr>
          <p:spPr bwMode="auto">
            <a:xfrm>
              <a:off x="1574" y="3268"/>
              <a:ext cx="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s</a:t>
              </a:r>
              <a:r>
                <a:rPr lang="en-US" sz="2000" b="1" baseline="-25000">
                  <a:solidFill>
                    <a:schemeClr val="accent2"/>
                  </a:solidFill>
                </a:rPr>
                <a:t>4</a:t>
              </a: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41339" name="Group 27"/>
          <p:cNvGrpSpPr>
            <a:grpSpLocks/>
          </p:cNvGrpSpPr>
          <p:nvPr/>
        </p:nvGrpSpPr>
        <p:grpSpPr bwMode="auto">
          <a:xfrm>
            <a:off x="5008563" y="5173663"/>
            <a:ext cx="430212" cy="434975"/>
            <a:chOff x="3155" y="3259"/>
            <a:chExt cx="271" cy="274"/>
          </a:xfrm>
        </p:grpSpPr>
        <p:sp>
          <p:nvSpPr>
            <p:cNvPr id="141340" name="Line 28"/>
            <p:cNvSpPr>
              <a:spLocks noChangeShapeType="1"/>
            </p:cNvSpPr>
            <p:nvPr/>
          </p:nvSpPr>
          <p:spPr bwMode="auto">
            <a:xfrm flipV="1">
              <a:off x="3426" y="3331"/>
              <a:ext cx="0" cy="20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41" name="Text Box 29"/>
            <p:cNvSpPr txBox="1">
              <a:spLocks noChangeArrowheads="1"/>
            </p:cNvSpPr>
            <p:nvPr/>
          </p:nvSpPr>
          <p:spPr bwMode="auto">
            <a:xfrm>
              <a:off x="3155" y="3259"/>
              <a:ext cx="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s</a:t>
              </a:r>
              <a:r>
                <a:rPr lang="en-US" sz="2000" b="1" baseline="-25000">
                  <a:solidFill>
                    <a:schemeClr val="accent2"/>
                  </a:solidFill>
                </a:rPr>
                <a:t>5</a:t>
              </a: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41342" name="Group 30"/>
          <p:cNvGrpSpPr>
            <a:grpSpLocks/>
          </p:cNvGrpSpPr>
          <p:nvPr/>
        </p:nvGrpSpPr>
        <p:grpSpPr bwMode="auto">
          <a:xfrm>
            <a:off x="5440363" y="4887913"/>
            <a:ext cx="1570037" cy="400050"/>
            <a:chOff x="3427" y="3079"/>
            <a:chExt cx="989" cy="252"/>
          </a:xfrm>
        </p:grpSpPr>
        <p:sp>
          <p:nvSpPr>
            <p:cNvPr id="141343" name="Line 31"/>
            <p:cNvSpPr>
              <a:spLocks noChangeShapeType="1"/>
            </p:cNvSpPr>
            <p:nvPr/>
          </p:nvSpPr>
          <p:spPr bwMode="auto">
            <a:xfrm>
              <a:off x="3427" y="3331"/>
              <a:ext cx="989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44" name="Text Box 32"/>
            <p:cNvSpPr txBox="1">
              <a:spLocks noChangeArrowheads="1"/>
            </p:cNvSpPr>
            <p:nvPr/>
          </p:nvSpPr>
          <p:spPr bwMode="auto">
            <a:xfrm>
              <a:off x="3801" y="3079"/>
              <a:ext cx="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s</a:t>
              </a:r>
              <a:r>
                <a:rPr lang="en-US" sz="2000" b="1" baseline="-25000">
                  <a:solidFill>
                    <a:schemeClr val="accent2"/>
                  </a:solidFill>
                </a:rPr>
                <a:t>6</a:t>
              </a: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41345" name="Group 33"/>
          <p:cNvGrpSpPr>
            <a:grpSpLocks/>
          </p:cNvGrpSpPr>
          <p:nvPr/>
        </p:nvGrpSpPr>
        <p:grpSpPr bwMode="auto">
          <a:xfrm>
            <a:off x="200026" y="5334000"/>
            <a:ext cx="431800" cy="1249363"/>
            <a:chOff x="172" y="2092"/>
            <a:chExt cx="272" cy="787"/>
          </a:xfrm>
        </p:grpSpPr>
        <p:sp>
          <p:nvSpPr>
            <p:cNvPr id="141346" name="Line 34"/>
            <p:cNvSpPr>
              <a:spLocks noChangeShapeType="1"/>
            </p:cNvSpPr>
            <p:nvPr/>
          </p:nvSpPr>
          <p:spPr bwMode="auto">
            <a:xfrm flipV="1">
              <a:off x="422" y="2092"/>
              <a:ext cx="0" cy="78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47" name="Text Box 35"/>
            <p:cNvSpPr txBox="1">
              <a:spLocks noChangeArrowheads="1"/>
            </p:cNvSpPr>
            <p:nvPr/>
          </p:nvSpPr>
          <p:spPr bwMode="auto">
            <a:xfrm>
              <a:off x="172" y="2322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hlink"/>
                  </a:solidFill>
                </a:rPr>
                <a:t>d</a:t>
              </a:r>
              <a:r>
                <a:rPr lang="en-US" sz="2000" b="1" baseline="-25000" dirty="0">
                  <a:solidFill>
                    <a:schemeClr val="hlink"/>
                  </a:solidFill>
                </a:rPr>
                <a:t>1</a:t>
              </a:r>
              <a:endParaRPr lang="en-US" sz="2000" b="1" dirty="0">
                <a:solidFill>
                  <a:schemeClr val="hlink"/>
                </a:solidFill>
              </a:endParaRPr>
            </a:p>
          </p:txBody>
        </p:sp>
      </p:grpSp>
      <p:grpSp>
        <p:nvGrpSpPr>
          <p:cNvPr id="141348" name="Group 36"/>
          <p:cNvGrpSpPr>
            <a:grpSpLocks/>
          </p:cNvGrpSpPr>
          <p:nvPr/>
        </p:nvGrpSpPr>
        <p:grpSpPr bwMode="auto">
          <a:xfrm>
            <a:off x="608013" y="4897438"/>
            <a:ext cx="6384925" cy="425450"/>
            <a:chOff x="422" y="1799"/>
            <a:chExt cx="4022" cy="268"/>
          </a:xfrm>
        </p:grpSpPr>
        <p:sp>
          <p:nvSpPr>
            <p:cNvPr id="141349" name="Line 37"/>
            <p:cNvSpPr>
              <a:spLocks noChangeShapeType="1"/>
            </p:cNvSpPr>
            <p:nvPr/>
          </p:nvSpPr>
          <p:spPr bwMode="auto">
            <a:xfrm>
              <a:off x="422" y="2067"/>
              <a:ext cx="4022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50" name="Text Box 38"/>
            <p:cNvSpPr txBox="1">
              <a:spLocks noChangeArrowheads="1"/>
            </p:cNvSpPr>
            <p:nvPr/>
          </p:nvSpPr>
          <p:spPr bwMode="auto">
            <a:xfrm>
              <a:off x="2034" y="1799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hlink"/>
                  </a:solidFill>
                </a:rPr>
                <a:t>d</a:t>
              </a:r>
              <a:r>
                <a:rPr lang="en-US" sz="2000" b="1" baseline="-25000">
                  <a:solidFill>
                    <a:schemeClr val="hlink"/>
                  </a:solidFill>
                </a:rPr>
                <a:t>2</a:t>
              </a:r>
              <a:endParaRPr lang="en-US" sz="2000" b="1">
                <a:solidFill>
                  <a:schemeClr val="hlink"/>
                </a:solidFill>
              </a:endParaRPr>
            </a:p>
          </p:txBody>
        </p:sp>
      </p:grpSp>
      <p:sp>
        <p:nvSpPr>
          <p:cNvPr id="141352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1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1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3.88889E-6 -0.08009 L 0.08177 -0.08009 L 0.08177 -0.13842 L 0.53334 -0.13842 L 0.53334 -0.18865 L 0.7 -0.18865 " pathEditMode="relative" rAng="0" ptsTypes="AAAAAAA">
                                      <p:cBhvr>
                                        <p:cTn id="50" dur="5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1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1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1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685800" y="3778250"/>
            <a:ext cx="7772400" cy="3079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/>
              <a:t>PRACTICE: Show that friction is </a:t>
            </a:r>
            <a:r>
              <a:rPr lang="en-US" i="1" dirty="0"/>
              <a:t>not</a:t>
            </a:r>
            <a:r>
              <a:rPr lang="en-US" dirty="0"/>
              <a:t> conservative.</a:t>
            </a:r>
          </a:p>
          <a:p>
            <a:r>
              <a:rPr lang="en-US" dirty="0">
                <a:sym typeface="Symbol" pitchFamily="18" charset="2"/>
              </a:rPr>
              <a:t>SOLUTION: Suppose you slide a crate across the floor along paths 1 and 2:</a:t>
            </a:r>
          </a:p>
          <a:p>
            <a:r>
              <a:rPr lang="en-US" dirty="0">
                <a:sym typeface="Symbol" pitchFamily="18" charset="2"/>
              </a:rPr>
              <a:t>Clearly the distance along                                             Path 2 is greater than on                                                 Path 1</a:t>
            </a:r>
            <a:r>
              <a:rPr lang="en-US" dirty="0" smtClean="0">
                <a:sym typeface="Symbol" pitchFamily="18" charset="2"/>
              </a:rPr>
              <a:t>.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685800" y="1344613"/>
            <a:ext cx="7772400" cy="24479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i="1" dirty="0">
                <a:solidFill>
                  <a:schemeClr val="accent2"/>
                </a:solidFill>
                <a:cs typeface="Times New Roman" pitchFamily="18" charset="0"/>
              </a:rPr>
              <a:t>Conservative forces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We call any force which does work independent of path a 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________________________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 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Thus the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__________________________________.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Only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_______________________________________ _____________________________________.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5235575" y="56515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A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8207375" y="56515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B</a:t>
            </a:r>
          </a:p>
        </p:txBody>
      </p:sp>
      <p:sp>
        <p:nvSpPr>
          <p:cNvPr id="143368" name="Line 8"/>
          <p:cNvSpPr>
            <a:spLocks noChangeShapeType="1"/>
          </p:cNvSpPr>
          <p:nvPr/>
        </p:nvSpPr>
        <p:spPr bwMode="auto">
          <a:xfrm flipV="1">
            <a:off x="5397500" y="5700713"/>
            <a:ext cx="3017838" cy="9525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486525" y="5675313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Path 1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 rot="16200000">
            <a:off x="4817269" y="5107782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99"/>
                </a:solidFill>
              </a:rPr>
              <a:t>Path 2</a:t>
            </a:r>
          </a:p>
        </p:txBody>
      </p:sp>
      <p:sp>
        <p:nvSpPr>
          <p:cNvPr id="143371" name="Line 11"/>
          <p:cNvSpPr>
            <a:spLocks noChangeShapeType="1"/>
          </p:cNvSpPr>
          <p:nvPr/>
        </p:nvSpPr>
        <p:spPr bwMode="auto">
          <a:xfrm flipV="1">
            <a:off x="5402263" y="4757738"/>
            <a:ext cx="0" cy="950912"/>
          </a:xfrm>
          <a:prstGeom prst="line">
            <a:avLst/>
          </a:prstGeom>
          <a:noFill/>
          <a:ln w="57150" cap="rnd">
            <a:solidFill>
              <a:srgbClr val="D6009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72" name="Line 12"/>
          <p:cNvSpPr>
            <a:spLocks noChangeShapeType="1"/>
          </p:cNvSpPr>
          <p:nvPr/>
        </p:nvSpPr>
        <p:spPr bwMode="auto">
          <a:xfrm flipV="1">
            <a:off x="5400675" y="4799013"/>
            <a:ext cx="2230438" cy="0"/>
          </a:xfrm>
          <a:prstGeom prst="line">
            <a:avLst/>
          </a:prstGeom>
          <a:noFill/>
          <a:ln w="57150" cap="rnd">
            <a:solidFill>
              <a:srgbClr val="D6009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73" name="Line 13"/>
          <p:cNvSpPr>
            <a:spLocks noChangeShapeType="1"/>
          </p:cNvSpPr>
          <p:nvPr/>
        </p:nvSpPr>
        <p:spPr bwMode="auto">
          <a:xfrm flipV="1">
            <a:off x="7559675" y="4791075"/>
            <a:ext cx="17463" cy="457200"/>
          </a:xfrm>
          <a:prstGeom prst="line">
            <a:avLst/>
          </a:prstGeom>
          <a:noFill/>
          <a:ln w="57150" cap="rnd">
            <a:solidFill>
              <a:srgbClr val="D6009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74" name="Line 14"/>
          <p:cNvSpPr>
            <a:spLocks noChangeShapeType="1"/>
          </p:cNvSpPr>
          <p:nvPr/>
        </p:nvSpPr>
        <p:spPr bwMode="auto">
          <a:xfrm flipV="1">
            <a:off x="6508750" y="5243513"/>
            <a:ext cx="1047750" cy="0"/>
          </a:xfrm>
          <a:prstGeom prst="line">
            <a:avLst/>
          </a:prstGeom>
          <a:noFill/>
          <a:ln w="57150" cap="rnd">
            <a:solidFill>
              <a:srgbClr val="D6009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75" name="Line 15"/>
          <p:cNvSpPr>
            <a:spLocks noChangeShapeType="1"/>
          </p:cNvSpPr>
          <p:nvPr/>
        </p:nvSpPr>
        <p:spPr bwMode="auto">
          <a:xfrm flipV="1">
            <a:off x="6502400" y="4406900"/>
            <a:ext cx="2478088" cy="838200"/>
          </a:xfrm>
          <a:prstGeom prst="line">
            <a:avLst/>
          </a:prstGeom>
          <a:noFill/>
          <a:ln w="57150" cap="rnd">
            <a:solidFill>
              <a:srgbClr val="D6009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76" name="Line 16"/>
          <p:cNvSpPr>
            <a:spLocks noChangeShapeType="1"/>
          </p:cNvSpPr>
          <p:nvPr/>
        </p:nvSpPr>
        <p:spPr bwMode="auto">
          <a:xfrm flipV="1">
            <a:off x="8391525" y="4421188"/>
            <a:ext cx="512763" cy="1284287"/>
          </a:xfrm>
          <a:prstGeom prst="line">
            <a:avLst/>
          </a:prstGeom>
          <a:noFill/>
          <a:ln w="57150" cap="rnd">
            <a:solidFill>
              <a:srgbClr val="D6009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78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143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43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143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6" grpId="0"/>
      <p:bldP spid="143367" grpId="0"/>
      <p:bldP spid="143368" grpId="0" animBg="1"/>
      <p:bldP spid="143369" grpId="0"/>
      <p:bldP spid="143370" grpId="0"/>
      <p:bldP spid="143371" grpId="0" animBg="1"/>
      <p:bldP spid="143372" grpId="0" animBg="1"/>
      <p:bldP spid="143373" grpId="0" animBg="1"/>
      <p:bldP spid="143374" grpId="0" animBg="1"/>
      <p:bldP spid="143375" grpId="0" animBg="1"/>
      <p:bldP spid="1433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1861" name="Rectangle 5"/>
              <p:cNvSpPr>
                <a:spLocks noChangeArrowheads="1"/>
              </p:cNvSpPr>
              <p:nvPr/>
            </p:nvSpPr>
            <p:spPr bwMode="auto">
              <a:xfrm>
                <a:off x="688975" y="5232400"/>
                <a:ext cx="7759700" cy="1625600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b="1" i="1" dirty="0" smtClean="0"/>
                  <a:t>FYI</a:t>
                </a:r>
              </a:p>
              <a:p>
                <a:pPr eaLnBrk="0" hangingPunct="0">
                  <a:spcBef>
                    <a:spcPct val="20000"/>
                  </a:spcBef>
                  <a:buFont typeface="Symbol" pitchFamily="18" charset="2"/>
                  <a:buNone/>
                </a:pPr>
                <a:r>
                  <a:rPr lang="en-US" altLang="en-US" dirty="0">
                    <a:sym typeface="Symbol" pitchFamily="18" charset="2"/>
                  </a:rPr>
                  <a:t>Another conservative force that you have seen is the spring force, described by Hooke’s law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______________</m:t>
                    </m:r>
                  </m:oMath>
                </a14:m>
                <a:r>
                  <a:rPr lang="en-US" altLang="en-US" dirty="0">
                    <a:sym typeface="Symbol" pitchFamily="18" charset="2"/>
                  </a:rPr>
                  <a:t>. We already know that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_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____________________________</m:t>
                    </m:r>
                  </m:oMath>
                </a14:m>
                <a:r>
                  <a:rPr lang="en-US" altLang="en-US" dirty="0">
                    <a:sym typeface="Symbol" pitchFamily="18" charset="2"/>
                  </a:rPr>
                  <a:t>for this force.</a:t>
                </a:r>
              </a:p>
            </p:txBody>
          </p:sp>
        </mc:Choice>
        <mc:Fallback xmlns="">
          <p:sp>
            <p:nvSpPr>
              <p:cNvPr id="12186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975" y="5232400"/>
                <a:ext cx="7759700" cy="1625600"/>
              </a:xfrm>
              <a:prstGeom prst="rect">
                <a:avLst/>
              </a:prstGeom>
              <a:blipFill>
                <a:blip r:embed="rId5"/>
                <a:stretch>
                  <a:fillRect l="-1178" t="-2622" r="-1335" b="-89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685800" y="1344613"/>
            <a:ext cx="7772400" cy="3937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 dirty="0">
                <a:solidFill>
                  <a:schemeClr val="accent2"/>
                </a:solidFill>
                <a:cs typeface="Times New Roman" pitchFamily="18" charset="0"/>
              </a:rPr>
              <a:t>Conservative forces</a:t>
            </a:r>
            <a:endParaRPr lang="en-US" sz="2000" dirty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electrostatic force and the gravitational force are both examples of conservative forces.</a:t>
            </a:r>
          </a:p>
          <a:p>
            <a:pPr eaLnBrk="0" hangingPunct="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Thus both forces have potential energy functions, which we will study in Topic 10.2.</a:t>
            </a:r>
          </a:p>
        </p:txBody>
      </p:sp>
      <p:sp>
        <p:nvSpPr>
          <p:cNvPr id="147465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  <p:grpSp>
        <p:nvGrpSpPr>
          <p:cNvPr id="147482" name="Group 26"/>
          <p:cNvGrpSpPr>
            <a:grpSpLocks/>
          </p:cNvGrpSpPr>
          <p:nvPr/>
        </p:nvGrpSpPr>
        <p:grpSpPr bwMode="auto">
          <a:xfrm>
            <a:off x="847725" y="2603500"/>
            <a:ext cx="7464425" cy="822325"/>
            <a:chOff x="534" y="1640"/>
            <a:chExt cx="4702" cy="518"/>
          </a:xfrm>
        </p:grpSpPr>
        <p:sp>
          <p:nvSpPr>
            <p:cNvPr id="147468" name="Text Box 7"/>
            <p:cNvSpPr txBox="1">
              <a:spLocks noChangeArrowheads="1"/>
            </p:cNvSpPr>
            <p:nvPr/>
          </p:nvSpPr>
          <p:spPr bwMode="auto">
            <a:xfrm>
              <a:off x="4006" y="1640"/>
              <a:ext cx="1230" cy="51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Coulomb’s law</a:t>
              </a:r>
            </a:p>
          </p:txBody>
        </p:sp>
        <p:sp>
          <p:nvSpPr>
            <p:cNvPr id="147469" name="Rectangle 8"/>
            <p:cNvSpPr>
              <a:spLocks noChangeArrowheads="1"/>
            </p:cNvSpPr>
            <p:nvPr/>
          </p:nvSpPr>
          <p:spPr bwMode="auto">
            <a:xfrm>
              <a:off x="534" y="1642"/>
              <a:ext cx="4701" cy="51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47725" y="3490913"/>
            <a:ext cx="7464425" cy="830262"/>
            <a:chOff x="510" y="3230"/>
            <a:chExt cx="4702" cy="523"/>
          </a:xfrm>
        </p:grpSpPr>
        <p:sp>
          <p:nvSpPr>
            <p:cNvPr id="147478" name="Text Box 6"/>
            <p:cNvSpPr txBox="1">
              <a:spLocks noChangeArrowheads="1"/>
            </p:cNvSpPr>
            <p:nvPr/>
          </p:nvSpPr>
          <p:spPr bwMode="auto">
            <a:xfrm>
              <a:off x="3924" y="3230"/>
              <a:ext cx="1288" cy="5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universal law of gravitation</a:t>
              </a:r>
            </a:p>
          </p:txBody>
        </p:sp>
        <p:sp>
          <p:nvSpPr>
            <p:cNvPr id="147479" name="Rectangle 7"/>
            <p:cNvSpPr>
              <a:spLocks noChangeArrowheads="1"/>
            </p:cNvSpPr>
            <p:nvPr/>
          </p:nvSpPr>
          <p:spPr bwMode="auto">
            <a:xfrm>
              <a:off x="510" y="3232"/>
              <a:ext cx="4701" cy="51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Courier New" pitchFamily="49" charset="0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7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9507" name="Rectangle 3"/>
              <p:cNvSpPr>
                <a:spLocks noChangeArrowheads="1"/>
              </p:cNvSpPr>
              <p:nvPr/>
            </p:nvSpPr>
            <p:spPr bwMode="auto">
              <a:xfrm>
                <a:off x="685800" y="1344613"/>
                <a:ext cx="7772400" cy="5513387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i="1" dirty="0">
                    <a:solidFill>
                      <a:schemeClr val="accent2"/>
                    </a:solidFill>
                    <a:cs typeface="Times New Roman" pitchFamily="18" charset="0"/>
                  </a:rPr>
                  <a:t>Force fields</a:t>
                </a:r>
                <a:endParaRPr lang="en-US" sz="2000" dirty="0">
                  <a:solidFill>
                    <a:srgbClr val="000000"/>
                  </a:solidFill>
                  <a:latin typeface="Courier New" pitchFamily="49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You have already been introduced to the concept of the </a:t>
                </a:r>
                <a:r>
                  <a:rPr lang="en-US" b="1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______________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,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in both Topic 5.1 and Topic 6.2. 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The force laws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𝐹</m:t>
                        </m:r>
                      </m:e>
                      <m:sub>
                        <m:r>
                          <a:rPr lang="en-US" altLang="en-US" sz="20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𝑒</m:t>
                        </m:r>
                      </m:sub>
                    </m:sSub>
                    <m:r>
                      <a:rPr lang="en-US" altLang="en-US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20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  <m:sSub>
                          <m:sSubPr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𝐹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𝑔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=–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𝐺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sym typeface="Symbol" pitchFamily="18" charset="2"/>
                  </a:rPr>
                  <a:t> were </a:t>
                </a:r>
                <a:r>
                  <a:rPr lang="en-US" dirty="0">
                    <a:sym typeface="Symbol" pitchFamily="18" charset="2"/>
                  </a:rPr>
                  <a:t>first developed as action-at-a-distance phenomena.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dirty="0">
                    <a:sym typeface="Symbol" pitchFamily="18" charset="2"/>
                  </a:rPr>
                  <a:t>Due to the finite speed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𝑐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) of the force signal required of the special theory of relativity, the </a:t>
                </a:r>
                <a:r>
                  <a:rPr lang="en-US" b="1" dirty="0" smtClean="0">
                    <a:sym typeface="Symbol" pitchFamily="18" charset="2"/>
                  </a:rPr>
                  <a:t>________ ________________________________________________________________________________________</a:t>
                </a:r>
                <a:endParaRPr lang="en-US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dirty="0">
                    <a:sym typeface="Symbol" pitchFamily="18" charset="2"/>
                  </a:rPr>
                  <a:t>In the </a:t>
                </a:r>
                <a:r>
                  <a:rPr lang="en-US" b="1" dirty="0" smtClean="0">
                    <a:sym typeface="Symbol" pitchFamily="18" charset="2"/>
                  </a:rPr>
                  <a:t>___________</a:t>
                </a:r>
                <a:r>
                  <a:rPr lang="en-US" dirty="0" smtClean="0">
                    <a:sym typeface="Symbol" pitchFamily="18" charset="2"/>
                  </a:rPr>
                  <a:t>, </a:t>
                </a:r>
                <a:r>
                  <a:rPr lang="en-US" dirty="0">
                    <a:sym typeface="Symbol" pitchFamily="18" charset="2"/>
                  </a:rPr>
                  <a:t>we imagine charges and masses as capable of </a:t>
                </a:r>
                <a:r>
                  <a:rPr lang="en-US" dirty="0" smtClean="0">
                    <a:sym typeface="Symbol" pitchFamily="18" charset="2"/>
                  </a:rPr>
                  <a:t>_________________________________ due </a:t>
                </a:r>
                <a:r>
                  <a:rPr lang="en-US" dirty="0">
                    <a:sym typeface="Symbol" pitchFamily="18" charset="2"/>
                  </a:rPr>
                  <a:t>to their presence, and other charges and masses </a:t>
                </a:r>
                <a:r>
                  <a:rPr lang="en-US" dirty="0" smtClean="0">
                    <a:sym typeface="Symbol" pitchFamily="18" charset="2"/>
                  </a:rPr>
                  <a:t>___________________________________________</a:t>
                </a:r>
                <a:r>
                  <a:rPr lang="en-US" i="1" dirty="0" smtClean="0">
                    <a:cs typeface="Courier New" pitchFamily="49" charset="0"/>
                    <a:sym typeface="Symbol" pitchFamily="18" charset="2"/>
                  </a:rPr>
                  <a:t>, 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and not the actual source of that curvature.</a:t>
                </a:r>
                <a:endParaRPr 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950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44613"/>
                <a:ext cx="7772400" cy="5513387"/>
              </a:xfrm>
              <a:prstGeom prst="rect">
                <a:avLst/>
              </a:prstGeom>
              <a:blipFill>
                <a:blip r:embed="rId5"/>
                <a:stretch>
                  <a:fillRect l="-1255" t="-1217" r="-1176" b="-243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508" name="Rectangle 118"/>
          <p:cNvSpPr>
            <a:spLocks noChangeArrowheads="1"/>
          </p:cNvSpPr>
          <p:nvPr/>
        </p:nvSpPr>
        <p:spPr bwMode="auto">
          <a:xfrm>
            <a:off x="685800" y="409575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800" b="1">
                <a:solidFill>
                  <a:schemeClr val="tx2"/>
                </a:solidFill>
              </a:rPr>
              <a:t>Topic 10: Fields - AHL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/>
              <a:t>10.1 – Describing fields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12619</TotalTime>
  <Words>2386</Words>
  <Application>Microsoft Office PowerPoint</Application>
  <PresentationFormat>On-screen Show (4:3)</PresentationFormat>
  <Paragraphs>334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Cambria Math</vt:lpstr>
      <vt:lpstr>Courier New</vt:lpstr>
      <vt:lpstr>Segoe UI</vt:lpstr>
      <vt:lpstr>Symbol</vt:lpstr>
      <vt:lpstr>Times New Roman</vt:lpstr>
      <vt:lpstr>Default Design</vt:lpstr>
      <vt:lpstr>Topic 10: Fields - AHL 10.1 – Describing fields</vt:lpstr>
      <vt:lpstr>Topic 10: Fields - AHL 10.1 – Describing fields</vt:lpstr>
      <vt:lpstr>Topic 10: Fields - AHL 10.1 – Describing fields</vt:lpstr>
      <vt:lpstr>Topic 10: Fields - AHL 10.1 – Describing fields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Bay View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Nico G</cp:lastModifiedBy>
  <cp:revision>983</cp:revision>
  <cp:lastPrinted>2018-02-27T08:22:36Z</cp:lastPrinted>
  <dcterms:created xsi:type="dcterms:W3CDTF">2006-01-31T23:43:34Z</dcterms:created>
  <dcterms:modified xsi:type="dcterms:W3CDTF">2018-02-27T23:23:33Z</dcterms:modified>
</cp:coreProperties>
</file>