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5" r:id="rId2"/>
    <p:sldId id="326" r:id="rId3"/>
    <p:sldId id="305" r:id="rId4"/>
    <p:sldId id="327" r:id="rId5"/>
    <p:sldId id="306" r:id="rId6"/>
    <p:sldId id="307" r:id="rId7"/>
    <p:sldId id="328" r:id="rId8"/>
    <p:sldId id="291" r:id="rId9"/>
    <p:sldId id="292" r:id="rId10"/>
    <p:sldId id="294" r:id="rId11"/>
    <p:sldId id="282" r:id="rId12"/>
    <p:sldId id="283" r:id="rId13"/>
    <p:sldId id="284" r:id="rId14"/>
    <p:sldId id="279" r:id="rId15"/>
    <p:sldId id="280" r:id="rId16"/>
    <p:sldId id="285" r:id="rId17"/>
    <p:sldId id="296" r:id="rId18"/>
    <p:sldId id="323" r:id="rId19"/>
    <p:sldId id="297" r:id="rId20"/>
    <p:sldId id="298" r:id="rId21"/>
    <p:sldId id="300" r:id="rId22"/>
    <p:sldId id="301" r:id="rId23"/>
    <p:sldId id="303" r:id="rId24"/>
    <p:sldId id="304" r:id="rId25"/>
    <p:sldId id="299" r:id="rId26"/>
    <p:sldId id="316" r:id="rId27"/>
    <p:sldId id="317" r:id="rId28"/>
    <p:sldId id="302" r:id="rId29"/>
    <p:sldId id="309" r:id="rId30"/>
    <p:sldId id="311" r:id="rId31"/>
    <p:sldId id="310" r:id="rId32"/>
    <p:sldId id="312" r:id="rId33"/>
    <p:sldId id="329" r:id="rId34"/>
    <p:sldId id="330" r:id="rId35"/>
    <p:sldId id="331" r:id="rId36"/>
    <p:sldId id="313" r:id="rId37"/>
    <p:sldId id="314" r:id="rId38"/>
    <p:sldId id="318" r:id="rId39"/>
    <p:sldId id="319" r:id="rId40"/>
    <p:sldId id="320" r:id="rId41"/>
    <p:sldId id="321" r:id="rId42"/>
    <p:sldId id="324" r:id="rId43"/>
    <p:sldId id="325" r:id="rId44"/>
    <p:sldId id="315" r:id="rId45"/>
    <p:sldId id="322" r:id="rId4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66FF33"/>
    <a:srgbClr val="DDDDDD"/>
    <a:srgbClr val="FFFF00"/>
    <a:srgbClr val="FFFFCC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80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FB49F0A-1836-4869-9270-CD193EB3EDDA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B04FD58-4300-4A6E-8E8B-60F593E5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9FA158-9C95-400C-87D6-5CBCEA7B4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484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79F534-C422-42CD-976C-D16EE5C4B84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524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5B1B73-4236-49A8-9680-B3D81D182D4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3146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91801B-D2A5-48A6-B6E4-11A5AD8E853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91760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02E332-6BC2-4FF1-B2F3-9B11FA80F400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5478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3FFA80-97E5-463C-94F5-CE2BB92D6CC3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3428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B53E98-8383-44B6-AB0E-9D285A78B0B6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049353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419CA9-61DB-4906-81D1-6152EEEC838B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31452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7F6C6C-C3BF-48C3-9141-CE3E9A6CADB4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80171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01F5D8-81D1-438D-B669-5751EC28DA65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57925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3029F0A1-16CF-4E27-85BE-07E8856F9449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37507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8D24E-C713-49C4-94DF-748B9D5B9A2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7911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3380523B-0031-4E4F-BAA7-44EC425B656A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90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15D062-6E5F-42CD-9495-0FA2BCC86AA0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12856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C7748D-AAC6-4290-BAA3-931C39C65FC8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17448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0A6B4F-1D80-4B8D-A737-F89881FAEAB9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69004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A88728-68F6-4B6E-BA49-C801E6627620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97611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986801-2F80-41AC-BEFE-80D1CC61536C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97726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2E8F86-4BAD-4325-90F1-134CE6E080EB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86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9EB56516-6176-4D59-8B18-3C2C8CE85ED3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09713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AA56CE84-C1A0-44EF-949C-82B337EC4469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42502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338AB3-6267-4B21-B00C-AF23ED24F258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787031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41DDBCD3-F324-4824-8727-C269D20536C0}" type="slidenum">
              <a:rPr lang="en-US" altLang="en-US" sz="1200"/>
              <a:pPr algn="r"/>
              <a:t>29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4843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78F2EC9D-A141-4B9D-8167-9B2C6F99D8B8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7369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7FE72AFD-67E1-4C09-B8B5-AA30B08ACD85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66529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0F1C6CBF-4F72-477E-BEE6-DC5C61D00212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87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73124752-4DA7-45C7-9CB6-ACB57AF5A37F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72268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785BE4C6-3953-4FC2-A304-73E4C89A4164}" type="slidenum">
              <a:rPr lang="en-US" altLang="en-US" sz="1200"/>
              <a:pPr algn="r"/>
              <a:t>33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283188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5DE5B21E-0A5A-4923-8D14-DEF9A955DC0C}" type="slidenum">
              <a:rPr lang="en-US" altLang="en-US" sz="1200"/>
              <a:pPr algn="r"/>
              <a:t>34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2594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BE81A76F-CC37-44F2-994B-AC17F9525A96}" type="slidenum">
              <a:rPr lang="en-US" altLang="en-US" sz="1200"/>
              <a:pPr algn="r"/>
              <a:t>35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80565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F1AD054F-DADC-4F39-9FF3-5006044F5111}" type="slidenum">
              <a:rPr lang="en-US" altLang="en-US" sz="1200"/>
              <a:pPr algn="r"/>
              <a:t>36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26270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C9F07164-B80A-4FBF-B44F-23D1EC62A743}" type="slidenum">
              <a:rPr lang="en-US" altLang="en-US" sz="1200"/>
              <a:pPr algn="r"/>
              <a:t>37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16304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70A65682-3DDB-441E-8248-EFBF17EEF72B}" type="slidenum">
              <a:rPr lang="en-US" altLang="en-US" sz="1200"/>
              <a:pPr algn="r"/>
              <a:t>38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46506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62515B2B-0AF8-487E-B14A-A73CB1E2E5E1}" type="slidenum">
              <a:rPr lang="en-US" altLang="en-US" sz="1200"/>
              <a:pPr algn="r"/>
              <a:t>39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8914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90430365-5114-48FA-B5D9-986EC17B0FD3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702889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A25B6CD6-EE27-465E-9A84-5B9AFDBB1993}" type="slidenum">
              <a:rPr lang="en-US" altLang="en-US" sz="1200"/>
              <a:pPr algn="r"/>
              <a:t>40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761330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8B016F9A-B590-4825-BACC-53251DE7BFC5}" type="slidenum">
              <a:rPr lang="en-US" altLang="en-US" sz="1200"/>
              <a:pPr algn="r"/>
              <a:t>41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70438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481DD2C8-8FDF-4D30-91E1-4073F0368B58}" type="slidenum">
              <a:rPr lang="en-US" altLang="en-US" sz="1200"/>
              <a:pPr algn="r"/>
              <a:t>42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971428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E0D84AE5-24E8-43BA-96C4-13BD8292F7CB}" type="slidenum">
              <a:rPr lang="en-US" altLang="en-US" sz="1200"/>
              <a:pPr algn="r"/>
              <a:t>43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025857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C5157AE0-5FEF-44F1-B6B0-1F91AD783C24}" type="slidenum">
              <a:rPr lang="en-US" altLang="en-US" sz="1200"/>
              <a:pPr algn="r"/>
              <a:t>44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425932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DCEE6679-3677-41E7-8E08-808D41A28324}" type="slidenum">
              <a:rPr lang="en-US" altLang="en-US" sz="1200"/>
              <a:pPr algn="r"/>
              <a:t>45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9646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F6CFE896-2C94-4787-8CBC-DF6797B11904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7919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7970775E-06AD-48D9-B234-E62021AB1CED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8888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21309FB2-2CAA-4F08-B6CC-57188FD19B2B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3800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BE2640-F117-4460-B91C-7BDCC701F236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01110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DDBA7E-BBF8-4F8D-BEFD-A64911B5F417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5691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BE44-2EA8-4614-AB69-5CF234FBD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A1E5-8ABB-49D5-B899-43649521F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84B9-85EE-4C95-936F-4C77021A0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F75E-55A6-4890-BD37-38D8266A9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663E-E0AF-4068-9E64-1FCA0E1B1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3775-55AA-47A6-BCEF-5E996C6C7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C53F-E90A-4C83-84C1-7C01CECBD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E6B4-1675-41E4-8B2C-CCFA17286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34B7-F8DA-4D25-B764-8F7EA942F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8631-A0B0-43ED-8241-09E6EA75D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CBD9-BA41-4A44-85DB-DDF37D607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2BD3F35-B842-4E84-B134-D10E6EA02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s.ungrounded.net/525000/525347_scale_of_universe_ng.swf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2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audio" Target="../media/audio1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3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0208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Essential idea: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	</a:t>
            </a:r>
            <a:r>
              <a:rPr lang="en-US" altLang="en-US"/>
              <a:t>Since 1948, the </a:t>
            </a:r>
            <a:r>
              <a:rPr lang="en-US" altLang="en-US" i="1"/>
              <a:t>Système International d’Unités</a:t>
            </a:r>
            <a:r>
              <a:rPr lang="en-US" altLang="en-US"/>
              <a:t> (SI) has been used as the preferred language of science and technology across the globe and reflects current best measurement practice.</a:t>
            </a:r>
            <a:endParaRPr lang="en-US" altLang="en-US" b="1"/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The physics we will study this year and next was pioneered by the following four individuals: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Other greats will be introduced when the time comes.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177159" name="Picture 7" descr="galileo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71513" y="2997200"/>
            <a:ext cx="19510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77863" y="5183188"/>
            <a:ext cx="113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Galileo</a:t>
            </a:r>
          </a:p>
        </p:txBody>
      </p:sp>
      <p:pic>
        <p:nvPicPr>
          <p:cNvPr id="177161" name="Picture 9" descr="newton"/>
          <p:cNvPicPr>
            <a:picLocks noChangeAspect="1" noChangeArrowheads="1"/>
          </p:cNvPicPr>
          <p:nvPr/>
        </p:nvPicPr>
        <p:blipFill>
          <a:blip r:embed="rId6" cstate="print">
            <a:lum bright="16000" contrast="16000"/>
            <a:grayscl/>
          </a:blip>
          <a:srcRect/>
          <a:stretch>
            <a:fillRect/>
          </a:stretch>
        </p:blipFill>
        <p:spPr bwMode="auto">
          <a:xfrm>
            <a:off x="2684463" y="3149600"/>
            <a:ext cx="18192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2684463" y="549433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Newton</a:t>
            </a:r>
          </a:p>
        </p:txBody>
      </p:sp>
      <p:pic>
        <p:nvPicPr>
          <p:cNvPr id="177163" name="Picture 11" descr="maxw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6763" y="3414713"/>
            <a:ext cx="17335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4579938" y="57023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Maxwell</a:t>
            </a:r>
          </a:p>
        </p:txBody>
      </p:sp>
      <p:pic>
        <p:nvPicPr>
          <p:cNvPr id="177165" name="Picture 13" descr="Einstein as patent cler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0163" y="2762250"/>
            <a:ext cx="20843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6367463" y="5021263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Einstein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765175" y="54530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Kinematics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2787650" y="60563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Dynamics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2765425" y="6372225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Classical Physics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2774950" y="5761038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Calculus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4662488" y="5980113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Electrodynamics</a:t>
            </a:r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6437313" y="5300663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Relativity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6434138" y="5595938"/>
            <a:ext cx="265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Quantum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/>
      <p:bldP spid="177162" grpId="0"/>
      <p:bldP spid="177164" grpId="0"/>
      <p:bldP spid="177166" grpId="0"/>
      <p:bldP spid="177167" grpId="0"/>
      <p:bldP spid="177168" grpId="0"/>
      <p:bldP spid="177169" grpId="0"/>
      <p:bldP spid="177170" grpId="0"/>
      <p:bldP spid="177171" grpId="0"/>
      <p:bldP spid="177172" grpId="0"/>
      <p:bldP spid="177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820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forces, and matter’s reaction to them.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All of the sciences have examples of force: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In biology, we have the bighorn sheep: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150532" name="Picture 4" descr="bighorn on ro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4988" y="3306763"/>
            <a:ext cx="533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boghorns butting hea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4988" y="3308350"/>
            <a:ext cx="533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572882">
            <a:off x="6102350" y="4949825"/>
            <a:ext cx="1558925" cy="704850"/>
            <a:chOff x="2880" y="2744"/>
            <a:chExt cx="982" cy="444"/>
          </a:xfrm>
        </p:grpSpPr>
        <p:sp>
          <p:nvSpPr>
            <p:cNvPr id="12317" name="Line 7"/>
            <p:cNvSpPr>
              <a:spLocks noChangeShapeType="1"/>
            </p:cNvSpPr>
            <p:nvPr/>
          </p:nvSpPr>
          <p:spPr bwMode="auto">
            <a:xfrm>
              <a:off x="2880" y="2791"/>
              <a:ext cx="833" cy="397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Text Box 8"/>
            <p:cNvSpPr txBox="1">
              <a:spLocks noChangeArrowheads="1"/>
            </p:cNvSpPr>
            <p:nvPr/>
          </p:nvSpPr>
          <p:spPr bwMode="auto">
            <a:xfrm>
              <a:off x="3470" y="2744"/>
              <a:ext cx="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66FF33"/>
                  </a:solidFill>
                </a:rPr>
                <a:t>F</a:t>
              </a:r>
              <a:r>
                <a:rPr lang="en-US" altLang="en-US" b="1" baseline="-25000">
                  <a:solidFill>
                    <a:srgbClr val="66FF33"/>
                  </a:solidFill>
                </a:rPr>
                <a:t>12</a:t>
              </a:r>
              <a:endParaRPr lang="en-US" altLang="en-US" b="1">
                <a:solidFill>
                  <a:srgbClr val="66FF33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525580">
            <a:off x="4911725" y="3608388"/>
            <a:ext cx="1325563" cy="1185862"/>
            <a:chOff x="2039" y="2028"/>
            <a:chExt cx="835" cy="747"/>
          </a:xfrm>
        </p:grpSpPr>
        <p:sp>
          <p:nvSpPr>
            <p:cNvPr id="12315" name="Line 10"/>
            <p:cNvSpPr>
              <a:spLocks noChangeShapeType="1"/>
            </p:cNvSpPr>
            <p:nvPr/>
          </p:nvSpPr>
          <p:spPr bwMode="auto">
            <a:xfrm>
              <a:off x="2065" y="2374"/>
              <a:ext cx="809" cy="40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Text Box 11"/>
            <p:cNvSpPr txBox="1">
              <a:spLocks noChangeArrowheads="1"/>
            </p:cNvSpPr>
            <p:nvPr/>
          </p:nvSpPr>
          <p:spPr bwMode="auto">
            <a:xfrm>
              <a:off x="2039" y="2028"/>
              <a:ext cx="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F</a:t>
              </a:r>
              <a:r>
                <a:rPr lang="en-US" altLang="en-US" b="1" baseline="-25000">
                  <a:solidFill>
                    <a:srgbClr val="FFFF00"/>
                  </a:solidFill>
                </a:rPr>
                <a:t>21</a:t>
              </a:r>
              <a:endParaRPr lang="en-US" alt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62700" y="5335588"/>
            <a:ext cx="592138" cy="1490662"/>
            <a:chOff x="3074" y="3092"/>
            <a:chExt cx="373" cy="939"/>
          </a:xfrm>
        </p:grpSpPr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3258" y="3092"/>
              <a:ext cx="0" cy="7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Text Box 14"/>
            <p:cNvSpPr txBox="1">
              <a:spLocks noChangeArrowheads="1"/>
            </p:cNvSpPr>
            <p:nvPr/>
          </p:nvSpPr>
          <p:spPr bwMode="auto">
            <a:xfrm>
              <a:off x="3074" y="3743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W</a:t>
              </a:r>
              <a:r>
                <a:rPr lang="en-US" altLang="en-US" b="1" baseline="-25000"/>
                <a:t>2</a:t>
              </a:r>
              <a:endParaRPr lang="en-US" altLang="en-US" b="1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870450" y="4714875"/>
            <a:ext cx="674688" cy="1511300"/>
            <a:chOff x="2134" y="2701"/>
            <a:chExt cx="425" cy="952"/>
          </a:xfrm>
        </p:grpSpPr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>
              <a:off x="2304" y="2701"/>
              <a:ext cx="0" cy="7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17"/>
            <p:cNvSpPr txBox="1">
              <a:spLocks noChangeArrowheads="1"/>
            </p:cNvSpPr>
            <p:nvPr/>
          </p:nvSpPr>
          <p:spPr bwMode="auto">
            <a:xfrm>
              <a:off x="2134" y="3365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W</a:t>
              </a:r>
              <a:r>
                <a:rPr lang="en-US" altLang="en-US" b="1" baseline="-25000"/>
                <a:t>1</a:t>
              </a:r>
              <a:endParaRPr lang="en-US" altLang="en-US" b="1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171825" y="4178300"/>
            <a:ext cx="650875" cy="828675"/>
            <a:chOff x="1024" y="2409"/>
            <a:chExt cx="410" cy="522"/>
          </a:xfrm>
        </p:grpSpPr>
        <p:sp>
          <p:nvSpPr>
            <p:cNvPr id="12309" name="Line 19"/>
            <p:cNvSpPr>
              <a:spLocks noChangeShapeType="1"/>
            </p:cNvSpPr>
            <p:nvPr/>
          </p:nvSpPr>
          <p:spPr bwMode="auto">
            <a:xfrm flipH="1" flipV="1">
              <a:off x="1024" y="2675"/>
              <a:ext cx="410" cy="256"/>
            </a:xfrm>
            <a:prstGeom prst="line">
              <a:avLst/>
            </a:prstGeom>
            <a:noFill/>
            <a:ln w="57150">
              <a:solidFill>
                <a:srgbClr val="FFCC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081" y="2409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CCCC"/>
                  </a:solidFill>
                </a:rPr>
                <a:t>f</a:t>
              </a:r>
              <a:r>
                <a:rPr lang="en-US" altLang="en-US" b="1" baseline="-25000">
                  <a:solidFill>
                    <a:srgbClr val="FFCCCC"/>
                  </a:solidFill>
                </a:rPr>
                <a:t>1</a:t>
              </a:r>
              <a:endParaRPr lang="en-US" altLang="en-US" b="1">
                <a:solidFill>
                  <a:srgbClr val="FFCCCC"/>
                </a:solidFill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608888" y="6170613"/>
            <a:ext cx="833437" cy="585787"/>
            <a:chOff x="3859" y="3618"/>
            <a:chExt cx="525" cy="369"/>
          </a:xfrm>
        </p:grpSpPr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 flipH="1" flipV="1">
              <a:off x="3859" y="3769"/>
              <a:ext cx="423" cy="218"/>
            </a:xfrm>
            <a:prstGeom prst="line">
              <a:avLst/>
            </a:prstGeom>
            <a:noFill/>
            <a:ln w="57150">
              <a:solidFill>
                <a:srgbClr val="FFCCCC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Text Box 23"/>
            <p:cNvSpPr txBox="1">
              <a:spLocks noChangeArrowheads="1"/>
            </p:cNvSpPr>
            <p:nvPr/>
          </p:nvSpPr>
          <p:spPr bwMode="auto">
            <a:xfrm>
              <a:off x="4133" y="3618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CCCC"/>
                  </a:solidFill>
                </a:rPr>
                <a:t>f</a:t>
              </a:r>
              <a:r>
                <a:rPr lang="en-US" altLang="en-US" b="1" baseline="-25000">
                  <a:solidFill>
                    <a:srgbClr val="FFCCCC"/>
                  </a:solidFill>
                </a:rPr>
                <a:t>2</a:t>
              </a:r>
              <a:endParaRPr lang="en-US" altLang="en-US" b="1">
                <a:solidFill>
                  <a:srgbClr val="FFCCCC"/>
                </a:solidFill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599363" y="4997450"/>
            <a:ext cx="938212" cy="1423988"/>
            <a:chOff x="3853" y="2879"/>
            <a:chExt cx="591" cy="897"/>
          </a:xfrm>
        </p:grpSpPr>
        <p:sp>
          <p:nvSpPr>
            <p:cNvPr id="12305" name="Line 25"/>
            <p:cNvSpPr>
              <a:spLocks noChangeShapeType="1"/>
            </p:cNvSpPr>
            <p:nvPr/>
          </p:nvSpPr>
          <p:spPr bwMode="auto">
            <a:xfrm flipV="1">
              <a:off x="3853" y="3136"/>
              <a:ext cx="307" cy="6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Text Box 26"/>
            <p:cNvSpPr txBox="1">
              <a:spLocks noChangeArrowheads="1"/>
            </p:cNvSpPr>
            <p:nvPr/>
          </p:nvSpPr>
          <p:spPr bwMode="auto">
            <a:xfrm>
              <a:off x="3988" y="287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N</a:t>
              </a:r>
              <a:r>
                <a:rPr lang="en-US" altLang="en-US" b="1" baseline="-25000">
                  <a:solidFill>
                    <a:schemeClr val="bg1"/>
                  </a:solidFill>
                </a:rPr>
                <a:t>2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832225" y="3573463"/>
            <a:ext cx="938213" cy="1423987"/>
            <a:chOff x="3853" y="2879"/>
            <a:chExt cx="591" cy="897"/>
          </a:xfrm>
        </p:grpSpPr>
        <p:sp>
          <p:nvSpPr>
            <p:cNvPr id="12303" name="Line 28"/>
            <p:cNvSpPr>
              <a:spLocks noChangeShapeType="1"/>
            </p:cNvSpPr>
            <p:nvPr/>
          </p:nvSpPr>
          <p:spPr bwMode="auto">
            <a:xfrm flipV="1">
              <a:off x="3853" y="3136"/>
              <a:ext cx="307" cy="6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29"/>
            <p:cNvSpPr txBox="1">
              <a:spLocks noChangeArrowheads="1"/>
            </p:cNvSpPr>
            <p:nvPr/>
          </p:nvSpPr>
          <p:spPr bwMode="auto">
            <a:xfrm>
              <a:off x="3988" y="287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N</a:t>
              </a:r>
              <a:r>
                <a:rPr lang="en-US" altLang="en-US" b="1" baseline="-25000">
                  <a:solidFill>
                    <a:schemeClr val="bg1"/>
                  </a:solidFill>
                </a:rPr>
                <a:t>1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50558" name="Text Box 30"/>
          <p:cNvSpPr txBox="1">
            <a:spLocks noChangeArrowheads="1"/>
          </p:cNvSpPr>
          <p:nvPr/>
        </p:nvSpPr>
        <p:spPr bwMode="auto">
          <a:xfrm>
            <a:off x="6175375" y="3567113"/>
            <a:ext cx="1395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Kilo pounds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9510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forces, and matter’s reaction to them.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All of the sciences have examples of force: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In chemistry, we have the popping can: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909888" y="3703638"/>
            <a:ext cx="2438400" cy="101600"/>
            <a:chOff x="1991" y="1901"/>
            <a:chExt cx="1536" cy="64"/>
          </a:xfrm>
        </p:grpSpPr>
        <p:sp>
          <p:nvSpPr>
            <p:cNvPr id="152607" name="Rectangle 31"/>
            <p:cNvSpPr>
              <a:spLocks noChangeArrowheads="1"/>
            </p:cNvSpPr>
            <p:nvPr/>
          </p:nvSpPr>
          <p:spPr bwMode="auto">
            <a:xfrm>
              <a:off x="1991" y="1901"/>
              <a:ext cx="1536" cy="64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>
                    <a:alpha val="52000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362" name="Rectangle 32"/>
            <p:cNvSpPr>
              <a:spLocks noChangeArrowheads="1"/>
            </p:cNvSpPr>
            <p:nvPr/>
          </p:nvSpPr>
          <p:spPr bwMode="auto">
            <a:xfrm>
              <a:off x="2714" y="1907"/>
              <a:ext cx="89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sp>
        <p:nvSpPr>
          <p:cNvPr id="152609" name="Rectangle 33"/>
          <p:cNvSpPr>
            <a:spLocks noChangeArrowheads="1"/>
          </p:cNvSpPr>
          <p:nvPr/>
        </p:nvSpPr>
        <p:spPr bwMode="auto">
          <a:xfrm>
            <a:off x="2892425" y="3797300"/>
            <a:ext cx="2459038" cy="30067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152610" name="Rectangle 34"/>
          <p:cNvSpPr>
            <a:spLocks noChangeArrowheads="1"/>
          </p:cNvSpPr>
          <p:nvPr/>
        </p:nvSpPr>
        <p:spPr bwMode="auto">
          <a:xfrm>
            <a:off x="2884488" y="3789363"/>
            <a:ext cx="2459037" cy="300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898775" y="3692525"/>
            <a:ext cx="2438400" cy="101600"/>
            <a:chOff x="1991" y="1901"/>
            <a:chExt cx="1536" cy="64"/>
          </a:xfrm>
        </p:grpSpPr>
        <p:sp>
          <p:nvSpPr>
            <p:cNvPr id="152612" name="Rectangle 36"/>
            <p:cNvSpPr>
              <a:spLocks noChangeArrowheads="1"/>
            </p:cNvSpPr>
            <p:nvPr/>
          </p:nvSpPr>
          <p:spPr bwMode="auto">
            <a:xfrm>
              <a:off x="1991" y="1901"/>
              <a:ext cx="1536" cy="64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>
                    <a:alpha val="52000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358" name="Rectangle 37"/>
            <p:cNvSpPr>
              <a:spLocks noChangeArrowheads="1"/>
            </p:cNvSpPr>
            <p:nvPr/>
          </p:nvSpPr>
          <p:spPr bwMode="auto">
            <a:xfrm>
              <a:off x="2714" y="1907"/>
              <a:ext cx="89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878138" y="3748088"/>
            <a:ext cx="2479675" cy="3109912"/>
            <a:chOff x="1971" y="1958"/>
            <a:chExt cx="1562" cy="1959"/>
          </a:xfrm>
        </p:grpSpPr>
        <p:sp>
          <p:nvSpPr>
            <p:cNvPr id="152615" name="Rectangle 39"/>
            <p:cNvSpPr>
              <a:spLocks noChangeArrowheads="1"/>
            </p:cNvSpPr>
            <p:nvPr/>
          </p:nvSpPr>
          <p:spPr bwMode="auto">
            <a:xfrm>
              <a:off x="1971" y="1958"/>
              <a:ext cx="1562" cy="1959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>
                    <a:alpha val="23000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354" name="Rectangle 40"/>
            <p:cNvSpPr>
              <a:spLocks noChangeArrowheads="1"/>
            </p:cNvSpPr>
            <p:nvPr/>
          </p:nvSpPr>
          <p:spPr bwMode="auto">
            <a:xfrm>
              <a:off x="3469" y="3555"/>
              <a:ext cx="64" cy="1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291138" y="6175375"/>
            <a:ext cx="4268787" cy="406400"/>
            <a:chOff x="3743" y="3487"/>
            <a:chExt cx="2689" cy="256"/>
          </a:xfrm>
        </p:grpSpPr>
        <p:sp>
          <p:nvSpPr>
            <p:cNvPr id="13346" name="Rectangle 42"/>
            <p:cNvSpPr>
              <a:spLocks noChangeArrowheads="1"/>
            </p:cNvSpPr>
            <p:nvPr/>
          </p:nvSpPr>
          <p:spPr bwMode="auto">
            <a:xfrm>
              <a:off x="3814" y="3557"/>
              <a:ext cx="77" cy="128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47" name="Rectangle 43"/>
            <p:cNvSpPr>
              <a:spLocks noChangeArrowheads="1"/>
            </p:cNvSpPr>
            <p:nvPr/>
          </p:nvSpPr>
          <p:spPr bwMode="auto">
            <a:xfrm>
              <a:off x="3884" y="3528"/>
              <a:ext cx="77" cy="166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48" name="Rectangle 44"/>
            <p:cNvSpPr>
              <a:spLocks noChangeArrowheads="1"/>
            </p:cNvSpPr>
            <p:nvPr/>
          </p:nvSpPr>
          <p:spPr bwMode="auto">
            <a:xfrm>
              <a:off x="3956" y="3506"/>
              <a:ext cx="77" cy="23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49" name="Rectangle 45"/>
            <p:cNvSpPr>
              <a:spLocks noChangeArrowheads="1"/>
            </p:cNvSpPr>
            <p:nvPr/>
          </p:nvSpPr>
          <p:spPr bwMode="auto">
            <a:xfrm>
              <a:off x="3743" y="3578"/>
              <a:ext cx="64" cy="9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50" name="Rectangle 46"/>
            <p:cNvSpPr>
              <a:spLocks noChangeArrowheads="1"/>
            </p:cNvSpPr>
            <p:nvPr/>
          </p:nvSpPr>
          <p:spPr bwMode="auto">
            <a:xfrm>
              <a:off x="4038" y="3487"/>
              <a:ext cx="2394" cy="256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sp>
        <p:nvSpPr>
          <p:cNvPr id="152623" name="Oval 47"/>
          <p:cNvSpPr>
            <a:spLocks noChangeArrowheads="1"/>
          </p:cNvSpPr>
          <p:nvPr/>
        </p:nvSpPr>
        <p:spPr bwMode="auto">
          <a:xfrm>
            <a:off x="4062413" y="3343275"/>
            <a:ext cx="122237" cy="42703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152624" name="Line 48"/>
          <p:cNvSpPr>
            <a:spLocks noChangeShapeType="1"/>
          </p:cNvSpPr>
          <p:nvPr/>
        </p:nvSpPr>
        <p:spPr bwMode="auto">
          <a:xfrm>
            <a:off x="4794250" y="462280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5" name="Line 49"/>
          <p:cNvSpPr>
            <a:spLocks noChangeShapeType="1"/>
          </p:cNvSpPr>
          <p:nvPr/>
        </p:nvSpPr>
        <p:spPr bwMode="auto">
          <a:xfrm>
            <a:off x="4803775" y="42894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6" name="Line 50"/>
          <p:cNvSpPr>
            <a:spLocks noChangeShapeType="1"/>
          </p:cNvSpPr>
          <p:nvPr/>
        </p:nvSpPr>
        <p:spPr bwMode="auto">
          <a:xfrm>
            <a:off x="4784725" y="528320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7" name="Line 51"/>
          <p:cNvSpPr>
            <a:spLocks noChangeShapeType="1"/>
          </p:cNvSpPr>
          <p:nvPr/>
        </p:nvSpPr>
        <p:spPr bwMode="auto">
          <a:xfrm>
            <a:off x="4794250" y="49498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8" name="Line 52"/>
          <p:cNvSpPr>
            <a:spLocks noChangeShapeType="1"/>
          </p:cNvSpPr>
          <p:nvPr/>
        </p:nvSpPr>
        <p:spPr bwMode="auto">
          <a:xfrm>
            <a:off x="4784725" y="5932488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9" name="Line 53"/>
          <p:cNvSpPr>
            <a:spLocks noChangeShapeType="1"/>
          </p:cNvSpPr>
          <p:nvPr/>
        </p:nvSpPr>
        <p:spPr bwMode="auto">
          <a:xfrm>
            <a:off x="4794250" y="5599113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0" name="Line 54"/>
          <p:cNvSpPr>
            <a:spLocks noChangeShapeType="1"/>
          </p:cNvSpPr>
          <p:nvPr/>
        </p:nvSpPr>
        <p:spPr bwMode="auto">
          <a:xfrm rot="5400000">
            <a:off x="4450556" y="6530182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1" name="Line 55"/>
          <p:cNvSpPr>
            <a:spLocks noChangeShapeType="1"/>
          </p:cNvSpPr>
          <p:nvPr/>
        </p:nvSpPr>
        <p:spPr bwMode="auto">
          <a:xfrm>
            <a:off x="4784725" y="6259513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2" name="Line 56"/>
          <p:cNvSpPr>
            <a:spLocks noChangeShapeType="1"/>
          </p:cNvSpPr>
          <p:nvPr/>
        </p:nvSpPr>
        <p:spPr bwMode="auto">
          <a:xfrm rot="5400000">
            <a:off x="4055269" y="6539707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3" name="Line 57"/>
          <p:cNvSpPr>
            <a:spLocks noChangeShapeType="1"/>
          </p:cNvSpPr>
          <p:nvPr/>
        </p:nvSpPr>
        <p:spPr bwMode="auto">
          <a:xfrm rot="5400000">
            <a:off x="3688556" y="6519069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4" name="Line 58"/>
          <p:cNvSpPr>
            <a:spLocks noChangeShapeType="1"/>
          </p:cNvSpPr>
          <p:nvPr/>
        </p:nvSpPr>
        <p:spPr bwMode="auto">
          <a:xfrm rot="5400000">
            <a:off x="3293269" y="6528594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5" name="Line 59"/>
          <p:cNvSpPr>
            <a:spLocks noChangeShapeType="1"/>
          </p:cNvSpPr>
          <p:nvPr/>
        </p:nvSpPr>
        <p:spPr bwMode="auto">
          <a:xfrm>
            <a:off x="2955925" y="46323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6" name="Line 60"/>
          <p:cNvSpPr>
            <a:spLocks noChangeShapeType="1"/>
          </p:cNvSpPr>
          <p:nvPr/>
        </p:nvSpPr>
        <p:spPr bwMode="auto">
          <a:xfrm>
            <a:off x="2965450" y="429895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7" name="Line 61"/>
          <p:cNvSpPr>
            <a:spLocks noChangeShapeType="1"/>
          </p:cNvSpPr>
          <p:nvPr/>
        </p:nvSpPr>
        <p:spPr bwMode="auto">
          <a:xfrm>
            <a:off x="2946400" y="52927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8" name="Line 62"/>
          <p:cNvSpPr>
            <a:spLocks noChangeShapeType="1"/>
          </p:cNvSpPr>
          <p:nvPr/>
        </p:nvSpPr>
        <p:spPr bwMode="auto">
          <a:xfrm>
            <a:off x="2955925" y="495935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9" name="Line 63"/>
          <p:cNvSpPr>
            <a:spLocks noChangeShapeType="1"/>
          </p:cNvSpPr>
          <p:nvPr/>
        </p:nvSpPr>
        <p:spPr bwMode="auto">
          <a:xfrm>
            <a:off x="2946400" y="5942013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0" name="Line 64"/>
          <p:cNvSpPr>
            <a:spLocks noChangeShapeType="1"/>
          </p:cNvSpPr>
          <p:nvPr/>
        </p:nvSpPr>
        <p:spPr bwMode="auto">
          <a:xfrm>
            <a:off x="2955925" y="5608638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1" name="Line 65"/>
          <p:cNvSpPr>
            <a:spLocks noChangeShapeType="1"/>
          </p:cNvSpPr>
          <p:nvPr/>
        </p:nvSpPr>
        <p:spPr bwMode="auto">
          <a:xfrm>
            <a:off x="2946400" y="6269038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2" name="Line 66"/>
          <p:cNvSpPr>
            <a:spLocks noChangeShapeType="1"/>
          </p:cNvSpPr>
          <p:nvPr/>
        </p:nvSpPr>
        <p:spPr bwMode="auto">
          <a:xfrm rot="5400000">
            <a:off x="4420394" y="4040982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3" name="Line 67"/>
          <p:cNvSpPr>
            <a:spLocks noChangeShapeType="1"/>
          </p:cNvSpPr>
          <p:nvPr/>
        </p:nvSpPr>
        <p:spPr bwMode="auto">
          <a:xfrm rot="5400000">
            <a:off x="4025106" y="4050507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4" name="Line 68"/>
          <p:cNvSpPr>
            <a:spLocks noChangeShapeType="1"/>
          </p:cNvSpPr>
          <p:nvPr/>
        </p:nvSpPr>
        <p:spPr bwMode="auto">
          <a:xfrm rot="5400000">
            <a:off x="3658394" y="4029869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5" name="Line 69"/>
          <p:cNvSpPr>
            <a:spLocks noChangeShapeType="1"/>
          </p:cNvSpPr>
          <p:nvPr/>
        </p:nvSpPr>
        <p:spPr bwMode="auto">
          <a:xfrm rot="5400000">
            <a:off x="3263106" y="4039394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6" name="Text Box 70"/>
          <p:cNvSpPr txBox="1">
            <a:spLocks noChangeArrowheads="1"/>
          </p:cNvSpPr>
          <p:nvPr/>
        </p:nvSpPr>
        <p:spPr bwMode="auto">
          <a:xfrm>
            <a:off x="3573463" y="4956175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pounds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reRum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5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5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5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5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5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5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5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5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5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9" grpId="0" animBg="1"/>
      <p:bldP spid="152610" grpId="0" animBg="1"/>
      <p:bldP spid="152610" grpId="1" animBg="1"/>
      <p:bldP spid="152623" grpId="0" animBg="1"/>
      <p:bldP spid="152623" grpId="1" animBg="1"/>
      <p:bldP spid="152624" grpId="0" animBg="1"/>
      <p:bldP spid="152625" grpId="0" animBg="1"/>
      <p:bldP spid="152626" grpId="0" animBg="1"/>
      <p:bldP spid="152627" grpId="0" animBg="1"/>
      <p:bldP spid="152628" grpId="0" animBg="1"/>
      <p:bldP spid="152629" grpId="0" animBg="1"/>
      <p:bldP spid="152630" grpId="0" animBg="1"/>
      <p:bldP spid="152631" grpId="0" animBg="1"/>
      <p:bldP spid="152632" grpId="0" animBg="1"/>
      <p:bldP spid="152633" grpId="0" animBg="1"/>
      <p:bldP spid="152634" grpId="0" animBg="1"/>
      <p:bldP spid="152635" grpId="0" animBg="1"/>
      <p:bldP spid="152636" grpId="0" animBg="1"/>
      <p:bldP spid="152637" grpId="0" animBg="1"/>
      <p:bldP spid="152638" grpId="0" animBg="1"/>
      <p:bldP spid="152639" grpId="0" animBg="1"/>
      <p:bldP spid="152640" grpId="0" animBg="1"/>
      <p:bldP spid="152641" grpId="0" animBg="1"/>
      <p:bldP spid="152642" grpId="0" animBg="1"/>
      <p:bldP spid="152642" grpId="1" animBg="1"/>
      <p:bldP spid="152643" grpId="0" animBg="1"/>
      <p:bldP spid="152643" grpId="1" animBg="1"/>
      <p:bldP spid="152644" grpId="0" animBg="1"/>
      <p:bldP spid="152644" grpId="1" animBg="1"/>
      <p:bldP spid="152645" grpId="0" animBg="1"/>
      <p:bldP spid="152645" grpId="1" animBg="1"/>
      <p:bldP spid="1526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8494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forces, and matter’s reaction to them.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All of the sciences have examples of force: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In physics, we have the biggest forces of all: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4392" name="Picture 8" descr="H-Bomb Dakota 1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1838325" y="452438"/>
            <a:ext cx="581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Dakota H-Bomb – 1 million tons of TNT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6436" name="Picture 4" descr="Ceteor Crater, Ariz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76563" y="269875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Meteor Crater - Arizona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197225" y="741363"/>
            <a:ext cx="323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100 Dakota H-Bombs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the very small.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And the very                                                                   large.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And                                                                        everything in                                                             between.</a:t>
            </a:r>
            <a:r>
              <a:rPr lang="en-US" altLang="en-US">
                <a:latin typeface="Courier New" pitchFamily="49" charset="0"/>
              </a:rPr>
              <a:t>	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671763" y="1997075"/>
            <a:ext cx="6472237" cy="4860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148484" name="Picture 4" descr="Barred Spiral Galaxy NGC 13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8588" y="2001838"/>
            <a:ext cx="6475412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3756025" y="2090738"/>
            <a:ext cx="470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Barred Spiral Galaxy NGC 1300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657600" y="2514600"/>
            <a:ext cx="492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About 2 </a:t>
            </a:r>
            <a:r>
              <a:rPr lang="en-US" altLang="en-US" b="1">
                <a:solidFill>
                  <a:schemeClr val="bg1"/>
                </a:solidFill>
                <a:sym typeface="Symbol" pitchFamily="18" charset="2"/>
              </a:rPr>
              <a:t></a:t>
            </a:r>
            <a:r>
              <a:rPr lang="en-US" altLang="en-US" b="1">
                <a:solidFill>
                  <a:schemeClr val="bg1"/>
                </a:solidFill>
              </a:rPr>
              <a:t>10</a:t>
            </a:r>
            <a:r>
              <a:rPr lang="en-US" altLang="en-US" b="1" baseline="30000">
                <a:solidFill>
                  <a:schemeClr val="bg1"/>
                </a:solidFill>
              </a:rPr>
              <a:t>21</a:t>
            </a:r>
            <a:r>
              <a:rPr lang="en-US" altLang="en-US" b="1">
                <a:solidFill>
                  <a:schemeClr val="bg1"/>
                </a:solidFill>
              </a:rPr>
              <a:t> meters in diameter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0" grpId="0"/>
      <p:bldP spid="112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194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Fundamental and derived SI units</a:t>
            </a:r>
            <a:endParaRPr lang="en-US" altLang="en-US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The </a:t>
            </a:r>
            <a:r>
              <a:rPr lang="en-US" altLang="en-US" b="1" dirty="0" smtClean="0"/>
              <a:t>____________________ </a:t>
            </a:r>
            <a:r>
              <a:rPr lang="en-US" altLang="en-US" dirty="0" smtClean="0"/>
              <a:t>in </a:t>
            </a:r>
            <a:r>
              <a:rPr lang="en-US" altLang="en-US" dirty="0"/>
              <a:t>the SI system are…</a:t>
            </a:r>
            <a:r>
              <a:rPr lang="en-US" altLang="en-US" sz="2000" dirty="0"/>
              <a:t>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865188" y="2311400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- </a:t>
            </a:r>
            <a:r>
              <a:rPr lang="en-US" altLang="en-US" u="sng" dirty="0" smtClean="0"/>
              <a:t>______</a:t>
            </a:r>
            <a:r>
              <a:rPr lang="en-US" altLang="en-US" dirty="0" smtClean="0"/>
              <a:t>  </a:t>
            </a:r>
            <a:r>
              <a:rPr lang="en-US" altLang="en-US" dirty="0"/>
              <a:t>		- measured </a:t>
            </a:r>
            <a:r>
              <a:rPr lang="en-US" altLang="en-US" dirty="0" smtClean="0"/>
              <a:t>in _______________</a:t>
            </a:r>
            <a:endParaRPr lang="en-US" altLang="en-US" dirty="0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862013" y="2632075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- </a:t>
            </a:r>
            <a:r>
              <a:rPr lang="en-US" altLang="en-US" u="sng" dirty="0" smtClean="0"/>
              <a:t>______</a:t>
            </a:r>
            <a:r>
              <a:rPr lang="en-US" altLang="en-US" dirty="0" smtClean="0"/>
              <a:t> </a:t>
            </a:r>
            <a:r>
              <a:rPr lang="en-US" altLang="en-US" dirty="0"/>
              <a:t>		- measured in </a:t>
            </a:r>
            <a:r>
              <a:rPr lang="en-US" altLang="en-US" dirty="0" smtClean="0"/>
              <a:t>_______________</a:t>
            </a:r>
            <a:endParaRPr lang="en-US" altLang="en-US" dirty="0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858838" y="2968625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- </a:t>
            </a:r>
            <a:r>
              <a:rPr lang="en-US" altLang="en-US" u="sng" dirty="0" smtClean="0"/>
              <a:t>______</a:t>
            </a:r>
            <a:r>
              <a:rPr lang="en-US" altLang="en-US" dirty="0" smtClean="0"/>
              <a:t> </a:t>
            </a:r>
            <a:r>
              <a:rPr lang="en-US" altLang="en-US" dirty="0"/>
              <a:t>		</a:t>
            </a:r>
            <a:r>
              <a:rPr lang="en-US" altLang="en-US" dirty="0" smtClean="0"/>
              <a:t>- </a:t>
            </a:r>
            <a:r>
              <a:rPr lang="en-US" altLang="en-US" dirty="0"/>
              <a:t>measured in </a:t>
            </a:r>
            <a:r>
              <a:rPr lang="en-US" altLang="en-US" dirty="0" smtClean="0"/>
              <a:t>_______________</a:t>
            </a:r>
            <a:endParaRPr lang="en-US" altLang="en-US" dirty="0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857250" y="3297238"/>
            <a:ext cx="7704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- </a:t>
            </a:r>
            <a:r>
              <a:rPr lang="en-US" altLang="en-US" u="sng" dirty="0" smtClean="0"/>
              <a:t>____________</a:t>
            </a:r>
            <a:r>
              <a:rPr lang="en-US" altLang="en-US" dirty="0" smtClean="0"/>
              <a:t> </a:t>
            </a:r>
            <a:r>
              <a:rPr lang="en-US" altLang="en-US" dirty="0"/>
              <a:t>	- measured in </a:t>
            </a:r>
            <a:r>
              <a:rPr lang="en-US" altLang="en-US" dirty="0" smtClean="0"/>
              <a:t>_______________</a:t>
            </a:r>
            <a:endParaRPr lang="en-US" altLang="en-US" dirty="0"/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855663" y="3633788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- </a:t>
            </a:r>
            <a:r>
              <a:rPr lang="en-US" altLang="en-US" u="sng" dirty="0" smtClean="0"/>
              <a:t>______________</a:t>
            </a:r>
            <a:r>
              <a:rPr lang="en-US" altLang="en-US" dirty="0"/>
              <a:t>	- measured in </a:t>
            </a:r>
            <a:r>
              <a:rPr lang="en-US" altLang="en-US" dirty="0" smtClean="0"/>
              <a:t>_______________</a:t>
            </a:r>
            <a:endParaRPr lang="en-US" altLang="en-US" dirty="0"/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863600" y="3987800"/>
            <a:ext cx="7704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- </a:t>
            </a:r>
            <a:r>
              <a:rPr lang="en-US" altLang="en-US" u="sng" dirty="0" smtClean="0"/>
              <a:t>___________</a:t>
            </a:r>
            <a:r>
              <a:rPr lang="en-US" altLang="en-US" dirty="0" smtClean="0"/>
              <a:t>       </a:t>
            </a:r>
            <a:r>
              <a:rPr lang="en-US" altLang="en-US" dirty="0"/>
              <a:t>	- measured in </a:t>
            </a:r>
            <a:r>
              <a:rPr lang="en-US" altLang="en-US" dirty="0" smtClean="0"/>
              <a:t>_______________</a:t>
            </a:r>
            <a:endParaRPr lang="en-US" altLang="en-US" dirty="0"/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858838" y="4354513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- </a:t>
            </a:r>
            <a:r>
              <a:rPr lang="en-US" altLang="en-US" u="sng" dirty="0" smtClean="0"/>
              <a:t>________</a:t>
            </a:r>
            <a:r>
              <a:rPr lang="en-US" altLang="en-US" dirty="0" smtClean="0"/>
              <a:t>             </a:t>
            </a:r>
            <a:r>
              <a:rPr lang="en-US" altLang="en-US" dirty="0"/>
              <a:t>	- measured in </a:t>
            </a:r>
            <a:r>
              <a:rPr lang="en-US" altLang="en-US" dirty="0" smtClean="0"/>
              <a:t>_______________</a:t>
            </a:r>
            <a:endParaRPr lang="en-US" altLang="en-US" dirty="0"/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681038" y="4813300"/>
            <a:ext cx="7772400" cy="20193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chemistry you will no doubt use the mole, the meter, the second, and probably the Kelvin.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You will also use the gram. </a:t>
            </a:r>
            <a:r>
              <a:rPr lang="en-US" altLang="en-US" u="sng"/>
              <a:t>In physics we use the kilogram</a:t>
            </a:r>
            <a:r>
              <a:rPr lang="en-US" altLang="en-US"/>
              <a:t> (meaning 1000 grams).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/>
      <p:bldP spid="189446" grpId="0"/>
      <p:bldP spid="189447" grpId="0"/>
      <p:bldP spid="189448" grpId="0"/>
      <p:bldP spid="189449" grpId="0"/>
      <p:bldP spid="1894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20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1966913"/>
            <a:ext cx="7772400" cy="214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</a:t>
            </a: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pic>
        <p:nvPicPr>
          <p:cNvPr id="10446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401888"/>
            <a:ext cx="68738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4095750"/>
            <a:ext cx="7750175" cy="27622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body that has designed the IB course is called the IBO, short for </a:t>
            </a:r>
            <a:r>
              <a:rPr lang="en-US" altLang="en-US" i="1"/>
              <a:t>International Baccalaureate Organization</a:t>
            </a:r>
            <a:r>
              <a:rPr lang="en-US" altLang="en-US"/>
              <a:t>, headquartered in Geneva, Switzerland and Wales, England.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IBO expects you to memorize the fundamental units.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2395538" y="3268663"/>
            <a:ext cx="6018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</a:rPr>
              <a:t>FYI: “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Funky print</a:t>
            </a:r>
            <a:r>
              <a:rPr lang="en-US" altLang="en-US">
                <a:solidFill>
                  <a:srgbClr val="FF0000"/>
                </a:solidFill>
              </a:rPr>
              <a:t>” practice problems are drawn from old IB tests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554663" y="1150938"/>
            <a:ext cx="3395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FYI: </a:t>
            </a:r>
            <a:r>
              <a:rPr lang="en-US" altLang="en-US" i="1" dirty="0">
                <a:solidFill>
                  <a:schemeClr val="accent2"/>
                </a:solidFill>
              </a:rPr>
              <a:t>Blue headings</a:t>
            </a:r>
            <a:r>
              <a:rPr lang="en-US" altLang="en-US" dirty="0">
                <a:solidFill>
                  <a:srgbClr val="FF0000"/>
                </a:solidFill>
              </a:rPr>
              <a:t> are assessment criteria put out by the IBO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5" grpId="0"/>
      <p:bldP spid="1044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79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sz="2000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</a:t>
            </a:r>
            <a:r>
              <a:rPr lang="en-US" altLang="en-US" b="1"/>
              <a:t>I</a:t>
            </a:r>
            <a:r>
              <a:rPr lang="en-US" altLang="en-US"/>
              <a:t>nternational </a:t>
            </a:r>
            <a:r>
              <a:rPr lang="en-US" altLang="en-US" b="1"/>
              <a:t>P</a:t>
            </a:r>
            <a:r>
              <a:rPr lang="en-US" altLang="en-US"/>
              <a:t>rototype of the </a:t>
            </a:r>
            <a:r>
              <a:rPr lang="en-US" altLang="en-US" b="1"/>
              <a:t>K</a:t>
            </a:r>
            <a:r>
              <a:rPr lang="en-US" altLang="en-US"/>
              <a:t>ilogram was sanctioned in 1889. Its form is a cylinder with diameter and height of about 39 mm. It is made of an alloy of 90 % platinum and 10 % iridium. The IPK has been conserved at the BIPM since 1889, initially with two official copies. Over the years, one official copy was replaced and four have been added.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4710113"/>
            <a:ext cx="3922712" cy="21478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One meter is about a yard or three feet.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One kilogram is about 2.2 pounds.</a:t>
            </a:r>
          </a:p>
        </p:txBody>
      </p:sp>
      <p:pic>
        <p:nvPicPr>
          <p:cNvPr id="18436" name="Picture 12" descr="international kg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8350" y="4557713"/>
            <a:ext cx="17621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international kilo"/>
          <p:cNvPicPr>
            <a:picLocks noChangeAspect="1" noChangeArrowheads="1"/>
          </p:cNvPicPr>
          <p:nvPr/>
        </p:nvPicPr>
        <p:blipFill>
          <a:blip r:embed="rId8" cstate="print"/>
          <a:srcRect t="6184" b="735"/>
          <a:stretch>
            <a:fillRect/>
          </a:stretch>
        </p:blipFill>
        <p:spPr bwMode="auto">
          <a:xfrm>
            <a:off x="6346825" y="4221163"/>
            <a:ext cx="21129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019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altLang="en-US" b="1"/>
              <a:t>Nature of science: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arenBoth"/>
            </a:pPr>
            <a:r>
              <a:rPr lang="en-US" altLang="en-US" u="sng"/>
              <a:t>Common terminology</a:t>
            </a:r>
            <a:r>
              <a:rPr lang="en-US" altLang="en-US"/>
              <a:t>: Since the 18th century, scientists have sought to establish common systems of measurements to facilitate international collaboration across science disciplines and ensure replication and comparability of experiments. 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arenBoth"/>
            </a:pPr>
            <a:r>
              <a:rPr lang="en-US" altLang="en-US" u="sng"/>
              <a:t>Improvement in instrumentation</a:t>
            </a:r>
            <a:r>
              <a:rPr lang="en-US" altLang="en-US"/>
              <a:t>: Improvement in instrumentation, such as using the transition of cesium-133 atoms for atomic clocks, has led to more refined definitions of standard units. 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arenBoth"/>
            </a:pPr>
            <a:r>
              <a:rPr lang="en-US" altLang="en-US" u="sng"/>
              <a:t>Certainty</a:t>
            </a:r>
            <a:r>
              <a:rPr lang="en-US" altLang="en-US"/>
              <a:t>: Although scientists are perceived as working towards finding “exact” answers, there is unavoidable uncertainty in any measurement. </a:t>
            </a:r>
            <a:endParaRPr lang="en-US" altLang="en-US" b="1"/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908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Fundamental and derived SI units</a:t>
            </a:r>
            <a:r>
              <a:rPr lang="en-US" altLang="en-US" sz="2000" dirty="0">
                <a:latin typeface="Courier New" pitchFamily="49" charset="0"/>
              </a:rPr>
              <a:t> </a:t>
            </a:r>
          </a:p>
          <a:p>
            <a:r>
              <a:rPr lang="en-US" altLang="en-US" b="1" dirty="0" smtClean="0">
                <a:sym typeface="Symbol" pitchFamily="18" charset="2"/>
              </a:rPr>
              <a:t></a:t>
            </a:r>
            <a:r>
              <a:rPr lang="en-US" altLang="en-US" b="1" dirty="0" smtClean="0"/>
              <a:t>___________________ </a:t>
            </a:r>
            <a:r>
              <a:rPr lang="en-US" altLang="en-US" dirty="0" smtClean="0"/>
              <a:t>have </a:t>
            </a:r>
            <a:r>
              <a:rPr lang="en-US" altLang="en-US" dirty="0"/>
              <a:t>units that are combos of the fundamental units.  For example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Speed - measured in </a:t>
            </a:r>
            <a:r>
              <a:rPr lang="en-US" altLang="en-US" dirty="0" smtClean="0"/>
              <a:t>___________________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Acceleration - measured in                                          </a:t>
            </a:r>
            <a:r>
              <a:rPr lang="en-US" altLang="en-US" dirty="0" smtClean="0"/>
              <a:t>_______________________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/>
              <a:t>_______________________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681038" y="4183063"/>
            <a:ext cx="4497387" cy="24336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SI stands for Syst</a:t>
            </a:r>
            <a:r>
              <a:rPr lang="en-US" altLang="en-US">
                <a:cs typeface="Courier New" pitchFamily="49" charset="0"/>
              </a:rPr>
              <a:t>è</a:t>
            </a:r>
            <a:r>
              <a:rPr lang="en-US" altLang="en-US"/>
              <a:t>me International and is a standard body of measurements.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SI system is pretty much the world standard in units. </a:t>
            </a:r>
          </a:p>
        </p:txBody>
      </p:sp>
      <p:pic>
        <p:nvPicPr>
          <p:cNvPr id="191495" name="Picture 7" descr="speedome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5700" y="3376613"/>
            <a:ext cx="349408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1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47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Fundamental and derived SI units</a:t>
            </a:r>
            <a:endParaRPr lang="en-US" altLang="en-US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In the sciences, you must be able to convert from one set of units (and prefixes) to another.</a:t>
            </a:r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We will use “multiplication by the well-chosen </a:t>
            </a:r>
            <a:r>
              <a:rPr lang="en-US" altLang="en-US" dirty="0" smtClean="0"/>
              <a:t>1”.</a:t>
            </a:r>
            <a:r>
              <a:rPr lang="en-US" altLang="en-US" dirty="0"/>
              <a:t>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685800" y="3282950"/>
            <a:ext cx="7772400" cy="3575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Suppose the rate of a car is 36 mph, and it travels for 4 seconds.  What is the distance traveled in that time by the car?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Distance is rate times time, or d = rt.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5994400" y="4084638"/>
            <a:ext cx="2462213" cy="27733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Sometimes “correct” units do not convey much meaning to us. See next example!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47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Fundamental and derived SI units</a:t>
            </a:r>
            <a:endParaRPr lang="en-US" alt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In the sciences, you must be able to convert from one set of units (and prefixes) to another.</a:t>
            </a:r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We will use “multiplication by the well-chosen </a:t>
            </a:r>
            <a:r>
              <a:rPr lang="en-US" altLang="en-US" dirty="0" smtClean="0"/>
              <a:t>1”.</a:t>
            </a:r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85800" y="3282950"/>
            <a:ext cx="7772400" cy="3575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/>
              <a:t>Convert 144 </a:t>
            </a:r>
            <a:r>
              <a:rPr lang="en-US" altLang="en-US" dirty="0" err="1"/>
              <a:t>mi</a:t>
            </a:r>
            <a:r>
              <a:rPr lang="en-US" altLang="en-US" dirty="0" err="1">
                <a:cs typeface="Courier New" pitchFamily="49" charset="0"/>
              </a:rPr>
              <a:t>·</a:t>
            </a:r>
            <a:r>
              <a:rPr lang="en-US" altLang="en-US" dirty="0" err="1"/>
              <a:t>s</a:t>
            </a:r>
            <a:r>
              <a:rPr lang="en-US" altLang="en-US" dirty="0"/>
              <a:t>/h into units that we can understand.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dirty="0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dirty="0"/>
              <a:t>Use well-chosen ones </a:t>
            </a:r>
            <a:r>
              <a:rPr lang="en-US" altLang="en-US" dirty="0" smtClean="0"/>
              <a:t>as </a:t>
            </a:r>
            <a:r>
              <a:rPr lang="en-US" altLang="en-US" dirty="0"/>
              <a:t>multipliers. 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You can use units to prove that equations are invalid.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685800" y="2441575"/>
            <a:ext cx="7772400" cy="4416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Given that distance is measured in meters, time in seconds and acceleration in meters per second squared, show that the formula </a:t>
            </a:r>
            <a:r>
              <a:rPr lang="en-US" altLang="en-US" i="1"/>
              <a:t>d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r>
              <a:rPr lang="en-US" altLang="en-US"/>
              <a:t> does not work and thus is not valid.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 Start with the formula, then substitute the units on each side. Cancel to where you can easily compare left and right sides: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941388" y="5145088"/>
            <a:ext cx="1339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endParaRPr lang="en-US" altLang="en-US" b="1" i="1"/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3089275" y="5133975"/>
            <a:ext cx="5381625" cy="17240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last line shows that the units are </a:t>
            </a:r>
            <a:r>
              <a:rPr lang="en-US" altLang="en-US" u="sng"/>
              <a:t>inconsistent</a:t>
            </a:r>
            <a:r>
              <a:rPr lang="en-US" altLang="en-US"/>
              <a:t> on left and right.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Thus the </a:t>
            </a:r>
            <a:r>
              <a:rPr lang="en-US" altLang="en-US" u="sng">
                <a:sym typeface="Symbol" pitchFamily="18" charset="2"/>
              </a:rPr>
              <a:t>equation cannot be valid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9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509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You can use units to prove that equations are invalid.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2" name="Rectangle 4"/>
              <p:cNvSpPr>
                <a:spLocks noChangeArrowheads="1"/>
              </p:cNvSpPr>
              <p:nvPr/>
            </p:nvSpPr>
            <p:spPr bwMode="auto">
              <a:xfrm>
                <a:off x="685800" y="2441575"/>
                <a:ext cx="7772400" cy="2166938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</a:t>
                </a:r>
                <a:r>
                  <a:rPr lang="en-US" altLang="en-US" dirty="0"/>
                  <a:t>Decide if the formulas are dimensionally consistent.  The information you need is that </a:t>
                </a:r>
                <a:r>
                  <a:rPr lang="en-US" altLang="en-US" i="1" dirty="0"/>
                  <a:t>v</a:t>
                </a:r>
                <a:r>
                  <a:rPr lang="en-US" altLang="en-US" dirty="0"/>
                  <a:t> is measured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en-US" dirty="0" smtClean="0"/>
                  <a:t>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is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 smtClean="0"/>
                  <a:t>,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in m and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 is in s.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/>
                  <a:t>(a) </a:t>
                </a:r>
                <a:r>
                  <a:rPr lang="en-US" altLang="en-US" i="1" dirty="0"/>
                  <a:t>v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at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	(b) </a:t>
                </a:r>
                <a:r>
                  <a:rPr lang="en-US" altLang="en-US" i="1" dirty="0"/>
                  <a:t>v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3</a:t>
                </a:r>
                <a:r>
                  <a:rPr lang="en-US" altLang="en-US" i="1" dirty="0"/>
                  <a:t>ax		</a:t>
                </a:r>
                <a:r>
                  <a:rPr lang="en-US" altLang="en-US" dirty="0"/>
                  <a:t>(c)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</a:t>
                </a:r>
                <a:r>
                  <a:rPr lang="en-US" altLang="en-US" i="1" dirty="0" smtClean="0"/>
                  <a:t>at</a:t>
                </a:r>
                <a:r>
                  <a:rPr lang="en-US" altLang="en-US" baseline="30000" dirty="0" smtClean="0"/>
                  <a:t>2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1197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441575"/>
                <a:ext cx="7772400" cy="2166938"/>
              </a:xfrm>
              <a:prstGeom prst="rect">
                <a:avLst/>
              </a:prstGeom>
              <a:blipFill>
                <a:blip r:embed="rId6"/>
                <a:stretch>
                  <a:fillRect l="-1255" t="-19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985" name="Rectangle 17"/>
          <p:cNvSpPr>
            <a:spLocks noChangeArrowheads="1"/>
          </p:cNvSpPr>
          <p:nvPr/>
        </p:nvSpPr>
        <p:spPr bwMode="auto">
          <a:xfrm>
            <a:off x="693738" y="4440238"/>
            <a:ext cx="7753350" cy="24177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 dirty="0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The process of substituting units into formulas to check for consistency is called </a:t>
            </a:r>
            <a:r>
              <a:rPr lang="en-US" altLang="en-US" b="1" dirty="0"/>
              <a:t>dimensional analysis.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DA can be used only to show the invalidity of a formula. Both </a:t>
            </a:r>
            <a:r>
              <a:rPr lang="en-US" altLang="en-US" dirty="0" smtClean="0">
                <a:sym typeface="Symbol" pitchFamily="18" charset="2"/>
              </a:rPr>
              <a:t>___ </a:t>
            </a:r>
            <a:r>
              <a:rPr lang="en-US" altLang="en-US" dirty="0">
                <a:sym typeface="Symbol" pitchFamily="18" charset="2"/>
              </a:rPr>
              <a:t>and </a:t>
            </a:r>
            <a:r>
              <a:rPr lang="en-US" altLang="en-US" dirty="0" smtClean="0">
                <a:sym typeface="Symbol" pitchFamily="18" charset="2"/>
              </a:rPr>
              <a:t>___ </a:t>
            </a:r>
            <a:r>
              <a:rPr lang="en-US" altLang="en-US" dirty="0">
                <a:sym typeface="Symbol" pitchFamily="18" charset="2"/>
              </a:rPr>
              <a:t>are consistent but neither is correct. They should be: </a:t>
            </a:r>
            <a:r>
              <a:rPr lang="en-US" altLang="en-US" i="1" dirty="0"/>
              <a:t>v</a:t>
            </a:r>
            <a:r>
              <a:rPr lang="en-US" altLang="en-US" baseline="30000" dirty="0"/>
              <a:t>2</a:t>
            </a:r>
            <a:r>
              <a:rPr lang="en-US" altLang="en-US" dirty="0"/>
              <a:t> = </a:t>
            </a:r>
            <a:r>
              <a:rPr lang="en-US" altLang="en-US" b="1" dirty="0">
                <a:solidFill>
                  <a:schemeClr val="accent2"/>
                </a:solidFill>
              </a:rPr>
              <a:t>2</a:t>
            </a:r>
            <a:r>
              <a:rPr lang="en-US" altLang="en-US" i="1" dirty="0"/>
              <a:t>ax </a:t>
            </a:r>
            <a:r>
              <a:rPr lang="en-US" altLang="en-US" dirty="0"/>
              <a:t>and</a:t>
            </a:r>
            <a:r>
              <a:rPr lang="en-US" altLang="en-US" i="1" dirty="0"/>
              <a:t> x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chemeClr val="accent2"/>
                </a:solidFill>
              </a:rPr>
              <a:t>(</a:t>
            </a:r>
            <a:r>
              <a:rPr lang="en-US" altLang="en-US" b="1" dirty="0">
                <a:solidFill>
                  <a:schemeClr val="accent2"/>
                </a:solidFill>
              </a:rPr>
              <a:t>1/2</a:t>
            </a:r>
            <a:r>
              <a:rPr lang="en-US" altLang="en-US" dirty="0">
                <a:solidFill>
                  <a:schemeClr val="accent2"/>
                </a:solidFill>
              </a:rPr>
              <a:t>)</a:t>
            </a:r>
            <a:r>
              <a:rPr lang="en-US" altLang="en-US" i="1" dirty="0"/>
              <a:t>at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  <a:endParaRPr lang="en-US" altLang="en-US" baseline="30000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875213" y="34290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</a:rPr>
              <a:t>numbers don’t have units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4740275" y="3657600"/>
            <a:ext cx="180975" cy="60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Scientific notation and metric multipliers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We will be working with very large and very small numbers, so we will use the these prefixes: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77875" y="2801938"/>
            <a:ext cx="73660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 u="sng" dirty="0">
                <a:solidFill>
                  <a:schemeClr val="tx2"/>
                </a:solidFill>
              </a:rPr>
              <a:t>Power of 10		Prefix Name	  	</a:t>
            </a:r>
            <a:r>
              <a:rPr lang="en-US" altLang="en-US" b="1" i="1" u="sng" dirty="0" smtClean="0">
                <a:solidFill>
                  <a:schemeClr val="tx2"/>
                </a:solidFill>
              </a:rPr>
              <a:t>Symbol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tx2"/>
                </a:solidFill>
              </a:rPr>
              <a:t>10</a:t>
            </a:r>
            <a:r>
              <a:rPr lang="en-US" altLang="en-US" u="sng" baseline="30000" dirty="0" smtClean="0">
                <a:solidFill>
                  <a:schemeClr val="tx2"/>
                </a:solidFill>
              </a:rPr>
              <a:t> </a:t>
            </a:r>
            <a:r>
              <a:rPr lang="en-US" altLang="en-US" u="sng" dirty="0" smtClean="0">
                <a:solidFill>
                  <a:schemeClr val="tx2"/>
                </a:solidFill>
              </a:rPr>
              <a:t>					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tx2"/>
                </a:solidFill>
              </a:rPr>
              <a:t>10</a:t>
            </a:r>
            <a:r>
              <a:rPr lang="en-US" altLang="en-US" u="sng" dirty="0">
                <a:solidFill>
                  <a:schemeClr val="tx2"/>
                </a:solidFill>
              </a:rPr>
              <a:t>					</a:t>
            </a:r>
            <a:r>
              <a:rPr lang="en-US" altLang="en-US" u="sng" dirty="0" smtClean="0">
                <a:solidFill>
                  <a:schemeClr val="tx2"/>
                </a:solidFill>
              </a:rPr>
              <a:t>	</a:t>
            </a:r>
            <a:r>
              <a:rPr lang="en-US" altLang="en-US" u="sng" dirty="0">
                <a:solidFill>
                  <a:schemeClr val="tx2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tx2"/>
                </a:solidFill>
              </a:rPr>
              <a:t>10</a:t>
            </a:r>
            <a:r>
              <a:rPr lang="en-US" altLang="en-US" u="sng" dirty="0">
                <a:solidFill>
                  <a:schemeClr val="tx2"/>
                </a:solidFill>
              </a:rPr>
              <a:t>						</a:t>
            </a:r>
            <a:r>
              <a:rPr lang="en-US" altLang="en-US" u="sng" dirty="0">
                <a:solidFill>
                  <a:schemeClr val="tx2"/>
                </a:solidFill>
                <a:cs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tx2"/>
                </a:solidFill>
              </a:rPr>
              <a:t>10</a:t>
            </a:r>
            <a:r>
              <a:rPr lang="en-US" altLang="en-US" u="sng" dirty="0">
                <a:solidFill>
                  <a:schemeClr val="tx2"/>
                </a:solidFill>
              </a:rPr>
              <a:t>						</a:t>
            </a:r>
            <a:r>
              <a:rPr lang="en-US" altLang="en-US" u="sng" dirty="0">
                <a:solidFill>
                  <a:schemeClr val="tx2"/>
                </a:solidFill>
                <a:cs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dirty="0">
                <a:solidFill>
                  <a:schemeClr val="tx2"/>
                </a:solidFill>
                <a:cs typeface="Courier New" pitchFamily="49" charset="0"/>
              </a:rPr>
              <a:t>					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dirty="0">
                <a:solidFill>
                  <a:schemeClr val="tx2"/>
                </a:solidFill>
                <a:cs typeface="Courier New" pitchFamily="49" charset="0"/>
              </a:rPr>
              <a:t>					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dirty="0">
                <a:solidFill>
                  <a:schemeClr val="tx2"/>
                </a:solidFill>
                <a:cs typeface="Courier New" pitchFamily="49" charset="0"/>
              </a:rPr>
              <a:t>					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dirty="0">
                <a:solidFill>
                  <a:schemeClr val="tx2"/>
                </a:solidFill>
                <a:cs typeface="Courier New" pitchFamily="49" charset="0"/>
              </a:rPr>
              <a:t>					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dirty="0">
                <a:solidFill>
                  <a:schemeClr val="tx2"/>
                </a:solidFill>
                <a:cs typeface="Courier New" pitchFamily="49" charset="0"/>
              </a:rPr>
              <a:t>			</a:t>
            </a:r>
            <a:r>
              <a:rPr lang="en-US" altLang="en-US" u="sng" baseline="30000" dirty="0">
                <a:solidFill>
                  <a:schemeClr val="tx2"/>
                </a:solidFill>
                <a:cs typeface="Courier New" pitchFamily="49" charset="0"/>
              </a:rPr>
              <a:t>			</a:t>
            </a:r>
            <a:r>
              <a:rPr lang="en-US" altLang="en-US" u="sng" dirty="0">
                <a:solidFill>
                  <a:schemeClr val="tx2"/>
                </a:solidFill>
                <a:cs typeface="Courier New" pitchFamily="49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624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Scientific notation and metric multipliers</a:t>
            </a:r>
            <a:endParaRPr lang="en-US" altLang="en-US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 smtClean="0">
                <a:sym typeface="Symbol" pitchFamily="18" charset="2"/>
              </a:rPr>
              <a:t></a:t>
            </a:r>
            <a:r>
              <a:rPr lang="en-US" altLang="en-US" dirty="0" smtClean="0"/>
              <a:t>____________(</a:t>
            </a:r>
            <a:r>
              <a:rPr lang="en-US" altLang="en-US" dirty="0"/>
              <a:t>commonly referred to as "standard form") is a way of writing numbers that are too big or too small to be conveniently written in decimal form.</a:t>
            </a:r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A number in scientific notation is expressed as </a:t>
            </a:r>
            <a:r>
              <a:rPr lang="en-US" altLang="en-US" i="1" dirty="0" smtClean="0"/>
              <a:t>______</a:t>
            </a:r>
            <a:r>
              <a:rPr lang="en-US" altLang="en-US" dirty="0" smtClean="0">
                <a:sym typeface="Symbol" pitchFamily="18" charset="2"/>
              </a:rPr>
              <a:t>, </a:t>
            </a:r>
            <a:r>
              <a:rPr lang="en-US" altLang="en-US" dirty="0">
                <a:sym typeface="Symbol" pitchFamily="18" charset="2"/>
              </a:rPr>
              <a:t>where 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 is a real number (called the </a:t>
            </a:r>
            <a:r>
              <a:rPr lang="en-US" altLang="en-US" i="1" dirty="0">
                <a:sym typeface="Symbol" pitchFamily="18" charset="2"/>
              </a:rPr>
              <a:t>coefficient</a:t>
            </a:r>
            <a:r>
              <a:rPr lang="en-US" altLang="en-US" dirty="0">
                <a:sym typeface="Symbol" pitchFamily="18" charset="2"/>
              </a:rPr>
              <a:t>,  </a:t>
            </a:r>
            <a:r>
              <a:rPr lang="en-US" altLang="en-US" i="1" dirty="0">
                <a:sym typeface="Symbol" pitchFamily="18" charset="2"/>
              </a:rPr>
              <a:t>mantissa</a:t>
            </a:r>
            <a:r>
              <a:rPr lang="en-US" altLang="en-US" dirty="0">
                <a:sym typeface="Symbol" pitchFamily="18" charset="2"/>
              </a:rPr>
              <a:t> or </a:t>
            </a:r>
            <a:r>
              <a:rPr lang="en-US" altLang="en-US" i="1" dirty="0">
                <a:sym typeface="Symbol" pitchFamily="18" charset="2"/>
              </a:rPr>
              <a:t>significand</a:t>
            </a:r>
            <a:r>
              <a:rPr lang="en-US" altLang="en-US" dirty="0">
                <a:sym typeface="Symbol" pitchFamily="18" charset="2"/>
              </a:rPr>
              <a:t>) and </a:t>
            </a:r>
            <a:r>
              <a:rPr lang="en-US" altLang="en-US" i="1" dirty="0"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 is an integer { … , -2, -1, 0, 1, 2, … }.</a:t>
            </a:r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We say that the number is </a:t>
            </a:r>
            <a:r>
              <a:rPr lang="en-US" altLang="en-US" i="1" dirty="0" smtClean="0"/>
              <a:t>___________</a:t>
            </a:r>
            <a:r>
              <a:rPr lang="en-US" altLang="en-US" dirty="0" smtClean="0"/>
              <a:t> </a:t>
            </a:r>
            <a:r>
              <a:rPr lang="en-US" altLang="en-US" dirty="0"/>
              <a:t>if 1 </a:t>
            </a:r>
            <a:r>
              <a:rPr lang="en-US" altLang="en-US" dirty="0">
                <a:sym typeface="Symbol" pitchFamily="18" charset="2"/>
              </a:rPr>
              <a:t> |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| &lt; 10.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095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Scientific notation and metric multipliers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85800" y="1971675"/>
            <a:ext cx="7772400" cy="4886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 sz="1400">
                <a:sym typeface="Symbol" pitchFamily="18" charset="2"/>
              </a:rPr>
              <a:t>http://en.wikipedia.org/wiki/Scientific_notation#Normalized_notation</a:t>
            </a: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875" y="2398713"/>
            <a:ext cx="7575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93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Using SI units in the correct format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IB units are in “European” format rather than “American” format.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accepted presentation has no fraction slash.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Instead, denominator units are written in the numerator with negative exponents. This is “SI standard.”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780" name="Rectangle 4"/>
              <p:cNvSpPr>
                <a:spLocks noChangeArrowheads="1"/>
              </p:cNvSpPr>
              <p:nvPr/>
            </p:nvSpPr>
            <p:spPr bwMode="auto">
              <a:xfrm>
                <a:off x="685800" y="4030663"/>
                <a:ext cx="7772400" cy="282733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 </a:t>
                </a:r>
                <a:r>
                  <a:rPr lang="en-US" altLang="en-US" dirty="0"/>
                  <a:t>A car’s speed is measured as 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and its acceleration is measured as 1.5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600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 smtClean="0"/>
                  <a:t>. </a:t>
                </a:r>
                <a:r>
                  <a:rPr lang="en-US" altLang="en-US" dirty="0"/>
                  <a:t>Rewrite the units in the accepted IB format.	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altLang="en-US" dirty="0"/>
                  <a:t>SOLUTION</a:t>
                </a:r>
                <a:r>
                  <a:rPr lang="en-US" altLang="en-US" dirty="0" smtClean="0"/>
                  <a:t>:</a:t>
                </a: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378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030663"/>
                <a:ext cx="7772400" cy="2827337"/>
              </a:xfrm>
              <a:prstGeom prst="rect">
                <a:avLst/>
              </a:prstGeom>
              <a:blipFill>
                <a:blip r:embed="rId5"/>
                <a:stretch>
                  <a:fillRect l="-1255" t="-2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826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24034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Significant figures</a:t>
                </a:r>
                <a:endParaRPr lang="en-US" altLang="en-US" b="1" i="1" dirty="0">
                  <a:solidFill>
                    <a:schemeClr val="accent2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</a:t>
                </a:r>
                <a:r>
                  <a:rPr lang="en-US" altLang="en-US" dirty="0"/>
                  <a:t>Error in measurement is expected because of the imperfect nature of our measuring devices.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</a:t>
                </a:r>
                <a:r>
                  <a:rPr lang="en-US" altLang="en-US" dirty="0"/>
                  <a:t>A typical meter stick has marks at every millimeter   (10</a:t>
                </a:r>
                <a:r>
                  <a:rPr lang="en-US" altLang="en-US" baseline="30000" dirty="0"/>
                  <a:t> -3</a:t>
                </a:r>
                <a:r>
                  <a:rPr lang="en-US" altLang="en-US" dirty="0"/>
                  <a:t> m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altLang="en-US" dirty="0"/>
                  <a:t> m). Thus the best measurement you can get from a typical meter stick is to the nearest mm.</a:t>
                </a:r>
              </a:p>
            </p:txBody>
          </p:sp>
        </mc:Choice>
        <mc:Fallback xmlns="">
          <p:sp>
            <p:nvSpPr>
              <p:cNvPr id="20582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2403475"/>
              </a:xfrm>
              <a:prstGeom prst="rect">
                <a:avLst/>
              </a:prstGeom>
              <a:blipFill>
                <a:blip r:embed="rId5"/>
                <a:stretch>
                  <a:fillRect l="-1255" t="-1777" r="-1020" b="-73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85800" y="3956050"/>
            <a:ext cx="7772400" cy="2901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/>
              <a:t>Consider the following line whose length we wish to measure. How long is it?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 dirty="0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 dirty="0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dirty="0"/>
              <a:t>SOLUTION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4057650" y="4854575"/>
            <a:ext cx="35639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57650" y="5006975"/>
            <a:ext cx="4191000" cy="595313"/>
            <a:chOff x="576" y="2112"/>
            <a:chExt cx="2640" cy="375"/>
          </a:xfrm>
        </p:grpSpPr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576" y="2112"/>
              <a:ext cx="2640" cy="288"/>
              <a:chOff x="576" y="2112"/>
              <a:chExt cx="2640" cy="288"/>
            </a:xfrm>
          </p:grpSpPr>
          <p:grpSp>
            <p:nvGrpSpPr>
              <p:cNvPr id="30737" name="Group 8"/>
              <p:cNvGrpSpPr>
                <a:grpSpLocks/>
              </p:cNvGrpSpPr>
              <p:nvPr/>
            </p:nvGrpSpPr>
            <p:grpSpPr bwMode="auto">
              <a:xfrm>
                <a:off x="576" y="2112"/>
                <a:ext cx="2496" cy="288"/>
                <a:chOff x="576" y="1680"/>
                <a:chExt cx="2496" cy="288"/>
              </a:xfrm>
            </p:grpSpPr>
            <p:sp>
              <p:nvSpPr>
                <p:cNvPr id="30739" name="Rectangle 9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0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1" name="Rectangle 11"/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2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3" name="Rectangle 13"/>
                <p:cNvSpPr>
                  <a:spLocks noChangeArrowheads="1"/>
                </p:cNvSpPr>
                <p:nvPr/>
              </p:nvSpPr>
              <p:spPr bwMode="auto">
                <a:xfrm>
                  <a:off x="134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4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5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6" name="Rectangle 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7" name="Rectangle 17"/>
                <p:cNvSpPr>
                  <a:spLocks noChangeArrowheads="1"/>
                </p:cNvSpPr>
                <p:nvPr/>
              </p:nvSpPr>
              <p:spPr bwMode="auto">
                <a:xfrm>
                  <a:off x="211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8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9" name="Rectangle 19"/>
                <p:cNvSpPr>
                  <a:spLocks noChangeArrowheads="1"/>
                </p:cNvSpPr>
                <p:nvPr/>
              </p:nvSpPr>
              <p:spPr bwMode="auto">
                <a:xfrm>
                  <a:off x="249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0" name="Rectangle 20"/>
                <p:cNvSpPr>
                  <a:spLocks noChangeArrowheads="1"/>
                </p:cNvSpPr>
                <p:nvPr/>
              </p:nvSpPr>
              <p:spPr bwMode="auto">
                <a:xfrm>
                  <a:off x="268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1" name="Rectangle 2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2" name="Rectangle 22"/>
                <p:cNvSpPr>
                  <a:spLocks noChangeArrowheads="1"/>
                </p:cNvSpPr>
                <p:nvPr/>
              </p:nvSpPr>
              <p:spPr bwMode="auto">
                <a:xfrm>
                  <a:off x="576" y="168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3" name="Rectangle 23"/>
                <p:cNvSpPr>
                  <a:spLocks noChangeArrowheads="1"/>
                </p:cNvSpPr>
                <p:nvPr/>
              </p:nvSpPr>
              <p:spPr bwMode="auto">
                <a:xfrm>
                  <a:off x="576" y="192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4" name="Rectangle 24"/>
                <p:cNvSpPr>
                  <a:spLocks noChangeArrowheads="1"/>
                </p:cNvSpPr>
                <p:nvPr/>
              </p:nvSpPr>
              <p:spPr bwMode="auto">
                <a:xfrm>
                  <a:off x="67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5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6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1824"/>
                  <a:ext cx="43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7" name="Rectangle 27"/>
                <p:cNvSpPr>
                  <a:spLocks noChangeArrowheads="1"/>
                </p:cNvSpPr>
                <p:nvPr/>
              </p:nvSpPr>
              <p:spPr bwMode="auto">
                <a:xfrm>
                  <a:off x="1440" y="1872"/>
                  <a:ext cx="19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</p:grpSp>
          <p:sp>
            <p:nvSpPr>
              <p:cNvPr id="30738" name="Line 28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576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2492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057650" y="5602288"/>
            <a:ext cx="3041650" cy="633412"/>
            <a:chOff x="576" y="2487"/>
            <a:chExt cx="1916" cy="399"/>
          </a:xfrm>
        </p:grpSpPr>
        <p:sp>
          <p:nvSpPr>
            <p:cNvPr id="30732" name="AutoShape 32"/>
            <p:cNvSpPr>
              <a:spLocks/>
            </p:cNvSpPr>
            <p:nvPr/>
          </p:nvSpPr>
          <p:spPr bwMode="auto">
            <a:xfrm rot="-5400000">
              <a:off x="1450" y="1613"/>
              <a:ext cx="168" cy="1916"/>
            </a:xfrm>
            <a:prstGeom prst="leftBrace">
              <a:avLst>
                <a:gd name="adj1" fmla="val 9504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0733" name="Text Box 33"/>
            <p:cNvSpPr txBox="1">
              <a:spLocks noChangeArrowheads="1"/>
            </p:cNvSpPr>
            <p:nvPr/>
          </p:nvSpPr>
          <p:spPr bwMode="auto">
            <a:xfrm>
              <a:off x="1300" y="2655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cm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493000" y="5387975"/>
            <a:ext cx="755650" cy="847725"/>
            <a:chOff x="2740" y="2352"/>
            <a:chExt cx="476" cy="534"/>
          </a:xfrm>
        </p:grpSpPr>
        <p:sp>
          <p:nvSpPr>
            <p:cNvPr id="30730" name="AutoShape 35"/>
            <p:cNvSpPr>
              <a:spLocks/>
            </p:cNvSpPr>
            <p:nvPr/>
          </p:nvSpPr>
          <p:spPr bwMode="auto">
            <a:xfrm rot="-5400000">
              <a:off x="2842" y="2390"/>
              <a:ext cx="267" cy="192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0731" name="Text Box 36"/>
            <p:cNvSpPr txBox="1">
              <a:spLocks noChangeArrowheads="1"/>
            </p:cNvSpPr>
            <p:nvPr/>
          </p:nvSpPr>
          <p:spPr bwMode="auto">
            <a:xfrm>
              <a:off x="2740" y="2655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mm</a:t>
              </a:r>
            </a:p>
          </p:txBody>
        </p:sp>
      </p:grpSp>
      <p:sp>
        <p:nvSpPr>
          <p:cNvPr id="205861" name="Line 37"/>
          <p:cNvSpPr>
            <a:spLocks noChangeShapeType="1"/>
          </p:cNvSpPr>
          <p:nvPr/>
        </p:nvSpPr>
        <p:spPr bwMode="auto">
          <a:xfrm>
            <a:off x="7624763" y="4746625"/>
            <a:ext cx="0" cy="446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nimBg="1"/>
      <p:bldP spid="2058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86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Fundamental and derived SI units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Scientific notation and metric multipliers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Significant figures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Orders of magnitude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Estimation 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034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Significant figures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We call the “1” in the measurement below the </a:t>
            </a:r>
            <a:r>
              <a:rPr lang="en-US" altLang="en-US" b="1">
                <a:solidFill>
                  <a:schemeClr val="accent2"/>
                </a:solidFill>
              </a:rPr>
              <a:t>most significant digit</a:t>
            </a:r>
            <a:r>
              <a:rPr lang="en-US" altLang="en-US"/>
              <a:t>. It represents the “main portion” of our measurement.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We call the “2” in the measurement below the </a:t>
            </a:r>
            <a:r>
              <a:rPr lang="en-US" altLang="en-US" b="1">
                <a:solidFill>
                  <a:srgbClr val="008000"/>
                </a:solidFill>
              </a:rPr>
              <a:t>least significant digit</a:t>
            </a:r>
            <a:r>
              <a:rPr lang="en-US" altLang="en-US"/>
              <a:t>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3956050"/>
            <a:ext cx="7772400" cy="2901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/>
              <a:t>Consider the following line whose length we wish to measure. How long is it?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 dirty="0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 dirty="0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dirty="0"/>
              <a:t>SOLUTION</a:t>
            </a:r>
            <a:r>
              <a:rPr lang="en-US" altLang="en-US" dirty="0" smtClean="0"/>
              <a:t>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dirty="0" smtClean="0"/>
              <a:t>It is closer to 1.2 cm than 1.1 cm, so we say it measures 1.2 cm.</a:t>
            </a:r>
            <a:endParaRPr lang="en-US" altLang="en-US" dirty="0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057650" y="4854575"/>
            <a:ext cx="3568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4057650" y="5006975"/>
            <a:ext cx="4191000" cy="595313"/>
            <a:chOff x="576" y="2112"/>
            <a:chExt cx="2640" cy="375"/>
          </a:xfrm>
        </p:grpSpPr>
        <p:grpSp>
          <p:nvGrpSpPr>
            <p:cNvPr id="31760" name="Group 7"/>
            <p:cNvGrpSpPr>
              <a:grpSpLocks/>
            </p:cNvGrpSpPr>
            <p:nvPr/>
          </p:nvGrpSpPr>
          <p:grpSpPr bwMode="auto">
            <a:xfrm>
              <a:off x="576" y="2112"/>
              <a:ext cx="2640" cy="288"/>
              <a:chOff x="576" y="2112"/>
              <a:chExt cx="2640" cy="288"/>
            </a:xfrm>
          </p:grpSpPr>
          <p:grpSp>
            <p:nvGrpSpPr>
              <p:cNvPr id="31763" name="Group 8"/>
              <p:cNvGrpSpPr>
                <a:grpSpLocks/>
              </p:cNvGrpSpPr>
              <p:nvPr/>
            </p:nvGrpSpPr>
            <p:grpSpPr bwMode="auto">
              <a:xfrm>
                <a:off x="576" y="2112"/>
                <a:ext cx="2496" cy="288"/>
                <a:chOff x="576" y="1680"/>
                <a:chExt cx="2496" cy="288"/>
              </a:xfrm>
            </p:grpSpPr>
            <p:sp>
              <p:nvSpPr>
                <p:cNvPr id="31765" name="Rectangle 9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6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7" name="Rectangle 11"/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8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9" name="Rectangle 13"/>
                <p:cNvSpPr>
                  <a:spLocks noChangeArrowheads="1"/>
                </p:cNvSpPr>
                <p:nvPr/>
              </p:nvSpPr>
              <p:spPr bwMode="auto">
                <a:xfrm>
                  <a:off x="134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0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1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2" name="Rectangle 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3" name="Rectangle 17"/>
                <p:cNvSpPr>
                  <a:spLocks noChangeArrowheads="1"/>
                </p:cNvSpPr>
                <p:nvPr/>
              </p:nvSpPr>
              <p:spPr bwMode="auto">
                <a:xfrm>
                  <a:off x="211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4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49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8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8" name="Rectangle 22"/>
                <p:cNvSpPr>
                  <a:spLocks noChangeArrowheads="1"/>
                </p:cNvSpPr>
                <p:nvPr/>
              </p:nvSpPr>
              <p:spPr bwMode="auto">
                <a:xfrm>
                  <a:off x="576" y="168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9" name="Rectangle 23"/>
                <p:cNvSpPr>
                  <a:spLocks noChangeArrowheads="1"/>
                </p:cNvSpPr>
                <p:nvPr/>
              </p:nvSpPr>
              <p:spPr bwMode="auto">
                <a:xfrm>
                  <a:off x="576" y="192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0" name="Rectangle 24"/>
                <p:cNvSpPr>
                  <a:spLocks noChangeArrowheads="1"/>
                </p:cNvSpPr>
                <p:nvPr/>
              </p:nvSpPr>
              <p:spPr bwMode="auto">
                <a:xfrm>
                  <a:off x="67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1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1824"/>
                  <a:ext cx="43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3" name="Rectangle 27"/>
                <p:cNvSpPr>
                  <a:spLocks noChangeArrowheads="1"/>
                </p:cNvSpPr>
                <p:nvPr/>
              </p:nvSpPr>
              <p:spPr bwMode="auto">
                <a:xfrm>
                  <a:off x="1440" y="1872"/>
                  <a:ext cx="19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</p:grpSp>
          <p:sp>
            <p:nvSpPr>
              <p:cNvPr id="31764" name="Line 28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1" name="Text Box 29"/>
            <p:cNvSpPr txBox="1">
              <a:spLocks noChangeArrowheads="1"/>
            </p:cNvSpPr>
            <p:nvPr/>
          </p:nvSpPr>
          <p:spPr bwMode="auto">
            <a:xfrm>
              <a:off x="576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31762" name="Text Box 30"/>
            <p:cNvSpPr txBox="1">
              <a:spLocks noChangeArrowheads="1"/>
            </p:cNvSpPr>
            <p:nvPr/>
          </p:nvSpPr>
          <p:spPr bwMode="auto">
            <a:xfrm>
              <a:off x="2492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31751" name="Group 31"/>
          <p:cNvGrpSpPr>
            <a:grpSpLocks/>
          </p:cNvGrpSpPr>
          <p:nvPr/>
        </p:nvGrpSpPr>
        <p:grpSpPr bwMode="auto">
          <a:xfrm>
            <a:off x="4057650" y="5602288"/>
            <a:ext cx="3041650" cy="633412"/>
            <a:chOff x="576" y="2487"/>
            <a:chExt cx="1916" cy="399"/>
          </a:xfrm>
        </p:grpSpPr>
        <p:sp>
          <p:nvSpPr>
            <p:cNvPr id="31758" name="AutoShape 32"/>
            <p:cNvSpPr>
              <a:spLocks/>
            </p:cNvSpPr>
            <p:nvPr/>
          </p:nvSpPr>
          <p:spPr bwMode="auto">
            <a:xfrm rot="-5400000">
              <a:off x="1450" y="1613"/>
              <a:ext cx="168" cy="1916"/>
            </a:xfrm>
            <a:prstGeom prst="leftBrace">
              <a:avLst>
                <a:gd name="adj1" fmla="val 9504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1759" name="Text Box 33"/>
            <p:cNvSpPr txBox="1">
              <a:spLocks noChangeArrowheads="1"/>
            </p:cNvSpPr>
            <p:nvPr/>
          </p:nvSpPr>
          <p:spPr bwMode="auto">
            <a:xfrm>
              <a:off x="1300" y="2655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cm</a:t>
              </a:r>
            </a:p>
          </p:txBody>
        </p:sp>
      </p:grpSp>
      <p:grpSp>
        <p:nvGrpSpPr>
          <p:cNvPr id="31752" name="Group 34"/>
          <p:cNvGrpSpPr>
            <a:grpSpLocks/>
          </p:cNvGrpSpPr>
          <p:nvPr/>
        </p:nvGrpSpPr>
        <p:grpSpPr bwMode="auto">
          <a:xfrm>
            <a:off x="7493000" y="5387975"/>
            <a:ext cx="755650" cy="847725"/>
            <a:chOff x="2740" y="2352"/>
            <a:chExt cx="476" cy="534"/>
          </a:xfrm>
        </p:grpSpPr>
        <p:sp>
          <p:nvSpPr>
            <p:cNvPr id="31756" name="AutoShape 35"/>
            <p:cNvSpPr>
              <a:spLocks/>
            </p:cNvSpPr>
            <p:nvPr/>
          </p:nvSpPr>
          <p:spPr bwMode="auto">
            <a:xfrm rot="-5400000">
              <a:off x="2842" y="2390"/>
              <a:ext cx="267" cy="192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1757" name="Text Box 36"/>
            <p:cNvSpPr txBox="1">
              <a:spLocks noChangeArrowheads="1"/>
            </p:cNvSpPr>
            <p:nvPr/>
          </p:nvSpPr>
          <p:spPr bwMode="auto">
            <a:xfrm>
              <a:off x="2740" y="2655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mm</a:t>
              </a:r>
            </a:p>
          </p:txBody>
        </p:sp>
      </p:grpSp>
      <p:sp>
        <p:nvSpPr>
          <p:cNvPr id="31753" name="Line 37"/>
          <p:cNvSpPr>
            <a:spLocks noChangeShapeType="1"/>
          </p:cNvSpPr>
          <p:nvPr/>
        </p:nvSpPr>
        <p:spPr bwMode="auto">
          <a:xfrm>
            <a:off x="7624763" y="4746625"/>
            <a:ext cx="0" cy="446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Significant figures</a:t>
            </a:r>
            <a:endParaRPr lang="en-US" altLang="en-US" b="1" i="1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/>
              <a:t>A ruler is an </a:t>
            </a:r>
            <a:r>
              <a:rPr lang="en-US" altLang="en-US" b="1" dirty="0" smtClean="0"/>
              <a:t>_____________ </a:t>
            </a:r>
            <a:r>
              <a:rPr lang="en-US" altLang="en-US" dirty="0"/>
              <a:t>measuring device. 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/>
              <a:t>So is a meter with a needle.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For good analog devices you can </a:t>
            </a:r>
            <a:r>
              <a:rPr lang="en-US" altLang="en-US" b="1" dirty="0" smtClean="0"/>
              <a:t>___________</a:t>
            </a:r>
            <a:r>
              <a:rPr lang="en-US" altLang="en-US" dirty="0" smtClean="0"/>
              <a:t> </a:t>
            </a:r>
            <a:r>
              <a:rPr lang="en-US" altLang="en-US" dirty="0"/>
              <a:t>the last digit. 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Thus, to say that the                                                   blue line is </a:t>
            </a:r>
            <a:r>
              <a:rPr lang="en-US" altLang="en-US" dirty="0" smtClean="0"/>
              <a:t>     	                                                          or _______ long </a:t>
            </a:r>
            <a:r>
              <a:rPr lang="en-US" altLang="en-US" dirty="0"/>
              <a:t>are both correct.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_____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part constitutes the two </a:t>
            </a:r>
            <a:r>
              <a:rPr lang="en-US" altLang="en-US" b="1" dirty="0" smtClean="0">
                <a:solidFill>
                  <a:schemeClr val="accent2"/>
                </a:solidFill>
                <a:sym typeface="Symbol" pitchFamily="18" charset="2"/>
              </a:rPr>
              <a:t>________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digits.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 smtClean="0">
                <a:solidFill>
                  <a:srgbClr val="008000"/>
                </a:solidFill>
                <a:sym typeface="Symbol" pitchFamily="18" charset="2"/>
              </a:rPr>
              <a:t>________</a:t>
            </a:r>
            <a:r>
              <a:rPr lang="en-US" altLang="en-US" dirty="0" smtClean="0">
                <a:sym typeface="Symbol" pitchFamily="18" charset="2"/>
              </a:rPr>
              <a:t>constitutes </a:t>
            </a:r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b="1" dirty="0" smtClean="0">
                <a:solidFill>
                  <a:srgbClr val="008000"/>
                </a:solidFill>
                <a:sym typeface="Symbol" pitchFamily="18" charset="2"/>
              </a:rPr>
              <a:t>_____________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digit.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77863" name="Picture 39" descr="ruler_10_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9050" y="2452688"/>
            <a:ext cx="37861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5" name="Picture 41" descr="ANd9GcR_zexOpjOthAacab7i7l3ZfzFzMRCx8GB359DSTOlranqwDTfyj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2863" y="2401888"/>
            <a:ext cx="16430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014788" y="4641850"/>
            <a:ext cx="4379912" cy="942975"/>
            <a:chOff x="2493" y="3494"/>
            <a:chExt cx="2759" cy="594"/>
          </a:xfrm>
        </p:grpSpPr>
        <p:sp>
          <p:nvSpPr>
            <p:cNvPr id="32782" name="Rectangle 72"/>
            <p:cNvSpPr>
              <a:spLocks noChangeArrowheads="1"/>
            </p:cNvSpPr>
            <p:nvPr/>
          </p:nvSpPr>
          <p:spPr bwMode="auto">
            <a:xfrm>
              <a:off x="2493" y="3494"/>
              <a:ext cx="2759" cy="58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Line 5"/>
            <p:cNvSpPr>
              <a:spLocks noChangeShapeType="1"/>
            </p:cNvSpPr>
            <p:nvPr/>
          </p:nvSpPr>
          <p:spPr bwMode="auto">
            <a:xfrm>
              <a:off x="2556" y="3617"/>
              <a:ext cx="224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4" name="Group 6"/>
            <p:cNvGrpSpPr>
              <a:grpSpLocks/>
            </p:cNvGrpSpPr>
            <p:nvPr/>
          </p:nvGrpSpPr>
          <p:grpSpPr bwMode="auto">
            <a:xfrm>
              <a:off x="2556" y="3713"/>
              <a:ext cx="2640" cy="375"/>
              <a:chOff x="576" y="2112"/>
              <a:chExt cx="2640" cy="375"/>
            </a:xfrm>
          </p:grpSpPr>
          <p:grpSp>
            <p:nvGrpSpPr>
              <p:cNvPr id="32786" name="Group 7"/>
              <p:cNvGrpSpPr>
                <a:grpSpLocks/>
              </p:cNvGrpSpPr>
              <p:nvPr/>
            </p:nvGrpSpPr>
            <p:grpSpPr bwMode="auto">
              <a:xfrm>
                <a:off x="576" y="2112"/>
                <a:ext cx="2640" cy="288"/>
                <a:chOff x="576" y="2112"/>
                <a:chExt cx="2640" cy="288"/>
              </a:xfrm>
            </p:grpSpPr>
            <p:grpSp>
              <p:nvGrpSpPr>
                <p:cNvPr id="32789" name="Group 8"/>
                <p:cNvGrpSpPr>
                  <a:grpSpLocks/>
                </p:cNvGrpSpPr>
                <p:nvPr/>
              </p:nvGrpSpPr>
              <p:grpSpPr bwMode="auto">
                <a:xfrm>
                  <a:off x="576" y="2112"/>
                  <a:ext cx="2496" cy="288"/>
                  <a:chOff x="576" y="1680"/>
                  <a:chExt cx="2496" cy="288"/>
                </a:xfrm>
              </p:grpSpPr>
              <p:sp>
                <p:nvSpPr>
                  <p:cNvPr id="3279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680"/>
                    <a:ext cx="2496" cy="4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920"/>
                    <a:ext cx="2496" cy="4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824"/>
                    <a:ext cx="768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824"/>
                    <a:ext cx="768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8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824"/>
                    <a:ext cx="432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872"/>
                    <a:ext cx="192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</p:grpSp>
            <p:sp>
              <p:nvSpPr>
                <p:cNvPr id="32790" name="Line 28"/>
                <p:cNvSpPr>
                  <a:spLocks noChangeShapeType="1"/>
                </p:cNvSpPr>
                <p:nvPr/>
              </p:nvSpPr>
              <p:spPr bwMode="auto">
                <a:xfrm>
                  <a:off x="576" y="2160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787" name="Text Box 29"/>
              <p:cNvSpPr txBox="1">
                <a:spLocks noChangeArrowheads="1"/>
              </p:cNvSpPr>
              <p:nvPr/>
            </p:nvSpPr>
            <p:spPr bwMode="auto">
              <a:xfrm>
                <a:off x="576" y="225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0</a:t>
                </a:r>
              </a:p>
            </p:txBody>
          </p:sp>
          <p:sp>
            <p:nvSpPr>
              <p:cNvPr id="32788" name="Text Box 30"/>
              <p:cNvSpPr txBox="1">
                <a:spLocks noChangeArrowheads="1"/>
              </p:cNvSpPr>
              <p:nvPr/>
            </p:nvSpPr>
            <p:spPr bwMode="auto">
              <a:xfrm>
                <a:off x="2492" y="225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</a:t>
                </a:r>
              </a:p>
            </p:txBody>
          </p:sp>
        </p:grpSp>
        <p:sp>
          <p:nvSpPr>
            <p:cNvPr id="32785" name="Line 37"/>
            <p:cNvSpPr>
              <a:spLocks noChangeShapeType="1"/>
            </p:cNvSpPr>
            <p:nvPr/>
          </p:nvSpPr>
          <p:spPr bwMode="auto">
            <a:xfrm>
              <a:off x="4803" y="3549"/>
              <a:ext cx="0" cy="2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902" name="Rectangle 78"/>
          <p:cNvSpPr>
            <a:spLocks noChangeArrowheads="1"/>
          </p:cNvSpPr>
          <p:nvPr/>
        </p:nvSpPr>
        <p:spPr bwMode="auto">
          <a:xfrm>
            <a:off x="4117975" y="5068888"/>
            <a:ext cx="3035300" cy="285750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3" name="Rectangle 79"/>
          <p:cNvSpPr>
            <a:spLocks noChangeArrowheads="1"/>
          </p:cNvSpPr>
          <p:nvPr/>
        </p:nvSpPr>
        <p:spPr bwMode="auto">
          <a:xfrm>
            <a:off x="7167563" y="5064125"/>
            <a:ext cx="295275" cy="144463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4" name="Rectangle 80"/>
          <p:cNvSpPr>
            <a:spLocks noChangeArrowheads="1"/>
          </p:cNvSpPr>
          <p:nvPr/>
        </p:nvSpPr>
        <p:spPr bwMode="auto">
          <a:xfrm>
            <a:off x="7477125" y="5067300"/>
            <a:ext cx="295275" cy="76200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7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7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77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02" grpId="0" animBg="1"/>
      <p:bldP spid="77903" grpId="0" animBg="1"/>
      <p:bldP spid="779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255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Significant figures</a:t>
            </a:r>
            <a:endParaRPr lang="en-US" altLang="en-US" b="1" i="1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/>
              <a:t>A </a:t>
            </a:r>
            <a:r>
              <a:rPr lang="en-US" altLang="en-US" b="1" dirty="0" smtClean="0"/>
              <a:t>_________ </a:t>
            </a:r>
            <a:r>
              <a:rPr lang="en-US" altLang="en-US" dirty="0"/>
              <a:t>measuring device, on the other hand, is only “good” to the least significant digit’s place.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68338" y="2886075"/>
            <a:ext cx="7772400" cy="3763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The meter shown here is </a:t>
            </a:r>
            <a:r>
              <a:rPr lang="en-US" altLang="en-US" i="1"/>
              <a:t>only</a:t>
            </a:r>
            <a:r>
              <a:rPr lang="en-US" altLang="en-US"/>
              <a:t> good to                              the nearest 0.1 V. There is NO                               estimation of another digit.</a:t>
            </a:r>
          </a:p>
        </p:txBody>
      </p:sp>
      <p:pic>
        <p:nvPicPr>
          <p:cNvPr id="81960" name="Picture 40" descr="dt830dfront%20replacement%20pictu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2746375"/>
            <a:ext cx="23145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1" name="Rectangle 41"/>
          <p:cNvSpPr>
            <a:spLocks noChangeArrowheads="1"/>
          </p:cNvSpPr>
          <p:nvPr/>
        </p:nvSpPr>
        <p:spPr bwMode="auto">
          <a:xfrm>
            <a:off x="7605713" y="3100388"/>
            <a:ext cx="376237" cy="484187"/>
          </a:xfrm>
          <a:prstGeom prst="rect">
            <a:avLst/>
          </a:prstGeom>
          <a:solidFill>
            <a:srgbClr val="FF33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337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chemeClr val="accent2"/>
                </a:solidFill>
                <a:latin typeface="+mn-lt"/>
              </a:rPr>
              <a:t>Significant figures</a:t>
            </a:r>
            <a:endParaRPr lang="en-US" altLang="en-US" sz="2400" b="1" i="1" dirty="0" smtClean="0">
              <a:solidFill>
                <a:schemeClr val="accent2"/>
              </a:solidFill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</a:t>
            </a:r>
            <a:r>
              <a:rPr lang="en-US" altLang="en-US" sz="2400" b="1" dirty="0" smtClean="0">
                <a:latin typeface="+mn-lt"/>
              </a:rPr>
              <a:t>___________________ </a:t>
            </a:r>
            <a:r>
              <a:rPr lang="en-US" altLang="en-US" sz="2400" dirty="0" smtClean="0">
                <a:latin typeface="+mn-lt"/>
              </a:rPr>
              <a:t>are the __________________ ____________________________________________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For example, as illustrated before, a typical wooden meter stick has two significant figures.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The number of significant figures in a calculation _______________________________________________________________________________________.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85800" y="15367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chemeClr val="accent2"/>
                </a:solidFill>
                <a:latin typeface="+mn-lt"/>
              </a:rPr>
              <a:t>Significant figures</a:t>
            </a:r>
            <a:endParaRPr lang="en-US" altLang="en-US" sz="2400" b="1" i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814642" y="1966913"/>
            <a:ext cx="4894263" cy="746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(1) </a:t>
            </a:r>
            <a:r>
              <a:rPr lang="en-US" altLang="en-US" sz="2400" i="1" dirty="0" smtClean="0">
                <a:latin typeface="+mn-lt"/>
              </a:rPr>
              <a:t>All non-zero digits are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814642" y="3093832"/>
            <a:ext cx="4589463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(2) </a:t>
            </a:r>
            <a:r>
              <a:rPr lang="en-US" altLang="en-US" sz="2400" i="1" dirty="0" smtClean="0">
                <a:latin typeface="+mn-lt"/>
              </a:rPr>
              <a:t>All </a:t>
            </a:r>
            <a:r>
              <a:rPr lang="en-US" altLang="en-US" sz="2400" i="1" dirty="0" err="1" smtClean="0">
                <a:latin typeface="+mn-lt"/>
              </a:rPr>
              <a:t>zeros</a:t>
            </a:r>
            <a:r>
              <a:rPr lang="en-US" altLang="en-US" sz="2400" i="1" dirty="0" smtClean="0">
                <a:latin typeface="+mn-lt"/>
              </a:rPr>
              <a:t> between non-zero digits are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814642" y="3884613"/>
            <a:ext cx="5199063" cy="1100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(3) </a:t>
            </a:r>
            <a:r>
              <a:rPr lang="en-US" altLang="en-US" sz="2400" i="1" dirty="0" smtClean="0">
                <a:latin typeface="+mn-lt"/>
              </a:rPr>
              <a:t>Filler </a:t>
            </a:r>
            <a:r>
              <a:rPr lang="en-US" altLang="en-US" sz="2400" i="1" dirty="0" err="1" smtClean="0">
                <a:latin typeface="+mn-lt"/>
              </a:rPr>
              <a:t>zeros</a:t>
            </a:r>
            <a:r>
              <a:rPr lang="en-US" altLang="en-US" sz="2400" i="1" dirty="0" smtClean="0">
                <a:latin typeface="+mn-lt"/>
              </a:rPr>
              <a:t> to the left of an understood decimal place are not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817817" y="5043742"/>
            <a:ext cx="49911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(4) </a:t>
            </a:r>
            <a:r>
              <a:rPr lang="en-US" altLang="en-US" sz="2400" i="1" dirty="0" smtClean="0">
                <a:latin typeface="+mn-lt"/>
              </a:rPr>
              <a:t>Filler </a:t>
            </a:r>
            <a:r>
              <a:rPr lang="en-US" altLang="en-US" sz="2400" i="1" dirty="0" err="1" smtClean="0">
                <a:latin typeface="+mn-lt"/>
              </a:rPr>
              <a:t>zeros</a:t>
            </a:r>
            <a:r>
              <a:rPr lang="en-US" altLang="en-US" sz="2400" i="1" dirty="0" smtClean="0">
                <a:latin typeface="+mn-lt"/>
              </a:rPr>
              <a:t> to the right of a decimal place are not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832105" y="5904422"/>
            <a:ext cx="47625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(5) </a:t>
            </a:r>
            <a:r>
              <a:rPr lang="en-US" altLang="en-US" sz="2400" i="1" dirty="0" smtClean="0">
                <a:latin typeface="+mn-lt"/>
              </a:rPr>
              <a:t>All non-filler </a:t>
            </a:r>
            <a:r>
              <a:rPr lang="en-US" altLang="en-US" sz="2400" i="1" dirty="0" err="1" smtClean="0">
                <a:latin typeface="+mn-lt"/>
              </a:rPr>
              <a:t>zeros</a:t>
            </a:r>
            <a:r>
              <a:rPr lang="en-US" altLang="en-US" sz="2400" i="1" dirty="0" smtClean="0">
                <a:latin typeface="+mn-lt"/>
              </a:rPr>
              <a:t> to the right of a decimal place are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5823205" y="1943100"/>
            <a:ext cx="1752600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438 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26.42 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 0.75 cm</a:t>
            </a: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7861555" y="1941513"/>
            <a:ext cx="419100" cy="1276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5453317" y="3097007"/>
            <a:ext cx="2171700" cy="869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12060 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 900.43 cm</a:t>
            </a:r>
            <a:endParaRPr lang="en-US" altLang="en-US" sz="2400" b="1" dirty="0" smtClean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5702555" y="3878263"/>
            <a:ext cx="1828800" cy="1150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220 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60 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30. cm</a:t>
            </a:r>
            <a:endParaRPr lang="en-US" altLang="en-US" sz="2400" b="1" dirty="0" smtClean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5786692" y="5058030"/>
            <a:ext cx="1828800" cy="787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 0.006 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 0.08 g</a:t>
            </a:r>
            <a:endParaRPr lang="en-US" altLang="en-US" sz="2400" b="1" dirty="0" smtClean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5969255" y="5932997"/>
            <a:ext cx="18288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8.0 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60.40 g</a:t>
            </a:r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>
            <a:off x="832105" y="1981200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832105" y="3097673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5" name="Line 21"/>
          <p:cNvSpPr>
            <a:spLocks noChangeShapeType="1"/>
          </p:cNvSpPr>
          <p:nvPr/>
        </p:nvSpPr>
        <p:spPr bwMode="auto">
          <a:xfrm>
            <a:off x="814642" y="3893217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814642" y="5054394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>
            <a:off x="851155" y="5889213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09" grpId="0"/>
      <p:bldP spid="226310" grpId="0"/>
      <p:bldP spid="226311" grpId="0"/>
      <p:bldP spid="226312" grpId="0"/>
      <p:bldP spid="226313" grpId="0"/>
      <p:bldP spid="226315" grpId="0"/>
      <p:bldP spid="226317" grpId="0"/>
      <p:bldP spid="226319" grpId="0"/>
      <p:bldP spid="226321" grpId="0"/>
      <p:bldP spid="226323" grpId="0" animBg="1"/>
      <p:bldP spid="226324" grpId="0" animBg="1"/>
      <p:bldP spid="226325" grpId="0" animBg="1"/>
      <p:bldP spid="226326" grpId="0" animBg="1"/>
      <p:bldP spid="2263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685800" y="15367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altLang="en-US" i="1" dirty="0">
                <a:solidFill>
                  <a:schemeClr val="accent2"/>
                </a:solidFill>
              </a:rPr>
              <a:t>Significant </a:t>
            </a:r>
            <a:r>
              <a:rPr lang="en-US" altLang="en-US" i="1" dirty="0" smtClean="0">
                <a:solidFill>
                  <a:schemeClr val="accent2"/>
                </a:solidFill>
              </a:rPr>
              <a:t>figures in calculations</a:t>
            </a:r>
            <a:endParaRPr lang="en-US" altLang="en-US" b="1" i="1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dirty="0">
                <a:latin typeface="+mn-lt"/>
              </a:rPr>
              <a:t>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28376" name="Rectangle 24"/>
          <p:cNvSpPr>
            <a:spLocks noChangeArrowheads="1"/>
          </p:cNvSpPr>
          <p:nvPr/>
        </p:nvSpPr>
        <p:spPr bwMode="auto">
          <a:xfrm>
            <a:off x="157229" y="1985083"/>
            <a:ext cx="844307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latin typeface="+mn-lt"/>
              </a:rPr>
              <a:t>  EXAMPLE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		</a:t>
            </a: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  CALCULATOR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en-US" b="1" dirty="0" smtClean="0">
                <a:solidFill>
                  <a:schemeClr val="accent2"/>
                </a:solidFill>
                <a:latin typeface="+mn-lt"/>
              </a:rPr>
              <a:t>SIG</a:t>
            </a: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. FIGS</a:t>
            </a:r>
          </a:p>
        </p:txBody>
      </p:sp>
      <p:sp>
        <p:nvSpPr>
          <p:cNvPr id="228377" name="Rectangle 25"/>
          <p:cNvSpPr>
            <a:spLocks noChangeArrowheads="1"/>
          </p:cNvSpPr>
          <p:nvPr/>
        </p:nvSpPr>
        <p:spPr bwMode="auto">
          <a:xfrm>
            <a:off x="369888" y="3295531"/>
            <a:ext cx="777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</a:rPr>
              <a:t>(1.2 cm)(2 cm)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2.4 </a:t>
            </a:r>
            <a:r>
              <a:rPr lang="en-US" altLang="en-US" dirty="0">
                <a:latin typeface="+mn-lt"/>
              </a:rPr>
              <a:t>cm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	</a:t>
            </a:r>
            <a:endParaRPr lang="en-US" altLang="en-US" b="1" dirty="0">
              <a:latin typeface="+mn-lt"/>
            </a:endParaRPr>
          </a:p>
        </p:txBody>
      </p:sp>
      <p:sp>
        <p:nvSpPr>
          <p:cNvPr id="228381" name="Rectangle 29"/>
          <p:cNvSpPr>
            <a:spLocks noChangeArrowheads="1"/>
          </p:cNvSpPr>
          <p:nvPr/>
        </p:nvSpPr>
        <p:spPr bwMode="auto">
          <a:xfrm>
            <a:off x="349250" y="3663831"/>
            <a:ext cx="8535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altLang="en-US" dirty="0">
                <a:latin typeface="+mn-lt"/>
                <a:cs typeface="Courier New" pitchFamily="49" charset="0"/>
                <a:sym typeface="Symbol"/>
              </a:rPr>
              <a:t></a:t>
            </a:r>
            <a:r>
              <a:rPr lang="en-US" altLang="en-US" dirty="0">
                <a:latin typeface="+mn-lt"/>
              </a:rPr>
              <a:t>(2.75 cm)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7.5625 </a:t>
            </a:r>
            <a:r>
              <a:rPr lang="en-US" altLang="en-US" dirty="0">
                <a:latin typeface="+mn-lt"/>
              </a:rPr>
              <a:t>cm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		</a:t>
            </a:r>
            <a:endParaRPr lang="en-US" altLang="en-US" b="1" dirty="0">
              <a:latin typeface="+mn-lt"/>
            </a:endParaRPr>
          </a:p>
        </p:txBody>
      </p:sp>
      <p:sp>
        <p:nvSpPr>
          <p:cNvPr id="228385" name="Rectangle 33"/>
          <p:cNvSpPr>
            <a:spLocks noChangeArrowheads="1"/>
          </p:cNvSpPr>
          <p:nvPr/>
        </p:nvSpPr>
        <p:spPr bwMode="auto">
          <a:xfrm>
            <a:off x="361950" y="4004812"/>
            <a:ext cx="85232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  <a:cs typeface="Courier New" pitchFamily="49" charset="0"/>
              </a:rPr>
              <a:t>5.350 m/</a:t>
            </a:r>
            <a:r>
              <a:rPr lang="en-US" altLang="en-US" dirty="0">
                <a:latin typeface="+mn-lt"/>
              </a:rPr>
              <a:t>2.752 s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1.944040698</a:t>
            </a:r>
            <a:r>
              <a:rPr lang="en-US" altLang="en-US" dirty="0">
                <a:latin typeface="+mn-lt"/>
              </a:rPr>
              <a:t> m/s	</a:t>
            </a:r>
            <a:endParaRPr lang="en-US" altLang="en-US" b="1" dirty="0">
              <a:latin typeface="+mn-lt"/>
            </a:endParaRPr>
          </a:p>
        </p:txBody>
      </p:sp>
      <p:sp>
        <p:nvSpPr>
          <p:cNvPr id="228390" name="Rectangle 38"/>
          <p:cNvSpPr>
            <a:spLocks noChangeArrowheads="1"/>
          </p:cNvSpPr>
          <p:nvPr/>
        </p:nvSpPr>
        <p:spPr bwMode="auto">
          <a:xfrm>
            <a:off x="333375" y="4345816"/>
            <a:ext cx="7970366" cy="33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  <a:cs typeface="Courier New" pitchFamily="49" charset="0"/>
              </a:rPr>
              <a:t>(0.0075 </a:t>
            </a:r>
            <a:r>
              <a:rPr lang="en-US" altLang="en-US" dirty="0" smtClean="0">
                <a:latin typeface="+mn-lt"/>
                <a:cs typeface="Courier New" pitchFamily="49" charset="0"/>
              </a:rPr>
              <a:t>N)(</a:t>
            </a:r>
            <a:r>
              <a:rPr lang="en-US" altLang="en-US" dirty="0">
                <a:latin typeface="+mn-lt"/>
                <a:cs typeface="Courier New" pitchFamily="49" charset="0"/>
              </a:rPr>
              <a:t>6 m)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0.045</a:t>
            </a:r>
            <a:r>
              <a:rPr lang="en-US" altLang="en-US" dirty="0" smtClean="0">
                <a:latin typeface="+mn-lt"/>
              </a:rPr>
              <a:t> Nm</a:t>
            </a:r>
            <a:r>
              <a:rPr lang="en-US" altLang="en-US" dirty="0">
                <a:latin typeface="+mn-lt"/>
              </a:rPr>
              <a:t>		</a:t>
            </a:r>
            <a:endParaRPr lang="en-US" altLang="en-US" b="1" dirty="0">
              <a:latin typeface="+mn-lt"/>
            </a:endParaRPr>
          </a:p>
        </p:txBody>
      </p:sp>
      <p:sp>
        <p:nvSpPr>
          <p:cNvPr id="228394" name="Rectangle 42"/>
          <p:cNvSpPr>
            <a:spLocks noChangeArrowheads="1"/>
          </p:cNvSpPr>
          <p:nvPr/>
        </p:nvSpPr>
        <p:spPr bwMode="auto">
          <a:xfrm>
            <a:off x="349250" y="6464173"/>
            <a:ext cx="7772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 smtClean="0">
                <a:latin typeface="+mn-lt"/>
                <a:cs typeface="Courier New" pitchFamily="49" charset="0"/>
              </a:rPr>
              <a:t>0.00530 m </a:t>
            </a:r>
            <a:r>
              <a:rPr lang="en-US" altLang="en-US" dirty="0">
                <a:latin typeface="+mn-lt"/>
                <a:cs typeface="Courier New" pitchFamily="49" charset="0"/>
              </a:rPr>
              <a:t>– 2.10 m</a:t>
            </a:r>
            <a:r>
              <a:rPr lang="en-US" altLang="en-US" dirty="0">
                <a:latin typeface="+mn-lt"/>
              </a:rPr>
              <a:t>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2.0947 </a:t>
            </a:r>
            <a:r>
              <a:rPr lang="en-US" altLang="en-US" dirty="0">
                <a:latin typeface="+mn-lt"/>
              </a:rPr>
              <a:t>m		</a:t>
            </a:r>
          </a:p>
        </p:txBody>
      </p:sp>
      <p:sp>
        <p:nvSpPr>
          <p:cNvPr id="228396" name="Rectangle 44"/>
          <p:cNvSpPr>
            <a:spLocks noChangeArrowheads="1"/>
          </p:cNvSpPr>
          <p:nvPr/>
        </p:nvSpPr>
        <p:spPr bwMode="auto">
          <a:xfrm>
            <a:off x="357188" y="5765673"/>
            <a:ext cx="7772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</a:rPr>
              <a:t>1.2 cm + 2 cm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3.2</a:t>
            </a:r>
            <a:r>
              <a:rPr lang="en-US" altLang="en-US" dirty="0">
                <a:latin typeface="+mn-lt"/>
              </a:rPr>
              <a:t> cm		</a:t>
            </a:r>
            <a:endParaRPr lang="en-US" altLang="en-US" b="1" dirty="0">
              <a:latin typeface="+mn-lt"/>
            </a:endParaRPr>
          </a:p>
        </p:txBody>
      </p:sp>
      <p:sp>
        <p:nvSpPr>
          <p:cNvPr id="228400" name="Rectangle 48"/>
          <p:cNvSpPr>
            <a:spLocks noChangeArrowheads="1"/>
          </p:cNvSpPr>
          <p:nvPr/>
        </p:nvSpPr>
        <p:spPr bwMode="auto">
          <a:xfrm>
            <a:off x="336550" y="6121273"/>
            <a:ext cx="7772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 smtClean="0">
                <a:latin typeface="+mn-lt"/>
                <a:cs typeface="Courier New" pitchFamily="49" charset="0"/>
              </a:rPr>
              <a:t>2000</a:t>
            </a:r>
            <a:r>
              <a:rPr lang="en-US" altLang="en-US" baseline="300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dirty="0">
                <a:latin typeface="+mn-lt"/>
                <a:cs typeface="Courier New" pitchFamily="49" charset="0"/>
              </a:rPr>
              <a:t>m+2.1 m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2002.1</a:t>
            </a:r>
            <a:r>
              <a:rPr lang="en-US" altLang="en-US" dirty="0">
                <a:latin typeface="+mn-lt"/>
              </a:rPr>
              <a:t> m		</a:t>
            </a:r>
            <a:endParaRPr lang="en-US" altLang="en-US" b="1" dirty="0">
              <a:latin typeface="+mn-lt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321541" y="2298954"/>
            <a:ext cx="8191500" cy="11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 smtClean="0">
                <a:sym typeface="Symbol" pitchFamily="18" charset="2"/>
              </a:rPr>
              <a:t></a:t>
            </a:r>
            <a:r>
              <a:rPr lang="en-US" altLang="en-US" b="1" dirty="0" smtClean="0">
                <a:solidFill>
                  <a:srgbClr val="008000"/>
                </a:solidFill>
                <a:latin typeface="+mn-lt"/>
              </a:rPr>
              <a:t>Multiplication </a:t>
            </a: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and </a:t>
            </a:r>
            <a:r>
              <a:rPr lang="en-US" altLang="en-US" b="1" dirty="0" smtClean="0">
                <a:solidFill>
                  <a:srgbClr val="008000"/>
                </a:solidFill>
                <a:latin typeface="+mn-lt"/>
              </a:rPr>
              <a:t>division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– round your answer to the same number of </a:t>
            </a:r>
            <a:r>
              <a:rPr lang="en-US" altLang="en-US" i="1" u="sng" dirty="0" smtClean="0">
                <a:solidFill>
                  <a:srgbClr val="008000"/>
                </a:solidFill>
                <a:latin typeface="+mn-lt"/>
              </a:rPr>
              <a:t>significant digits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 as the quantity with the fewest number of significant digits.</a:t>
            </a:r>
            <a:endParaRPr lang="en-US" altLang="en-US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59595" y="4769712"/>
            <a:ext cx="8098605" cy="9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 smtClean="0">
                <a:sym typeface="Symbol" pitchFamily="18" charset="2"/>
              </a:rPr>
              <a:t></a:t>
            </a:r>
            <a:r>
              <a:rPr lang="en-US" altLang="en-US" b="1" dirty="0" smtClean="0">
                <a:solidFill>
                  <a:srgbClr val="008000"/>
                </a:solidFill>
                <a:latin typeface="+mn-lt"/>
              </a:rPr>
              <a:t>Addition </a:t>
            </a: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and </a:t>
            </a:r>
            <a:r>
              <a:rPr lang="en-US" altLang="en-US" b="1" dirty="0" smtClean="0">
                <a:solidFill>
                  <a:srgbClr val="008000"/>
                </a:solidFill>
                <a:latin typeface="+mn-lt"/>
              </a:rPr>
              <a:t>subtraction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– round your answer to the same number of </a:t>
            </a:r>
            <a:r>
              <a:rPr lang="en-US" altLang="en-US" i="1" u="sng" dirty="0" smtClean="0">
                <a:solidFill>
                  <a:srgbClr val="008000"/>
                </a:solidFill>
                <a:latin typeface="+mn-lt"/>
              </a:rPr>
              <a:t>decimal places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 as the quantity with the fewest number of decimal places.</a:t>
            </a:r>
            <a:endParaRPr lang="en-US" altLang="en-US" b="1" i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8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6" grpId="0"/>
      <p:bldP spid="228377" grpId="0"/>
      <p:bldP spid="228381" grpId="0"/>
      <p:bldP spid="228385" grpId="0"/>
      <p:bldP spid="228390" grpId="0"/>
      <p:bldP spid="228394" grpId="0"/>
      <p:bldP spid="228396" grpId="0"/>
      <p:bldP spid="228400" grpId="0"/>
      <p:bldP spid="36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1449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</a:t>
            </a:r>
            <a:r>
              <a:rPr lang="en-US" altLang="en-US" dirty="0"/>
              <a:t>How long is this line? 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318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Estimating quantities to an appropriate number of significant figures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333625" y="2913063"/>
            <a:ext cx="4332288" cy="1527175"/>
            <a:chOff x="2592" y="1569"/>
            <a:chExt cx="2729" cy="962"/>
          </a:xfrm>
        </p:grpSpPr>
        <p:sp>
          <p:nvSpPr>
            <p:cNvPr id="37897" name="Rectangle 44"/>
            <p:cNvSpPr>
              <a:spLocks noChangeArrowheads="1"/>
            </p:cNvSpPr>
            <p:nvPr/>
          </p:nvSpPr>
          <p:spPr bwMode="auto">
            <a:xfrm>
              <a:off x="2592" y="1569"/>
              <a:ext cx="2729" cy="96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898" name="Group 40"/>
            <p:cNvGrpSpPr>
              <a:grpSpLocks/>
            </p:cNvGrpSpPr>
            <p:nvPr/>
          </p:nvGrpSpPr>
          <p:grpSpPr bwMode="auto">
            <a:xfrm>
              <a:off x="2630" y="1590"/>
              <a:ext cx="2640" cy="938"/>
              <a:chOff x="2556" y="1302"/>
              <a:chExt cx="2640" cy="938"/>
            </a:xfrm>
          </p:grpSpPr>
          <p:sp>
            <p:nvSpPr>
              <p:cNvPr id="37899" name="Line 5"/>
              <p:cNvSpPr>
                <a:spLocks noChangeShapeType="1"/>
              </p:cNvSpPr>
              <p:nvPr/>
            </p:nvSpPr>
            <p:spPr bwMode="auto">
              <a:xfrm>
                <a:off x="2556" y="1370"/>
                <a:ext cx="2443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00" name="Group 6"/>
              <p:cNvGrpSpPr>
                <a:grpSpLocks/>
              </p:cNvGrpSpPr>
              <p:nvPr/>
            </p:nvGrpSpPr>
            <p:grpSpPr bwMode="auto">
              <a:xfrm>
                <a:off x="2556" y="1466"/>
                <a:ext cx="2640" cy="375"/>
                <a:chOff x="576" y="2112"/>
                <a:chExt cx="2640" cy="375"/>
              </a:xfrm>
            </p:grpSpPr>
            <p:grpSp>
              <p:nvGrpSpPr>
                <p:cNvPr id="37908" name="Group 7"/>
                <p:cNvGrpSpPr>
                  <a:grpSpLocks/>
                </p:cNvGrpSpPr>
                <p:nvPr/>
              </p:nvGrpSpPr>
              <p:grpSpPr bwMode="auto">
                <a:xfrm>
                  <a:off x="576" y="2112"/>
                  <a:ext cx="2640" cy="288"/>
                  <a:chOff x="576" y="2112"/>
                  <a:chExt cx="2640" cy="288"/>
                </a:xfrm>
              </p:grpSpPr>
              <p:grpSp>
                <p:nvGrpSpPr>
                  <p:cNvPr id="3791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76" y="2112"/>
                    <a:ext cx="2496" cy="288"/>
                    <a:chOff x="576" y="1680"/>
                    <a:chExt cx="2496" cy="288"/>
                  </a:xfrm>
                </p:grpSpPr>
                <p:sp>
                  <p:nvSpPr>
                    <p:cNvPr id="37913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4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5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6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7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4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9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0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1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2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680"/>
                      <a:ext cx="2496" cy="48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20"/>
                      <a:ext cx="2496" cy="48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1824"/>
                      <a:ext cx="768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824"/>
                      <a:ext cx="768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3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1824"/>
                      <a:ext cx="432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3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872"/>
                      <a:ext cx="192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</p:grpSp>
              <p:sp>
                <p:nvSpPr>
                  <p:cNvPr id="3791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60"/>
                    <a:ext cx="26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76" y="2256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0</a:t>
                  </a:r>
                </a:p>
              </p:txBody>
            </p:sp>
            <p:sp>
              <p:nvSpPr>
                <p:cNvPr id="379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492" y="2256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1</a:t>
                  </a:r>
                </a:p>
              </p:txBody>
            </p:sp>
          </p:grpSp>
          <p:grpSp>
            <p:nvGrpSpPr>
              <p:cNvPr id="37901" name="Group 31"/>
              <p:cNvGrpSpPr>
                <a:grpSpLocks/>
              </p:cNvGrpSpPr>
              <p:nvPr/>
            </p:nvGrpSpPr>
            <p:grpSpPr bwMode="auto">
              <a:xfrm>
                <a:off x="2556" y="1841"/>
                <a:ext cx="1916" cy="399"/>
                <a:chOff x="576" y="2487"/>
                <a:chExt cx="1916" cy="399"/>
              </a:xfrm>
            </p:grpSpPr>
            <p:sp>
              <p:nvSpPr>
                <p:cNvPr id="37906" name="AutoShape 32"/>
                <p:cNvSpPr>
                  <a:spLocks/>
                </p:cNvSpPr>
                <p:nvPr/>
              </p:nvSpPr>
              <p:spPr bwMode="auto">
                <a:xfrm rot="-5400000">
                  <a:off x="1450" y="1613"/>
                  <a:ext cx="168" cy="1916"/>
                </a:xfrm>
                <a:prstGeom prst="leftBrace">
                  <a:avLst>
                    <a:gd name="adj1" fmla="val 95040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790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300" y="2655"/>
                  <a:ext cx="4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1 cm</a:t>
                  </a:r>
                </a:p>
              </p:txBody>
            </p:sp>
          </p:grpSp>
          <p:grpSp>
            <p:nvGrpSpPr>
              <p:cNvPr id="37902" name="Group 34"/>
              <p:cNvGrpSpPr>
                <a:grpSpLocks/>
              </p:cNvGrpSpPr>
              <p:nvPr/>
            </p:nvGrpSpPr>
            <p:grpSpPr bwMode="auto">
              <a:xfrm>
                <a:off x="4720" y="1706"/>
                <a:ext cx="476" cy="534"/>
                <a:chOff x="2740" y="2352"/>
                <a:chExt cx="476" cy="534"/>
              </a:xfrm>
            </p:grpSpPr>
            <p:sp>
              <p:nvSpPr>
                <p:cNvPr id="37904" name="AutoShape 35"/>
                <p:cNvSpPr>
                  <a:spLocks/>
                </p:cNvSpPr>
                <p:nvPr/>
              </p:nvSpPr>
              <p:spPr bwMode="auto">
                <a:xfrm rot="-5400000">
                  <a:off x="2842" y="2390"/>
                  <a:ext cx="267" cy="192"/>
                </a:xfrm>
                <a:prstGeom prst="leftBrace">
                  <a:avLst>
                    <a:gd name="adj1" fmla="val 83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790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740" y="2655"/>
                  <a:ext cx="4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1 mm</a:t>
                  </a:r>
                </a:p>
              </p:txBody>
            </p:sp>
          </p:grpSp>
          <p:sp>
            <p:nvSpPr>
              <p:cNvPr id="37903" name="Line 37"/>
              <p:cNvSpPr>
                <a:spLocks noChangeShapeType="1"/>
              </p:cNvSpPr>
              <p:nvPr/>
            </p:nvSpPr>
            <p:spPr bwMode="auto">
              <a:xfrm>
                <a:off x="4999" y="1302"/>
                <a:ext cx="0" cy="2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2398713" y="3276600"/>
            <a:ext cx="3035300" cy="285750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5448300" y="3284538"/>
            <a:ext cx="595313" cy="144462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6057900" y="3286125"/>
            <a:ext cx="220663" cy="76200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4" grpId="0" animBg="1"/>
      <p:bldP spid="84015" grpId="0" animBg="1"/>
      <p:bldP spid="840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397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Estimating quantities to an appropriate number of significant figures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3259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</a:t>
            </a:r>
            <a:r>
              <a:rPr lang="en-US" altLang="en-US" dirty="0"/>
              <a:t>What is the reading on each of the graduated cylinders? Which digits are uncertain.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(A)				(B)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SOLUTION: Read to the bottom of the meniscus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86055" name="Picture 39" descr="003223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3325" y="31257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8" name="Picture 42" descr="074247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3150" y="31289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59" name="Line 43"/>
          <p:cNvSpPr>
            <a:spLocks noChangeShapeType="1"/>
          </p:cNvSpPr>
          <p:nvPr/>
        </p:nvSpPr>
        <p:spPr bwMode="auto">
          <a:xfrm>
            <a:off x="1768475" y="4330700"/>
            <a:ext cx="19129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0" name="Line 44"/>
          <p:cNvSpPr>
            <a:spLocks noChangeShapeType="1"/>
          </p:cNvSpPr>
          <p:nvPr/>
        </p:nvSpPr>
        <p:spPr bwMode="auto">
          <a:xfrm>
            <a:off x="5662613" y="4724400"/>
            <a:ext cx="1684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9" grpId="0" animBg="1"/>
      <p:bldP spid="860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77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Orders of magnitude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685800" y="1993900"/>
            <a:ext cx="7772400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10000"/>
              </a:spcBef>
            </a:pPr>
            <a:r>
              <a:rPr lang="en-US" altLang="en-US"/>
              <a:t>	Mass of universe 			10</a:t>
            </a:r>
            <a:r>
              <a:rPr lang="en-US" altLang="en-US" baseline="-25000"/>
              <a:t> </a:t>
            </a:r>
            <a:r>
              <a:rPr lang="en-US" altLang="en-US" baseline="30000"/>
              <a:t>50</a:t>
            </a:r>
            <a:r>
              <a:rPr lang="en-US" altLang="en-US"/>
              <a:t> 	kg</a:t>
            </a:r>
          </a:p>
          <a:p>
            <a:pPr marL="457200" indent="-457200">
              <a:spcBef>
                <a:spcPct val="10000"/>
              </a:spcBef>
            </a:pPr>
            <a:r>
              <a:rPr lang="en-US" altLang="en-US"/>
              <a:t>	Diameter of universe 			10</a:t>
            </a:r>
            <a:r>
              <a:rPr lang="en-US" altLang="en-US" baseline="-25000"/>
              <a:t> </a:t>
            </a:r>
            <a:r>
              <a:rPr lang="en-US" altLang="en-US" baseline="30000"/>
              <a:t>25</a:t>
            </a:r>
            <a:r>
              <a:rPr lang="en-US" altLang="en-US"/>
              <a:t> 	m </a:t>
            </a:r>
          </a:p>
          <a:p>
            <a:pPr marL="457200" indent="-457200">
              <a:spcBef>
                <a:spcPct val="10000"/>
              </a:spcBef>
            </a:pPr>
            <a:r>
              <a:rPr lang="en-US" altLang="en-US"/>
              <a:t>	Diameter of galaxy 			10</a:t>
            </a:r>
            <a:r>
              <a:rPr lang="en-US" altLang="en-US" baseline="-25000"/>
              <a:t> </a:t>
            </a:r>
            <a:r>
              <a:rPr lang="en-US" altLang="en-US" baseline="30000"/>
              <a:t>21</a:t>
            </a:r>
            <a:r>
              <a:rPr lang="en-US" altLang="en-US"/>
              <a:t> 	m 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Age of universe 				10</a:t>
            </a:r>
            <a:r>
              <a:rPr lang="en-US" altLang="en-US" baseline="-25000"/>
              <a:t> </a:t>
            </a:r>
            <a:r>
              <a:rPr lang="en-US" altLang="en-US" baseline="30000"/>
              <a:t>18</a:t>
            </a:r>
            <a:r>
              <a:rPr lang="en-US" altLang="en-US"/>
              <a:t> 	s	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Speed of light 				10</a:t>
            </a:r>
            <a:r>
              <a:rPr lang="en-US" altLang="en-US" baseline="-25000"/>
              <a:t> </a:t>
            </a:r>
            <a:r>
              <a:rPr lang="en-US" altLang="en-US" baseline="30000"/>
              <a:t>8</a:t>
            </a:r>
            <a:r>
              <a:rPr lang="en-US" altLang="en-US"/>
              <a:t> 	m</a:t>
            </a:r>
            <a:r>
              <a:rPr lang="en-US" altLang="en-US" baseline="-25000"/>
              <a:t> </a:t>
            </a:r>
            <a:r>
              <a:rPr lang="en-US" altLang="en-US"/>
              <a:t>s</a:t>
            </a:r>
            <a:r>
              <a:rPr lang="en-US" altLang="en-US" baseline="30000"/>
              <a:t>-1</a:t>
            </a:r>
            <a:r>
              <a:rPr lang="en-US" altLang="en-US"/>
              <a:t> 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Diameter of atom 			10</a:t>
            </a:r>
            <a:r>
              <a:rPr lang="en-US" altLang="en-US" baseline="-25000"/>
              <a:t> </a:t>
            </a:r>
            <a:r>
              <a:rPr lang="en-US" altLang="en-US" baseline="30000"/>
              <a:t>-10</a:t>
            </a:r>
            <a:r>
              <a:rPr lang="en-US" altLang="en-US"/>
              <a:t> 	m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Diameter of nucleus 			10</a:t>
            </a:r>
            <a:r>
              <a:rPr lang="en-US" altLang="en-US" baseline="-25000"/>
              <a:t> </a:t>
            </a:r>
            <a:r>
              <a:rPr lang="en-US" altLang="en-US" baseline="30000"/>
              <a:t>-15</a:t>
            </a:r>
            <a:r>
              <a:rPr lang="en-US" altLang="en-US"/>
              <a:t> 	m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Diameter of quark 			10</a:t>
            </a:r>
            <a:r>
              <a:rPr lang="en-US" altLang="en-US" baseline="-25000"/>
              <a:t> </a:t>
            </a:r>
            <a:r>
              <a:rPr lang="en-US" altLang="en-US" baseline="30000"/>
              <a:t>-18</a:t>
            </a:r>
            <a:r>
              <a:rPr lang="en-US" altLang="en-US"/>
              <a:t> 	m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Mass of proton 	 			10</a:t>
            </a:r>
            <a:r>
              <a:rPr lang="en-US" altLang="en-US" baseline="-25000"/>
              <a:t> </a:t>
            </a:r>
            <a:r>
              <a:rPr lang="en-US" altLang="en-US" baseline="30000"/>
              <a:t>-27</a:t>
            </a:r>
            <a:r>
              <a:rPr lang="en-US" altLang="en-US"/>
              <a:t> 	kg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Mass of quark 	 			10</a:t>
            </a:r>
            <a:r>
              <a:rPr lang="en-US" altLang="en-US" baseline="-25000"/>
              <a:t> </a:t>
            </a:r>
            <a:r>
              <a:rPr lang="en-US" altLang="en-US" baseline="30000"/>
              <a:t>-30</a:t>
            </a:r>
            <a:r>
              <a:rPr lang="en-US" altLang="en-US"/>
              <a:t> 	kg 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Mass of electron 	 		10</a:t>
            </a:r>
            <a:r>
              <a:rPr lang="en-US" altLang="en-US" baseline="-25000"/>
              <a:t> </a:t>
            </a:r>
            <a:r>
              <a:rPr lang="en-US" altLang="en-US" baseline="30000"/>
              <a:t>-31</a:t>
            </a:r>
            <a:r>
              <a:rPr lang="en-US" altLang="en-US"/>
              <a:t> 	kg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Planck length 				10</a:t>
            </a:r>
            <a:r>
              <a:rPr lang="en-US" altLang="en-US" baseline="-25000"/>
              <a:t> </a:t>
            </a:r>
            <a:r>
              <a:rPr lang="en-US" altLang="en-US" baseline="30000"/>
              <a:t>-35</a:t>
            </a:r>
            <a:r>
              <a:rPr lang="en-US" altLang="en-US"/>
              <a:t> 	m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916" name="Rectangle 4"/>
              <p:cNvSpPr>
                <a:spLocks noChangeArrowheads="1"/>
              </p:cNvSpPr>
              <p:nvPr/>
            </p:nvSpPr>
            <p:spPr bwMode="auto">
              <a:xfrm>
                <a:off x="685800" y="2409825"/>
                <a:ext cx="7772400" cy="424939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 </a:t>
                </a:r>
                <a:r>
                  <a:rPr lang="en-US" altLang="en-US" dirty="0"/>
                  <a:t>Given that the smallest length in the universe is the Planck length of 10</a:t>
                </a:r>
                <a:r>
                  <a:rPr lang="en-US" altLang="en-US" baseline="-25000" dirty="0"/>
                  <a:t> </a:t>
                </a:r>
                <a:r>
                  <a:rPr lang="en-US" altLang="en-US" baseline="30000" dirty="0"/>
                  <a:t>-35</a:t>
                </a:r>
                <a:r>
                  <a:rPr lang="en-US" altLang="en-US" dirty="0"/>
                  <a:t> meters and that the fastest speed in the universe is that of light at 10</a:t>
                </a:r>
                <a:r>
                  <a:rPr lang="en-US" altLang="en-US" baseline="-25000" dirty="0"/>
                  <a:t> </a:t>
                </a:r>
                <a:r>
                  <a:rPr lang="en-US" altLang="en-US" baseline="30000" dirty="0"/>
                  <a:t>8</a:t>
                </a:r>
                <a:r>
                  <a:rPr lang="en-US" altLang="en-US" dirty="0"/>
                  <a:t> meters per second, find the smallest time interval in the universe. 	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altLang="en-US" dirty="0"/>
                  <a:t>SOLUTION: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</a:pPr>
                <a:r>
                  <a:rPr lang="en-US" altLang="en-US" dirty="0" smtClean="0"/>
                  <a:t>Speed is distance divided by time (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𝑠𝑝𝑒𝑒𝑑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dirty="0"/>
                  <a:t>).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</a:pPr>
                <a:r>
                  <a:rPr lang="en-US" altLang="en-US" dirty="0"/>
                  <a:t>Using algebra we can write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𝑠𝑝𝑒𝑒𝑑</m:t>
                        </m:r>
                      </m:den>
                    </m:f>
                  </m:oMath>
                </a14:m>
                <a:r>
                  <a:rPr lang="en-US" altLang="en-US" sz="1800" dirty="0"/>
                  <a:t>.</a:t>
                </a:r>
                <a:r>
                  <a:rPr lang="en-US" altLang="en-US" dirty="0"/>
                  <a:t> 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</a:pPr>
                <a:r>
                  <a:rPr lang="en-US" altLang="en-US" dirty="0"/>
                  <a:t>Substitution yields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−35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−43</m:t>
                        </m:r>
                      </m:sup>
                    </m:sSup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seconds.</a:t>
                </a:r>
              </a:p>
            </p:txBody>
          </p:sp>
        </mc:Choice>
        <mc:Fallback xmlns="">
          <p:sp>
            <p:nvSpPr>
              <p:cNvPr id="1669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409825"/>
                <a:ext cx="7772400" cy="4249392"/>
              </a:xfrm>
              <a:prstGeom prst="rect">
                <a:avLst/>
              </a:prstGeom>
              <a:blipFill>
                <a:blip r:embed="rId5"/>
                <a:stretch>
                  <a:fillRect l="-1255" t="-1004" r="-5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6957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Using SI units in the correct format for all required measurements, final answers to calculations and presentation of raw and processed data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Using scientific notation and metric multipliers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Quoting and comparing ratios, values and approximations to the nearest order of magnitude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Estimating quantities to an appropriate number of significant figures 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685800" y="2344738"/>
            <a:ext cx="7772400" cy="430122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/>
              <a:t>Find the difference in order of magnitude of the mass of the universe to the mass of a quark. 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dirty="0"/>
              <a:t>SOLUTION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108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</a:t>
            </a: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SOLUTION: 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2749550"/>
            <a:ext cx="77549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 descr="atom_animati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1175" y="4885659"/>
            <a:ext cx="16351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</a:t>
            </a: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SOLUTION: </a:t>
            </a: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2763838"/>
            <a:ext cx="76930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PRACTICE:</a:t>
            </a: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SOLUTION: </a:t>
            </a: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" y="2744788"/>
            <a:ext cx="77438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116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Estimation revisited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Another form of estimation is to solve complex problems with the simplest math possible and obtain a ballpark figure as an answer.</a:t>
            </a:r>
            <a:endParaRPr lang="en-US" alt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If at all possible, only powers of ten are used.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68338" y="3595688"/>
            <a:ext cx="7772400" cy="32623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/>
              <a:t>NY and LA are separated by about 3000 mi and three time zones. What is the                     circumference of Earth?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dirty="0"/>
              <a:t>SOLUTION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pic>
        <p:nvPicPr>
          <p:cNvPr id="88072" name="Picture 8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2688" y="4022725"/>
            <a:ext cx="22193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Freeform 9"/>
          <p:cNvSpPr>
            <a:spLocks/>
          </p:cNvSpPr>
          <p:nvPr/>
        </p:nvSpPr>
        <p:spPr bwMode="auto">
          <a:xfrm>
            <a:off x="6989763" y="4252913"/>
            <a:ext cx="722312" cy="66675"/>
          </a:xfrm>
          <a:custGeom>
            <a:avLst/>
            <a:gdLst>
              <a:gd name="T0" fmla="*/ 0 w 455"/>
              <a:gd name="T1" fmla="*/ 47883758 h 42"/>
              <a:gd name="T2" fmla="*/ 574595272 w 455"/>
              <a:gd name="T3" fmla="*/ 10080624 h 42"/>
              <a:gd name="T4" fmla="*/ 1146669595 w 455"/>
              <a:gd name="T5" fmla="*/ 105846574 h 42"/>
              <a:gd name="T6" fmla="*/ 0 60000 65536"/>
              <a:gd name="T7" fmla="*/ 0 60000 65536"/>
              <a:gd name="T8" fmla="*/ 0 60000 65536"/>
              <a:gd name="T9" fmla="*/ 0 w 455"/>
              <a:gd name="T10" fmla="*/ 0 h 42"/>
              <a:gd name="T11" fmla="*/ 455 w 455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42">
                <a:moveTo>
                  <a:pt x="0" y="19"/>
                </a:moveTo>
                <a:cubicBezTo>
                  <a:pt x="76" y="9"/>
                  <a:pt x="152" y="0"/>
                  <a:pt x="228" y="4"/>
                </a:cubicBezTo>
                <a:cubicBezTo>
                  <a:pt x="304" y="8"/>
                  <a:pt x="379" y="25"/>
                  <a:pt x="455" y="4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ircraft_tom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/>
              <a:t>PRACTICE: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pic>
        <p:nvPicPr>
          <p:cNvPr id="47109" name="Picture 10" descr="bea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88" y="3509319"/>
            <a:ext cx="2293899" cy="375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013" y="2770188"/>
            <a:ext cx="783431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Guidance: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SI unit usage and information can be found at the website of </a:t>
            </a:r>
            <a:r>
              <a:rPr lang="en-US" altLang="en-US" i="1"/>
              <a:t>Bureau International des Poids et Mesures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Students will not need to know the definition of SI units except where explicitly stated in the relevant topics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Candela is not a required SI unit for this course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Guidance on any use of non-SI units such as eV, MeV c</a:t>
            </a:r>
            <a:r>
              <a:rPr lang="en-US" altLang="en-US" baseline="30000"/>
              <a:t>-2</a:t>
            </a:r>
            <a:r>
              <a:rPr lang="en-US" altLang="en-US"/>
              <a:t>, Ly and pc will be provided in the relevant topics</a:t>
            </a:r>
            <a:endParaRPr lang="en-US" altLang="en-US" b="1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International-mindedness: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Scientific collaboration is able to be truly global without the restrictions of national borders or language due to the agreed standards for data representation </a:t>
            </a:r>
            <a:endParaRPr lang="en-US" altLang="en-US" b="1"/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084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Theory of knowledge: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What has influenced the common language used in science? To what extent does having a common standard approach to measurement facilitate the sharing of knowledge in physics?</a:t>
            </a:r>
            <a:endParaRPr lang="en-US" altLang="en-US" b="1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Utilization: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This topic is able to be integrated into any topic taught at the start of the course and is important to all topics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Students studying more than one group 4 subject will be able to use these skills across all subjects 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7717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Aims: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</a:t>
            </a:r>
            <a:r>
              <a:rPr lang="en-US" altLang="en-US" b="1"/>
              <a:t>Aim 2 and 3: </a:t>
            </a:r>
            <a:r>
              <a:rPr lang="en-US" altLang="en-US"/>
              <a:t>this is an essential area of knowledge that allows scientists to collaborate across the globe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</a:t>
            </a:r>
            <a:r>
              <a:rPr lang="en-US" altLang="en-US" b="1"/>
              <a:t>Aim 4 and 5: </a:t>
            </a:r>
            <a:r>
              <a:rPr lang="en-US" altLang="en-US"/>
              <a:t>a common approach to expressing results of analysis, evaluation and synthesis of scientific information enables greater sharing and collaboration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033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has some of the most famous names in science.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If a poll were to be taken on who is the most famous scientist, many people would choose…</a:t>
            </a:r>
            <a:r>
              <a:rPr lang="en-US" altLang="en-US" sz="2000">
                <a:latin typeface="Courier New" pitchFamily="49" charset="0"/>
              </a:rPr>
              <a:t>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644775" y="3259138"/>
            <a:ext cx="24177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Albert Einstein </a:t>
            </a:r>
            <a:endParaRPr lang="en-US" altLang="en-US" b="1"/>
          </a:p>
        </p:txBody>
      </p:sp>
      <p:pic>
        <p:nvPicPr>
          <p:cNvPr id="171013" name="Picture 5" descr="einste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3350" y="3114675"/>
            <a:ext cx="32400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644775" y="3567113"/>
            <a:ext cx="24177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 PHYSICIST</a:t>
            </a:r>
            <a:endParaRPr lang="en-US" altLang="en-US" b="1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065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has some of the most famous names in science.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If a poll were to be taken on who is the most famous scientist, other people might choose…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3005138" y="3390900"/>
            <a:ext cx="24177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Isaac Newton </a:t>
            </a:r>
            <a:endParaRPr lang="en-US" altLang="en-US" b="1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017838" y="3727450"/>
            <a:ext cx="24177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 PHYSICIST</a:t>
            </a:r>
            <a:endParaRPr lang="en-US" altLang="en-US" b="1"/>
          </a:p>
        </p:txBody>
      </p:sp>
      <p:pic>
        <p:nvPicPr>
          <p:cNvPr id="173064" name="Picture 8" descr="newton"/>
          <p:cNvPicPr>
            <a:picLocks noChangeAspect="1" noChangeArrowheads="1"/>
          </p:cNvPicPr>
          <p:nvPr/>
        </p:nvPicPr>
        <p:blipFill>
          <a:blip r:embed="rId7" cstate="print">
            <a:lum bright="18000" contrast="16000"/>
            <a:grayscl/>
          </a:blip>
          <a:srcRect/>
          <a:stretch>
            <a:fillRect/>
          </a:stretch>
        </p:blipFill>
        <p:spPr bwMode="auto">
          <a:xfrm>
            <a:off x="5580063" y="3125788"/>
            <a:ext cx="2867025" cy="37322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2729</Words>
  <Application>Microsoft Office PowerPoint</Application>
  <PresentationFormat>On-screen Show (4:3)</PresentationFormat>
  <Paragraphs>451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Cambria Math</vt:lpstr>
      <vt:lpstr>Courier New</vt:lpstr>
      <vt:lpstr>Symbol</vt:lpstr>
      <vt:lpstr>Times New Roman</vt:lpstr>
      <vt:lpstr>Default Design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PowerPoint Presentation</vt:lpstr>
      <vt:lpstr>PowerPoint Presentation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229</cp:revision>
  <cp:lastPrinted>2017-05-09T03:15:17Z</cp:lastPrinted>
  <dcterms:created xsi:type="dcterms:W3CDTF">2006-01-31T23:43:34Z</dcterms:created>
  <dcterms:modified xsi:type="dcterms:W3CDTF">2017-05-09T03:16:31Z</dcterms:modified>
</cp:coreProperties>
</file>