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82" r:id="rId4"/>
    <p:sldId id="283" r:id="rId5"/>
    <p:sldId id="284" r:id="rId6"/>
    <p:sldId id="258" r:id="rId7"/>
    <p:sldId id="259" r:id="rId8"/>
    <p:sldId id="260" r:id="rId9"/>
    <p:sldId id="261" r:id="rId10"/>
    <p:sldId id="262" r:id="rId11"/>
    <p:sldId id="263" r:id="rId12"/>
    <p:sldId id="276" r:id="rId13"/>
    <p:sldId id="264" r:id="rId14"/>
    <p:sldId id="265" r:id="rId15"/>
    <p:sldId id="266" r:id="rId16"/>
    <p:sldId id="268" r:id="rId17"/>
    <p:sldId id="269" r:id="rId18"/>
    <p:sldId id="277" r:id="rId19"/>
    <p:sldId id="279" r:id="rId20"/>
    <p:sldId id="280" r:id="rId21"/>
    <p:sldId id="270" r:id="rId22"/>
    <p:sldId id="272" r:id="rId23"/>
    <p:sldId id="273" r:id="rId24"/>
    <p:sldId id="274" r:id="rId25"/>
    <p:sldId id="278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BB8A-3542-41E8-A51B-CCEEF9C5816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4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BB8A-3542-41E8-A51B-CCEEF9C5816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3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BB8A-3542-41E8-A51B-CCEEF9C5816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7BB8A-3542-41E8-A51B-CCEEF9C5816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54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7BB8A-3542-41E8-A51B-CCEEF9C5816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2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7BB8A-3542-41E8-A51B-CCEEF9C5816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7BB8A-3542-41E8-A51B-CCEEF9C5816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9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7BB8A-3542-41E8-A51B-CCEEF9C5816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7BB8A-3542-41E8-A51B-CCEEF9C5816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91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7BB8A-3542-41E8-A51B-CCEEF9C5816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9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7BB8A-3542-41E8-A51B-CCEEF9C5816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7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BB8A-3542-41E8-A51B-CCEEF9C5816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30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7BB8A-3542-41E8-A51B-CCEEF9C5816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88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7BB8A-3542-41E8-A51B-CCEEF9C5816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28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7BB8A-3542-41E8-A51B-CCEEF9C5816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0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BB8A-3542-41E8-A51B-CCEEF9C5816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1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BB8A-3542-41E8-A51B-CCEEF9C5816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2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BB8A-3542-41E8-A51B-CCEEF9C5816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8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BB8A-3542-41E8-A51B-CCEEF9C5816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6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BB8A-3542-41E8-A51B-CCEEF9C5816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3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BB8A-3542-41E8-A51B-CCEEF9C5816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3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BB8A-3542-41E8-A51B-CCEEF9C5816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7BB8A-3542-41E8-A51B-CCEEF9C5816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9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fld id="{7147BB8A-3542-41E8-A51B-CCEEF9C5816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119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8000" dirty="0"/>
              <a:t>Cosmology</a:t>
            </a:r>
          </a:p>
        </p:txBody>
      </p:sp>
    </p:spTree>
    <p:extLst>
      <p:ext uri="{BB962C8B-B14F-4D97-AF65-F5344CB8AC3E}">
        <p14:creationId xmlns:p14="http://schemas.microsoft.com/office/powerpoint/2010/main" val="39623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/>
              <a:t>Red-Shift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Edwin Hubble observed many galaxies and saw that the light from them was all red shifted, since redder light is of a longer wavelength</a:t>
            </a:r>
          </a:p>
          <a:p>
            <a:endParaRPr lang="en-US" altLang="en-US" dirty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44318"/>
            <a:ext cx="533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2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/>
              <a:t>Hubble’s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8996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/>
                  <a:t>Hubble recognized this consistent red shift and showed that the further away the galaxy was, the greater the amount of red shift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Using Cepheid variables, he estimated a relationship between the recession velocity (how fast the object is moving away) and the distance from Earth. This is now known as </a:t>
                </a:r>
                <a:r>
                  <a:rPr lang="en-US" altLang="en-US" b="1" dirty="0"/>
                  <a:t>Hubble’s Law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called the Hubble constant. He estimated it to be about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500 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𝑘𝑚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𝑀𝑝𝑐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but with more reliable data that we have today, it appears to be closer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𝑘𝑚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𝑀𝑝𝑐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921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89968"/>
              </a:xfrm>
              <a:blipFill rotWithShape="0">
                <a:blip r:embed="rId2"/>
                <a:stretch>
                  <a:fillRect l="-1043" t="-2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96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/>
              <a:t>Red-Shift = Expansion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These findings support Hubble’s theory that the universe is expanding</a:t>
            </a:r>
          </a:p>
          <a:p>
            <a:endParaRPr lang="en-US" altLang="en-US" dirty="0"/>
          </a:p>
          <a:p>
            <a:r>
              <a:rPr lang="en-US" altLang="en-US" dirty="0"/>
              <a:t>All galaxies are moving away from each other</a:t>
            </a:r>
          </a:p>
          <a:p>
            <a:endParaRPr lang="en-US" altLang="en-US" dirty="0"/>
          </a:p>
          <a:p>
            <a:r>
              <a:rPr lang="en-US" altLang="en-US" dirty="0"/>
              <a:t>As you will see the reality is not relative motion, but the expansion of space</a:t>
            </a:r>
          </a:p>
          <a:p>
            <a:endParaRPr lang="en-US" altLang="en-US" dirty="0"/>
          </a:p>
          <a:p>
            <a:r>
              <a:rPr lang="en-US" altLang="en-US" dirty="0"/>
              <a:t>If we were in another galaxy and made the same measurements we would see the same effect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766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2" y="127417"/>
            <a:ext cx="54959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bill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03" y="1116612"/>
            <a:ext cx="8000909" cy="56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5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/>
              <a:t>Before there was a before…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It is important to understand that even using the phrase “before the Big Bang” is contradictory</a:t>
            </a:r>
          </a:p>
          <a:p>
            <a:endParaRPr lang="en-US" altLang="en-US" dirty="0"/>
          </a:p>
          <a:p>
            <a:r>
              <a:rPr lang="en-US" altLang="en-US" dirty="0"/>
              <a:t>Similarly, we cannot ask, “What is beyond the universe?”</a:t>
            </a:r>
          </a:p>
          <a:p>
            <a:endParaRPr lang="en-US" altLang="en-US" dirty="0"/>
          </a:p>
          <a:p>
            <a:r>
              <a:rPr lang="en-US" altLang="en-US" dirty="0"/>
              <a:t>Also, it is incorrect to think of the Big Bang as some sort of explosion, as you will see it is not like some massive grenade but rather a creation of space</a:t>
            </a:r>
          </a:p>
        </p:txBody>
      </p:sp>
    </p:spTree>
    <p:extLst>
      <p:ext uri="{BB962C8B-B14F-4D97-AF65-F5344CB8AC3E}">
        <p14:creationId xmlns:p14="http://schemas.microsoft.com/office/powerpoint/2010/main" val="159811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/>
              <a:t>The Big Bang and the birth of Space-Time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301646" y="1690688"/>
            <a:ext cx="4419600" cy="4678363"/>
          </a:xfrm>
        </p:spPr>
        <p:txBody>
          <a:bodyPr/>
          <a:lstStyle/>
          <a:p>
            <a:pPr eaLnBrk="1" hangingPunct="1"/>
            <a:r>
              <a:rPr lang="en-US" altLang="en-US" dirty="0"/>
              <a:t>The effect of expansion as we see it in the universe can be likened to marking a balloon and then blowing in air. 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 points are not really moving away from one another but rather the space between them is expanding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18" y="1797844"/>
            <a:ext cx="38147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06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/>
              <a:t>More Big Bang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906249" y="1771338"/>
            <a:ext cx="8229600" cy="4525963"/>
          </a:xfrm>
        </p:spPr>
        <p:txBody>
          <a:bodyPr/>
          <a:lstStyle/>
          <a:p>
            <a:r>
              <a:rPr lang="en-US" altLang="en-US" dirty="0"/>
              <a:t>All of the universe was concentrated into a point of infinite density and temperature called a singularity</a:t>
            </a:r>
          </a:p>
          <a:p>
            <a:endParaRPr lang="en-US" altLang="en-US" dirty="0"/>
          </a:p>
          <a:p>
            <a:r>
              <a:rPr lang="en-US" altLang="en-US" dirty="0"/>
              <a:t>The Big Bang occurred roughly 13.7 billion years ago</a:t>
            </a:r>
          </a:p>
          <a:p>
            <a:endParaRPr lang="en-US" altLang="en-US" dirty="0"/>
          </a:p>
          <a:p>
            <a:r>
              <a:rPr lang="en-US" altLang="en-US" dirty="0"/>
              <a:t>This cosmological red shift is due to</a:t>
            </a:r>
          </a:p>
          <a:p>
            <a:pPr>
              <a:buFontTx/>
              <a:buNone/>
            </a:pPr>
            <a:r>
              <a:rPr lang="en-US" altLang="en-US" dirty="0"/>
              <a:t>    this expansion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679" y="3576403"/>
            <a:ext cx="40957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44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/>
              <a:t>Hubble’s Law and the Age of the Universe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 light from a galaxy at the very edge of the observable universe must be travelling away at slightly under the speed of light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This means that the distance it has moved away from us since the Big Bang (when everything was pretty close)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𝑐𝑇</m:t>
                    </m:r>
                  </m:oMath>
                </a14:m>
                <a:r>
                  <a:rPr lang="en-US" dirty="0"/>
                  <a:t>, where T is the age of the universe.</a:t>
                </a:r>
              </a:p>
              <a:p>
                <a:endParaRPr lang="en-US" dirty="0"/>
              </a:p>
              <a:p>
                <a:r>
                  <a:rPr lang="en-US" dirty="0"/>
                  <a:t>If we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70 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𝑘𝑚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𝑀𝑝𝑐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we can now calculate the age of the universe!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921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97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/>
              <a:t>Hubble’s Law and the Age of the Universe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6677" y="1821493"/>
                <a:ext cx="2188162" cy="667208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sz="2800" dirty="0"/>
              </a:p>
              <a:p>
                <a:pPr marL="457200" lvl="1" indent="0" algn="ctr">
                  <a:buNone/>
                </a:pPr>
                <a:endParaRPr lang="en-US" altLang="en-US" sz="2800" dirty="0"/>
              </a:p>
              <a:p>
                <a:pPr marL="457200" lvl="1" indent="0">
                  <a:buNone/>
                </a:pPr>
                <a:endParaRPr lang="en-US" altLang="en-US" b="0" dirty="0"/>
              </a:p>
              <a:p>
                <a:pPr marL="457200" lvl="1" indent="0"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921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6677" y="1821493"/>
                <a:ext cx="2188162" cy="66720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96656" y="1933731"/>
                <a:ext cx="6257144" cy="3499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altLang="en-US" sz="2800" dirty="0"/>
                  <a:t>Now we need to convert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800" dirty="0"/>
                  <a:t> into fundamental units.</a:t>
                </a:r>
              </a:p>
              <a:p>
                <a:pPr marL="0" lvl="1"/>
                <a:endParaRPr lang="en-US" altLang="en-US" sz="2800" dirty="0"/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𝑙𝑦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=9.46 ×</m:t>
                      </m:r>
                      <m:sSup>
                        <m:sSup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𝑝𝑐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=3.26 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𝑙𝑦</m:t>
                      </m:r>
                    </m:oMath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𝑀𝑝𝑐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d>
                        <m:d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en-US" sz="2800" dirty="0" smtClean="0"/>
                            <m:t>9.46</m:t>
                          </m:r>
                          <m:r>
                            <a:rPr lang="en-US" alt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sup>
                          </m:sSup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×3.26</m:t>
                      </m:r>
                    </m:oMath>
                  </m:oMathPara>
                </a14:m>
                <a:r>
                  <a:rPr lang="en-US" altLang="en-US" sz="2800" b="0" dirty="0">
                    <a:ea typeface="Cambria Math" panose="02040503050406030204" pitchFamily="18" charset="0"/>
                  </a:rPr>
                  <a:t/>
                </a:r>
                <a:br>
                  <a:rPr lang="en-US" altLang="en-US" sz="2800" b="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𝑀𝑝𝑐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≈3.1× </m:t>
                    </m:r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sup>
                    </m:sSup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8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656" y="1933731"/>
                <a:ext cx="6257144" cy="3499291"/>
              </a:xfrm>
              <a:prstGeom prst="rect">
                <a:avLst/>
              </a:prstGeom>
              <a:blipFill rotWithShape="0">
                <a:blip r:embed="rId3"/>
                <a:stretch>
                  <a:fillRect l="-1947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09629" y="2619506"/>
                <a:ext cx="21622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𝑐𝑇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29" y="2619506"/>
                <a:ext cx="216225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09629" y="3421651"/>
                <a:ext cx="20193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1≈</m:t>
                      </m:r>
                      <m:sSub>
                        <m:sSub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29" y="3421651"/>
                <a:ext cx="201939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37090" y="4133112"/>
                <a:ext cx="1507336" cy="974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090" y="4133112"/>
                <a:ext cx="1507336" cy="97494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85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/>
              <a:t>Hubble’s Law and the Age of the Universe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65785" y="1791325"/>
                <a:ext cx="5060430" cy="4901783"/>
              </a:xfrm>
            </p:spPr>
            <p:txBody>
              <a:bodyPr>
                <a:normAutofit/>
              </a:bodyPr>
              <a:lstStyle/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sz="2800" b="0" dirty="0"/>
              </a:p>
              <a:p>
                <a:pPr marL="457200" lvl="1" indent="0" algn="ctr">
                  <a:buNone/>
                </a:pPr>
                <a:r>
                  <a:rPr lang="en-US" altLang="en-US" sz="2800" b="0" dirty="0"/>
                  <a:t/>
                </a:r>
                <a:br>
                  <a:rPr lang="en-US" altLang="en-US" sz="28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)(3.1× </m:t>
                          </m:r>
                          <m:sSup>
                            <m:sSup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22</m:t>
                              </m:r>
                            </m:sup>
                          </m:sSup>
                          <m:r>
                            <a:rPr lang="en-US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altLang="en-US" sz="2800" b="0" dirty="0"/>
              </a:p>
              <a:p>
                <a:pPr marL="457200" lvl="1" indent="0" algn="ctr">
                  <a:buNone/>
                </a:pPr>
                <a:r>
                  <a:rPr lang="en-US" altLang="en-US" sz="2800" b="0" dirty="0"/>
                  <a:t/>
                </a:r>
                <a:br>
                  <a:rPr lang="en-US" altLang="en-US" sz="28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=4.4×</m:t>
                      </m:r>
                      <m:sSup>
                        <m:sSup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sup>
                      </m:sSup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altLang="en-US" sz="2800" b="0" dirty="0">
                  <a:ea typeface="Cambria Math" panose="02040503050406030204" pitchFamily="18" charset="0"/>
                </a:endParaRPr>
              </a:p>
              <a:p>
                <a:pPr marL="457200" lvl="1" indent="0" algn="ctr">
                  <a:buNone/>
                </a:pPr>
                <a:r>
                  <a:rPr lang="en-US" altLang="en-US" sz="2800" b="0" dirty="0">
                    <a:ea typeface="Cambria Math" panose="02040503050406030204" pitchFamily="18" charset="0"/>
                  </a:rPr>
                  <a:t/>
                </a:r>
                <a:br>
                  <a:rPr lang="en-US" altLang="en-US" sz="2800" b="0" dirty="0"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≈1.4×</m:t>
                      </m:r>
                      <m:sSup>
                        <m:sSup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𝑦𝑒𝑎𝑟𝑠</m:t>
                      </m:r>
                    </m:oMath>
                  </m:oMathPara>
                </a14:m>
                <a:endParaRPr lang="en-US" altLang="en-US" sz="2800" b="0" dirty="0">
                  <a:ea typeface="Cambria Math" panose="02040503050406030204" pitchFamily="18" charset="0"/>
                </a:endParaRPr>
              </a:p>
              <a:p>
                <a:pPr marL="457200" lvl="1" indent="0" algn="ctr">
                  <a:buNone/>
                </a:pPr>
                <a:r>
                  <a:rPr lang="en-US" altLang="en-US" sz="2800" b="0" dirty="0"/>
                  <a:t>(14 billion years)</a:t>
                </a:r>
                <a:br>
                  <a:rPr lang="en-US" altLang="en-US" sz="2800" b="0" dirty="0"/>
                </a:br>
                <a:endParaRPr lang="en-US" altLang="en-US" sz="2800" dirty="0"/>
              </a:p>
              <a:p>
                <a:pPr marL="457200" lvl="1" indent="0" algn="ctr">
                  <a:buNone/>
                </a:pPr>
                <a:endParaRPr lang="en-US" altLang="en-US" sz="2800" dirty="0"/>
              </a:p>
              <a:p>
                <a:pPr marL="457200" lvl="1" indent="0">
                  <a:buNone/>
                </a:pPr>
                <a:endParaRPr lang="en-US" altLang="en-US" b="0" dirty="0"/>
              </a:p>
              <a:p>
                <a:pPr marL="457200" lvl="1" indent="0"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921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65785" y="1791325"/>
                <a:ext cx="5060430" cy="490178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47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/>
              <a:t>Understandings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The Big Bang model</a:t>
            </a:r>
          </a:p>
          <a:p>
            <a:pPr lvl="0"/>
            <a:r>
              <a:rPr lang="en-US"/>
              <a:t>Cosmic microwave background (CMB) radiation</a:t>
            </a:r>
          </a:p>
          <a:p>
            <a:pPr lvl="0"/>
            <a:r>
              <a:rPr lang="en-US"/>
              <a:t>Hubble’s law</a:t>
            </a:r>
          </a:p>
          <a:p>
            <a:pPr lvl="0"/>
            <a:r>
              <a:rPr lang="en-US"/>
              <a:t>The accelerating universe and redshift (z)</a:t>
            </a:r>
          </a:p>
          <a:p>
            <a:pPr lvl="0"/>
            <a:r>
              <a:rPr lang="en-US"/>
              <a:t>The cosmic scale factor (R)</a:t>
            </a:r>
          </a:p>
        </p:txBody>
      </p:sp>
    </p:spTree>
    <p:extLst>
      <p:ext uri="{BB962C8B-B14F-4D97-AF65-F5344CB8AC3E}">
        <p14:creationId xmlns:p14="http://schemas.microsoft.com/office/powerpoint/2010/main" val="40848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/>
              <a:t>Cosmic Microwave Background (CMB) Radiation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259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In 1965 Penzias and Wilson were attempting to build a radio receiver and wanted to identify the source of “noise” in their signal. They inadvertently discovered the CMB remnant of the Big Bang</a:t>
            </a:r>
          </a:p>
          <a:p>
            <a:pPr eaLnBrk="1" hangingPunct="1"/>
            <a:endParaRPr lang="en-US" altLang="en-US" dirty="0"/>
          </a:p>
          <a:p>
            <a:r>
              <a:rPr lang="en-US" altLang="en-US" dirty="0"/>
              <a:t>It is known that some 24% of the universe is helium, however calculations show that fusion within stars alone cannot account for this large amount of helium</a:t>
            </a:r>
          </a:p>
          <a:p>
            <a:endParaRPr lang="en-US" altLang="en-US" dirty="0"/>
          </a:p>
          <a:p>
            <a:r>
              <a:rPr lang="en-US" altLang="en-US" dirty="0"/>
              <a:t>This suggests that there must have been conditions early on in the universe suitable for fusion to produce the excess helium we see</a:t>
            </a:r>
          </a:p>
          <a:p>
            <a:endParaRPr lang="en-US" altLang="en-US" dirty="0"/>
          </a:p>
          <a:p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392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/>
              <a:t>CMB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5037"/>
          </a:xfrm>
        </p:spPr>
        <p:txBody>
          <a:bodyPr/>
          <a:lstStyle/>
          <a:p>
            <a:r>
              <a:rPr lang="en-US" altLang="en-US" dirty="0"/>
              <a:t>This would also result in many high energy photons</a:t>
            </a:r>
          </a:p>
          <a:p>
            <a:endParaRPr lang="en-US" altLang="en-US" dirty="0"/>
          </a:p>
          <a:p>
            <a:r>
              <a:rPr lang="en-US" altLang="en-US" dirty="0"/>
              <a:t>These photons would have a “black-body” spectrum consistent with the temperature of the universe at that time</a:t>
            </a:r>
          </a:p>
          <a:p>
            <a:endParaRPr lang="en-US" altLang="en-US" dirty="0"/>
          </a:p>
          <a:p>
            <a:r>
              <a:rPr lang="en-US" altLang="en-US" dirty="0"/>
              <a:t>As the universe expands and cools, Wien’s Law would dictate a change in the maximum wavelength seen</a:t>
            </a:r>
          </a:p>
          <a:p>
            <a:endParaRPr lang="en-US" altLang="en-US" dirty="0"/>
          </a:p>
          <a:p>
            <a:r>
              <a:rPr lang="en-US" altLang="en-US" dirty="0"/>
              <a:t>Presently, we see a wavelength consistent with about 2.726K in these photons</a:t>
            </a:r>
          </a:p>
        </p:txBody>
      </p:sp>
    </p:spTree>
    <p:extLst>
      <p:ext uri="{BB962C8B-B14F-4D97-AF65-F5344CB8AC3E}">
        <p14:creationId xmlns:p14="http://schemas.microsoft.com/office/powerpoint/2010/main" val="293311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/>
              <a:t>CMB and the Big Bang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Penzias and Wilson saw that no matter what direction they pointed a microwave detector in space they got the same consistent result regarding the radiation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provides rather concrete evidence of the Big Bang happened because the radiation is coming from everywhere, equally.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 radiation is a sort of echo of the event</a:t>
            </a:r>
          </a:p>
        </p:txBody>
      </p:sp>
    </p:spTree>
    <p:extLst>
      <p:ext uri="{BB962C8B-B14F-4D97-AF65-F5344CB8AC3E}">
        <p14:creationId xmlns:p14="http://schemas.microsoft.com/office/powerpoint/2010/main" val="7627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/>
              <a:t>Big Bang and </a:t>
            </a:r>
            <a:r>
              <a:rPr lang="en-US" altLang="en-US" dirty="0" err="1"/>
              <a:t>Olbers</a:t>
            </a:r>
            <a:r>
              <a:rPr lang="en-US" altLang="en-US" dirty="0"/>
              <a:t>’ Paradox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Big Bang model resolves </a:t>
            </a:r>
            <a:r>
              <a:rPr lang="en-US" altLang="en-US" dirty="0" err="1"/>
              <a:t>Olbers</a:t>
            </a:r>
            <a:r>
              <a:rPr lang="en-US" altLang="en-US" dirty="0"/>
              <a:t>’ paradox because with the expansion of the space between galaxies and stars there is a red-shift occurring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results in visible light for those distant sources being shifted into the infrared region, thus allowing for a “dark” night sky… at least from a visible light perspective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Indeed space is neither static nor uniform</a:t>
            </a:r>
          </a:p>
        </p:txBody>
      </p:sp>
    </p:spTree>
    <p:extLst>
      <p:ext uri="{BB962C8B-B14F-4D97-AF65-F5344CB8AC3E}">
        <p14:creationId xmlns:p14="http://schemas.microsoft.com/office/powerpoint/2010/main" val="300624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/>
              <a:t>Redshift Equation and Cosmic Scale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988"/>
              </a:xfrm>
            </p:spPr>
            <p:txBody>
              <a:bodyPr/>
              <a:lstStyle/>
              <a:p>
                <a:r>
                  <a:rPr lang="en-US" altLang="en-US" dirty="0"/>
                  <a:t>Although the redshift in the universe is caused by the stretching of space, the Doppler equation still holds true. The </a:t>
                </a:r>
                <a:r>
                  <a:rPr lang="en-US" altLang="en-US" b="1" dirty="0"/>
                  <a:t>redshift ratio </a:t>
                </a:r>
                <a:r>
                  <a:rPr lang="en-US" altLang="en-US" dirty="0"/>
                  <a:t>in astrophysics is denoted by </a:t>
                </a:r>
                <a:r>
                  <a:rPr lang="en-US" altLang="en-US" i="1" dirty="0"/>
                  <a:t>z</a:t>
                </a:r>
                <a:r>
                  <a:rPr lang="en-US" altLang="en-US" dirty="0"/>
                  <a:t> and is determined by:</a:t>
                </a:r>
              </a:p>
              <a:p>
                <a:endParaRPr lang="en-U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en-US" dirty="0"/>
                  <a:t> is the change in wavelength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/>
                  <a:t> is the original wavelength at the source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/>
                  <a:t> is the speed at which the object is moving</a:t>
                </a:r>
              </a:p>
            </p:txBody>
          </p:sp>
        </mc:Choice>
        <mc:Fallback xmlns="">
          <p:sp>
            <p:nvSpPr>
              <p:cNvPr id="921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988"/>
              </a:xfrm>
              <a:blipFill rotWithShape="0">
                <a:blip r:embed="rId2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09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/>
              <a:t>Redshift Equation and Cosmic Scale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5742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altLang="en-US" dirty="0"/>
                  <a:t>As the universe expands, all distances stretch out by a factor of R. This is called the cosmic scale factor. What this means is that there is a direct relationship between the change in wavelength and the change in cosmic scale. 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/>
                  <a:t>So if a wavelength changed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en-US" dirty="0"/>
                  <a:t> (giving a change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en-US" dirty="0"/>
                  <a:t>), in the same time the cosmic scale factor would have change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en-US" dirty="0"/>
                  <a:t>(giving a change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en-US" dirty="0"/>
                  <a:t>). This leads us our redshift ratio’s relationship to the cosmic scale factor:</a:t>
                </a:r>
              </a:p>
              <a:p>
                <a:endParaRPr lang="en-U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−1</m:t>
                      </m:r>
                    </m:oMath>
                  </m:oMathPara>
                </a14:m>
                <a:endParaRPr lang="en-US" altLang="en-US" dirty="0"/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/>
                  <a:t>The relationship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dirty="0"/>
                  <a:t> tells us how big the universe is now, compared to how big it was.</a:t>
                </a:r>
              </a:p>
              <a:p>
                <a:pPr marL="0" indent="0"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921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57424"/>
              </a:xfrm>
              <a:blipFill>
                <a:blip r:embed="rId2"/>
                <a:stretch>
                  <a:fillRect l="-928" t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11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/>
              <a:t>Applications and Skills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495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Describing both space and time as originating with the Big Bang</a:t>
            </a:r>
          </a:p>
          <a:p>
            <a:pPr lvl="0"/>
            <a:r>
              <a:rPr lang="en-US" dirty="0"/>
              <a:t>Describing the characteristics of the CMB radiation</a:t>
            </a:r>
          </a:p>
          <a:p>
            <a:pPr lvl="0"/>
            <a:r>
              <a:rPr lang="en-US" dirty="0"/>
              <a:t>Explaining how the CMB radiation is evidence for a Hot Big Bang</a:t>
            </a:r>
          </a:p>
          <a:p>
            <a:pPr lvl="0"/>
            <a:r>
              <a:rPr lang="en-US" dirty="0"/>
              <a:t>Solving problems involving z, R and Hubble’s law</a:t>
            </a:r>
          </a:p>
          <a:p>
            <a:pPr lvl="0"/>
            <a:r>
              <a:rPr lang="en-US" dirty="0"/>
              <a:t>Estimating the age of the universe by assuming a constant expansion rate</a:t>
            </a:r>
          </a:p>
        </p:txBody>
      </p:sp>
    </p:spTree>
    <p:extLst>
      <p:ext uri="{BB962C8B-B14F-4D97-AF65-F5344CB8AC3E}">
        <p14:creationId xmlns:p14="http://schemas.microsoft.com/office/powerpoint/2010/main" val="109642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/>
              <a:t>Guidance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6"/>
              </a:xfrm>
            </p:spPr>
            <p:txBody>
              <a:bodyPr>
                <a:normAutofit fontScale="85000" lnSpcReduction="20000"/>
              </a:bodyPr>
              <a:lstStyle/>
              <a:p>
                <a:pPr lvl="0"/>
                <a:r>
                  <a:rPr lang="en-US" dirty="0" smtClean="0"/>
                  <a:t>CMB radiation will be considered to be isotropic with T ≈ 2.76K</a:t>
                </a:r>
              </a:p>
              <a:p>
                <a:pPr lvl="0"/>
                <a:r>
                  <a:rPr lang="en-US" dirty="0"/>
                  <a:t>For CMB radiation a simple explanation in terms of the universe cooling down or distances (and hence wavelengths) being stretched out is all that is required</a:t>
                </a:r>
              </a:p>
              <a:p>
                <a:pPr lvl="0"/>
                <a:r>
                  <a:rPr lang="en-US" dirty="0"/>
                  <a:t>A qualitative description of the role of type </a:t>
                </a:r>
                <a:r>
                  <a:rPr lang="en-US" dirty="0" err="1"/>
                  <a:t>Ia</a:t>
                </a:r>
                <a:r>
                  <a:rPr lang="en-US" dirty="0"/>
                  <a:t> supernovae as providing evidence for an accelerating universe is required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Data booklet reference: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≈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− 1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≈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536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6"/>
              </a:xfrm>
              <a:blipFill>
                <a:blip r:embed="rId2"/>
                <a:stretch>
                  <a:fillRect l="-928" t="-2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63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/>
              <a:t>Newton’s Model of the Universe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Sir Isaac Newton thought that the universe was infinite in space and time, uniform and static (otherwise it would collapse under its own gravitational force)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 implications here are that the universe is infinitely large with infinite stars and also that it is unchanging with the passage of time</a:t>
            </a:r>
          </a:p>
        </p:txBody>
      </p:sp>
    </p:spTree>
    <p:extLst>
      <p:ext uri="{BB962C8B-B14F-4D97-AF65-F5344CB8AC3E}">
        <p14:creationId xmlns:p14="http://schemas.microsoft.com/office/powerpoint/2010/main" val="42637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/>
              <a:t>But wait, Mr. Newton…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the early 1800s a German astronomer named Heinrich </a:t>
            </a:r>
            <a:r>
              <a:rPr lang="en-US" altLang="en-US" dirty="0" err="1"/>
              <a:t>Olbers</a:t>
            </a:r>
            <a:r>
              <a:rPr lang="en-US" altLang="en-US" dirty="0"/>
              <a:t> described a paradox inherent in Newton’s model</a:t>
            </a:r>
          </a:p>
          <a:p>
            <a:endParaRPr lang="en-US" altLang="en-US" dirty="0"/>
          </a:p>
          <a:p>
            <a:r>
              <a:rPr lang="en-US" altLang="en-US" dirty="0"/>
              <a:t>If the model was correct, then at night you would see a star in any direction that you looked… in fact you should see many stars!</a:t>
            </a:r>
          </a:p>
          <a:p>
            <a:endParaRPr lang="en-US" altLang="en-US" dirty="0"/>
          </a:p>
          <a:p>
            <a:r>
              <a:rPr lang="en-US" altLang="en-US" dirty="0"/>
              <a:t>In a uniform universe, each star would be of equal luminosity related to its brightness and distance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56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383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 err="1"/>
              <a:t>Olbers</a:t>
            </a:r>
            <a:r>
              <a:rPr lang="en-US" altLang="en-US" dirty="0"/>
              <a:t>’ Paradox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676400" y="1690688"/>
            <a:ext cx="4648200" cy="5014912"/>
          </a:xfrm>
        </p:spPr>
        <p:txBody>
          <a:bodyPr/>
          <a:lstStyle/>
          <a:p>
            <a:r>
              <a:rPr lang="en-US" altLang="en-US" sz="2400" dirty="0"/>
              <a:t>As seen here, moving an equal thickness outward for each layer will result in more objects in that layer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The math works in such a way that each layer has the same overall brightness based on how many stars can fit in the extra area gained for each layer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696" y="1690688"/>
            <a:ext cx="38957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8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err="1"/>
              <a:t>Olbers</a:t>
            </a:r>
            <a:r>
              <a:rPr lang="en-US" altLang="en-US" dirty="0"/>
              <a:t>’ Paradox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For an infinite number of shells, we would multiply the energy output for a single shell times infinity and find a night sky that was infinitely bright!</a:t>
            </a:r>
          </a:p>
        </p:txBody>
      </p:sp>
      <p:sp>
        <p:nvSpPr>
          <p:cNvPr id="2" name="Rectangle 1"/>
          <p:cNvSpPr/>
          <p:nvPr/>
        </p:nvSpPr>
        <p:spPr>
          <a:xfrm>
            <a:off x="7155304" y="5930742"/>
            <a:ext cx="44245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https://upload.wikimedia.org/wikipedia/commons/c/cd/Olbers%27_Paradox.svg</a:t>
            </a:r>
          </a:p>
        </p:txBody>
      </p:sp>
      <p:pic>
        <p:nvPicPr>
          <p:cNvPr id="1026" name="Picture 2" descr="File:Olbers' Paradox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14" y="2976562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0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/>
              <a:t>Doppler Shift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Recall that the Doppler Effect suggests that a sound source moving away from an observer would be picked up by the observer as a lower pitch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is directly related to the lower frequency due to the longer wavelength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same phenomenon works for light as well as for sound</a:t>
            </a:r>
          </a:p>
        </p:txBody>
      </p:sp>
    </p:spTree>
    <p:extLst>
      <p:ext uri="{BB962C8B-B14F-4D97-AF65-F5344CB8AC3E}">
        <p14:creationId xmlns:p14="http://schemas.microsoft.com/office/powerpoint/2010/main" val="80388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strophysics 3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strophysics 3" id="{4744A100-9AAB-4E82-8A7B-DDFB5C8F4744}" vid="{E9D2EE1E-4CC4-47C8-AC42-36D8707EC5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1192</Words>
  <Application>Microsoft Office PowerPoint</Application>
  <PresentationFormat>Widescreen</PresentationFormat>
  <Paragraphs>150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Astrophysics 3</vt:lpstr>
      <vt:lpstr>Cosmology</vt:lpstr>
      <vt:lpstr>Understandings</vt:lpstr>
      <vt:lpstr>Applications and Skills</vt:lpstr>
      <vt:lpstr>Guidance</vt:lpstr>
      <vt:lpstr>Newton’s Model of the Universe</vt:lpstr>
      <vt:lpstr>But wait, Mr. Newton…</vt:lpstr>
      <vt:lpstr>Olbers’ Paradox</vt:lpstr>
      <vt:lpstr>Olbers’ Paradox</vt:lpstr>
      <vt:lpstr>Doppler Shift</vt:lpstr>
      <vt:lpstr>Red-Shift</vt:lpstr>
      <vt:lpstr>Hubble’s Law</vt:lpstr>
      <vt:lpstr>Red-Shift = Expansion</vt:lpstr>
      <vt:lpstr>PowerPoint Presentation</vt:lpstr>
      <vt:lpstr>Before there was a before…</vt:lpstr>
      <vt:lpstr>The Big Bang and the birth of Space-Time</vt:lpstr>
      <vt:lpstr>More Big Bang</vt:lpstr>
      <vt:lpstr>Hubble’s Law and the Age of the Universe</vt:lpstr>
      <vt:lpstr>Hubble’s Law and the Age of the Universe</vt:lpstr>
      <vt:lpstr>Hubble’s Law and the Age of the Universe</vt:lpstr>
      <vt:lpstr>Cosmic Microwave Background (CMB) Radiation</vt:lpstr>
      <vt:lpstr>CMB</vt:lpstr>
      <vt:lpstr>CMB and the Big Bang</vt:lpstr>
      <vt:lpstr>Big Bang and Olbers’ Paradox</vt:lpstr>
      <vt:lpstr>Redshift Equation and Cosmic Scale Factor</vt:lpstr>
      <vt:lpstr>Redshift Equation and Cosmic Scale Factor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</dc:creator>
  <cp:lastModifiedBy>Nico G</cp:lastModifiedBy>
  <cp:revision>24</cp:revision>
  <dcterms:created xsi:type="dcterms:W3CDTF">2016-01-07T06:55:50Z</dcterms:created>
  <dcterms:modified xsi:type="dcterms:W3CDTF">2018-03-14T07:09:37Z</dcterms:modified>
</cp:coreProperties>
</file>