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82" r:id="rId4"/>
    <p:sldId id="283" r:id="rId5"/>
    <p:sldId id="284" r:id="rId6"/>
    <p:sldId id="258" r:id="rId7"/>
    <p:sldId id="259" r:id="rId8"/>
    <p:sldId id="260" r:id="rId9"/>
    <p:sldId id="261" r:id="rId10"/>
    <p:sldId id="262" r:id="rId11"/>
    <p:sldId id="263" r:id="rId12"/>
    <p:sldId id="276" r:id="rId13"/>
    <p:sldId id="264" r:id="rId14"/>
    <p:sldId id="265" r:id="rId15"/>
    <p:sldId id="266" r:id="rId16"/>
    <p:sldId id="268" r:id="rId17"/>
    <p:sldId id="269" r:id="rId18"/>
    <p:sldId id="277" r:id="rId19"/>
    <p:sldId id="279" r:id="rId20"/>
    <p:sldId id="280" r:id="rId21"/>
    <p:sldId id="270" r:id="rId22"/>
    <p:sldId id="272" r:id="rId23"/>
    <p:sldId id="273" r:id="rId24"/>
    <p:sldId id="274" r:id="rId25"/>
    <p:sldId id="278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1" autoAdjust="0"/>
    <p:restoredTop sz="94660"/>
  </p:normalViewPr>
  <p:slideViewPr>
    <p:cSldViewPr snapToGrid="0">
      <p:cViewPr varScale="1">
        <p:scale>
          <a:sx n="85" d="100"/>
          <a:sy n="85" d="100"/>
        </p:scale>
        <p:origin x="76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BB8A-3542-41E8-A51B-CCEEF9C58160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4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BB8A-3542-41E8-A51B-CCEEF9C58160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3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BB8A-3542-41E8-A51B-CCEEF9C58160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9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7BB8A-3542-41E8-A51B-CCEEF9C58160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54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7BB8A-3542-41E8-A51B-CCEEF9C58160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72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7BB8A-3542-41E8-A51B-CCEEF9C58160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1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7BB8A-3542-41E8-A51B-CCEEF9C58160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9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7BB8A-3542-41E8-A51B-CCEEF9C58160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7BB8A-3542-41E8-A51B-CCEEF9C58160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91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7BB8A-3542-41E8-A51B-CCEEF9C58160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9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7BB8A-3542-41E8-A51B-CCEEF9C58160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7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BB8A-3542-41E8-A51B-CCEEF9C58160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30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7BB8A-3542-41E8-A51B-CCEEF9C58160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88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7BB8A-3542-41E8-A51B-CCEEF9C58160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28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7BB8A-3542-41E8-A51B-CCEEF9C58160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0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BB8A-3542-41E8-A51B-CCEEF9C58160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1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BB8A-3542-41E8-A51B-CCEEF9C58160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2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BB8A-3542-41E8-A51B-CCEEF9C58160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8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BB8A-3542-41E8-A51B-CCEEF9C58160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6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BB8A-3542-41E8-A51B-CCEEF9C58160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3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BB8A-3542-41E8-A51B-CCEEF9C58160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3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BB8A-3542-41E8-A51B-CCEEF9C58160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7BB8A-3542-41E8-A51B-CCEEF9C58160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9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fld id="{7147BB8A-3542-41E8-A51B-CCEEF9C58160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fld id="{C7F2FC65-0A77-411F-A7D1-1E1957B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119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8000" dirty="0" smtClean="0"/>
              <a:t>Cosmology</a:t>
            </a:r>
          </a:p>
        </p:txBody>
      </p:sp>
    </p:spTree>
    <p:extLst>
      <p:ext uri="{BB962C8B-B14F-4D97-AF65-F5344CB8AC3E}">
        <p14:creationId xmlns:p14="http://schemas.microsoft.com/office/powerpoint/2010/main" val="396235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 smtClean="0"/>
              <a:t>Red-Shift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Edwin Hubble observed many galaxies and saw that the light from them was all </a:t>
            </a:r>
            <a:r>
              <a:rPr lang="en-US" altLang="en-US" dirty="0" smtClean="0"/>
              <a:t>_____________, </a:t>
            </a:r>
            <a:r>
              <a:rPr lang="en-US" altLang="en-US" dirty="0" smtClean="0"/>
              <a:t>since redder light is of a </a:t>
            </a:r>
            <a:r>
              <a:rPr lang="en-US" altLang="en-US" dirty="0" smtClean="0"/>
              <a:t>____________ ____________.</a:t>
            </a:r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44318"/>
            <a:ext cx="533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21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 smtClean="0"/>
              <a:t>Hubble’s Law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1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8996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en-US" dirty="0" smtClean="0"/>
                  <a:t>Hubble recognized this consistent red shift and showed that _______ ________________________________________________________.</a:t>
                </a:r>
                <a:endParaRPr lang="en-US" altLang="en-US" dirty="0" smtClean="0"/>
              </a:p>
              <a:p>
                <a:endParaRPr lang="en-US" altLang="en-US" dirty="0"/>
              </a:p>
              <a:p>
                <a:r>
                  <a:rPr lang="en-US" altLang="en-US" dirty="0" smtClean="0"/>
                  <a:t>Using Cepheid variables, he estimated a </a:t>
                </a:r>
                <a:r>
                  <a:rPr lang="en-US" altLang="en-US" dirty="0" smtClean="0"/>
                  <a:t>____________________ the ___________________(</a:t>
                </a:r>
                <a:r>
                  <a:rPr lang="en-US" altLang="en-US" dirty="0" smtClean="0"/>
                  <a:t>how fast the object is moving away) and the </a:t>
                </a:r>
                <a:r>
                  <a:rPr lang="en-US" altLang="en-US" dirty="0" smtClean="0"/>
                  <a:t>________________________. </a:t>
                </a:r>
                <a:r>
                  <a:rPr lang="en-US" altLang="en-US" dirty="0" smtClean="0"/>
                  <a:t>This is now known as </a:t>
                </a:r>
                <a:r>
                  <a:rPr lang="en-US" altLang="en-US" b="1" dirty="0" smtClean="0"/>
                  <a:t>Hubble’s Law</a:t>
                </a:r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is called the </a:t>
                </a:r>
                <a:r>
                  <a:rPr lang="en-US" dirty="0" smtClean="0"/>
                  <a:t>_____________________. </a:t>
                </a:r>
                <a:r>
                  <a:rPr lang="en-US" dirty="0" smtClean="0"/>
                  <a:t>He estimated it to be about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500 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𝑘𝑚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𝑀𝑝𝑐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, but with more reliable data that we have today, it appears to be closer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_____________________________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endParaRPr lang="en-US" altLang="en-US" dirty="0" smtClean="0"/>
              </a:p>
            </p:txBody>
          </p:sp>
        </mc:Choice>
        <mc:Fallback>
          <p:sp>
            <p:nvSpPr>
              <p:cNvPr id="921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89968"/>
              </a:xfrm>
              <a:blipFill rotWithShape="0">
                <a:blip r:embed="rId2"/>
                <a:stretch>
                  <a:fillRect l="-1217" t="-2740" r="-580" b="-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9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 smtClean="0"/>
              <a:t>Red-Shift = Expansion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2532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These findings support Hubble’s theory that the </a:t>
            </a:r>
            <a:r>
              <a:rPr lang="en-US" altLang="en-US" dirty="0" smtClean="0"/>
              <a:t>________________ _______________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All galaxies are </a:t>
            </a:r>
            <a:r>
              <a:rPr lang="en-US" altLang="en-US" dirty="0" smtClean="0"/>
              <a:t>moving </a:t>
            </a:r>
            <a:r>
              <a:rPr lang="en-US" altLang="en-US" dirty="0" smtClean="0"/>
              <a:t>away from each </a:t>
            </a:r>
            <a:r>
              <a:rPr lang="en-US" altLang="en-US" dirty="0" smtClean="0"/>
              <a:t>other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As you will see the reality is </a:t>
            </a:r>
            <a:r>
              <a:rPr lang="en-US" altLang="en-US" dirty="0" smtClean="0"/>
              <a:t>_______________________, </a:t>
            </a:r>
            <a:r>
              <a:rPr lang="en-US" altLang="en-US" dirty="0" smtClean="0"/>
              <a:t>but the </a:t>
            </a:r>
            <a:r>
              <a:rPr lang="en-US" altLang="en-US" dirty="0" smtClean="0"/>
              <a:t>_________________________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If we were in another galaxy and made the same measurements we would see the same effect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5766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42" y="127417"/>
            <a:ext cx="54959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bill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103" y="1116612"/>
            <a:ext cx="8000909" cy="561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55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 smtClean="0"/>
              <a:t>Before there was a before…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It is important to understand that even using the phrase “before the Big Bang” is contradictory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Similarly, we cannot </a:t>
            </a:r>
            <a:r>
              <a:rPr lang="en-US" altLang="en-US" dirty="0" smtClean="0"/>
              <a:t>ask, “What </a:t>
            </a:r>
            <a:r>
              <a:rPr lang="en-US" altLang="en-US" dirty="0" smtClean="0"/>
              <a:t>is beyond the universe?”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Also, it is </a:t>
            </a:r>
            <a:r>
              <a:rPr lang="en-US" altLang="en-US" dirty="0" smtClean="0"/>
              <a:t>________________________________________________ _________________, </a:t>
            </a:r>
            <a:r>
              <a:rPr lang="en-US" altLang="en-US" dirty="0" smtClean="0"/>
              <a:t>as you will see it is not like some massive grenade but rather </a:t>
            </a:r>
            <a:r>
              <a:rPr lang="en-US" altLang="en-US" dirty="0" smtClean="0"/>
              <a:t>____________________________.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811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The Big Bang and the birth of Space-Time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301646" y="1690688"/>
            <a:ext cx="4419600" cy="4678363"/>
          </a:xfrm>
        </p:spPr>
        <p:txBody>
          <a:bodyPr/>
          <a:lstStyle/>
          <a:p>
            <a:pPr eaLnBrk="1" hangingPunct="1"/>
            <a:r>
              <a:rPr lang="en-US" altLang="en-US" dirty="0"/>
              <a:t>The effect of expansion as we see it in the universe can be likened to marking a balloon and then blowing in air. 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The </a:t>
            </a:r>
            <a:r>
              <a:rPr lang="en-US" altLang="en-US" dirty="0"/>
              <a:t>points are not really moving away from one another but rather the space between them is expanding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818" y="1797844"/>
            <a:ext cx="38147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052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06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 smtClean="0"/>
              <a:t>More Big Bang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906249" y="1791325"/>
            <a:ext cx="8616846" cy="4505976"/>
          </a:xfrm>
        </p:spPr>
        <p:txBody>
          <a:bodyPr/>
          <a:lstStyle/>
          <a:p>
            <a:r>
              <a:rPr lang="en-US" altLang="en-US" dirty="0" smtClean="0"/>
              <a:t>All of the universe was concentrated into a point of </a:t>
            </a:r>
            <a:r>
              <a:rPr lang="en-US" altLang="en-US" dirty="0" smtClean="0"/>
              <a:t>___________________________ called </a:t>
            </a:r>
            <a:r>
              <a:rPr lang="en-US" altLang="en-US" dirty="0" smtClean="0"/>
              <a:t>a </a:t>
            </a:r>
            <a:r>
              <a:rPr lang="en-US" altLang="en-US" dirty="0" smtClean="0"/>
              <a:t>____________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The Big Bang </a:t>
            </a:r>
            <a:r>
              <a:rPr lang="en-US" altLang="en-US" dirty="0" smtClean="0"/>
              <a:t>______________________________ ago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This cosmological red shift is due to</a:t>
            </a:r>
          </a:p>
          <a:p>
            <a:pPr>
              <a:buFontTx/>
              <a:buNone/>
            </a:pPr>
            <a:r>
              <a:rPr lang="en-US" altLang="en-US" dirty="0" smtClean="0"/>
              <a:t>    this expansion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679" y="3621373"/>
            <a:ext cx="40957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4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 smtClean="0"/>
              <a:t>Hubble’s Law and the Age of the Universe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19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en-US" dirty="0" smtClean="0"/>
                  <a:t>The light from a ___________________________________________ must </a:t>
                </a:r>
                <a:r>
                  <a:rPr lang="en-US" altLang="en-US" dirty="0" smtClean="0"/>
                  <a:t>be travelling away at slightly under the speed of light </a:t>
                </a:r>
              </a:p>
              <a:p>
                <a:endParaRPr lang="en-US" altLang="en-US" dirty="0"/>
              </a:p>
              <a:p>
                <a:r>
                  <a:rPr lang="en-US" altLang="en-US" dirty="0" smtClean="0"/>
                  <a:t>This means that the </a:t>
                </a:r>
                <a:r>
                  <a:rPr lang="en-US" altLang="en-US" dirty="0" smtClean="0"/>
                  <a:t>________________________________ since </a:t>
                </a:r>
                <a:r>
                  <a:rPr lang="en-US" altLang="en-US" dirty="0" smtClean="0"/>
                  <a:t>the Big Bang (when everything was pretty close)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________</m:t>
                    </m:r>
                  </m:oMath>
                </a14:m>
                <a:r>
                  <a:rPr lang="en-US" dirty="0" smtClean="0"/>
                  <a:t>, where T is the </a:t>
                </a:r>
                <a:r>
                  <a:rPr lang="en-US" dirty="0" smtClean="0"/>
                  <a:t>________________________.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If we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70 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𝑘𝑚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𝑀𝑝𝑐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, we can now calculate the age of the universe!</a:t>
                </a:r>
                <a:endParaRPr lang="en-US" dirty="0"/>
              </a:p>
              <a:p>
                <a:endParaRPr lang="en-US" altLang="en-US" dirty="0" smtClean="0"/>
              </a:p>
            </p:txBody>
          </p:sp>
        </mc:Choice>
        <mc:Fallback>
          <p:sp>
            <p:nvSpPr>
              <p:cNvPr id="921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97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 smtClean="0"/>
              <a:t>Hubble’s Law and the Age of the Universe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1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3643859" cy="4351338"/>
              </a:xfrm>
            </p:spPr>
            <p:txBody>
              <a:bodyPr/>
              <a:lstStyle/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sz="2800" b="0" dirty="0" smtClean="0"/>
                  <a:t>		</a:t>
                </a:r>
                <a:endParaRPr lang="en-US" altLang="en-US" b="0" dirty="0" smtClean="0"/>
              </a:p>
              <a:p>
                <a:pPr marL="457200" lvl="1" indent="0">
                  <a:buNone/>
                </a:pPr>
                <a:endParaRPr lang="en-US" altLang="en-US" dirty="0" smtClean="0"/>
              </a:p>
            </p:txBody>
          </p:sp>
        </mc:Choice>
        <mc:Fallback>
          <p:sp>
            <p:nvSpPr>
              <p:cNvPr id="921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3643859" cy="435133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96656" y="1933731"/>
                <a:ext cx="6257144" cy="3499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altLang="en-US" sz="2800" dirty="0" smtClean="0"/>
                  <a:t>Now we need to convert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800" dirty="0"/>
                  <a:t> into </a:t>
                </a:r>
                <a:r>
                  <a:rPr lang="en-US" altLang="en-US" sz="2800" dirty="0" smtClean="0"/>
                  <a:t>fundamental units.</a:t>
                </a:r>
              </a:p>
              <a:p>
                <a:pPr marL="0" lvl="1"/>
                <a:endParaRPr lang="en-US" altLang="en-US" sz="2800" dirty="0"/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𝑙𝑦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=9.46 ×</m:t>
                      </m:r>
                      <m:sSup>
                        <m:sSup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1 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𝑝𝑐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=3.26 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𝑙𝑦</m:t>
                      </m:r>
                    </m:oMath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1 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𝑀𝑝𝑐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d>
                        <m:d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en-US" sz="2800" dirty="0" smtClean="0"/>
                            <m:t>9.46</m:t>
                          </m:r>
                          <m:r>
                            <a:rPr lang="en-US" alt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</m:sup>
                          </m:sSup>
                        </m:e>
                      </m:d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×3.26</m:t>
                      </m:r>
                    </m:oMath>
                  </m:oMathPara>
                </a14:m>
                <a:r>
                  <a:rPr lang="en-US" altLang="en-US" sz="2800" b="0" dirty="0" smtClean="0">
                    <a:ea typeface="Cambria Math" panose="02040503050406030204" pitchFamily="18" charset="0"/>
                  </a:rPr>
                  <a:t/>
                </a:r>
                <a:br>
                  <a:rPr lang="en-US" altLang="en-US" sz="2800" b="0" dirty="0" smtClean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𝑀𝑝𝑐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≈3.1× </m:t>
                    </m:r>
                    <m:sSup>
                      <m:sSup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</m:sup>
                    </m:sSup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800" dirty="0" smtClean="0"/>
                  <a:t> </a:t>
                </a:r>
                <a:endParaRPr lang="en-US" alt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656" y="1933731"/>
                <a:ext cx="6257144" cy="3499291"/>
              </a:xfrm>
              <a:prstGeom prst="rect">
                <a:avLst/>
              </a:prstGeom>
              <a:blipFill rotWithShape="0">
                <a:blip r:embed="rId3"/>
                <a:stretch>
                  <a:fillRect l="-1947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8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 smtClean="0"/>
              <a:t>Hubble’s Law and the Age of the Universe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1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34424" y="1765664"/>
                <a:ext cx="4723152" cy="4904959"/>
              </a:xfrm>
            </p:spPr>
            <p:txBody>
              <a:bodyPr>
                <a:normAutofit/>
              </a:bodyPr>
              <a:lstStyle/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sz="2800" b="0" dirty="0" smtClean="0"/>
              </a:p>
              <a:p>
                <a:pPr marL="457200" lvl="1" indent="0" algn="ctr">
                  <a:buNone/>
                </a:pPr>
                <a:r>
                  <a:rPr lang="en-US" altLang="en-US" sz="2800" b="0" dirty="0" smtClean="0"/>
                  <a:t/>
                </a:r>
                <a:br>
                  <a:rPr lang="en-US" altLang="en-US" sz="2800" b="0" dirty="0" smtClean="0"/>
                </a:br>
                <a:r>
                  <a:rPr lang="en-US" altLang="en-US" sz="2800" b="0" dirty="0" smtClean="0"/>
                  <a:t/>
                </a:r>
                <a:br>
                  <a:rPr lang="en-US" altLang="en-US" sz="2800" b="0" dirty="0" smtClean="0"/>
                </a:br>
                <a:endParaRPr lang="en-US" altLang="en-US" sz="2800" dirty="0" smtClean="0"/>
              </a:p>
              <a:p>
                <a:pPr marL="457200" lvl="1" indent="0" algn="ctr">
                  <a:buNone/>
                </a:pPr>
                <a:endParaRPr lang="en-US" altLang="en-US" sz="2800" dirty="0"/>
              </a:p>
              <a:p>
                <a:pPr marL="457200" lvl="1" indent="0">
                  <a:buNone/>
                </a:pPr>
                <a:endParaRPr lang="en-US" altLang="en-US" b="0" dirty="0" smtClean="0"/>
              </a:p>
              <a:p>
                <a:pPr marL="457200" lvl="1" indent="0">
                  <a:buNone/>
                </a:pPr>
                <a:endParaRPr lang="en-US" altLang="en-US" dirty="0" smtClean="0"/>
              </a:p>
            </p:txBody>
          </p:sp>
        </mc:Choice>
        <mc:Fallback>
          <p:sp>
            <p:nvSpPr>
              <p:cNvPr id="921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4424" y="1765664"/>
                <a:ext cx="4723152" cy="490495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47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Understandings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The Big Bang model</a:t>
            </a:r>
          </a:p>
          <a:p>
            <a:pPr lvl="0"/>
            <a:r>
              <a:rPr lang="en-US"/>
              <a:t>Cosmic microwave background (CMB) radiation</a:t>
            </a:r>
          </a:p>
          <a:p>
            <a:pPr lvl="0"/>
            <a:r>
              <a:rPr lang="en-US"/>
              <a:t>Hubble’s law</a:t>
            </a:r>
          </a:p>
          <a:p>
            <a:pPr lvl="0"/>
            <a:r>
              <a:rPr lang="en-US"/>
              <a:t>The accelerating universe and redshift (z)</a:t>
            </a:r>
          </a:p>
          <a:p>
            <a:pPr lvl="0"/>
            <a:r>
              <a:rPr lang="en-US"/>
              <a:t>The cosmic scale factor (R)</a:t>
            </a:r>
          </a:p>
        </p:txBody>
      </p:sp>
    </p:spTree>
    <p:extLst>
      <p:ext uri="{BB962C8B-B14F-4D97-AF65-F5344CB8AC3E}">
        <p14:creationId xmlns:p14="http://schemas.microsoft.com/office/powerpoint/2010/main" val="40848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Cosmic Microwave Background (CMB) Radiation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259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In 1965 </a:t>
            </a:r>
            <a:r>
              <a:rPr lang="en-US" altLang="en-US" dirty="0" smtClean="0"/>
              <a:t>_______ </a:t>
            </a:r>
            <a:r>
              <a:rPr lang="en-US" altLang="en-US" dirty="0" smtClean="0"/>
              <a:t>and </a:t>
            </a:r>
            <a:r>
              <a:rPr lang="en-US" altLang="en-US" dirty="0" smtClean="0"/>
              <a:t>______ </a:t>
            </a:r>
            <a:r>
              <a:rPr lang="en-US" altLang="en-US" dirty="0" smtClean="0"/>
              <a:t>were </a:t>
            </a:r>
            <a:r>
              <a:rPr lang="en-US" altLang="en-US" dirty="0" smtClean="0"/>
              <a:t>____________________________ and </a:t>
            </a:r>
            <a:r>
              <a:rPr lang="en-US" altLang="en-US" dirty="0" smtClean="0"/>
              <a:t>wanted to identify the source of “noise” in their signal. They inadvertently discovered the </a:t>
            </a:r>
            <a:r>
              <a:rPr lang="en-US" altLang="en-US" dirty="0" smtClean="0"/>
              <a:t>________________________________</a:t>
            </a:r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r>
              <a:rPr lang="en-US" altLang="en-US" dirty="0"/>
              <a:t>It is known that some </a:t>
            </a:r>
            <a:r>
              <a:rPr lang="en-US" altLang="en-US" dirty="0" smtClean="0"/>
              <a:t>___________________________, </a:t>
            </a:r>
            <a:r>
              <a:rPr lang="en-US" altLang="en-US" dirty="0"/>
              <a:t>however calculations show that </a:t>
            </a:r>
            <a:r>
              <a:rPr lang="en-US" altLang="en-US" dirty="0" smtClean="0"/>
              <a:t>_____________________________________ ______________________________________.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/>
              <a:t>This suggests that there must have been </a:t>
            </a:r>
            <a:r>
              <a:rPr lang="en-US" altLang="en-US" dirty="0" smtClean="0"/>
              <a:t>_______________________ ________________________________________________________.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39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 smtClean="0"/>
              <a:t>CMB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5037"/>
          </a:xfrm>
        </p:spPr>
        <p:txBody>
          <a:bodyPr/>
          <a:lstStyle/>
          <a:p>
            <a:r>
              <a:rPr lang="en-US" altLang="en-US" dirty="0" smtClean="0"/>
              <a:t>This would also result in </a:t>
            </a:r>
            <a:r>
              <a:rPr lang="en-US" altLang="en-US" dirty="0" smtClean="0"/>
              <a:t>______________________________.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These </a:t>
            </a:r>
            <a:r>
              <a:rPr lang="en-US" altLang="en-US" dirty="0" smtClean="0"/>
              <a:t>________ </a:t>
            </a:r>
            <a:r>
              <a:rPr lang="en-US" altLang="en-US" dirty="0" smtClean="0"/>
              <a:t>would have a </a:t>
            </a:r>
            <a:r>
              <a:rPr lang="en-US" altLang="en-US" dirty="0" smtClean="0"/>
              <a:t>________________________ with </a:t>
            </a:r>
            <a:r>
              <a:rPr lang="en-US" altLang="en-US" dirty="0" smtClean="0"/>
              <a:t>the </a:t>
            </a:r>
            <a:r>
              <a:rPr lang="en-US" altLang="en-US" dirty="0" smtClean="0"/>
              <a:t>____________________________________________.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As the </a:t>
            </a:r>
            <a:r>
              <a:rPr lang="en-US" altLang="en-US" dirty="0" smtClean="0"/>
              <a:t>___________________________, </a:t>
            </a:r>
            <a:r>
              <a:rPr lang="en-US" altLang="en-US" dirty="0" smtClean="0"/>
              <a:t>Wien’s Law would dictate a </a:t>
            </a:r>
            <a:r>
              <a:rPr lang="en-US" altLang="en-US" dirty="0" smtClean="0"/>
              <a:t>_________________________________________.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_______________, </a:t>
            </a:r>
            <a:r>
              <a:rPr lang="en-US" altLang="en-US" dirty="0" smtClean="0"/>
              <a:t>we see a </a:t>
            </a:r>
            <a:r>
              <a:rPr lang="en-US" altLang="en-US" dirty="0" smtClean="0"/>
              <a:t>___________________________ about ____________________________.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311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CMB and the Big Bang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Penzias and Wilson saw that </a:t>
            </a:r>
            <a:r>
              <a:rPr lang="en-US" altLang="en-US" dirty="0" smtClean="0"/>
              <a:t>_______________________________ _______________________________________ they </a:t>
            </a:r>
            <a:r>
              <a:rPr lang="en-US" altLang="en-US" dirty="0" smtClean="0"/>
              <a:t>got the </a:t>
            </a:r>
            <a:r>
              <a:rPr lang="en-US" altLang="en-US" dirty="0" smtClean="0"/>
              <a:t>_______ _______________________regarding </a:t>
            </a:r>
            <a:r>
              <a:rPr lang="en-US" altLang="en-US" dirty="0" smtClean="0"/>
              <a:t>the radiation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This provides rather </a:t>
            </a:r>
            <a:r>
              <a:rPr lang="en-US" altLang="en-US" dirty="0" smtClean="0"/>
              <a:t>________________________________________ because </a:t>
            </a:r>
            <a:r>
              <a:rPr lang="en-US" altLang="en-US" dirty="0" smtClean="0"/>
              <a:t>the </a:t>
            </a:r>
            <a:r>
              <a:rPr lang="en-US" altLang="en-US" dirty="0" smtClean="0"/>
              <a:t>_____________________________________________.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The radiation is a sort of echo of the event</a:t>
            </a:r>
          </a:p>
        </p:txBody>
      </p:sp>
    </p:spTree>
    <p:extLst>
      <p:ext uri="{BB962C8B-B14F-4D97-AF65-F5344CB8AC3E}">
        <p14:creationId xmlns:p14="http://schemas.microsoft.com/office/powerpoint/2010/main" val="7627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Big Bang and </a:t>
            </a:r>
            <a:r>
              <a:rPr lang="en-US" altLang="en-US" dirty="0" err="1" smtClean="0"/>
              <a:t>Olbers</a:t>
            </a:r>
            <a:r>
              <a:rPr lang="en-US" altLang="en-US" dirty="0" smtClean="0"/>
              <a:t>’ Paradox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Big Bang model resolves </a:t>
            </a:r>
            <a:r>
              <a:rPr lang="en-US" altLang="en-US" dirty="0" err="1" smtClean="0"/>
              <a:t>Olbers</a:t>
            </a:r>
            <a:r>
              <a:rPr lang="en-US" altLang="en-US" dirty="0" smtClean="0"/>
              <a:t>’ paradox because with the expansion of the space between galaxies and stars there is a red-shift occurring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This results in </a:t>
            </a:r>
            <a:r>
              <a:rPr lang="en-US" altLang="en-US" dirty="0" smtClean="0"/>
              <a:t>_____________for </a:t>
            </a:r>
            <a:r>
              <a:rPr lang="en-US" altLang="en-US" dirty="0" smtClean="0"/>
              <a:t>those distant sources being </a:t>
            </a:r>
            <a:r>
              <a:rPr lang="en-US" altLang="en-US" dirty="0" smtClean="0"/>
              <a:t>______ </a:t>
            </a:r>
            <a:r>
              <a:rPr lang="en-US" altLang="en-US" dirty="0" smtClean="0"/>
              <a:t>into the </a:t>
            </a:r>
            <a:r>
              <a:rPr lang="en-US" altLang="en-US" dirty="0" smtClean="0"/>
              <a:t>____________, </a:t>
            </a:r>
            <a:r>
              <a:rPr lang="en-US" altLang="en-US" dirty="0" smtClean="0"/>
              <a:t>thus allowing for a “dark” night sky… at least from a visible light perspective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Indeed </a:t>
            </a:r>
            <a:r>
              <a:rPr lang="en-US" altLang="en-US" dirty="0" smtClean="0"/>
              <a:t>_________________________________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62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 smtClean="0"/>
              <a:t>Redshift Equation and Cosmic Scale Factor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1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59988"/>
              </a:xfrm>
            </p:spPr>
            <p:txBody>
              <a:bodyPr/>
              <a:lstStyle/>
              <a:p>
                <a:r>
                  <a:rPr lang="en-US" altLang="en-US" dirty="0" smtClean="0"/>
                  <a:t>Although the redshift in the universe is caused by the stretching of space, the Doppler equation still holds true. The </a:t>
                </a:r>
                <a:r>
                  <a:rPr lang="en-US" altLang="en-US" b="1" dirty="0" smtClean="0"/>
                  <a:t>_______________ </a:t>
                </a:r>
                <a:r>
                  <a:rPr lang="en-US" altLang="en-US" dirty="0" smtClean="0"/>
                  <a:t>in </a:t>
                </a:r>
                <a:r>
                  <a:rPr lang="en-US" altLang="en-US" dirty="0" smtClean="0"/>
                  <a:t>astrophysics is denoted by </a:t>
                </a:r>
                <a:r>
                  <a:rPr lang="en-US" altLang="en-US" i="1" dirty="0" smtClean="0"/>
                  <a:t>__</a:t>
                </a:r>
                <a:r>
                  <a:rPr lang="en-US" altLang="en-US" dirty="0" smtClean="0"/>
                  <a:t> </a:t>
                </a:r>
                <a:r>
                  <a:rPr lang="en-US" altLang="en-US" dirty="0" smtClean="0"/>
                  <a:t>and is determined by:</a:t>
                </a:r>
              </a:p>
              <a:p>
                <a:endParaRPr lang="en-US" altLang="en-US" dirty="0"/>
              </a:p>
              <a:p>
                <a:pPr marL="0" indent="0">
                  <a:buNone/>
                </a:pPr>
                <a:endParaRPr lang="en-US" altLang="en-US" dirty="0" smtClean="0"/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en-US" dirty="0" smtClean="0"/>
                  <a:t> is the change in wavelength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 smtClean="0"/>
                  <a:t> is the original wavelength at the source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/>
                  <a:t> is the speed at which the object is moving</a:t>
                </a:r>
              </a:p>
            </p:txBody>
          </p:sp>
        </mc:Choice>
        <mc:Fallback>
          <p:sp>
            <p:nvSpPr>
              <p:cNvPr id="921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59988"/>
              </a:xfrm>
              <a:blipFill rotWithShape="0">
                <a:blip r:embed="rId2"/>
                <a:stretch>
                  <a:fillRect l="-1043" t="-2005" r="-1217" b="-2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09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 smtClean="0"/>
              <a:t>Redshift Equation and Cosmic Scale Factor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1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5742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en-US" dirty="0" smtClean="0"/>
                  <a:t>As the universe expands, </a:t>
                </a:r>
                <a:r>
                  <a:rPr lang="en-US" altLang="en-US" dirty="0" smtClean="0"/>
                  <a:t>______________________________. </a:t>
                </a:r>
                <a:r>
                  <a:rPr lang="en-US" altLang="en-US" dirty="0" smtClean="0"/>
                  <a:t>This is called the </a:t>
                </a:r>
                <a:r>
                  <a:rPr lang="en-US" altLang="en-US" dirty="0" smtClean="0"/>
                  <a:t>______________________. </a:t>
                </a:r>
                <a:r>
                  <a:rPr lang="en-US" altLang="en-US" dirty="0" smtClean="0"/>
                  <a:t>What this means is that there is a </a:t>
                </a:r>
                <a:r>
                  <a:rPr lang="en-US" altLang="en-US" dirty="0" smtClean="0"/>
                  <a:t>________ ____________________________________________________________.</a:t>
                </a:r>
                <a:endParaRPr lang="en-US" altLang="en-US" dirty="0" smtClean="0"/>
              </a:p>
              <a:p>
                <a:pPr marL="0" indent="0">
                  <a:buNone/>
                </a:pPr>
                <a:endParaRPr lang="en-US" altLang="en-US" dirty="0"/>
              </a:p>
              <a:p>
                <a:pPr marL="0" indent="0">
                  <a:buNone/>
                </a:pPr>
                <a:r>
                  <a:rPr lang="en-US" altLang="en-US" dirty="0" smtClean="0"/>
                  <a:t>So if a </a:t>
                </a:r>
                <a:r>
                  <a:rPr lang="en-US" altLang="en-US" dirty="0" smtClean="0"/>
                  <a:t>____________________________(</a:t>
                </a:r>
                <a:r>
                  <a:rPr lang="en-US" altLang="en-US" dirty="0" smtClean="0"/>
                  <a:t>giving a change of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en-US" dirty="0" smtClean="0"/>
                  <a:t>), in the same time the </a:t>
                </a:r>
                <a:r>
                  <a:rPr lang="en-US" altLang="en-US" dirty="0" smtClean="0"/>
                  <a:t>___________________________________(</a:t>
                </a:r>
                <a:r>
                  <a:rPr lang="en-US" altLang="en-US" dirty="0" smtClean="0"/>
                  <a:t>giving a change of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en-US" dirty="0" smtClean="0"/>
                  <a:t>). This leads us our redshift ratio’s relationship to the cosmic scale factor:</a:t>
                </a:r>
              </a:p>
              <a:p>
                <a:endParaRPr lang="en-US" altLang="en-US" dirty="0"/>
              </a:p>
              <a:p>
                <a:pPr marL="0" indent="0">
                  <a:buNone/>
                </a:pPr>
                <a:endParaRPr lang="en-US" altLang="en-US" b="0" dirty="0" smtClean="0"/>
              </a:p>
              <a:p>
                <a:pPr marL="0" indent="0">
                  <a:buNone/>
                </a:pPr>
                <a:endParaRPr lang="en-US" altLang="en-US" dirty="0" smtClean="0"/>
              </a:p>
              <a:p>
                <a:pPr marL="0" indent="0">
                  <a:buNone/>
                </a:pPr>
                <a:r>
                  <a:rPr lang="en-US" altLang="en-US" dirty="0" smtClean="0"/>
                  <a:t>The relationship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en-US" dirty="0" smtClean="0"/>
                  <a:t> tells us </a:t>
                </a:r>
                <a:r>
                  <a:rPr lang="en-US" altLang="en-US" dirty="0" smtClean="0"/>
                  <a:t>_____________________________, </a:t>
                </a:r>
                <a:r>
                  <a:rPr lang="en-US" altLang="en-US" dirty="0" smtClean="0"/>
                  <a:t>compared to </a:t>
                </a:r>
                <a:r>
                  <a:rPr lang="en-US" altLang="en-US" dirty="0" smtClean="0"/>
                  <a:t>____________________.</a:t>
                </a:r>
                <a:endParaRPr lang="en-US" altLang="en-US" dirty="0" smtClean="0"/>
              </a:p>
              <a:p>
                <a:pPr marL="0" indent="0">
                  <a:buNone/>
                </a:pPr>
                <a:endParaRPr lang="en-US" altLang="en-US" dirty="0"/>
              </a:p>
            </p:txBody>
          </p:sp>
        </mc:Choice>
        <mc:Fallback>
          <p:sp>
            <p:nvSpPr>
              <p:cNvPr id="921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57424"/>
              </a:xfrm>
              <a:blipFill rotWithShape="0">
                <a:blip r:embed="rId2"/>
                <a:stretch>
                  <a:fillRect l="-1043" t="-2457" r="-1159" b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11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Applications and Skills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495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Describing both space and time as originating with the Big Bang</a:t>
            </a:r>
          </a:p>
          <a:p>
            <a:pPr lvl="0"/>
            <a:r>
              <a:rPr lang="en-US" dirty="0"/>
              <a:t>Describing the characteristics of the CMB radiation</a:t>
            </a:r>
          </a:p>
          <a:p>
            <a:pPr lvl="0"/>
            <a:r>
              <a:rPr lang="en-US" dirty="0"/>
              <a:t>Explaining how the CMB radiation is evidence for a Hot Big Bang</a:t>
            </a:r>
          </a:p>
          <a:p>
            <a:pPr lvl="0"/>
            <a:r>
              <a:rPr lang="en-US" dirty="0"/>
              <a:t>Solving problems involving z, R and Hubble’s law</a:t>
            </a:r>
          </a:p>
          <a:p>
            <a:pPr lvl="0"/>
            <a:r>
              <a:rPr lang="en-US" dirty="0"/>
              <a:t>Estimating the age of the universe by assuming a constant expansion rate</a:t>
            </a:r>
          </a:p>
        </p:txBody>
      </p:sp>
    </p:spTree>
    <p:extLst>
      <p:ext uri="{BB962C8B-B14F-4D97-AF65-F5344CB8AC3E}">
        <p14:creationId xmlns:p14="http://schemas.microsoft.com/office/powerpoint/2010/main" val="109642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Guidance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495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CMB radiation will be considered to be isotropic </a:t>
            </a:r>
            <a:r>
              <a:rPr lang="en-US" dirty="0" smtClean="0"/>
              <a:t>with T </a:t>
            </a:r>
            <a:r>
              <a:rPr lang="en-US" dirty="0"/>
              <a:t>≈ 2.76K</a:t>
            </a:r>
          </a:p>
          <a:p>
            <a:pPr lvl="0"/>
            <a:r>
              <a:rPr lang="en-US" dirty="0"/>
              <a:t>For CMB radiation a simple explanation in terms of the universe cooling down or distances (and hence wavelengths) being stretched out is all that is required</a:t>
            </a:r>
          </a:p>
          <a:p>
            <a:pPr lvl="0"/>
            <a:r>
              <a:rPr lang="en-US" dirty="0"/>
              <a:t>A qualitative description of the role of type </a:t>
            </a:r>
            <a:r>
              <a:rPr lang="en-US" dirty="0" err="1"/>
              <a:t>Ia</a:t>
            </a:r>
            <a:r>
              <a:rPr lang="en-US" dirty="0"/>
              <a:t> supernovae as providing evidence for an accelerating universe is required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Data </a:t>
            </a:r>
            <a:r>
              <a:rPr lang="en-US" b="1" dirty="0"/>
              <a:t>booklet reference:</a:t>
            </a:r>
            <a:endParaRPr lang="en-US" dirty="0"/>
          </a:p>
          <a:p>
            <a:r>
              <a:rPr lang="en-US" i="1" dirty="0"/>
              <a:t>z = </a:t>
            </a:r>
            <a:r>
              <a:rPr lang="en-US" i="1" dirty="0" err="1"/>
              <a:t>Δλ</a:t>
            </a:r>
            <a:r>
              <a:rPr lang="en-US" i="1" dirty="0"/>
              <a:t>/λ</a:t>
            </a:r>
            <a:r>
              <a:rPr lang="en-US" i="1" baseline="-25000" dirty="0"/>
              <a:t>0</a:t>
            </a:r>
            <a:r>
              <a:rPr lang="en-US" i="1" dirty="0"/>
              <a:t> ≈ v/c</a:t>
            </a:r>
            <a:endParaRPr lang="en-US" dirty="0"/>
          </a:p>
          <a:p>
            <a:r>
              <a:rPr lang="en-US" i="1" dirty="0"/>
              <a:t>z = R/R</a:t>
            </a:r>
            <a:r>
              <a:rPr lang="en-US" i="1" baseline="-25000" dirty="0"/>
              <a:t>0</a:t>
            </a:r>
            <a:r>
              <a:rPr lang="en-US" i="1" dirty="0"/>
              <a:t> − 1</a:t>
            </a:r>
            <a:endParaRPr lang="en-US" dirty="0"/>
          </a:p>
          <a:p>
            <a:r>
              <a:rPr lang="en-US" i="1" dirty="0"/>
              <a:t>v = H</a:t>
            </a:r>
            <a:r>
              <a:rPr lang="en-US" i="1" baseline="-25000" dirty="0"/>
              <a:t>0</a:t>
            </a:r>
            <a:r>
              <a:rPr lang="en-US" i="1" dirty="0"/>
              <a:t>d</a:t>
            </a:r>
            <a:endParaRPr lang="en-US" dirty="0"/>
          </a:p>
          <a:p>
            <a:r>
              <a:rPr lang="en-US" i="1" dirty="0"/>
              <a:t>T ≈ 1/H</a:t>
            </a:r>
            <a:r>
              <a:rPr lang="en-US" i="1" baseline="-25000" dirty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3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Newton’s Model of the Universe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Sir Isaac Newton thought that the universe was </a:t>
            </a:r>
            <a:r>
              <a:rPr lang="en-US" altLang="en-US" dirty="0" smtClean="0"/>
              <a:t>_________________ _____________, ______________ </a:t>
            </a:r>
            <a:r>
              <a:rPr lang="en-US" altLang="en-US" dirty="0" smtClean="0"/>
              <a:t>and </a:t>
            </a:r>
            <a:r>
              <a:rPr lang="en-US" altLang="en-US" dirty="0" smtClean="0"/>
              <a:t>__________ </a:t>
            </a:r>
            <a:r>
              <a:rPr lang="en-US" altLang="en-US" dirty="0" smtClean="0"/>
              <a:t>(otherwise it would collapse under its own gravitational force)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The implications here are that the universe is infinitely large with infinite stars and also that it is unchanging with the passage of time</a:t>
            </a:r>
          </a:p>
        </p:txBody>
      </p:sp>
    </p:spTree>
    <p:extLst>
      <p:ext uri="{BB962C8B-B14F-4D97-AF65-F5344CB8AC3E}">
        <p14:creationId xmlns:p14="http://schemas.microsoft.com/office/powerpoint/2010/main" val="426377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 smtClean="0"/>
              <a:t>But wait, Mr. Newton…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the early 1800s a German astronomer named Heinrich </a:t>
            </a:r>
            <a:r>
              <a:rPr lang="en-US" altLang="en-US" dirty="0" err="1" smtClean="0"/>
              <a:t>Olbers</a:t>
            </a:r>
            <a:r>
              <a:rPr lang="en-US" altLang="en-US" dirty="0" smtClean="0"/>
              <a:t> described a paradox inherent in Newton’s model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If the model was correct, then </a:t>
            </a:r>
            <a:r>
              <a:rPr lang="en-US" altLang="en-US" dirty="0" smtClean="0"/>
              <a:t>_______________________________ _____________________________________… </a:t>
            </a:r>
            <a:r>
              <a:rPr lang="en-US" altLang="en-US" dirty="0" smtClean="0"/>
              <a:t>in fact you should see many stars!</a:t>
            </a:r>
          </a:p>
          <a:p>
            <a:endParaRPr lang="en-US" altLang="en-US" dirty="0" smtClean="0"/>
          </a:p>
          <a:p>
            <a:r>
              <a:rPr lang="en-US" altLang="en-US" dirty="0"/>
              <a:t>In a uniform universe, </a:t>
            </a:r>
            <a:r>
              <a:rPr lang="en-US" altLang="en-US" dirty="0" smtClean="0"/>
              <a:t>________would </a:t>
            </a:r>
            <a:r>
              <a:rPr lang="en-US" altLang="en-US" dirty="0"/>
              <a:t>be of </a:t>
            </a:r>
            <a:r>
              <a:rPr lang="en-US" altLang="en-US" dirty="0" smtClean="0"/>
              <a:t>____________________ _____________________________________.</a:t>
            </a:r>
            <a:endParaRPr lang="en-US" altLang="en-US" dirty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56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383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en-US" dirty="0" err="1" smtClean="0"/>
              <a:t>Olbers</a:t>
            </a:r>
            <a:r>
              <a:rPr lang="en-US" altLang="en-US" dirty="0" smtClean="0"/>
              <a:t>’ Paradox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944380" y="1690688"/>
            <a:ext cx="5380220" cy="5014912"/>
          </a:xfrm>
        </p:spPr>
        <p:txBody>
          <a:bodyPr>
            <a:normAutofit/>
          </a:bodyPr>
          <a:lstStyle/>
          <a:p>
            <a:r>
              <a:rPr lang="en-US" altLang="en-US" sz="2600" dirty="0" smtClean="0"/>
              <a:t>As </a:t>
            </a:r>
            <a:r>
              <a:rPr lang="en-US" altLang="en-US" sz="2600" dirty="0"/>
              <a:t>seen here, moving an equal thickness outward for each layer will result in more objects in that layer</a:t>
            </a:r>
          </a:p>
          <a:p>
            <a:endParaRPr lang="en-US" altLang="en-US" sz="2600" dirty="0" smtClean="0"/>
          </a:p>
          <a:p>
            <a:r>
              <a:rPr lang="en-US" altLang="en-US" sz="2600" dirty="0" smtClean="0"/>
              <a:t>The </a:t>
            </a:r>
            <a:r>
              <a:rPr lang="en-US" altLang="en-US" sz="2600" dirty="0"/>
              <a:t>math works in such a way that </a:t>
            </a:r>
            <a:r>
              <a:rPr lang="en-US" altLang="en-US" sz="2600" dirty="0" smtClean="0"/>
              <a:t>_____________________________________________________________________________________________________________________________________________________.</a:t>
            </a:r>
            <a:endParaRPr lang="en-US" altLang="en-US" sz="2600" dirty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696" y="1690688"/>
            <a:ext cx="38957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8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err="1" smtClean="0"/>
              <a:t>Olbers</a:t>
            </a:r>
            <a:r>
              <a:rPr lang="en-US" altLang="en-US" dirty="0" smtClean="0"/>
              <a:t>’ Paradox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For an infinite number of shells, we would </a:t>
            </a:r>
            <a:r>
              <a:rPr lang="en-US" altLang="en-US" dirty="0" smtClean="0"/>
              <a:t>multiply </a:t>
            </a:r>
            <a:r>
              <a:rPr lang="en-US" altLang="en-US" dirty="0" smtClean="0"/>
              <a:t>the energy output for a single shell times infinity and find a night sky that was infinitely bright!</a:t>
            </a:r>
          </a:p>
        </p:txBody>
      </p:sp>
      <p:sp>
        <p:nvSpPr>
          <p:cNvPr id="2" name="Rectangle 1"/>
          <p:cNvSpPr/>
          <p:nvPr/>
        </p:nvSpPr>
        <p:spPr>
          <a:xfrm>
            <a:off x="7155304" y="5930742"/>
            <a:ext cx="44245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https://upload.wikimedia.org/wikipedia/commons/c/cd/Olbers%27_Paradox.svg</a:t>
            </a:r>
          </a:p>
        </p:txBody>
      </p:sp>
      <p:pic>
        <p:nvPicPr>
          <p:cNvPr id="1026" name="Picture 2" descr="File:Olbers' Paradox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14" y="2976562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80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Doppler Shift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Recall that the Doppler Effect suggests that a </a:t>
            </a:r>
            <a:r>
              <a:rPr lang="en-US" altLang="en-US" dirty="0" smtClean="0"/>
              <a:t>____________________ ______________ from </a:t>
            </a:r>
            <a:r>
              <a:rPr lang="en-US" altLang="en-US" dirty="0" smtClean="0"/>
              <a:t>an observer would be picked up by the observer as a </a:t>
            </a:r>
            <a:r>
              <a:rPr lang="en-US" altLang="en-US" dirty="0" smtClean="0"/>
              <a:t>______________.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This is directly related to the </a:t>
            </a:r>
            <a:r>
              <a:rPr lang="en-US" altLang="en-US" dirty="0" smtClean="0"/>
              <a:t>_____________________ due </a:t>
            </a:r>
            <a:r>
              <a:rPr lang="en-US" altLang="en-US" dirty="0" smtClean="0"/>
              <a:t>to the </a:t>
            </a:r>
            <a:r>
              <a:rPr lang="en-US" altLang="en-US" dirty="0" smtClean="0"/>
              <a:t>_____________________________.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This same phenomenon works for light as well as for sound</a:t>
            </a:r>
          </a:p>
        </p:txBody>
      </p:sp>
    </p:spTree>
    <p:extLst>
      <p:ext uri="{BB962C8B-B14F-4D97-AF65-F5344CB8AC3E}">
        <p14:creationId xmlns:p14="http://schemas.microsoft.com/office/powerpoint/2010/main" val="8038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strophysics 3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strophysics 3" id="{4744A100-9AAB-4E82-8A7B-DDFB5C8F4744}" vid="{E9D2EE1E-4CC4-47C8-AC42-36D8707EC5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994</Words>
  <Application>Microsoft Office PowerPoint</Application>
  <PresentationFormat>Widescreen</PresentationFormat>
  <Paragraphs>143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Office Theme</vt:lpstr>
      <vt:lpstr>Astrophysics 3</vt:lpstr>
      <vt:lpstr>Cosmology</vt:lpstr>
      <vt:lpstr>Understandings</vt:lpstr>
      <vt:lpstr>Applications and Skills</vt:lpstr>
      <vt:lpstr>Guidance</vt:lpstr>
      <vt:lpstr>Newton’s Model of the Universe</vt:lpstr>
      <vt:lpstr>But wait, Mr. Newton…</vt:lpstr>
      <vt:lpstr>Olbers’ Paradox</vt:lpstr>
      <vt:lpstr>Olbers’ Paradox</vt:lpstr>
      <vt:lpstr>Doppler Shift</vt:lpstr>
      <vt:lpstr>Red-Shift</vt:lpstr>
      <vt:lpstr>Hubble’s Law</vt:lpstr>
      <vt:lpstr>Red-Shift = Expansion</vt:lpstr>
      <vt:lpstr>PowerPoint Presentation</vt:lpstr>
      <vt:lpstr>Before there was a before…</vt:lpstr>
      <vt:lpstr>The Big Bang and the birth of Space-Time</vt:lpstr>
      <vt:lpstr>More Big Bang</vt:lpstr>
      <vt:lpstr>Hubble’s Law and the Age of the Universe</vt:lpstr>
      <vt:lpstr>Hubble’s Law and the Age of the Universe</vt:lpstr>
      <vt:lpstr>Hubble’s Law and the Age of the Universe</vt:lpstr>
      <vt:lpstr>Cosmic Microwave Background (CMB) Radiation</vt:lpstr>
      <vt:lpstr>CMB</vt:lpstr>
      <vt:lpstr>CMB and the Big Bang</vt:lpstr>
      <vt:lpstr>Big Bang and Olbers’ Paradox</vt:lpstr>
      <vt:lpstr>Redshift Equation and Cosmic Scale Factor</vt:lpstr>
      <vt:lpstr>Redshift Equation and Cosmic Scale Factor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</dc:creator>
  <cp:lastModifiedBy>Nico G</cp:lastModifiedBy>
  <cp:revision>24</cp:revision>
  <dcterms:created xsi:type="dcterms:W3CDTF">2016-01-07T06:55:50Z</dcterms:created>
  <dcterms:modified xsi:type="dcterms:W3CDTF">2016-03-13T12:50:26Z</dcterms:modified>
</cp:coreProperties>
</file>