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17" r:id="rId3"/>
    <p:sldId id="324" r:id="rId4"/>
    <p:sldId id="325" r:id="rId5"/>
    <p:sldId id="326" r:id="rId6"/>
    <p:sldId id="285" r:id="rId7"/>
    <p:sldId id="286" r:id="rId8"/>
    <p:sldId id="287" r:id="rId9"/>
    <p:sldId id="288" r:id="rId10"/>
    <p:sldId id="289" r:id="rId11"/>
    <p:sldId id="257" r:id="rId12"/>
    <p:sldId id="258" r:id="rId13"/>
    <p:sldId id="294" r:id="rId14"/>
    <p:sldId id="295" r:id="rId15"/>
    <p:sldId id="296" r:id="rId16"/>
    <p:sldId id="297" r:id="rId17"/>
    <p:sldId id="290" r:id="rId18"/>
    <p:sldId id="291" r:id="rId19"/>
    <p:sldId id="292" r:id="rId20"/>
    <p:sldId id="293" r:id="rId21"/>
    <p:sldId id="271" r:id="rId22"/>
    <p:sldId id="272" r:id="rId23"/>
    <p:sldId id="298" r:id="rId24"/>
    <p:sldId id="320" r:id="rId25"/>
    <p:sldId id="300" r:id="rId26"/>
    <p:sldId id="322" r:id="rId27"/>
    <p:sldId id="301" r:id="rId28"/>
    <p:sldId id="302" r:id="rId29"/>
    <p:sldId id="303" r:id="rId30"/>
    <p:sldId id="304" r:id="rId31"/>
    <p:sldId id="305" r:id="rId32"/>
    <p:sldId id="306" r:id="rId33"/>
    <p:sldId id="307" r:id="rId34"/>
    <p:sldId id="323" r:id="rId35"/>
    <p:sldId id="309" r:id="rId36"/>
    <p:sldId id="310" r:id="rId37"/>
    <p:sldId id="311" r:id="rId38"/>
    <p:sldId id="312" r:id="rId39"/>
    <p:sldId id="313" r:id="rId40"/>
    <p:sldId id="314" r:id="rId41"/>
    <p:sldId id="321" r:id="rId42"/>
    <p:sldId id="31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1" autoAdjust="0"/>
    <p:restoredTop sz="94660"/>
  </p:normalViewPr>
  <p:slideViewPr>
    <p:cSldViewPr snapToGrid="0">
      <p:cViewPr varScale="1">
        <p:scale>
          <a:sx n="35" d="100"/>
          <a:sy n="35" d="100"/>
        </p:scale>
        <p:origin x="41" y="11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2771268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410276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210407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403730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3209300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66344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A4580C-A532-445B-804A-EB37C6EB9819}"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991437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A4580C-A532-445B-804A-EB37C6EB9819}"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257527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A4580C-A532-445B-804A-EB37C6EB9819}"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3037399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580C-A532-445B-804A-EB37C6EB9819}"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2334615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580C-A532-445B-804A-EB37C6EB9819}"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304269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2774428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580C-A532-445B-804A-EB37C6EB9819}"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453856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2064567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359525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4580C-A532-445B-804A-EB37C6EB9819}"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168051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A4580C-A532-445B-804A-EB37C6EB9819}"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410731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A4580C-A532-445B-804A-EB37C6EB9819}"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189117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A4580C-A532-445B-804A-EB37C6EB9819}"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121997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4580C-A532-445B-804A-EB37C6EB9819}"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238602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580C-A532-445B-804A-EB37C6EB9819}"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87647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4580C-A532-445B-804A-EB37C6EB9819}"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6149B-7A96-4B86-84B2-2DBEE4AC4910}" type="slidenum">
              <a:rPr lang="en-US" smtClean="0"/>
              <a:t>‹#›</a:t>
            </a:fld>
            <a:endParaRPr lang="en-US"/>
          </a:p>
        </p:txBody>
      </p:sp>
    </p:spTree>
    <p:extLst>
      <p:ext uri="{BB962C8B-B14F-4D97-AF65-F5344CB8AC3E}">
        <p14:creationId xmlns:p14="http://schemas.microsoft.com/office/powerpoint/2010/main" val="3515786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4580C-A532-445B-804A-EB37C6EB9819}"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6149B-7A96-4B86-84B2-2DBEE4AC4910}" type="slidenum">
              <a:rPr lang="en-US" smtClean="0"/>
              <a:t>‹#›</a:t>
            </a:fld>
            <a:endParaRPr lang="en-US"/>
          </a:p>
        </p:txBody>
      </p:sp>
    </p:spTree>
    <p:extLst>
      <p:ext uri="{BB962C8B-B14F-4D97-AF65-F5344CB8AC3E}">
        <p14:creationId xmlns:p14="http://schemas.microsoft.com/office/powerpoint/2010/main" val="1794472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4580C-A532-445B-804A-EB37C6EB9819}" type="datetimeFigureOut">
              <a:rPr lang="en-US" smtClean="0"/>
              <a:t>2/20/2018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6149B-7A96-4B86-84B2-2DBEE4AC4910}" type="slidenum">
              <a:rPr lang="en-US" smtClean="0"/>
              <a:t>‹#›</a:t>
            </a:fld>
            <a:endParaRPr lang="en-US"/>
          </a:p>
        </p:txBody>
      </p:sp>
    </p:spTree>
    <p:extLst>
      <p:ext uri="{BB962C8B-B14F-4D97-AF65-F5344CB8AC3E}">
        <p14:creationId xmlns:p14="http://schemas.microsoft.com/office/powerpoint/2010/main" val="2345220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Stellar Characteristics and Stellar Evolution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7333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Wien’s Displacement Law</a:t>
            </a:r>
          </a:p>
        </p:txBody>
      </p:sp>
      <p:sp>
        <p:nvSpPr>
          <p:cNvPr id="13315" name="Content Placeholder 2"/>
          <p:cNvSpPr>
            <a:spLocks noGrp="1"/>
          </p:cNvSpPr>
          <p:nvPr>
            <p:ph idx="1"/>
          </p:nvPr>
        </p:nvSpPr>
        <p:spPr/>
        <p:txBody>
          <a:bodyPr/>
          <a:lstStyle/>
          <a:p>
            <a:pPr eaLnBrk="1" hangingPunct="1"/>
            <a:r>
              <a:rPr lang="en-US" altLang="en-US" dirty="0" smtClean="0"/>
              <a:t>Wien discovered an empirical relationship between the maximum value of the wavelength emitted by a black body and its temperature which can be stated as:</a:t>
            </a:r>
          </a:p>
          <a:p>
            <a:pPr eaLnBrk="1" hangingPunct="1">
              <a:buFontTx/>
              <a:buNone/>
            </a:pPr>
            <a:endParaRPr lang="en-US" altLang="en-US" dirty="0" smtClean="0"/>
          </a:p>
        </p:txBody>
      </p:sp>
      <mc:AlternateContent xmlns:mc="http://schemas.openxmlformats.org/markup-compatibility/2006" xmlns:a14="http://schemas.microsoft.com/office/drawing/2010/main">
        <mc:Choice Requires="a14">
          <p:sp>
            <p:nvSpPr>
              <p:cNvPr id="2" name="Rectangle 1"/>
              <p:cNvSpPr/>
              <p:nvPr/>
            </p:nvSpPr>
            <p:spPr>
              <a:xfrm>
                <a:off x="1865354" y="4144540"/>
                <a:ext cx="8461291" cy="1037400"/>
              </a:xfrm>
              <a:prstGeom prst="rect">
                <a:avLst/>
              </a:prstGeom>
            </p:spPr>
            <p:txBody>
              <a:bodyPr wrap="none">
                <a:spAutoFit/>
              </a:bodyPr>
              <a:lstStyle/>
              <a:p>
                <a:pPr>
                  <a:lnSpc>
                    <a:spcPct val="107000"/>
                  </a:lnSpc>
                  <a:spcAft>
                    <a:spcPts val="800"/>
                  </a:spcAft>
                </a:pPr>
                <a14:m>
                  <m:oMath xmlns:m="http://schemas.openxmlformats.org/officeDocument/2006/math">
                    <m:sSub>
                      <m:sSubPr>
                        <m:ctrlPr>
                          <a:rPr lang="en-US" sz="4000" i="1">
                            <a:latin typeface="Cambria Math" panose="02040503050406030204" pitchFamily="18" charset="0"/>
                            <a:ea typeface="Malgun Gothic" panose="020B0503020000020004" pitchFamily="34" charset="-127"/>
                            <a:cs typeface="Times New Roman" panose="02020603050405020304" pitchFamily="18" charset="0"/>
                          </a:rPr>
                        </m:ctrlPr>
                      </m:sSubPr>
                      <m:e>
                        <m:r>
                          <a:rPr lang="en-US" sz="4000" i="1">
                            <a:effectLst/>
                            <a:latin typeface="Cambria Math" panose="02040503050406030204" pitchFamily="18" charset="0"/>
                            <a:ea typeface="Malgun Gothic" panose="020B0503020000020004" pitchFamily="34" charset="-127"/>
                            <a:cs typeface="Times New Roman" panose="02020603050405020304" pitchFamily="18" charset="0"/>
                          </a:rPr>
                          <m:t>𝜆</m:t>
                        </m:r>
                      </m:e>
                      <m:sub>
                        <m:r>
                          <a:rPr lang="en-US" sz="4000" i="1">
                            <a:effectLst/>
                            <a:latin typeface="Cambria Math" panose="02040503050406030204" pitchFamily="18" charset="0"/>
                            <a:ea typeface="Malgun Gothic" panose="020B0503020000020004" pitchFamily="34" charset="-127"/>
                            <a:cs typeface="Times New Roman" panose="02020603050405020304" pitchFamily="18" charset="0"/>
                          </a:rPr>
                          <m:t>𝑚𝑎𝑥</m:t>
                        </m:r>
                      </m:sub>
                    </m:sSub>
                    <m:r>
                      <a:rPr lang="en-US" sz="4000" i="1">
                        <a:effectLst/>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4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4000" i="1">
                            <a:effectLst/>
                            <a:latin typeface="Cambria Math" panose="02040503050406030204" pitchFamily="18" charset="0"/>
                            <a:ea typeface="Malgun Gothic" panose="020B0503020000020004" pitchFamily="34" charset="-127"/>
                            <a:cs typeface="Times New Roman" panose="02020603050405020304" pitchFamily="18" charset="0"/>
                          </a:rPr>
                          <m:t>𝑏</m:t>
                        </m:r>
                      </m:num>
                      <m:den>
                        <m:r>
                          <a:rPr lang="en-US" sz="4000" i="1">
                            <a:effectLst/>
                            <a:latin typeface="Cambria Math" panose="02040503050406030204" pitchFamily="18" charset="0"/>
                            <a:ea typeface="Malgun Gothic" panose="020B0503020000020004" pitchFamily="34" charset="-127"/>
                            <a:cs typeface="Times New Roman" panose="02020603050405020304" pitchFamily="18" charset="0"/>
                          </a:rPr>
                          <m:t>𝑇</m:t>
                        </m:r>
                      </m:den>
                    </m:f>
                    <m:r>
                      <a:rPr lang="en-US" sz="4000" i="1">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en-US" sz="4000" dirty="0" smtClean="0">
                    <a:effectLst/>
                    <a:latin typeface="Calibri" panose="020F0502020204030204" pitchFamily="34" charset="0"/>
                    <a:ea typeface="Malgun Gothic" panose="020B0503020000020004" pitchFamily="34" charset="-127"/>
                    <a:cs typeface="Times New Roman" panose="02020603050405020304" pitchFamily="18" charset="0"/>
                  </a:rPr>
                  <a:t>      where  </a:t>
                </a:r>
                <a:r>
                  <a:rPr lang="en-US" sz="4000" i="1" dirty="0">
                    <a:effectLst/>
                    <a:latin typeface="Calibri" panose="020F0502020204030204" pitchFamily="34" charset="0"/>
                    <a:ea typeface="Malgun Gothic" panose="020B0503020000020004" pitchFamily="34" charset="-127"/>
                    <a:cs typeface="Times New Roman" panose="02020603050405020304" pitchFamily="18" charset="0"/>
                  </a:rPr>
                  <a:t>b = 2.3 </a:t>
                </a:r>
                <a:r>
                  <a:rPr lang="en-US" sz="4000" dirty="0">
                    <a:effectLst/>
                    <a:latin typeface="Calibri" panose="020F0502020204030204" pitchFamily="34" charset="0"/>
                    <a:ea typeface="Malgun Gothic" panose="020B0503020000020004" pitchFamily="34" charset="-127"/>
                    <a:cs typeface="Times New Roman" panose="02020603050405020304" pitchFamily="18" charset="0"/>
                  </a:rPr>
                  <a:t>x </a:t>
                </a:r>
                <a:r>
                  <a:rPr lang="en-US" sz="4000" i="1" dirty="0">
                    <a:effectLst/>
                    <a:latin typeface="Calibri" panose="020F0502020204030204" pitchFamily="34" charset="0"/>
                    <a:ea typeface="Malgun Gothic" panose="020B0503020000020004" pitchFamily="34" charset="-127"/>
                    <a:cs typeface="Times New Roman" panose="02020603050405020304" pitchFamily="18" charset="0"/>
                  </a:rPr>
                  <a:t>10</a:t>
                </a:r>
                <a:r>
                  <a:rPr lang="en-US" sz="40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4000" baseline="30000" dirty="0">
                    <a:effectLst/>
                    <a:latin typeface="Calibri" panose="020F0502020204030204" pitchFamily="34" charset="0"/>
                    <a:ea typeface="Malgun Gothic" panose="020B0503020000020004" pitchFamily="34" charset="-127"/>
                    <a:cs typeface="Times New Roman" panose="02020603050405020304" pitchFamily="18" charset="0"/>
                  </a:rPr>
                  <a:t>-3</a:t>
                </a:r>
                <a:r>
                  <a:rPr lang="en-US" sz="4000" dirty="0">
                    <a:effectLst/>
                    <a:latin typeface="Calibri" panose="020F0502020204030204" pitchFamily="34" charset="0"/>
                    <a:ea typeface="Malgun Gothic" panose="020B0503020000020004" pitchFamily="34" charset="-127"/>
                    <a:cs typeface="Times New Roman" panose="02020603050405020304" pitchFamily="18" charset="0"/>
                  </a:rPr>
                  <a:t> </a:t>
                </a:r>
                <a:r>
                  <a:rPr lang="en-US" sz="4000" dirty="0" err="1">
                    <a:effectLst/>
                    <a:latin typeface="Calibri" panose="020F0502020204030204" pitchFamily="34" charset="0"/>
                    <a:ea typeface="Malgun Gothic" panose="020B0503020000020004" pitchFamily="34" charset="-127"/>
                    <a:cs typeface="Times New Roman" panose="02020603050405020304" pitchFamily="18" charset="0"/>
                  </a:rPr>
                  <a:t>m·K</a:t>
                </a:r>
                <a:endParaRPr lang="en-US" sz="4000" dirty="0">
                  <a:effectLst/>
                  <a:latin typeface="Calibri" panose="020F0502020204030204" pitchFamily="34" charset="0"/>
                  <a:ea typeface="Malgun Gothic" panose="020B0503020000020004" pitchFamily="34" charset="-127"/>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65354" y="4144540"/>
                <a:ext cx="8461291" cy="1037400"/>
              </a:xfrm>
              <a:prstGeom prst="rect">
                <a:avLst/>
              </a:prstGeom>
              <a:blipFill rotWithShape="0">
                <a:blip r:embed="rId2"/>
                <a:stretch>
                  <a:fillRect r="-1441" b="-12941"/>
                </a:stretch>
              </a:blipFill>
            </p:spPr>
            <p:txBody>
              <a:bodyPr/>
              <a:lstStyle/>
              <a:p>
                <a:r>
                  <a:rPr lang="en-US">
                    <a:noFill/>
                  </a:rPr>
                  <a:t> </a:t>
                </a:r>
              </a:p>
            </p:txBody>
          </p:sp>
        </mc:Fallback>
      </mc:AlternateContent>
    </p:spTree>
    <p:extLst>
      <p:ext uri="{BB962C8B-B14F-4D97-AF65-F5344CB8AC3E}">
        <p14:creationId xmlns:p14="http://schemas.microsoft.com/office/powerpoint/2010/main" val="343932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solidFill>
            <a:schemeClr val="accent1">
              <a:lumMod val="20000"/>
              <a:lumOff val="80000"/>
            </a:schemeClr>
          </a:solidFill>
        </p:spPr>
        <p:txBody>
          <a:bodyPr/>
          <a:lstStyle/>
          <a:p>
            <a:r>
              <a:rPr lang="en-US" altLang="en-US" dirty="0" smtClean="0"/>
              <a:t>Wien’s Law</a:t>
            </a:r>
          </a:p>
        </p:txBody>
      </p:sp>
      <p:sp>
        <p:nvSpPr>
          <p:cNvPr id="14339" name="Content Placeholder 2"/>
          <p:cNvSpPr>
            <a:spLocks noGrp="1"/>
          </p:cNvSpPr>
          <p:nvPr>
            <p:ph idx="1"/>
          </p:nvPr>
        </p:nvSpPr>
        <p:spPr/>
        <p:txBody>
          <a:bodyPr/>
          <a:lstStyle/>
          <a:p>
            <a:r>
              <a:rPr lang="en-US" altLang="en-US" dirty="0" smtClean="0"/>
              <a:t>This law applies to the spectra of stars as well, which means that we can use Wien’s Law to find the temperature of a star based on the spectra of radiation that it emits</a:t>
            </a:r>
          </a:p>
          <a:p>
            <a:endParaRPr lang="en-US" altLang="en-US" dirty="0" smtClean="0"/>
          </a:p>
          <a:p>
            <a:endParaRPr lang="en-US" altLang="en-US" dirty="0"/>
          </a:p>
          <a:p>
            <a:r>
              <a:rPr lang="en-US" altLang="en-US" dirty="0" smtClean="0"/>
              <a:t>Given that we can measure find a star’s luminosity as well, we can actually use the S-B Law for the more practical purpose of determining the radius of a star.</a:t>
            </a:r>
          </a:p>
        </p:txBody>
      </p:sp>
    </p:spTree>
    <p:extLst>
      <p:ext uri="{BB962C8B-B14F-4D97-AF65-F5344CB8AC3E}">
        <p14:creationId xmlns:p14="http://schemas.microsoft.com/office/powerpoint/2010/main" val="27630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3" end="3"/>
                                            </p:txEl>
                                          </p:spTgt>
                                        </p:tgtEl>
                                        <p:attrNameLst>
                                          <p:attrName>style.visibility</p:attrName>
                                        </p:attrNameLst>
                                      </p:cBhvr>
                                      <p:to>
                                        <p:strVal val="visible"/>
                                      </p:to>
                                    </p:set>
                                    <p:animEffect transition="in" filter="fade">
                                      <p:cBhvr>
                                        <p:cTn id="12"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Types of Stars</a:t>
            </a:r>
          </a:p>
        </p:txBody>
      </p:sp>
      <p:sp>
        <p:nvSpPr>
          <p:cNvPr id="20483" name="Content Placeholder 2"/>
          <p:cNvSpPr>
            <a:spLocks noGrp="1"/>
          </p:cNvSpPr>
          <p:nvPr>
            <p:ph idx="1"/>
          </p:nvPr>
        </p:nvSpPr>
        <p:spPr/>
        <p:txBody>
          <a:bodyPr/>
          <a:lstStyle/>
          <a:p>
            <a:pPr eaLnBrk="1" hangingPunct="1"/>
            <a:r>
              <a:rPr lang="en-US" altLang="en-US" dirty="0" smtClean="0"/>
              <a:t>Main Sequence Stars – ordinary stars, similar to our sun, make up         				90% of all stars</a:t>
            </a:r>
          </a:p>
          <a:p>
            <a:pPr eaLnBrk="1" hangingPunct="1"/>
            <a:endParaRPr lang="en-US" altLang="en-US" dirty="0" smtClean="0"/>
          </a:p>
          <a:p>
            <a:pPr eaLnBrk="1" hangingPunct="1"/>
            <a:r>
              <a:rPr lang="en-US" altLang="en-US" dirty="0" smtClean="0"/>
              <a:t>Red Giants – very large, cooler temp than our sun</a:t>
            </a:r>
          </a:p>
          <a:p>
            <a:pPr eaLnBrk="1" hangingPunct="1"/>
            <a:endParaRPr lang="en-US" altLang="en-US" dirty="0" smtClean="0"/>
          </a:p>
          <a:p>
            <a:pPr eaLnBrk="1" hangingPunct="1"/>
            <a:r>
              <a:rPr lang="en-US" altLang="en-US" dirty="0" smtClean="0"/>
              <a:t>White Dwarfs – much smaller than the sun (earth size) but much 				hotter</a:t>
            </a:r>
          </a:p>
          <a:p>
            <a:pPr eaLnBrk="1" hangingPunct="1"/>
            <a:endParaRPr lang="en-US" altLang="en-US" dirty="0"/>
          </a:p>
          <a:p>
            <a:pPr eaLnBrk="1" hangingPunct="1"/>
            <a:endParaRPr lang="en-US" altLang="en-US" dirty="0" smtClean="0"/>
          </a:p>
        </p:txBody>
      </p:sp>
    </p:spTree>
    <p:extLst>
      <p:ext uri="{BB962C8B-B14F-4D97-AF65-F5344CB8AC3E}">
        <p14:creationId xmlns:p14="http://schemas.microsoft.com/office/powerpoint/2010/main" val="29436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fade">
                                      <p:cBhvr>
                                        <p:cTn id="12" dur="5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fade">
                                      <p:cBhvr>
                                        <p:cTn id="1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solidFill>
            <a:schemeClr val="accent1">
              <a:lumMod val="20000"/>
              <a:lumOff val="80000"/>
            </a:schemeClr>
          </a:solidFill>
        </p:spPr>
        <p:txBody>
          <a:bodyPr/>
          <a:lstStyle/>
          <a:p>
            <a:r>
              <a:rPr lang="en-US" altLang="en-US" dirty="0" smtClean="0"/>
              <a:t>The Fate of Stars</a:t>
            </a:r>
          </a:p>
        </p:txBody>
      </p:sp>
      <p:sp>
        <p:nvSpPr>
          <p:cNvPr id="21507" name="Content Placeholder 2"/>
          <p:cNvSpPr>
            <a:spLocks noGrp="1"/>
          </p:cNvSpPr>
          <p:nvPr>
            <p:ph idx="1"/>
          </p:nvPr>
        </p:nvSpPr>
        <p:spPr/>
        <p:txBody>
          <a:bodyPr>
            <a:normAutofit fontScale="92500" lnSpcReduction="10000"/>
          </a:bodyPr>
          <a:lstStyle/>
          <a:p>
            <a:pPr eaLnBrk="1" hangingPunct="1"/>
            <a:r>
              <a:rPr lang="en-US" altLang="en-US" dirty="0" smtClean="0"/>
              <a:t>Neutron </a:t>
            </a:r>
            <a:r>
              <a:rPr lang="en-US" altLang="en-US" dirty="0"/>
              <a:t>stars – have undergone gravitational collapse and are now </a:t>
            </a:r>
            <a:r>
              <a:rPr lang="en-US" altLang="en-US" dirty="0" smtClean="0"/>
              <a:t>				mostly </a:t>
            </a:r>
            <a:r>
              <a:rPr lang="en-US" altLang="en-US" dirty="0"/>
              <a:t>neutrons at their </a:t>
            </a:r>
            <a:r>
              <a:rPr lang="en-US" altLang="en-US" dirty="0" smtClean="0"/>
              <a:t>core. These will generally 				remain neutron stars after a supernova when the mass 			of the collapsed star is between 1.5 and 3 solar masses.</a:t>
            </a:r>
          </a:p>
          <a:p>
            <a:pPr eaLnBrk="1" hangingPunct="1"/>
            <a:endParaRPr lang="en-US" altLang="en-US" dirty="0" smtClean="0"/>
          </a:p>
          <a:p>
            <a:pPr eaLnBrk="1" hangingPunct="1"/>
            <a:r>
              <a:rPr lang="en-US" altLang="en-US" dirty="0" smtClean="0"/>
              <a:t>Supernovae – when a neutron star’s core cannot collapse further, the 			outer layers get reflected back outward causing a 				huge shock wave, blowing the outer layers of the star away. </a:t>
            </a:r>
          </a:p>
          <a:p>
            <a:pPr marL="0" indent="0" eaLnBrk="1" hangingPunct="1">
              <a:buNone/>
            </a:pPr>
            <a:endParaRPr lang="en-US" altLang="en-US" dirty="0" smtClean="0"/>
          </a:p>
          <a:p>
            <a:pPr marL="0" indent="0" eaLnBrk="1" hangingPunct="1">
              <a:buNone/>
            </a:pPr>
            <a:endParaRPr lang="en-US" altLang="en-US" sz="2000" dirty="0" smtClean="0"/>
          </a:p>
          <a:p>
            <a:pPr marL="0" indent="0" eaLnBrk="1" hangingPunct="1">
              <a:buNone/>
            </a:pPr>
            <a:r>
              <a:rPr lang="en-US" altLang="en-US" sz="2000" dirty="0" smtClean="0"/>
              <a:t>FYI: In a supernova, the </a:t>
            </a:r>
            <a:r>
              <a:rPr lang="en-US" altLang="en-US" sz="2000" dirty="0"/>
              <a:t>star will tear apart (mostly) and send out a shock wave.  This can cause a flash of brightness over 100x greater than the whole universe!</a:t>
            </a:r>
          </a:p>
        </p:txBody>
      </p:sp>
    </p:spTree>
    <p:extLst>
      <p:ext uri="{BB962C8B-B14F-4D97-AF65-F5344CB8AC3E}">
        <p14:creationId xmlns:p14="http://schemas.microsoft.com/office/powerpoint/2010/main" val="12993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fade">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animEffect transition="in" filter="fade">
                                      <p:cBhvr>
                                        <p:cTn id="17"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838200" y="1825624"/>
            <a:ext cx="10515600" cy="4919949"/>
          </a:xfrm>
        </p:spPr>
        <p:txBody>
          <a:bodyPr/>
          <a:lstStyle/>
          <a:p>
            <a:endParaRPr lang="en-US" altLang="en-US" dirty="0" smtClean="0"/>
          </a:p>
          <a:p>
            <a:r>
              <a:rPr lang="en-US" altLang="en-US" dirty="0" smtClean="0"/>
              <a:t>Black Holes – the mass of the core of the dying star is so great that 			the gravitational force is strong enough to overcome the 			neutron degeneracy pressure, causing it to collapse, 			entirely. Their gravity is sufficiently massive to prevent 			even EM radiation from leaving the surface</a:t>
            </a:r>
          </a:p>
          <a:p>
            <a:endParaRPr lang="en-US" altLang="en-US" dirty="0" smtClean="0"/>
          </a:p>
        </p:txBody>
      </p:sp>
      <p:sp>
        <p:nvSpPr>
          <p:cNvPr id="5" name="Title 1"/>
          <p:cNvSpPr txBox="1">
            <a:spLocks/>
          </p:cNvSpPr>
          <p:nvPr/>
        </p:nvSpPr>
        <p:spPr>
          <a:xfrm>
            <a:off x="990600" y="517525"/>
            <a:ext cx="10515600" cy="1325563"/>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smtClean="0"/>
              <a:t>The Fate of Stars</a:t>
            </a:r>
          </a:p>
        </p:txBody>
      </p:sp>
    </p:spTree>
    <p:extLst>
      <p:ext uri="{BB962C8B-B14F-4D97-AF65-F5344CB8AC3E}">
        <p14:creationId xmlns:p14="http://schemas.microsoft.com/office/powerpoint/2010/main" val="73836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solidFill>
            <a:schemeClr val="accent1">
              <a:lumMod val="20000"/>
              <a:lumOff val="80000"/>
            </a:schemeClr>
          </a:solidFill>
        </p:spPr>
        <p:txBody>
          <a:bodyPr/>
          <a:lstStyle/>
          <a:p>
            <a:r>
              <a:rPr lang="en-US" altLang="en-US" dirty="0" smtClean="0"/>
              <a:t>Types of Stars</a:t>
            </a:r>
          </a:p>
        </p:txBody>
      </p:sp>
      <p:sp>
        <p:nvSpPr>
          <p:cNvPr id="23555" name="Content Placeholder 2"/>
          <p:cNvSpPr>
            <a:spLocks noGrp="1"/>
          </p:cNvSpPr>
          <p:nvPr>
            <p:ph idx="1"/>
          </p:nvPr>
        </p:nvSpPr>
        <p:spPr/>
        <p:txBody>
          <a:bodyPr/>
          <a:lstStyle/>
          <a:p>
            <a:r>
              <a:rPr lang="en-US" altLang="en-US" dirty="0" smtClean="0"/>
              <a:t>Binary Stars – almost half of the stars we can see are in fact two stars 	orbiting about a common center.  Can be of different types.</a:t>
            </a:r>
          </a:p>
          <a:p>
            <a:endParaRPr lang="en-US" altLang="en-US" dirty="0" smtClean="0"/>
          </a:p>
          <a:p>
            <a:endParaRPr lang="en-US" altLang="en-US" dirty="0" smtClean="0"/>
          </a:p>
          <a:p>
            <a:r>
              <a:rPr lang="en-US" altLang="en-US" dirty="0" smtClean="0"/>
              <a:t>Cepheid Variable – stars that have a luminosity that varies regularly 	over time, usually within a period of a few days.</a:t>
            </a:r>
          </a:p>
          <a:p>
            <a:pPr lvl="2"/>
            <a:r>
              <a:rPr lang="en-US" altLang="en-US" dirty="0" smtClean="0"/>
              <a:t>The internal structure of the star actually causes it to vary in size and thus in L</a:t>
            </a:r>
          </a:p>
        </p:txBody>
      </p:sp>
    </p:spTree>
    <p:extLst>
      <p:ext uri="{BB962C8B-B14F-4D97-AF65-F5344CB8AC3E}">
        <p14:creationId xmlns:p14="http://schemas.microsoft.com/office/powerpoint/2010/main" val="34434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3" end="3"/>
                                            </p:txEl>
                                          </p:spTgt>
                                        </p:tgtEl>
                                        <p:attrNameLst>
                                          <p:attrName>style.visibility</p:attrName>
                                        </p:attrNameLst>
                                      </p:cBhvr>
                                      <p:to>
                                        <p:strVal val="visible"/>
                                      </p:to>
                                    </p:set>
                                    <p:animEffect transition="in" filter="fade">
                                      <p:cBhvr>
                                        <p:cTn id="12" dur="500"/>
                                        <p:tgtEl>
                                          <p:spTgt spid="23555">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animEffect transition="in" filter="fade">
                                      <p:cBhvr>
                                        <p:cTn id="15"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The Cepheid Variable</a:t>
            </a:r>
          </a:p>
        </p:txBody>
      </p:sp>
      <p:sp>
        <p:nvSpPr>
          <p:cNvPr id="4100" name="Content Placeholder 2"/>
          <p:cNvSpPr>
            <a:spLocks noGrp="1"/>
          </p:cNvSpPr>
          <p:nvPr>
            <p:ph idx="1"/>
          </p:nvPr>
        </p:nvSpPr>
        <p:spPr/>
        <p:txBody>
          <a:bodyPr>
            <a:normAutofit lnSpcReduction="10000"/>
          </a:bodyPr>
          <a:lstStyle/>
          <a:p>
            <a:pPr eaLnBrk="1" hangingPunct="1"/>
            <a:r>
              <a:rPr lang="en-US" altLang="en-US" dirty="0" smtClean="0"/>
              <a:t>As we have previously discussed, the Cepheid Variable is a type of star that has a luminosity that varies over time</a:t>
            </a:r>
          </a:p>
          <a:p>
            <a:pPr eaLnBrk="1" hangingPunct="1"/>
            <a:endParaRPr lang="en-US" altLang="en-US" dirty="0" smtClean="0"/>
          </a:p>
          <a:p>
            <a:pPr eaLnBrk="1" hangingPunct="1"/>
            <a:endParaRPr lang="en-US" altLang="en-US" dirty="0"/>
          </a:p>
          <a:p>
            <a:pPr eaLnBrk="1" hangingPunct="1"/>
            <a:r>
              <a:rPr lang="en-US" altLang="en-US" dirty="0" smtClean="0"/>
              <a:t>Recall that this is due to the outer layers of the star undergoing a periodic expansion and contraction, causing a variation in the surface temperature and surface area.</a:t>
            </a:r>
          </a:p>
          <a:p>
            <a:pPr eaLnBrk="1" hangingPunct="1"/>
            <a:endParaRPr lang="en-US" altLang="en-US" dirty="0" smtClean="0"/>
          </a:p>
          <a:p>
            <a:pPr eaLnBrk="1" hangingPunct="1"/>
            <a:endParaRPr lang="en-US" altLang="en-US" dirty="0"/>
          </a:p>
          <a:p>
            <a:pPr eaLnBrk="1" hangingPunct="1"/>
            <a:r>
              <a:rPr lang="en-US" altLang="en-US" dirty="0" smtClean="0"/>
              <a:t>The S-B law states:</a:t>
            </a:r>
          </a:p>
        </p:txBody>
      </p:sp>
      <mc:AlternateContent xmlns:mc="http://schemas.openxmlformats.org/markup-compatibility/2006" xmlns:a14="http://schemas.microsoft.com/office/drawing/2010/main">
        <mc:Choice Requires="a14">
          <p:sp>
            <p:nvSpPr>
              <p:cNvPr id="2" name="Rectangle 1"/>
              <p:cNvSpPr/>
              <p:nvPr/>
            </p:nvSpPr>
            <p:spPr>
              <a:xfrm>
                <a:off x="3843728" y="5530334"/>
                <a:ext cx="4354642"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𝐿</m:t>
                      </m:r>
                      <m:r>
                        <a:rPr lang="en-US" sz="4000">
                          <a:latin typeface="Cambria Math" panose="02040503050406030204" pitchFamily="18" charset="0"/>
                        </a:rPr>
                        <m:t>=4</m:t>
                      </m:r>
                      <m:r>
                        <a:rPr lang="en-US" sz="4000" i="1">
                          <a:latin typeface="Cambria Math" panose="02040503050406030204" pitchFamily="18" charset="0"/>
                        </a:rPr>
                        <m:t>𝜋</m:t>
                      </m:r>
                      <m:sSup>
                        <m:sSupPr>
                          <m:ctrlPr>
                            <a:rPr lang="en-US" sz="4000" i="1">
                              <a:latin typeface="Cambria Math" panose="02040503050406030204" pitchFamily="18" charset="0"/>
                            </a:rPr>
                          </m:ctrlPr>
                        </m:sSupPr>
                        <m:e>
                          <m:r>
                            <a:rPr lang="en-US" sz="4000" i="1">
                              <a:latin typeface="Cambria Math" panose="02040503050406030204" pitchFamily="18" charset="0"/>
                            </a:rPr>
                            <m:t>𝑅</m:t>
                          </m:r>
                        </m:e>
                        <m:sup>
                          <m:r>
                            <a:rPr lang="en-US" sz="4000">
                              <a:latin typeface="Cambria Math" panose="02040503050406030204" pitchFamily="18" charset="0"/>
                            </a:rPr>
                            <m:t>2</m:t>
                          </m:r>
                        </m:sup>
                      </m:sSup>
                      <m:r>
                        <a:rPr lang="en-US" sz="4000" i="1">
                          <a:latin typeface="Cambria Math" panose="02040503050406030204" pitchFamily="18" charset="0"/>
                        </a:rPr>
                        <m:t>𝜎</m:t>
                      </m:r>
                      <m:sSup>
                        <m:sSupPr>
                          <m:ctrlPr>
                            <a:rPr lang="en-US" sz="4000" i="1">
                              <a:latin typeface="Cambria Math" panose="02040503050406030204" pitchFamily="18" charset="0"/>
                            </a:rPr>
                          </m:ctrlPr>
                        </m:sSupPr>
                        <m:e>
                          <m:r>
                            <a:rPr lang="en-US" sz="4000" i="1">
                              <a:latin typeface="Cambria Math" panose="02040503050406030204" pitchFamily="18" charset="0"/>
                            </a:rPr>
                            <m:t>𝑇</m:t>
                          </m:r>
                        </m:e>
                        <m:sup>
                          <m:r>
                            <a:rPr lang="en-US" sz="4000">
                              <a:latin typeface="Cambria Math" panose="02040503050406030204" pitchFamily="18" charset="0"/>
                            </a:rPr>
                            <m:t>4</m:t>
                          </m:r>
                        </m:sup>
                      </m:sSup>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3843728" y="5530334"/>
                <a:ext cx="4354642" cy="707886"/>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8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fad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0">
                                            <p:txEl>
                                              <p:pRg st="3" end="3"/>
                                            </p:txEl>
                                          </p:spTgt>
                                        </p:tgtEl>
                                        <p:attrNameLst>
                                          <p:attrName>style.visibility</p:attrName>
                                        </p:attrNameLst>
                                      </p:cBhvr>
                                      <p:to>
                                        <p:strVal val="visible"/>
                                      </p:to>
                                    </p:set>
                                    <p:animEffect transition="in" filter="fade">
                                      <p:cBhvr>
                                        <p:cTn id="12" dur="500"/>
                                        <p:tgtEl>
                                          <p:spTgt spid="410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0">
                                            <p:txEl>
                                              <p:pRg st="6" end="6"/>
                                            </p:txEl>
                                          </p:spTgt>
                                        </p:tgtEl>
                                        <p:attrNameLst>
                                          <p:attrName>style.visibility</p:attrName>
                                        </p:attrNameLst>
                                      </p:cBhvr>
                                      <p:to>
                                        <p:strVal val="visible"/>
                                      </p:to>
                                    </p:set>
                                    <p:animEffect transition="in" filter="fade">
                                      <p:cBhvr>
                                        <p:cTn id="17" dur="500"/>
                                        <p:tgtEl>
                                          <p:spTgt spid="4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Period and Absolute Magnitude</a:t>
            </a:r>
          </a:p>
        </p:txBody>
      </p:sp>
      <p:sp>
        <p:nvSpPr>
          <p:cNvPr id="17411" name="Content Placeholder 2"/>
          <p:cNvSpPr>
            <a:spLocks noGrp="1"/>
          </p:cNvSpPr>
          <p:nvPr>
            <p:ph idx="1"/>
          </p:nvPr>
        </p:nvSpPr>
        <p:spPr>
          <a:xfrm>
            <a:off x="1666407" y="1661411"/>
            <a:ext cx="8229600" cy="4906963"/>
          </a:xfrm>
        </p:spPr>
        <p:txBody>
          <a:bodyPr/>
          <a:lstStyle/>
          <a:p>
            <a:pPr eaLnBrk="1" hangingPunct="1"/>
            <a:r>
              <a:rPr lang="en-US" altLang="en-US" dirty="0" smtClean="0"/>
              <a:t>We have discovered that a relationship exists between the period of a Cepheid Variable’s brightness and the luminosity of the star</a:t>
            </a:r>
          </a:p>
          <a:p>
            <a:pPr eaLnBrk="1" hangingPunct="1"/>
            <a:endParaRPr lang="en-US" altLang="en-US" dirty="0" smtClean="0"/>
          </a:p>
          <a:p>
            <a:pPr eaLnBrk="1" hangingPunct="1"/>
            <a:endParaRPr lang="en-US" altLang="en-US" dirty="0" smtClean="0"/>
          </a:p>
          <a:p>
            <a:pPr eaLnBrk="1" hangingPunct="1">
              <a:buFontTx/>
              <a:buNone/>
            </a:pPr>
            <a:endParaRPr lang="en-US" altLang="en-US" dirty="0" smtClean="0"/>
          </a:p>
          <a:p>
            <a:pPr eaLnBrk="1" hangingPunct="1"/>
            <a:endParaRPr lang="en-US" altLang="en-US" dirty="0" smtClean="0"/>
          </a:p>
          <a:p>
            <a:pPr eaLnBrk="1" hangingPunct="1"/>
            <a:endParaRPr lang="en-US" altLang="en-US" dirty="0"/>
          </a:p>
          <a:p>
            <a:pPr eaLnBrk="1" hangingPunct="1"/>
            <a:r>
              <a:rPr lang="en-US" altLang="en-US" dirty="0" smtClean="0"/>
              <a:t>Cepheid Variables are quite bright (about 10000x the luminosity of the sun) and so are easy to locate </a:t>
            </a:r>
          </a:p>
        </p:txBody>
      </p:sp>
      <p:pic>
        <p:nvPicPr>
          <p:cNvPr id="174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407" y="3247766"/>
            <a:ext cx="28082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png;base64,iVBORw0KGgoAAAANSUhEUgAAAR8AAACvCAMAAADzNCq+AAABsFBMVEX+/v7///8AAAD09PRra2tISEj///3///v6+vr39/fo+f9LS0v6///h4eHi9/9DCgDt7e1aWlpubm5VVVXY2Nj///bR0dEAABGLpMGsrKzDp5GhoaEqKirz//9BQUF+fn6RkZHU5vGJiYkzBRa7u7s0NDR6kqgyAABkZGQhISEAH1KZmZnIyMgnAADg7Pt+mLX+9uoALFQaAAAAAB4/LAAAABqljW/jzLhhMQu9yNGBXkRnOBuoqKgFDyfN3/Dr2cphhJ4eIjh+g44ADBNdRjK4qZ+CbllsdYrJvrL48N9VOyTM191VQUQwTXLo3dhbZoJNOCqunZNdgZ5tVEaFdnTRvqTLxLSRnKcAHji6z+IeJ02wk3kAGDtDAABaZG9rY1msnIspHAA8MSFXWGwnSGQtGQuSgGr36M80VnljbYVUMg84Q0+JeWeBaz+buMcAKVqRdVgOPmlPHwAAAChlRyR/g5hNVnQ1EABmWk5NOUAqS2FcPA5XMyAUNEJJKAB4UDE9QVkAADKJY0JxWSY9GwAAJkKwwNwAAEQXDgBDKRQ1WGhtd4JuTzUsHydugqLx2L2hQm5HAAAQa0lEQVR4nO2djV8aV7rH+R2QNyFFBMKLitKR4oI6MbdajCvWqpF1S0wistSsehurtfGyySbZeNum7d1Nc282u82/fM+Z4U2YAWYYZFB+n08MDHPmDF/Oy3Oe55wzBkNfffWlG+Hqqy08VuNVl60dQDDFTFdbbtIenytfwwbb42Nsq37qXxjo82mkPp/G6vNpLG34CC2Zuep4ldkgvISUHVE8Bvkzui9N+MC2Hk/67GVAyIxvlS6L4zzogchMXT44zAuJhc/qztAJLi34IDVXcG2SZfotxaPIfJIXy5XZgPsUFRZI1bcXSxrET4AU+4z+ZemLJ9FX3q3SWxgM3WOlBR/LtJ9+zexbwChUNPq97uTN7FXpvdU7NYOyqSQetYqvDbDMzdDX5o+XAZtVKFFmGzBPL2exFS/XvVZOAz60cNgZJRvvjrz2nN/dJgXcCX/9q91yFp/Kp6bzOLy7cXOGlqp3R7bU567z3Df51DsTyb0rYCO3XbB8fPB/39stlM/h+DcFer206f4/d+f2k8H9jZX09j7xny19fcPc/G4U3Hep6Wt+pgZ8sreFQQoWc75Xs3tH2LuNO378lA+e+jae4Yd86hb4m6z8ZB8hVUj/iqdR/GPW5fi5wP8beyuYTnp/iuLjmYUj3/FtBz3tFAEs5vFi+cP/Yv6eK/Unx6amfBAIu1ithbPpl9eEj1B+gO2kx2ncm0WajN7J0yo2P+txOvFzfu8exPrlfZU/syPl3qZ8aPX5ewEZ9/kK5mYQfED5BFecHqfVAP4NSWKxAH5n538w74d5keSgIR/ECSG0kvsmw5fCx0tY+5NO/uiHJSDwgcCHckGI8gk+E/kYEPwlitRX2CvxSd9mZCgfWoo+nsneAtZHaVfmWCc3FvPmN8snzxkffoZ2ABq2QBihfBLOoVjz4qNN/5UlOVdi35El77eXaf2aj+KjAt4UUuSf5378tZAm0XXykp3IkwnaWgWmnyR/oEi/86dI4N3rxFwh8/kNnuT5uddnDyjvYBSv7H/fz715uUFyT09xcsSKWhu3WXvXMcpnYNDZigmhjf3DL8U5WoR2Q1vYOw0lkeE4H8c5MuJLRyae4MQTE/Trc0k+SY+66L/RTY7naOqQHfR8+oJjFDNcfAJ8wJEJGDknx03wXDypZQcGwxgZ9rRmYGlnPxf/o/Wr1JMbqv5VdRi1HgTDhXNLV6s9STNRKyIymGj1ihqPv5A5iE3ow/KVFkUdn+Ja5631+FTb31pr0ZsLTAWU3OG1Gr/DEJgMKRusXAM+KDdriSlCfMpuuBmfJp/2AB/4BoecrL33DYzRfl2hP7kRH3Es2TC1/vnARaEQwDNscnnoq+Ym88Xk8nyw63YfRHueD8f4cLFhJ2ucR0wK41kN+HjHkj5fY7u1F/gI5adoDirvXRuVn7OkM8PVu/2qjvQCH/jIZMvmYH3yBnwexkz19Qspf5UnUO98KJfxEQXmYP0FGvDx2GypfK395/1DtHf4wLA0osgcrL9Co/IzOUb8JZeyWfS64Xj3t17hA3DMHGxvBoY8HzNt8T+IfGAJ2c3IRArIvj3pET6Uzsi4td3RTqPyc9/k3p4VPjavEzv4f9ufFo4Hxm5W6pwO+ZRdCb6xsLH9sWADPpa40+MsVa+P7Mh+i4VbQKn8CG4H3fGBMxxnN+YcNLm0GCk3ql++rd39mWIci/KZX0Hq96PgxdAfAjGTyR3WGR84mbGTCLmHWvIOtnDBBvbhappsvbzI5+aoueTpYlPHDHorPwgRUS6N7kueDyxna7ML0QqfIK1fz6raZj3WLySKfEKd5gMXLD5zwlXsvz5ZZu3zYs1wQ2986C82SYYnKR9Px/lkhlYdZbfxZihgRWa81k2uMz4whEY4A2wRU0Kr22pQv7zTlaClAKp+cKcrPsx3KpiDWvp4JfiUJ1EsNg3q6oiPYA5q7/yu5wO+ZPT0EB8gMRbRwBysv3A9n3S0GHP6V6/wATxjbk3MwfpLS/AhJfUGH2osD8U6Q0eazy8BUWu9wAdwmVoNFqu5vET7s1WsXyn98wFs4TH13sEWMpDvvwzN59x0kU9x4t048XU0YNur8UFYmWnPRlvxjt5Bj/IRohKRyTD9O2Xtl5/6jMNi1I/+GeqXn/p8BT7D1O4Zcnf2DnqRj+A7HZ+KGbUdaknn1cD/3DzvbvARQ+kaTyqTz01+/M7vvG82Fezy+XTYHKzPT55PkOR37I1v5LL5UIPHPdZZg6c2R2k+zNvDLzn4JgXocvlQOpE2Qunq8pTig5OcuKKr2b1cEp+Sdy7eVihdXdbSfF5P5uwt3Mrl8IEzREsNlkaWLn/up3T9slotm+fvt/TRf4FN+1riJuPdWAYmzYf+WpkN8nqg2az+y+HjZrbyuK0rE4dl6tfLc/KYFp+nKzpon4XlNsNdmlYtw4fss8pFu3hH49Sd58PGEFNkpIWlNp3JXppPgdYwmwOpXJfLDzUHae2aulST5+INSPCByIf/xdHl/p0ZywNfKJ+Uq+UtSPgP+cjO40gkEmYripuk7iQfZg5SY3mI9V564kMBrT0Ju93uJpXL0FE+pZmVMJpGxrvn5Jb0Pxdd9M2XfHaIjzA2DxVnVnZ3RZBE/MK2BauLynjcpfgFDAkXN6JwoU2HJMFn/iYWuhkfhHWEkEGdbDAhwcfigsVts9kMh13hA4wzr3tb+35pJ+n4V3Hzh+apNefDvINsGRLRLx8WPeESOJYcfV3EpjUfIZTuxCQhAX3gkeGTej0TJLmHEnvS8OfkbeWotnwE3ylbhgSfVtMr25Y0n+Cy99UDZGsXX9BPMqMfTjvDh1o64aLvVEdrfGXGX48fEnvmTaX8lNZfmOHayHeCD2Btb6FNhyTj/0nFJ/hQqMwHmWE7sBl774Dr8FbxqIbzeymX+GR7C206JDn/fCa0VDXlyJyZtiP9e2FzBDwpU9OKD5tZuaQLc7BOMuXnKfl0kvirqpc4Pzz11e77uNitwTU4NDSkRTfMZlbGdWIO1km6/fnwJzoAszws24fi+oIoUl/YXcaq6oX2o9/CzMru+E5bkUz/lWdfPlhuiQU+e+L6lOrz265f1Bwc6NDMSm0k03/dc8CySW5UWhq2vulLtsTp4okq+ZSLoHO4YzMrtZFM+zPPTPyK/weZuTytb8mHy1rwEfauu/xQuirJ9l9LoaoVVMh4PFZYErVmrSo+QGzKjSpzUM+SKT8WJ9VxZ9ZfCPGagPXSQ+mqJN3+pKc76P9BhF56cowzJLoVtFEgaT7ZI5fRaOuQ/weuETY+txL9jNLlJc2Hf8z694y9E3yoOTgWQtEL1tG5p1pImk9m7TQSiTTf1FM5n7I5KLRCI/ocVFRJpv0hbrc7/I3mfISZlaLBI3iZNVvm1zHJ+Fc5oX5pzIcay1Wr0um7ri9uaS6p+I4TViOL72jUPpe3/3LFLq5K74Hu/RLiO0iMuyDOrNS7sSwhCT5WJywmm81m1aT8CPtbubows1IbNYrvaNK/Y5jZOfFJHfpOW5HM+GKdPXrmPzUpP8JKEl36TluRdP++QN5rZf/AOEXCOgpIKJTM+OKeRvWLmYOkB5vlsqT5mA9mKB/17XNlR88BIuxl3vZ9dkvSfLxrbfXv8HDC2iPPoNvFNgvRv5ksK5n69Sjp8TjPVPLBktClu4aYORjRz1wDNZKJv5+20f7AOkWZuMMDQruDQFw3wXQVkuZjPCj4fL4NteWHmTwDJd9p7/ZdTDLlp53xBR1KsP2beplKRdL2oZntFIN1NXyEmZU9aixLSCZ+YaTjL/5987GnxP7zgZGrUnaY5NZfCGr6JIL65xd4ptrfs1JPkuETdXqc63ebeofr+bj0G0pXJen6ZRFmH6zVz6+rTS1Rv7S6M31IJn4RCAS4+6R+fl3tid3e36bjkmt/xqga7z0vnHhd+eSp9WzU9f4/lyS59ae0pT170pH4YG+pwf4J+E7KPuzo/HD9Sen+kNgMVSG5jnwq+7NJ8EE2evy7a84nfeoU9YcqPkJImO3LDcvn152PxP6QyDgMsHATlNBCDz3foX1J8bnrEVXx/4Dtz29ZS64tg45arzkf3llsfyr+Q3H+6jMsfOn949b6ctnxdR35SO0PWZ7//DkXiaxW9lS4lnykzirtz//FaHlLcc3WF+haCvgEH2Dhq6q2R5v1BTpXi3zw5xs4ecQeDHzxeL9+iWdtHuQcyIZXa4asfT6l04rzw2sM6j6fJqn7fBqn7vNpnLrPp3HqCh8Vl1Gds5q8VGamFR9MKr6OiiTq8zLG1GWmGR/l11GdtZq8jO4+n0ZJusXHUBzrYxCKpSKJ6oRWt8q82uMTHhsQNTg1OKBQKpK0kXBEZWYjbXXQKn+UXlI7ePrqq68rpeIGSsqSSK9Ob5rOUHFcKEyqgdDKBpT1qSxOGJBJKkiLzMG+Hbhvarpdak06TymmZea22gWk/MdJh3MGxYCQ+TEKZO9t3ms9P+w4Nx5gL2qZa/I0hosy3yejsGwn1ybwr+TDplOhmlwsoShvVg7cvp/8yjNFMArLm2XzOwWFAQgW8FMei4ryg+WTUbYhS/bbD0cXHoyrQthsPpezVlbsNdu+XSonyidNbuBnBWmxTpa9czN42nzCV3UqxocmSR0d3sPJc4eKxqDqYp8p5kPvuun8RolUAh+7Mj7mw1+t0xNq+bw+/A0nxNFeAVLBJ7PxrTo+PC0LPypoEADvI/yQx4u3ivnsrWDhS9rYfXjUXvujnA/tvtK31PBZARbf8p+OtlzeLeGtQz9t01NfKeowKR87Tm5h3s/fZrkqvtULF1PKB3zIdai8fQZ/9n4LvDusoHk2by7R7hm7S8qqCDaHcvTnCK8Cm+HV9pofykdhBwjveN3TrltKB+UPWIa6TTkrpqE6U636UrvhnE3ZJa7X0Lhtwn311VdfffWm0PK7qy8Jxziq4/yA7cI73W/ypq3Aj0cikXi1SwoLlb1gmQ1d5W3A7tcq3CQ9LXinf3Mdk6oROnuWZuWNOVi9xMGixo3U04L3P2aBj57VxKFQ9iMvVPjQd3f8tSddcctc5PPZM/Cm8317Zif3cD/wi4NWq9iTLTrqH3L/sTzwx/p+bM6P1NDB/uhuzL2Fw337oTv28koDonxWbIfkLb6+gRdHzhfPudX12w78NY8gmeCnlzH/l9KsiOwR+Dm/l+TxqoCnR0DQn36E9N+uOp/90PgWFp6Hw+eP8V9RIPWpY+GmA95PZoN/AbKl+oWP3gr1i3NtzhWQppi2R9Pk7kwPbHzbhsT6RZuZI6EtYXwWPnVkaRHCZyvzz6r4eInIZ/dJ4scC8PT71ANgd45c7RZb4CN06nlgxyGUn9uOBbJM+RT2no8yPmIbbJ6LMj5pMgPGJ02mlpGm9U+NZ7t3BH5aeIYNviOrB7P4xykE++fF946FR6Mpcs+1QZJZYXE+JVFIzf0tQaLrZD8JoQU6OXKkbyqMNvWUwIciEY59e35nMIfNSCRpiUdyDu+ZadVOi1JsP7Tq3D1nwQiY7w/mdgLGdVNyfdUhxLmQDofDbYc7da2yBcP+N0vYP0zBAgzlN6Ks+G87Kqmvs5Cte7gm29RJRcDxiqq+iMCypMbhf33Ur1Z96Vz/D70q3uIGt0uNAAAAAElFTkSuQmCC"/>
          <p:cNvSpPr>
            <a:spLocks noChangeAspect="1" noChangeArrowheads="1"/>
          </p:cNvSpPr>
          <p:nvPr/>
        </p:nvSpPr>
        <p:spPr bwMode="auto">
          <a:xfrm>
            <a:off x="155575" y="-2117725"/>
            <a:ext cx="7239000" cy="441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2" name="Picture 6" descr="http://ecampus.matc.edu/mihalj/astronomy/test5/period_luminosity_cepheids-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737" y="2840038"/>
            <a:ext cx="42576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6" end="6"/>
                                            </p:txEl>
                                          </p:spTgt>
                                        </p:tgtEl>
                                        <p:attrNameLst>
                                          <p:attrName>style.visibility</p:attrName>
                                        </p:attrNameLst>
                                      </p:cBhvr>
                                      <p:to>
                                        <p:strVal val="visible"/>
                                      </p:to>
                                    </p:set>
                                    <p:animEffect transition="in" filter="fade">
                                      <p:cBhvr>
                                        <p:cTn id="12"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The Standard Candle</a:t>
            </a:r>
          </a:p>
        </p:txBody>
      </p:sp>
      <p:sp>
        <p:nvSpPr>
          <p:cNvPr id="18435" name="Content Placeholder 2"/>
          <p:cNvSpPr>
            <a:spLocks noGrp="1"/>
          </p:cNvSpPr>
          <p:nvPr>
            <p:ph idx="1"/>
          </p:nvPr>
        </p:nvSpPr>
        <p:spPr/>
        <p:txBody>
          <a:bodyPr/>
          <a:lstStyle/>
          <a:p>
            <a:pPr eaLnBrk="1" hangingPunct="1"/>
            <a:r>
              <a:rPr lang="en-US" altLang="en-US" dirty="0" smtClean="0"/>
              <a:t>The ability to know the magnitude of the star based on its period means we can also determine the distance even if it is beyond the 10Mpc limits we usually encounter</a:t>
            </a:r>
          </a:p>
          <a:p>
            <a:pPr eaLnBrk="1" hangingPunct="1"/>
            <a:endParaRPr lang="en-US" altLang="en-US" dirty="0" smtClean="0"/>
          </a:p>
          <a:p>
            <a:pPr eaLnBrk="1" hangingPunct="1"/>
            <a:r>
              <a:rPr lang="en-US" altLang="en-US" dirty="0" smtClean="0"/>
              <a:t>It also means that we can use that star as a reference or standard candle to compare the other stars in, say, another galaxy or to determine the distance to that galaxy</a:t>
            </a:r>
          </a:p>
          <a:p>
            <a:pPr eaLnBrk="1" hangingPunct="1"/>
            <a:endParaRPr lang="en-US" altLang="en-US" dirty="0" smtClean="0"/>
          </a:p>
          <a:p>
            <a:pPr eaLnBrk="1" hangingPunct="1"/>
            <a:r>
              <a:rPr lang="en-US" altLang="en-US" dirty="0" smtClean="0"/>
              <a:t>This method is limited to 60Mpc</a:t>
            </a:r>
          </a:p>
        </p:txBody>
      </p:sp>
    </p:spTree>
    <p:extLst>
      <p:ext uri="{BB962C8B-B14F-4D97-AF65-F5344CB8AC3E}">
        <p14:creationId xmlns:p14="http://schemas.microsoft.com/office/powerpoint/2010/main" val="302142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fade">
                                      <p:cBhvr>
                                        <p:cTn id="1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1">
              <a:lumMod val="20000"/>
              <a:lumOff val="80000"/>
            </a:schemeClr>
          </a:solidFill>
        </p:spPr>
        <p:txBody>
          <a:bodyPr/>
          <a:lstStyle/>
          <a:p>
            <a:r>
              <a:rPr lang="en-US" altLang="en-US" dirty="0" smtClean="0"/>
              <a:t>A Cepheid Variable Distance Example</a:t>
            </a:r>
          </a:p>
        </p:txBody>
      </p:sp>
      <p:sp>
        <p:nvSpPr>
          <p:cNvPr id="19459" name="Content Placeholder 2"/>
          <p:cNvSpPr>
            <a:spLocks noGrp="1"/>
          </p:cNvSpPr>
          <p:nvPr>
            <p:ph idx="1"/>
          </p:nvPr>
        </p:nvSpPr>
        <p:spPr>
          <a:xfrm>
            <a:off x="838200" y="1588531"/>
            <a:ext cx="4419600" cy="5045865"/>
          </a:xfrm>
        </p:spPr>
        <p:txBody>
          <a:bodyPr/>
          <a:lstStyle/>
          <a:p>
            <a:endParaRPr lang="en-US" altLang="en-US" dirty="0" smtClean="0"/>
          </a:p>
          <a:p>
            <a:r>
              <a:rPr lang="en-US" altLang="en-US" dirty="0" smtClean="0"/>
              <a:t>A Cepheid </a:t>
            </a:r>
            <a:r>
              <a:rPr lang="el-GR" altLang="en-US" dirty="0"/>
              <a:t>δ</a:t>
            </a:r>
            <a:r>
              <a:rPr lang="en-US" altLang="en-US" dirty="0" smtClean="0"/>
              <a:t> is known to be 300pc from Earth. Another Cepheid variable, Z, is seen in a different galaxy with the same period but with an apparent brightness of 10</a:t>
            </a:r>
            <a:r>
              <a:rPr lang="en-US" altLang="en-US" baseline="30000" dirty="0" smtClean="0"/>
              <a:t>-9</a:t>
            </a:r>
            <a:r>
              <a:rPr lang="en-US" altLang="en-US" dirty="0" smtClean="0"/>
              <a:t> of </a:t>
            </a:r>
            <a:r>
              <a:rPr lang="el-GR" altLang="en-US" dirty="0" smtClean="0"/>
              <a:t>δ</a:t>
            </a:r>
            <a:r>
              <a:rPr lang="en-US" altLang="en-US" dirty="0" smtClean="0"/>
              <a:t>.  How far is the other galaxy from Earth?</a:t>
            </a:r>
          </a:p>
        </p:txBody>
      </p:sp>
      <mc:AlternateContent xmlns:mc="http://schemas.openxmlformats.org/markup-compatibility/2006" xmlns:a14="http://schemas.microsoft.com/office/drawing/2010/main">
        <mc:Choice Requires="a14">
          <p:sp>
            <p:nvSpPr>
              <p:cNvPr id="4" name="Rectangle 3"/>
              <p:cNvSpPr/>
              <p:nvPr/>
            </p:nvSpPr>
            <p:spPr>
              <a:xfrm>
                <a:off x="6568816" y="1765573"/>
                <a:ext cx="10716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𝑍</m:t>
                          </m:r>
                        </m:sub>
                      </m:sSub>
                      <m:r>
                        <a:rPr lang="en-US" i="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𝛿</m:t>
                          </m:r>
                        </m:sub>
                      </m:sSub>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568816" y="1765573"/>
                <a:ext cx="1071640" cy="369332"/>
              </a:xfrm>
              <a:prstGeom prst="rect">
                <a:avLst/>
              </a:prstGeom>
              <a:blipFill rotWithShape="0">
                <a:blip r:embed="rId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6568816" y="2209790"/>
                <a:ext cx="2099741" cy="388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4</m:t>
                      </m:r>
                      <m:r>
                        <a:rPr lang="en-US" i="1">
                          <a:latin typeface="Cambria Math" panose="02040503050406030204" pitchFamily="18" charset="0"/>
                        </a:rPr>
                        <m:t>𝜋</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𝑍</m:t>
                          </m:r>
                        </m:sub>
                        <m:sup>
                          <m:r>
                            <a:rPr lang="en-US" i="0">
                              <a:latin typeface="Cambria Math" panose="02040503050406030204" pitchFamily="18" charset="0"/>
                            </a:rPr>
                            <m:t>2</m:t>
                          </m:r>
                        </m:sup>
                      </m:sSubSup>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𝑍</m:t>
                          </m:r>
                        </m:sub>
                      </m:sSub>
                      <m:r>
                        <a:rPr lang="en-US" i="0">
                          <a:latin typeface="Cambria Math" panose="02040503050406030204" pitchFamily="18" charset="0"/>
                        </a:rPr>
                        <m:t>= 4</m:t>
                      </m:r>
                      <m:r>
                        <a:rPr lang="en-US" i="1">
                          <a:latin typeface="Cambria Math" panose="02040503050406030204" pitchFamily="18" charset="0"/>
                        </a:rPr>
                        <m:t>𝜋</m:t>
                      </m:r>
                      <m:sSubSup>
                        <m:sSubSupPr>
                          <m:ctrlPr>
                            <a:rPr lang="en-US" i="1">
                              <a:latin typeface="Cambria Math" panose="02040503050406030204" pitchFamily="18" charset="0"/>
                            </a:rPr>
                          </m:ctrlPr>
                        </m:sSubSupPr>
                        <m:e>
                          <m:r>
                            <a:rPr lang="en-US" i="1">
                              <a:latin typeface="Cambria Math" panose="02040503050406030204" pitchFamily="18" charset="0"/>
                            </a:rPr>
                            <m:t>𝑑</m:t>
                          </m:r>
                        </m:e>
                        <m:sub>
                          <m:r>
                            <a:rPr lang="en-US" i="1">
                              <a:latin typeface="Cambria Math" panose="02040503050406030204" pitchFamily="18" charset="0"/>
                            </a:rPr>
                            <m:t>𝛿</m:t>
                          </m:r>
                        </m:sub>
                        <m:sup>
                          <m:r>
                            <a:rPr lang="en-US" i="0">
                              <a:latin typeface="Cambria Math" panose="02040503050406030204" pitchFamily="18" charset="0"/>
                            </a:rPr>
                            <m:t>2</m:t>
                          </m:r>
                        </m:sup>
                      </m:sSubSup>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𝛿</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6568816" y="2209790"/>
                <a:ext cx="2099741" cy="388568"/>
              </a:xfrm>
              <a:prstGeom prst="rect">
                <a:avLst/>
              </a:prstGeom>
              <a:blipFill rotWithShape="0">
                <a:blip r:embed="rId3"/>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568816" y="2673243"/>
                <a:ext cx="1201163"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𝑍</m:t>
                              </m:r>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𝛿</m:t>
                              </m:r>
                            </m:sub>
                          </m:sSub>
                        </m:den>
                      </m:f>
                      <m:r>
                        <a:rPr lang="en-US" i="0">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𝛿</m:t>
                                  </m:r>
                                </m:sub>
                              </m:sSub>
                            </m:num>
                            <m:den>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𝑍</m:t>
                                  </m:r>
                                </m:sub>
                              </m:sSub>
                            </m:den>
                          </m:f>
                        </m:e>
                      </m:ra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6568816" y="2673243"/>
                <a:ext cx="1201163" cy="91069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568816" y="3656113"/>
                <a:ext cx="1451295"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𝑍</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𝛿</m:t>
                          </m:r>
                        </m:sub>
                      </m:sSub>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𝛿</m:t>
                                  </m:r>
                                </m:sub>
                              </m:sSub>
                            </m:num>
                            <m:den>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𝑍</m:t>
                                  </m:r>
                                </m:sub>
                              </m:sSub>
                            </m:den>
                          </m:f>
                        </m:e>
                      </m:rad>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568816" y="3656113"/>
                <a:ext cx="1451295" cy="910699"/>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568816" y="4638983"/>
                <a:ext cx="2072875"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𝑍</m:t>
                          </m:r>
                        </m:sub>
                      </m:sSub>
                      <m:r>
                        <a:rPr lang="en-US" i="0">
                          <a:latin typeface="Cambria Math" panose="02040503050406030204" pitchFamily="18" charset="0"/>
                        </a:rPr>
                        <m:t>=300</m:t>
                      </m:r>
                      <m:r>
                        <a:rPr lang="en-US" i="1">
                          <a:latin typeface="Cambria Math" panose="02040503050406030204" pitchFamily="18" charset="0"/>
                        </a:rPr>
                        <m:t>𝑝𝑐</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0">
                                  <a:latin typeface="Cambria Math" panose="02040503050406030204" pitchFamily="18" charset="0"/>
                                </a:rPr>
                                <m:t>1</m:t>
                              </m:r>
                            </m:num>
                            <m:den>
                              <m:sSup>
                                <m:sSupPr>
                                  <m:ctrlPr>
                                    <a:rPr lang="en-US" i="1">
                                      <a:latin typeface="Cambria Math" panose="02040503050406030204" pitchFamily="18" charset="0"/>
                                    </a:rPr>
                                  </m:ctrlPr>
                                </m:sSupPr>
                                <m:e>
                                  <m:r>
                                    <a:rPr lang="en-US" i="0">
                                      <a:latin typeface="Cambria Math" panose="02040503050406030204" pitchFamily="18" charset="0"/>
                                    </a:rPr>
                                    <m:t>10</m:t>
                                  </m:r>
                                </m:e>
                                <m:sup>
                                  <m:r>
                                    <a:rPr lang="en-US" i="0">
                                      <a:latin typeface="Cambria Math" panose="02040503050406030204" pitchFamily="18" charset="0"/>
                                    </a:rPr>
                                    <m:t>−9</m:t>
                                  </m:r>
                                </m:sup>
                              </m:sSup>
                            </m:den>
                          </m:f>
                        </m:e>
                      </m:ra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6568816" y="4638983"/>
                <a:ext cx="2072875" cy="910699"/>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568816" y="5621853"/>
                <a:ext cx="3118739" cy="388696"/>
              </a:xfrm>
              <a:prstGeom prst="rect">
                <a:avLst/>
              </a:prstGeom>
            </p:spPr>
            <p:txBody>
              <a:bodyPr wrap="none">
                <a:spAutoFit/>
              </a:bodyPr>
              <a:lstStyle/>
              <a:p>
                <a:pPr>
                  <a:lnSpc>
                    <a:spcPct val="107000"/>
                  </a:lnSpc>
                  <a:spcAft>
                    <a:spcPts val="800"/>
                  </a:spcAft>
                </a:pPr>
                <a14:m>
                  <m:oMath xmlns:m="http://schemas.openxmlformats.org/officeDocument/2006/math">
                    <m:sSub>
                      <m:sSubPr>
                        <m:ctrlPr>
                          <a:rPr lang="en-US" i="1">
                            <a:latin typeface="Cambria Math" panose="02040503050406030204" pitchFamily="18" charset="0"/>
                            <a:ea typeface="Malgun Gothic" panose="020B0503020000020004" pitchFamily="34" charset="-127"/>
                            <a:cs typeface="Times New Roman" panose="02020603050405020304" pitchFamily="18" charset="0"/>
                          </a:rPr>
                        </m:ctrlPr>
                      </m:sSubPr>
                      <m:e>
                        <m:r>
                          <a:rPr lang="en-US" i="1">
                            <a:latin typeface="Cambria Math" panose="02040503050406030204" pitchFamily="18" charset="0"/>
                            <a:ea typeface="Malgun Gothic" panose="020B0503020000020004" pitchFamily="34" charset="-127"/>
                            <a:cs typeface="Times New Roman" panose="02020603050405020304" pitchFamily="18" charset="0"/>
                          </a:rPr>
                          <m:t>𝑑</m:t>
                        </m:r>
                      </m:e>
                      <m:sub>
                        <m:r>
                          <a:rPr lang="en-US" i="1">
                            <a:latin typeface="Cambria Math" panose="02040503050406030204" pitchFamily="18" charset="0"/>
                            <a:ea typeface="Malgun Gothic" panose="020B0503020000020004" pitchFamily="34" charset="-127"/>
                            <a:cs typeface="Times New Roman" panose="02020603050405020304" pitchFamily="18" charset="0"/>
                          </a:rPr>
                          <m:t>𝑍</m:t>
                        </m:r>
                      </m:sub>
                    </m:sSub>
                    <m:r>
                      <a:rPr lang="en-US" i="1">
                        <a:latin typeface="Cambria Math" panose="02040503050406030204" pitchFamily="18" charset="0"/>
                        <a:ea typeface="Malgun Gothic" panose="020B0503020000020004" pitchFamily="34" charset="-127"/>
                        <a:cs typeface="Times New Roman" panose="02020603050405020304" pitchFamily="18" charset="0"/>
                      </a:rPr>
                      <m:t>=9.5 × </m:t>
                    </m:r>
                    <m:sSup>
                      <m:sSupPr>
                        <m:ctrlPr>
                          <a:rPr lang="en-US" i="1">
                            <a:latin typeface="Cambria Math" panose="02040503050406030204" pitchFamily="18" charset="0"/>
                            <a:ea typeface="Malgun Gothic" panose="020B0503020000020004" pitchFamily="34" charset="-127"/>
                            <a:cs typeface="Times New Roman" panose="02020603050405020304" pitchFamily="18" charset="0"/>
                          </a:rPr>
                        </m:ctrlPr>
                      </m:sSupPr>
                      <m:e>
                        <m:r>
                          <a:rPr lang="en-US" i="1">
                            <a:latin typeface="Cambria Math" panose="02040503050406030204" pitchFamily="18" charset="0"/>
                            <a:ea typeface="Malgun Gothic" panose="020B0503020000020004" pitchFamily="34" charset="-127"/>
                            <a:cs typeface="Times New Roman" panose="02020603050405020304" pitchFamily="18" charset="0"/>
                          </a:rPr>
                          <m:t>10</m:t>
                        </m:r>
                      </m:e>
                      <m:sup>
                        <m:r>
                          <a:rPr lang="en-US" i="1">
                            <a:latin typeface="Cambria Math" panose="02040503050406030204" pitchFamily="18" charset="0"/>
                            <a:ea typeface="Malgun Gothic" panose="020B0503020000020004" pitchFamily="34" charset="-127"/>
                            <a:cs typeface="Times New Roman" panose="02020603050405020304" pitchFamily="18" charset="0"/>
                          </a:rPr>
                          <m:t>6</m:t>
                        </m:r>
                      </m:sup>
                    </m:sSup>
                    <m:r>
                      <a:rPr lang="en-US" i="1">
                        <a:latin typeface="Cambria Math" panose="02040503050406030204" pitchFamily="18" charset="0"/>
                        <a:ea typeface="Malgun Gothic" panose="020B0503020000020004" pitchFamily="34" charset="-127"/>
                        <a:cs typeface="Times New Roman" panose="02020603050405020304" pitchFamily="18" charset="0"/>
                      </a:rPr>
                      <m:t>𝑝𝑐</m:t>
                    </m:r>
                  </m:oMath>
                </a14:m>
                <a:r>
                  <a:rPr lang="en-US" dirty="0">
                    <a:latin typeface="Calibri" panose="020F0502020204030204" pitchFamily="34" charset="0"/>
                    <a:ea typeface="Malgun Gothic" panose="020B0503020000020004" pitchFamily="34" charset="-127"/>
                    <a:cs typeface="Times New Roman" panose="02020603050405020304" pitchFamily="18" charset="0"/>
                  </a:rPr>
                  <a:t> or </a:t>
                </a:r>
                <a14:m>
                  <m:oMath xmlns:m="http://schemas.openxmlformats.org/officeDocument/2006/math">
                    <m:r>
                      <a:rPr lang="en-US" i="1">
                        <a:latin typeface="Cambria Math" panose="02040503050406030204" pitchFamily="18" charset="0"/>
                        <a:ea typeface="Malgun Gothic" panose="020B0503020000020004" pitchFamily="34" charset="-127"/>
                        <a:cs typeface="Times New Roman" panose="02020603050405020304" pitchFamily="18" charset="0"/>
                      </a:rPr>
                      <m:t>9.5 </m:t>
                    </m:r>
                    <m:r>
                      <a:rPr lang="en-US" i="1">
                        <a:latin typeface="Cambria Math" panose="02040503050406030204" pitchFamily="18" charset="0"/>
                        <a:ea typeface="Malgun Gothic" panose="020B0503020000020004" pitchFamily="34" charset="-127"/>
                        <a:cs typeface="Times New Roman" panose="02020603050405020304" pitchFamily="18" charset="0"/>
                      </a:rPr>
                      <m:t>𝑀𝑝𝑐</m:t>
                    </m:r>
                  </m:oMath>
                </a14:m>
                <a:endParaRPr lang="en-US" sz="1100" dirty="0">
                  <a:effectLst/>
                  <a:latin typeface="Calibri" panose="020F0502020204030204" pitchFamily="34" charset="0"/>
                  <a:ea typeface="Malgun Gothic" panose="020B0503020000020004" pitchFamily="34" charset="-127"/>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568816" y="5621853"/>
                <a:ext cx="3118739" cy="388696"/>
              </a:xfrm>
              <a:prstGeom prst="rect">
                <a:avLst/>
              </a:prstGeom>
              <a:blipFill rotWithShape="0">
                <a:blip r:embed="rId7"/>
                <a:stretch>
                  <a:fillRect t="-6250" b="-20313"/>
                </a:stretch>
              </a:blipFill>
            </p:spPr>
            <p:txBody>
              <a:bodyPr/>
              <a:lstStyle/>
              <a:p>
                <a:r>
                  <a:rPr lang="en-US">
                    <a:noFill/>
                  </a:rPr>
                  <a:t> </a:t>
                </a:r>
              </a:p>
            </p:txBody>
          </p:sp>
        </mc:Fallback>
      </mc:AlternateContent>
    </p:spTree>
    <p:extLst>
      <p:ext uri="{BB962C8B-B14F-4D97-AF65-F5344CB8AC3E}">
        <p14:creationId xmlns:p14="http://schemas.microsoft.com/office/powerpoint/2010/main" val="24621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Understandings</a:t>
            </a:r>
          </a:p>
        </p:txBody>
      </p:sp>
      <p:sp>
        <p:nvSpPr>
          <p:cNvPr id="15363" name="Content Placeholder 2"/>
          <p:cNvSpPr>
            <a:spLocks noGrp="1"/>
          </p:cNvSpPr>
          <p:nvPr>
            <p:ph idx="1"/>
          </p:nvPr>
        </p:nvSpPr>
        <p:spPr/>
        <p:txBody>
          <a:bodyPr/>
          <a:lstStyle/>
          <a:p>
            <a:pPr lvl="0"/>
            <a:r>
              <a:rPr lang="en-US" dirty="0" smtClean="0"/>
              <a:t>Stellar </a:t>
            </a:r>
            <a:r>
              <a:rPr lang="en-US" dirty="0"/>
              <a:t>spectra</a:t>
            </a:r>
          </a:p>
          <a:p>
            <a:pPr lvl="0"/>
            <a:r>
              <a:rPr lang="en-US" dirty="0" err="1"/>
              <a:t>Hertzsprung</a:t>
            </a:r>
            <a:r>
              <a:rPr lang="en-US" dirty="0"/>
              <a:t>–Russell (HR) diagram</a:t>
            </a:r>
          </a:p>
          <a:p>
            <a:pPr lvl="0"/>
            <a:r>
              <a:rPr lang="en-US" dirty="0"/>
              <a:t>Mass–luminosity relation for main sequence stars</a:t>
            </a:r>
          </a:p>
          <a:p>
            <a:pPr lvl="0"/>
            <a:r>
              <a:rPr lang="en-US" dirty="0"/>
              <a:t>Cepheid variables</a:t>
            </a:r>
          </a:p>
          <a:p>
            <a:pPr lvl="0"/>
            <a:r>
              <a:rPr lang="en-US" dirty="0"/>
              <a:t>Stellar evolution on HR diagrams</a:t>
            </a:r>
          </a:p>
          <a:p>
            <a:pPr lvl="0"/>
            <a:r>
              <a:rPr lang="en-US" dirty="0"/>
              <a:t>Red giants, white dwarfs, neutron stars and black holes</a:t>
            </a:r>
          </a:p>
          <a:p>
            <a:pPr lvl="0"/>
            <a:r>
              <a:rPr lang="en-US" dirty="0"/>
              <a:t>Chandrasekhar and Oppenheimer–</a:t>
            </a:r>
            <a:r>
              <a:rPr lang="en-US" dirty="0" err="1"/>
              <a:t>Volkoff</a:t>
            </a:r>
            <a:r>
              <a:rPr lang="en-US" dirty="0"/>
              <a:t> limits</a:t>
            </a:r>
          </a:p>
        </p:txBody>
      </p:sp>
    </p:spTree>
    <p:extLst>
      <p:ext uri="{BB962C8B-B14F-4D97-AF65-F5344CB8AC3E}">
        <p14:creationId xmlns:p14="http://schemas.microsoft.com/office/powerpoint/2010/main" val="23549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500"/>
                                        <p:tgtEl>
                                          <p:spTgt spid="153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500"/>
                                        <p:tgtEl>
                                          <p:spTgt spid="153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5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The </a:t>
            </a:r>
            <a:r>
              <a:rPr lang="en-US" altLang="en-US" dirty="0" err="1" smtClean="0"/>
              <a:t>Hertzsprung</a:t>
            </a:r>
            <a:r>
              <a:rPr lang="en-US" altLang="en-US" dirty="0" smtClean="0"/>
              <a:t>-Russell (HR) Diagram</a:t>
            </a:r>
          </a:p>
        </p:txBody>
      </p:sp>
      <p:sp>
        <p:nvSpPr>
          <p:cNvPr id="27651" name="Content Placeholder 2"/>
          <p:cNvSpPr>
            <a:spLocks noGrp="1"/>
          </p:cNvSpPr>
          <p:nvPr>
            <p:ph idx="1"/>
          </p:nvPr>
        </p:nvSpPr>
        <p:spPr>
          <a:xfrm>
            <a:off x="1981200" y="1817687"/>
            <a:ext cx="3429000" cy="4525963"/>
          </a:xfrm>
        </p:spPr>
        <p:txBody>
          <a:bodyPr/>
          <a:lstStyle/>
          <a:p>
            <a:pPr eaLnBrk="1" hangingPunct="1"/>
            <a:r>
              <a:rPr lang="en-US" altLang="en-US" dirty="0" smtClean="0"/>
              <a:t>A plot dealing with Spectral Class, Luminosity, Temperature, and Absolute Magnitude, and star type…or at least a few of these at a time</a:t>
            </a:r>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311" y="1817687"/>
            <a:ext cx="474345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20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fade">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828800" y="951874"/>
            <a:ext cx="2743200" cy="2477125"/>
          </a:xfrm>
        </p:spPr>
        <p:txBody>
          <a:bodyPr/>
          <a:lstStyle/>
          <a:p>
            <a:r>
              <a:rPr lang="en-US" altLang="en-US" sz="2400" dirty="0"/>
              <a:t>Notice that the Scales on the axes are non-linear and that temperature is plotted from high to low</a:t>
            </a: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964" y="152400"/>
            <a:ext cx="5888037"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719" y="3657599"/>
            <a:ext cx="3300908" cy="312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9452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Estimating Luminosity</a:t>
            </a:r>
          </a:p>
        </p:txBody>
      </p:sp>
      <p:sp>
        <p:nvSpPr>
          <p:cNvPr id="15363" name="Content Placeholder 2"/>
          <p:cNvSpPr>
            <a:spLocks noGrp="1"/>
          </p:cNvSpPr>
          <p:nvPr>
            <p:ph idx="1"/>
          </p:nvPr>
        </p:nvSpPr>
        <p:spPr>
          <a:xfrm>
            <a:off x="1524000" y="1933730"/>
            <a:ext cx="4267200" cy="4238469"/>
          </a:xfrm>
        </p:spPr>
        <p:txBody>
          <a:bodyPr/>
          <a:lstStyle/>
          <a:p>
            <a:pPr eaLnBrk="1" hangingPunct="1"/>
            <a:r>
              <a:rPr lang="en-US" altLang="en-US" dirty="0" smtClean="0"/>
              <a:t>For the stars beyond the distance at which parallax is useful, we can use the measureable brightness and the spectral type of the star to estimate luminosity using Wien’s Law and the HR diagram</a:t>
            </a:r>
          </a:p>
        </p:txBody>
      </p:sp>
      <p:pic>
        <p:nvPicPr>
          <p:cNvPr id="1536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19339"/>
            <a:ext cx="466725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1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fade">
                                      <p:cBhvr>
                                        <p:cTn id="1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The Mass-Luminosity Relation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There exists a mathematical relationship between the Mass of a main sequence star and the luminosity of it.</a:t>
                </a:r>
              </a:p>
              <a:p>
                <a:endParaRPr lang="en-US" dirty="0" smtClean="0"/>
              </a:p>
              <a:p>
                <a:r>
                  <a:rPr lang="en-US" dirty="0" smtClean="0"/>
                  <a:t>The exponent in this relationship is in fact an average value and so values are often greater than  4 or less than 3.</a:t>
                </a:r>
              </a:p>
              <a:p>
                <a:endParaRPr lang="en-US" dirty="0" smtClean="0"/>
              </a:p>
              <a:p>
                <a:r>
                  <a:rPr lang="en-US" dirty="0" smtClean="0"/>
                  <a:t>The relationship, stated in terms of Solar Units (based on our Sun) is:  L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 M</a:t>
                </a:r>
                <a:r>
                  <a:rPr lang="en-US" baseline="30000" dirty="0" smtClean="0"/>
                  <a:t>3.5</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986"/>
                </a:stretch>
              </a:blipFill>
            </p:spPr>
            <p:txBody>
              <a:bodyPr/>
              <a:lstStyle/>
              <a:p>
                <a:r>
                  <a:rPr lang="en-US">
                    <a:noFill/>
                  </a:rPr>
                  <a:t> </a:t>
                </a:r>
              </a:p>
            </p:txBody>
          </p:sp>
        </mc:Fallback>
      </mc:AlternateContent>
    </p:spTree>
    <p:extLst>
      <p:ext uri="{BB962C8B-B14F-4D97-AF65-F5344CB8AC3E}">
        <p14:creationId xmlns:p14="http://schemas.microsoft.com/office/powerpoint/2010/main" val="9371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Start Me Up</a:t>
            </a:r>
            <a:endParaRPr lang="en-US" dirty="0"/>
          </a:p>
        </p:txBody>
      </p:sp>
      <p:sp>
        <p:nvSpPr>
          <p:cNvPr id="3" name="Content Placeholder 2"/>
          <p:cNvSpPr>
            <a:spLocks noGrp="1"/>
          </p:cNvSpPr>
          <p:nvPr>
            <p:ph idx="1"/>
          </p:nvPr>
        </p:nvSpPr>
        <p:spPr>
          <a:xfrm>
            <a:off x="838200" y="1825625"/>
            <a:ext cx="10515600" cy="4942434"/>
          </a:xfrm>
        </p:spPr>
        <p:txBody>
          <a:bodyPr>
            <a:normAutofit/>
          </a:bodyPr>
          <a:lstStyle/>
          <a:p>
            <a:r>
              <a:rPr lang="en-US" dirty="0" smtClean="0"/>
              <a:t>A nebula is made of Hydrogen (74%), Helium (24%), and Dust (1%) which is made of many different elements.</a:t>
            </a:r>
          </a:p>
          <a:p>
            <a:endParaRPr lang="en-US" dirty="0" smtClean="0"/>
          </a:p>
          <a:p>
            <a:endParaRPr lang="en-US" dirty="0" smtClean="0"/>
          </a:p>
          <a:p>
            <a:r>
              <a:rPr lang="en-US" dirty="0" smtClean="0"/>
              <a:t>These nebulae are very dense and also low temperature which allows for gravitation to pull particles together. If a nebula is very hot and/or not dense, it is unlikely to become a star because the gravitational potential energy won’t be enough to overcome the kinetic energy.</a:t>
            </a:r>
          </a:p>
          <a:p>
            <a:endParaRPr lang="en-US" dirty="0" smtClean="0"/>
          </a:p>
        </p:txBody>
      </p:sp>
      <p:pic>
        <p:nvPicPr>
          <p:cNvPr id="2050" name="Picture 2" descr="Image result for traffic light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664" y="365124"/>
            <a:ext cx="208913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6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The process of moving together causes these particles to lose gravitational potential energy and instead gain kinetic energy... thus we see the temperature increase.</a:t>
            </a:r>
          </a:p>
          <a:p>
            <a:endParaRPr lang="en-US" dirty="0"/>
          </a:p>
          <a:p>
            <a:r>
              <a:rPr lang="en-US" dirty="0"/>
              <a:t>This yields an increase in ionization amongst the particles and as they ionize the nebula gains its own luminosity.  This is called a </a:t>
            </a:r>
            <a:r>
              <a:rPr lang="en-US" dirty="0" err="1"/>
              <a:t>protostar</a:t>
            </a:r>
            <a:r>
              <a:rPr lang="en-US" dirty="0"/>
              <a:t>.</a:t>
            </a:r>
          </a:p>
          <a:p>
            <a:endParaRPr lang="en-US" dirty="0"/>
          </a:p>
          <a:p>
            <a:r>
              <a:rPr lang="en-US" dirty="0" err="1"/>
              <a:t>Protostars</a:t>
            </a:r>
            <a:r>
              <a:rPr lang="en-US" dirty="0"/>
              <a:t> are considerably larger than stars.  To have one with the same mass as our Sun would yield a </a:t>
            </a:r>
            <a:r>
              <a:rPr lang="en-US" dirty="0" err="1"/>
              <a:t>protostar</a:t>
            </a:r>
            <a:r>
              <a:rPr lang="en-US" dirty="0"/>
              <a:t> with 5000x the surface area and 100x the luminosity.</a:t>
            </a:r>
          </a:p>
          <a:p>
            <a:endParaRPr lang="en-US" dirty="0"/>
          </a:p>
        </p:txBody>
      </p:sp>
      <p:sp>
        <p:nvSpPr>
          <p:cNvPr id="4" name="Title 1"/>
          <p:cNvSpPr>
            <a:spLocks noGrp="1"/>
          </p:cNvSpPr>
          <p:nvPr>
            <p:ph type="title"/>
          </p:nvPr>
        </p:nvSpPr>
        <p:spPr>
          <a:solidFill>
            <a:schemeClr val="accent1">
              <a:lumMod val="20000"/>
              <a:lumOff val="80000"/>
            </a:schemeClr>
          </a:solidFill>
        </p:spPr>
        <p:txBody>
          <a:bodyPr/>
          <a:lstStyle/>
          <a:p>
            <a:r>
              <a:rPr lang="en-US" dirty="0" smtClean="0"/>
              <a:t>Start Me Up</a:t>
            </a:r>
            <a:endParaRPr lang="en-US" dirty="0"/>
          </a:p>
        </p:txBody>
      </p:sp>
    </p:spTree>
    <p:extLst>
      <p:ext uri="{BB962C8B-B14F-4D97-AF65-F5344CB8AC3E}">
        <p14:creationId xmlns:p14="http://schemas.microsoft.com/office/powerpoint/2010/main" val="316054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Fusion</a:t>
            </a:r>
            <a:endParaRPr lang="en-US" dirty="0"/>
          </a:p>
        </p:txBody>
      </p:sp>
      <p:sp>
        <p:nvSpPr>
          <p:cNvPr id="3" name="Content Placeholder 2"/>
          <p:cNvSpPr>
            <a:spLocks noGrp="1"/>
          </p:cNvSpPr>
          <p:nvPr>
            <p:ph idx="1"/>
          </p:nvPr>
        </p:nvSpPr>
        <p:spPr>
          <a:xfrm>
            <a:off x="838200" y="1825625"/>
            <a:ext cx="10515600" cy="4859988"/>
          </a:xfrm>
        </p:spPr>
        <p:txBody>
          <a:bodyPr>
            <a:normAutofit lnSpcReduction="10000"/>
          </a:bodyPr>
          <a:lstStyle/>
          <a:p>
            <a:r>
              <a:rPr lang="en-US" dirty="0" smtClean="0"/>
              <a:t>As gravitational contraction continues the temperature at the core of the </a:t>
            </a:r>
            <a:r>
              <a:rPr lang="en-US" dirty="0" err="1" smtClean="0"/>
              <a:t>protostar</a:t>
            </a:r>
            <a:r>
              <a:rPr lang="en-US" dirty="0" smtClean="0"/>
              <a:t> rises until such a point that all of the electrons are stripped from their atoms.</a:t>
            </a:r>
          </a:p>
          <a:p>
            <a:endParaRPr lang="en-US" dirty="0" smtClean="0"/>
          </a:p>
          <a:p>
            <a:r>
              <a:rPr lang="en-US" dirty="0" smtClean="0"/>
              <a:t>Now that the core is a plasma, fusion of hydrogen nuclei begins.</a:t>
            </a:r>
          </a:p>
          <a:p>
            <a:endParaRPr lang="en-US" dirty="0" smtClean="0"/>
          </a:p>
          <a:p>
            <a:r>
              <a:rPr lang="en-US" dirty="0" smtClean="0"/>
              <a:t>This officially makes a new star which will be placed in the main sequence of the H-R diagram based on its initial mass.</a:t>
            </a:r>
          </a:p>
          <a:p>
            <a:endParaRPr lang="en-US" dirty="0" smtClean="0"/>
          </a:p>
          <a:p>
            <a:r>
              <a:rPr lang="en-US" dirty="0" smtClean="0"/>
              <a:t>Greater mass yields higher surface temperature and thus higher luminosity.</a:t>
            </a:r>
            <a:endParaRPr lang="en-US" dirty="0"/>
          </a:p>
        </p:txBody>
      </p:sp>
      <p:pic>
        <p:nvPicPr>
          <p:cNvPr id="3076" name="Picture 4" descr="Eyewitness 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2435" y="112871"/>
            <a:ext cx="2561786" cy="164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Gestation Period</a:t>
            </a:r>
            <a:endParaRPr lang="en-US" dirty="0"/>
          </a:p>
        </p:txBody>
      </p:sp>
      <p:sp>
        <p:nvSpPr>
          <p:cNvPr id="3" name="Content Placeholder 2"/>
          <p:cNvSpPr>
            <a:spLocks noGrp="1"/>
          </p:cNvSpPr>
          <p:nvPr>
            <p:ph idx="1"/>
          </p:nvPr>
        </p:nvSpPr>
        <p:spPr/>
        <p:txBody>
          <a:bodyPr/>
          <a:lstStyle/>
          <a:p>
            <a:r>
              <a:rPr lang="en-US" dirty="0" smtClean="0"/>
              <a:t>A </a:t>
            </a:r>
            <a:r>
              <a:rPr lang="en-US" dirty="0" err="1" smtClean="0"/>
              <a:t>protostar</a:t>
            </a:r>
            <a:r>
              <a:rPr lang="en-US" dirty="0" smtClean="0"/>
              <a:t> of higher mass will become a star much quicker than those of lower mass.</a:t>
            </a:r>
          </a:p>
          <a:p>
            <a:endParaRPr lang="en-US" dirty="0" smtClean="0"/>
          </a:p>
          <a:p>
            <a:r>
              <a:rPr lang="en-US" dirty="0" smtClean="0"/>
              <a:t>This will also have an impact on temperature and luminosity as the star contracts.</a:t>
            </a:r>
          </a:p>
          <a:p>
            <a:endParaRPr lang="en-US" dirty="0" smtClean="0"/>
          </a:p>
          <a:p>
            <a:r>
              <a:rPr lang="en-US" dirty="0" smtClean="0"/>
              <a:t>Recall that there are lower and upper limits placed on the mass of a </a:t>
            </a:r>
            <a:r>
              <a:rPr lang="en-US" dirty="0" err="1" smtClean="0"/>
              <a:t>protostar</a:t>
            </a:r>
            <a:r>
              <a:rPr lang="en-US" dirty="0" smtClean="0"/>
              <a:t> that will result in a star forming (0.8 </a:t>
            </a:r>
            <a:r>
              <a:rPr lang="en-US" dirty="0" err="1" smtClean="0"/>
              <a:t>M</a:t>
            </a:r>
            <a:r>
              <a:rPr lang="en-US" baseline="-25000" dirty="0" err="1" smtClean="0"/>
              <a:t>Sun</a:t>
            </a:r>
            <a:r>
              <a:rPr lang="en-US" dirty="0" smtClean="0"/>
              <a:t> – 100 </a:t>
            </a:r>
            <a:r>
              <a:rPr lang="en-US" dirty="0" err="1" smtClean="0"/>
              <a:t>M</a:t>
            </a:r>
            <a:r>
              <a:rPr lang="en-US" baseline="-25000" dirty="0" err="1" smtClean="0"/>
              <a:t>Sun</a:t>
            </a:r>
            <a:r>
              <a:rPr lang="en-US" dirty="0" smtClean="0"/>
              <a:t>)</a:t>
            </a:r>
          </a:p>
          <a:p>
            <a:pPr>
              <a:buNone/>
            </a:pPr>
            <a:endParaRPr lang="en-US" dirty="0"/>
          </a:p>
        </p:txBody>
      </p:sp>
      <p:pic>
        <p:nvPicPr>
          <p:cNvPr id="4098" name="Picture 2" descr="Fetus clipart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8255" y="31273"/>
            <a:ext cx="1794351" cy="179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77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dirty="0" smtClean="0"/>
              <a:t>It’s Better to Burn Out than to Fade Away</a:t>
            </a:r>
            <a:endParaRPr lang="en-US" dirty="0"/>
          </a:p>
        </p:txBody>
      </p:sp>
      <p:sp>
        <p:nvSpPr>
          <p:cNvPr id="3" name="Content Placeholder 2"/>
          <p:cNvSpPr>
            <a:spLocks noGrp="1"/>
          </p:cNvSpPr>
          <p:nvPr>
            <p:ph idx="1"/>
          </p:nvPr>
        </p:nvSpPr>
        <p:spPr/>
        <p:txBody>
          <a:bodyPr/>
          <a:lstStyle/>
          <a:p>
            <a:r>
              <a:rPr lang="en-US" dirty="0" smtClean="0"/>
              <a:t>The mass of a star also has a great impact on how long its fuel source (the hydrogen in the core) will last.</a:t>
            </a:r>
          </a:p>
          <a:p>
            <a:endParaRPr lang="en-US" dirty="0" smtClean="0"/>
          </a:p>
          <a:p>
            <a:r>
              <a:rPr lang="en-US" dirty="0" smtClean="0"/>
              <a:t>Our Sun has been burning for roughly 5 Billion years and will continue to burn for another 5 Billion years.</a:t>
            </a:r>
          </a:p>
          <a:p>
            <a:endParaRPr lang="en-US" dirty="0" smtClean="0"/>
          </a:p>
          <a:p>
            <a:r>
              <a:rPr lang="en-US" dirty="0" smtClean="0"/>
              <a:t>A star of 25 </a:t>
            </a:r>
            <a:r>
              <a:rPr lang="en-US" dirty="0" err="1" smtClean="0"/>
              <a:t>M</a:t>
            </a:r>
            <a:r>
              <a:rPr lang="en-US" baseline="-25000" dirty="0" err="1" smtClean="0"/>
              <a:t>Sun</a:t>
            </a:r>
            <a:r>
              <a:rPr lang="en-US" dirty="0" smtClean="0"/>
              <a:t> would exhaust its supply of hydrogen in just about 1 Million years. This is because the higher mass results in the core temperature being hotter and so more fusion can occur.</a:t>
            </a:r>
            <a:endParaRPr lang="en-US" dirty="0"/>
          </a:p>
        </p:txBody>
      </p:sp>
      <p:pic>
        <p:nvPicPr>
          <p:cNvPr id="4" name="il_fi" descr="http://www.multiservices-janitorial.com/documents/fire_meaney2.gif"/>
          <p:cNvPicPr/>
          <p:nvPr/>
        </p:nvPicPr>
        <p:blipFill>
          <a:blip r:embed="rId2" cstate="print">
            <a:grayscl/>
          </a:blip>
          <a:srcRect l="23209" t="3549" r="21098" b="12421"/>
          <a:stretch>
            <a:fillRect/>
          </a:stretch>
        </p:blipFill>
        <p:spPr bwMode="auto">
          <a:xfrm>
            <a:off x="10490834" y="365124"/>
            <a:ext cx="862965" cy="1325563"/>
          </a:xfrm>
          <a:prstGeom prst="rect">
            <a:avLst/>
          </a:prstGeom>
          <a:noFill/>
          <a:ln w="9525">
            <a:noFill/>
            <a:miter lim="800000"/>
            <a:headEnd/>
            <a:tailEnd/>
          </a:ln>
        </p:spPr>
      </p:pic>
    </p:spTree>
    <p:extLst>
      <p:ext uri="{BB962C8B-B14F-4D97-AF65-F5344CB8AC3E}">
        <p14:creationId xmlns:p14="http://schemas.microsoft.com/office/powerpoint/2010/main" val="301148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dirty="0" smtClean="0"/>
              <a:t>Our Sun Can’t Live Forever</a:t>
            </a:r>
            <a:endParaRPr lang="en-US" dirty="0"/>
          </a:p>
        </p:txBody>
      </p:sp>
      <p:sp>
        <p:nvSpPr>
          <p:cNvPr id="3" name="Content Placeholder 2"/>
          <p:cNvSpPr>
            <a:spLocks noGrp="1"/>
          </p:cNvSpPr>
          <p:nvPr>
            <p:ph idx="1"/>
          </p:nvPr>
        </p:nvSpPr>
        <p:spPr>
          <a:xfrm>
            <a:off x="838200" y="1825625"/>
            <a:ext cx="10515600" cy="4792532"/>
          </a:xfrm>
        </p:spPr>
        <p:txBody>
          <a:bodyPr>
            <a:normAutofit lnSpcReduction="10000"/>
          </a:bodyPr>
          <a:lstStyle/>
          <a:p>
            <a:r>
              <a:rPr lang="en-US" dirty="0" smtClean="0"/>
              <a:t>Our Sun represents a typical main sequence star that is destined to become a red giant star.</a:t>
            </a:r>
          </a:p>
          <a:p>
            <a:endParaRPr lang="en-US" dirty="0" smtClean="0"/>
          </a:p>
          <a:p>
            <a:r>
              <a:rPr lang="en-US" dirty="0" smtClean="0"/>
              <a:t>This is a multi-phase process that occurs at different layers within the star.</a:t>
            </a:r>
          </a:p>
          <a:p>
            <a:endParaRPr lang="en-US" dirty="0" smtClean="0"/>
          </a:p>
          <a:p>
            <a:r>
              <a:rPr lang="en-US" dirty="0" smtClean="0"/>
              <a:t>Our Sun will one day exhaust the supply of Hydrogen at its core.  However, throughout its life it radiates energy into its outer layers.</a:t>
            </a:r>
          </a:p>
          <a:p>
            <a:endParaRPr lang="en-US" dirty="0" smtClean="0"/>
          </a:p>
          <a:p>
            <a:r>
              <a:rPr lang="en-US" dirty="0" smtClean="0"/>
              <a:t>As such, when hydrogen fusion ceases in the core, it can continue in the surrounding material.</a:t>
            </a:r>
            <a:endParaRPr lang="en-US" dirty="0"/>
          </a:p>
        </p:txBody>
      </p:sp>
      <p:pic>
        <p:nvPicPr>
          <p:cNvPr id="1026" name="Picture 2" descr="Image result for old s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5324" y="-13745"/>
            <a:ext cx="2105305" cy="208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9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Applications and Skills</a:t>
            </a:r>
          </a:p>
        </p:txBody>
      </p:sp>
      <p:sp>
        <p:nvSpPr>
          <p:cNvPr id="15363" name="Content Placeholder 2"/>
          <p:cNvSpPr>
            <a:spLocks noGrp="1"/>
          </p:cNvSpPr>
          <p:nvPr>
            <p:ph idx="1"/>
          </p:nvPr>
        </p:nvSpPr>
        <p:spPr>
          <a:xfrm>
            <a:off x="838200" y="1825624"/>
            <a:ext cx="10515600" cy="4904959"/>
          </a:xfrm>
        </p:spPr>
        <p:txBody>
          <a:bodyPr>
            <a:normAutofit fontScale="92500" lnSpcReduction="20000"/>
          </a:bodyPr>
          <a:lstStyle/>
          <a:p>
            <a:pPr lvl="0"/>
            <a:r>
              <a:rPr lang="en-US" dirty="0"/>
              <a:t>Explaining how surface temperature may be obtained from a star’s spectrum</a:t>
            </a:r>
          </a:p>
          <a:p>
            <a:pPr lvl="0"/>
            <a:r>
              <a:rPr lang="en-US" dirty="0"/>
              <a:t>Explaining how the chemical composition of a star may be determined from the star’s spectrum</a:t>
            </a:r>
          </a:p>
          <a:p>
            <a:pPr lvl="0"/>
            <a:r>
              <a:rPr lang="en-US" dirty="0"/>
              <a:t>Sketching and interpreting HR diagrams</a:t>
            </a:r>
          </a:p>
          <a:p>
            <a:pPr lvl="0"/>
            <a:r>
              <a:rPr lang="en-US" dirty="0"/>
              <a:t>Identifying the main regions of the HR diagram and describing the main properties of stars in these regions</a:t>
            </a:r>
          </a:p>
          <a:p>
            <a:pPr lvl="0"/>
            <a:r>
              <a:rPr lang="en-US" dirty="0"/>
              <a:t>Applying the mass–luminosity relation</a:t>
            </a:r>
          </a:p>
          <a:p>
            <a:pPr lvl="0"/>
            <a:r>
              <a:rPr lang="en-US" dirty="0"/>
              <a:t>Describing the reason for the variation of Cepheid variables</a:t>
            </a:r>
          </a:p>
          <a:p>
            <a:pPr lvl="0"/>
            <a:r>
              <a:rPr lang="en-US" dirty="0"/>
              <a:t>Determining distance using data on Cepheid variables</a:t>
            </a:r>
          </a:p>
          <a:p>
            <a:pPr lvl="0"/>
            <a:r>
              <a:rPr lang="en-US" dirty="0"/>
              <a:t>Sketching and interpreting evolutionary paths of stars on an HR diagram</a:t>
            </a:r>
          </a:p>
          <a:p>
            <a:pPr lvl="0"/>
            <a:r>
              <a:rPr lang="en-US" dirty="0"/>
              <a:t>Describing the evolution of stars off the main sequence</a:t>
            </a:r>
          </a:p>
          <a:p>
            <a:pPr lvl="0"/>
            <a:r>
              <a:rPr lang="en-US" dirty="0"/>
              <a:t>Describing the role of mass in stellar evolution</a:t>
            </a:r>
          </a:p>
        </p:txBody>
      </p:sp>
    </p:spTree>
    <p:extLst>
      <p:ext uri="{BB962C8B-B14F-4D97-AF65-F5344CB8AC3E}">
        <p14:creationId xmlns:p14="http://schemas.microsoft.com/office/powerpoint/2010/main" val="81762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Core Values</a:t>
            </a:r>
            <a:endParaRPr lang="en-US" dirty="0"/>
          </a:p>
        </p:txBody>
      </p:sp>
      <p:sp>
        <p:nvSpPr>
          <p:cNvPr id="3" name="Content Placeholder 2"/>
          <p:cNvSpPr>
            <a:spLocks noGrp="1"/>
          </p:cNvSpPr>
          <p:nvPr>
            <p:ph idx="1"/>
          </p:nvPr>
        </p:nvSpPr>
        <p:spPr>
          <a:xfrm>
            <a:off x="838200" y="1825624"/>
            <a:ext cx="10515600" cy="4867483"/>
          </a:xfrm>
        </p:spPr>
        <p:txBody>
          <a:bodyPr>
            <a:normAutofit fontScale="92500" lnSpcReduction="20000"/>
          </a:bodyPr>
          <a:lstStyle/>
          <a:p>
            <a:r>
              <a:rPr lang="en-US" dirty="0" smtClean="0"/>
              <a:t>Without fusion in the core, gravitational forces do not encounter resistance and so the core will contract.</a:t>
            </a:r>
          </a:p>
          <a:p>
            <a:endParaRPr lang="en-US" dirty="0" smtClean="0"/>
          </a:p>
          <a:p>
            <a:r>
              <a:rPr lang="en-US" dirty="0" smtClean="0"/>
              <a:t>This will raise the core temperature and in turn increase the energy flow to the outer layers.  </a:t>
            </a:r>
          </a:p>
          <a:p>
            <a:endParaRPr lang="en-US" dirty="0" smtClean="0"/>
          </a:p>
          <a:p>
            <a:r>
              <a:rPr lang="en-US" dirty="0" smtClean="0"/>
              <a:t>This will mean that the core will contract but the outer layers will expand.</a:t>
            </a:r>
          </a:p>
          <a:p>
            <a:endParaRPr lang="en-US" dirty="0" smtClean="0"/>
          </a:p>
          <a:p>
            <a:r>
              <a:rPr lang="en-US" dirty="0" smtClean="0"/>
              <a:t>At this point, the surface will cool and the luminosity will go up (2000x its present value).</a:t>
            </a:r>
          </a:p>
          <a:p>
            <a:endParaRPr lang="en-US" dirty="0" smtClean="0"/>
          </a:p>
          <a:p>
            <a:r>
              <a:rPr lang="en-US" dirty="0" smtClean="0"/>
              <a:t>The Sun’s new size will cause it to engulf the orbits of Mercury and Venus.</a:t>
            </a:r>
            <a:endParaRPr lang="en-US" dirty="0"/>
          </a:p>
        </p:txBody>
      </p:sp>
      <p:pic>
        <p:nvPicPr>
          <p:cNvPr id="5124" name="Picture 4" descr="Caveman English: May 20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5120" y="23685"/>
            <a:ext cx="1165860" cy="166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70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It’s Not Over Yet</a:t>
            </a:r>
            <a:endParaRPr lang="en-US" dirty="0"/>
          </a:p>
        </p:txBody>
      </p:sp>
      <p:sp>
        <p:nvSpPr>
          <p:cNvPr id="3" name="Content Placeholder 2"/>
          <p:cNvSpPr>
            <a:spLocks noGrp="1"/>
          </p:cNvSpPr>
          <p:nvPr>
            <p:ph idx="1"/>
          </p:nvPr>
        </p:nvSpPr>
        <p:spPr>
          <a:xfrm>
            <a:off x="838200" y="1825624"/>
            <a:ext cx="10515600" cy="4807523"/>
          </a:xfrm>
        </p:spPr>
        <p:txBody>
          <a:bodyPr>
            <a:normAutofit/>
          </a:bodyPr>
          <a:lstStyle/>
          <a:p>
            <a:r>
              <a:rPr lang="en-US" dirty="0" smtClean="0"/>
              <a:t>Fusion of Hydrogen in the outer layers will produce Helium which in turn increases the mass of the core, causing further contraction.</a:t>
            </a:r>
          </a:p>
          <a:p>
            <a:endParaRPr lang="en-US" dirty="0" smtClean="0"/>
          </a:p>
          <a:p>
            <a:r>
              <a:rPr lang="en-US" dirty="0" smtClean="0"/>
              <a:t>This will yield a temperature sufficient enough to fuse Helium and create products like Carbon-12 and Oxygen-16, which is where most living tissue on Earth gets its Carbon from.</a:t>
            </a:r>
          </a:p>
          <a:p>
            <a:endParaRPr lang="en-US" dirty="0" smtClean="0"/>
          </a:p>
          <a:p>
            <a:r>
              <a:rPr lang="en-US" dirty="0" smtClean="0"/>
              <a:t>Helium burning at the core will eventually cease and the energy radiated by the next core contraction will allow for Helium fusion in the outer layers, thus further expanding the Sun.</a:t>
            </a:r>
          </a:p>
        </p:txBody>
      </p:sp>
    </p:spTree>
    <p:extLst>
      <p:ext uri="{BB962C8B-B14F-4D97-AF65-F5344CB8AC3E}">
        <p14:creationId xmlns:p14="http://schemas.microsoft.com/office/powerpoint/2010/main" val="290947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Just Die Already...</a:t>
            </a:r>
            <a:endParaRPr lang="en-US" dirty="0"/>
          </a:p>
        </p:txBody>
      </p:sp>
      <p:sp>
        <p:nvSpPr>
          <p:cNvPr id="3" name="Content Placeholder 2"/>
          <p:cNvSpPr>
            <a:spLocks noGrp="1"/>
          </p:cNvSpPr>
          <p:nvPr>
            <p:ph idx="1"/>
          </p:nvPr>
        </p:nvSpPr>
        <p:spPr>
          <a:xfrm>
            <a:off x="838200" y="1825624"/>
            <a:ext cx="10515600" cy="4882473"/>
          </a:xfrm>
        </p:spPr>
        <p:txBody>
          <a:bodyPr>
            <a:normAutofit/>
          </a:bodyPr>
          <a:lstStyle/>
          <a:p>
            <a:r>
              <a:rPr lang="en-US" dirty="0" smtClean="0"/>
              <a:t>This second red giant phase will engulf the Earth’s orbit and produce a </a:t>
            </a:r>
            <a:r>
              <a:rPr lang="en-US" dirty="0" err="1" smtClean="0"/>
              <a:t>luminosty</a:t>
            </a:r>
            <a:r>
              <a:rPr lang="en-US" dirty="0" smtClean="0"/>
              <a:t> 10000x greater than the Sun had presently.</a:t>
            </a:r>
          </a:p>
          <a:p>
            <a:endParaRPr lang="en-US" dirty="0" smtClean="0"/>
          </a:p>
          <a:p>
            <a:endParaRPr lang="en-US" dirty="0" smtClean="0"/>
          </a:p>
          <a:p>
            <a:r>
              <a:rPr lang="en-US" dirty="0" smtClean="0"/>
              <a:t>This phase is also associated with periodic burst of luminosity in which the outer layers of the Sun are ejected into space leaving an exposed core with a temperature of 100,000 K</a:t>
            </a:r>
          </a:p>
          <a:p>
            <a:endParaRPr lang="en-US" dirty="0" smtClean="0"/>
          </a:p>
        </p:txBody>
      </p:sp>
      <p:pic>
        <p:nvPicPr>
          <p:cNvPr id="1026" name="Picture 2" descr="Gravestone 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6223" y="314707"/>
            <a:ext cx="1247556" cy="137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7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exposed core, which is now the size of the Earth, will have no fusion occurring and thus will simply cool down. It will no longer contract because the gravitational force is not enough to exceed the outward </a:t>
            </a:r>
            <a:r>
              <a:rPr lang="en-US" b="1" dirty="0"/>
              <a:t>electron degeneracy pressure</a:t>
            </a:r>
            <a:r>
              <a:rPr lang="en-US" dirty="0"/>
              <a:t> (electron repulsion because they can’t be in the same quantum state)</a:t>
            </a:r>
          </a:p>
          <a:p>
            <a:endParaRPr lang="en-US" dirty="0"/>
          </a:p>
          <a:p>
            <a:r>
              <a:rPr lang="en-US" dirty="0"/>
              <a:t>This White Dwarf star will eventually just fade from sight.</a:t>
            </a:r>
          </a:p>
          <a:p>
            <a:endParaRPr lang="en-US" dirty="0"/>
          </a:p>
        </p:txBody>
      </p:sp>
      <p:sp>
        <p:nvSpPr>
          <p:cNvPr id="4" name="Title 1"/>
          <p:cNvSpPr>
            <a:spLocks noGrp="1"/>
          </p:cNvSpPr>
          <p:nvPr>
            <p:ph type="title"/>
          </p:nvPr>
        </p:nvSpPr>
        <p:spPr>
          <a:solidFill>
            <a:schemeClr val="accent1">
              <a:lumMod val="20000"/>
              <a:lumOff val="80000"/>
            </a:schemeClr>
          </a:solidFill>
        </p:spPr>
        <p:txBody>
          <a:bodyPr/>
          <a:lstStyle/>
          <a:p>
            <a:r>
              <a:rPr lang="en-US" dirty="0" smtClean="0"/>
              <a:t>Just Die Already...</a:t>
            </a:r>
            <a:endParaRPr lang="en-US" dirty="0"/>
          </a:p>
        </p:txBody>
      </p:sp>
    </p:spTree>
    <p:extLst>
      <p:ext uri="{BB962C8B-B14F-4D97-AF65-F5344CB8AC3E}">
        <p14:creationId xmlns:p14="http://schemas.microsoft.com/office/powerpoint/2010/main" val="286555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Limits</a:t>
            </a:r>
            <a:endParaRPr lang="en-US" dirty="0"/>
          </a:p>
        </p:txBody>
      </p:sp>
      <p:sp>
        <p:nvSpPr>
          <p:cNvPr id="3" name="Content Placeholder 2"/>
          <p:cNvSpPr>
            <a:spLocks noGrp="1"/>
          </p:cNvSpPr>
          <p:nvPr>
            <p:ph idx="1"/>
          </p:nvPr>
        </p:nvSpPr>
        <p:spPr/>
        <p:txBody>
          <a:bodyPr>
            <a:normAutofit/>
          </a:bodyPr>
          <a:lstStyle/>
          <a:p>
            <a:r>
              <a:rPr lang="en-US" dirty="0" smtClean="0"/>
              <a:t>A star like our Sun will not have a core that contracts forever.  At some point, the electrons won’t be able to be packed any closer.</a:t>
            </a:r>
          </a:p>
          <a:p>
            <a:endParaRPr lang="en-US" dirty="0" smtClean="0"/>
          </a:p>
          <a:p>
            <a:r>
              <a:rPr lang="en-US" dirty="0" smtClean="0"/>
              <a:t>A White Dwarf has an upper limit for mass at which point any greater mass than this limit will mean there is too much gravity for the electron degeneracy pressure to be enough to keep it from collapsing.</a:t>
            </a:r>
          </a:p>
          <a:p>
            <a:endParaRPr lang="en-US" dirty="0" smtClean="0"/>
          </a:p>
          <a:p>
            <a:r>
              <a:rPr lang="en-US" dirty="0" smtClean="0"/>
              <a:t>This limit, which is 1.4 </a:t>
            </a:r>
            <a:r>
              <a:rPr lang="en-US" dirty="0" err="1" smtClean="0"/>
              <a:t>M</a:t>
            </a:r>
            <a:r>
              <a:rPr lang="en-US" baseline="-25000" dirty="0" err="1" smtClean="0"/>
              <a:t>Sun</a:t>
            </a:r>
            <a:r>
              <a:rPr lang="en-US" dirty="0" smtClean="0"/>
              <a:t> is known as the Chandrasekhar Limit.</a:t>
            </a:r>
            <a:endParaRPr lang="en-US" dirty="0"/>
          </a:p>
        </p:txBody>
      </p:sp>
      <p:pic>
        <p:nvPicPr>
          <p:cNvPr id="2050" name="Picture 2" descr="Image result for speed limit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8303" y="331619"/>
            <a:ext cx="1087822" cy="135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3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Other Limits</a:t>
            </a:r>
            <a:endParaRPr lang="en-US" dirty="0"/>
          </a:p>
        </p:txBody>
      </p:sp>
      <p:sp>
        <p:nvSpPr>
          <p:cNvPr id="3" name="Content Placeholder 2"/>
          <p:cNvSpPr>
            <a:spLocks noGrp="1"/>
          </p:cNvSpPr>
          <p:nvPr>
            <p:ph idx="1"/>
          </p:nvPr>
        </p:nvSpPr>
        <p:spPr/>
        <p:txBody>
          <a:bodyPr>
            <a:normAutofit lnSpcReduction="10000"/>
          </a:bodyPr>
          <a:lstStyle/>
          <a:p>
            <a:r>
              <a:rPr lang="en-US" dirty="0" smtClean="0"/>
              <a:t>Generally speaking, stars of mass 8 </a:t>
            </a:r>
            <a:r>
              <a:rPr lang="en-US" dirty="0" err="1" smtClean="0"/>
              <a:t>M</a:t>
            </a:r>
            <a:r>
              <a:rPr lang="en-US" baseline="-25000" dirty="0" err="1" smtClean="0"/>
              <a:t>Sun</a:t>
            </a:r>
            <a:r>
              <a:rPr lang="en-US" dirty="0" smtClean="0"/>
              <a:t> or less end up as white dwarf stars.</a:t>
            </a:r>
          </a:p>
          <a:p>
            <a:endParaRPr lang="en-US" dirty="0" smtClean="0"/>
          </a:p>
          <a:p>
            <a:r>
              <a:rPr lang="en-US" dirty="0" smtClean="0"/>
              <a:t>Stars with mass between 4 </a:t>
            </a:r>
            <a:r>
              <a:rPr lang="en-US" dirty="0" err="1" smtClean="0"/>
              <a:t>M</a:t>
            </a:r>
            <a:r>
              <a:rPr lang="en-US" baseline="-25000" dirty="0" err="1" smtClean="0"/>
              <a:t>Sun</a:t>
            </a:r>
            <a:r>
              <a:rPr lang="en-US" dirty="0" smtClean="0"/>
              <a:t> and 8 </a:t>
            </a:r>
            <a:r>
              <a:rPr lang="en-US" dirty="0" err="1" smtClean="0"/>
              <a:t>M</a:t>
            </a:r>
            <a:r>
              <a:rPr lang="en-US" baseline="-25000" dirty="0" err="1" smtClean="0"/>
              <a:t>Sun</a:t>
            </a:r>
            <a:r>
              <a:rPr lang="en-US" dirty="0" smtClean="0"/>
              <a:t> are able to fuse carbon and thus produce heavier elements like neon, sodium, magnesium, and oxygen during their red giant phase.</a:t>
            </a:r>
          </a:p>
          <a:p>
            <a:endParaRPr lang="en-US" dirty="0" smtClean="0"/>
          </a:p>
          <a:p>
            <a:r>
              <a:rPr lang="en-US" dirty="0" smtClean="0"/>
              <a:t>Neutron stars have a special upper limit to their mass, just as White Dwarves do.  This is known as the Oppenheimer-</a:t>
            </a:r>
            <a:r>
              <a:rPr lang="en-US" dirty="0" err="1" smtClean="0"/>
              <a:t>Volkoff</a:t>
            </a:r>
            <a:r>
              <a:rPr lang="en-US" dirty="0" smtClean="0"/>
              <a:t> Limit. We will come to this </a:t>
            </a:r>
            <a:r>
              <a:rPr lang="en-US" dirty="0" smtClean="0"/>
              <a:t>soon.</a:t>
            </a:r>
            <a:endParaRPr lang="en-US" dirty="0"/>
          </a:p>
        </p:txBody>
      </p:sp>
      <p:pic>
        <p:nvPicPr>
          <p:cNvPr id="3074" name="Picture 2" descr="Image result for weight limi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0458" y="340135"/>
            <a:ext cx="1109603" cy="137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4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Giant vs. Supergiant</a:t>
            </a:r>
            <a:endParaRPr lang="en-US" dirty="0"/>
          </a:p>
        </p:txBody>
      </p:sp>
      <p:sp>
        <p:nvSpPr>
          <p:cNvPr id="3" name="Content Placeholder 2"/>
          <p:cNvSpPr>
            <a:spLocks noGrp="1"/>
          </p:cNvSpPr>
          <p:nvPr>
            <p:ph idx="1"/>
          </p:nvPr>
        </p:nvSpPr>
        <p:spPr/>
        <p:txBody>
          <a:bodyPr>
            <a:normAutofit/>
          </a:bodyPr>
          <a:lstStyle/>
          <a:p>
            <a:r>
              <a:rPr lang="en-US" dirty="0" smtClean="0"/>
              <a:t>Stars of 8 Solar Masses or more are able to fuse even heavier elements and thus yield elements all the way up Iron.</a:t>
            </a:r>
          </a:p>
          <a:p>
            <a:endParaRPr lang="en-US" dirty="0" smtClean="0"/>
          </a:p>
          <a:p>
            <a:r>
              <a:rPr lang="en-US" dirty="0" smtClean="0"/>
              <a:t>This fusion happens in layers within the star just as we saw in our own Sun with each layer representing another red giant phase.</a:t>
            </a:r>
          </a:p>
          <a:p>
            <a:endParaRPr lang="en-US" dirty="0" smtClean="0"/>
          </a:p>
          <a:p>
            <a:r>
              <a:rPr lang="en-US" dirty="0" smtClean="0"/>
              <a:t>Fusion ceases with Iron because to fuse iron actually absorbs more energy than it produces due to the massive coulomb forces that must be overcome.</a:t>
            </a:r>
            <a:endParaRPr lang="en-US" dirty="0"/>
          </a:p>
        </p:txBody>
      </p:sp>
      <p:pic>
        <p:nvPicPr>
          <p:cNvPr id="4100" name="Picture 4" descr="Joyful Expressions: August 2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7396" y="365125"/>
            <a:ext cx="1442688" cy="195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0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Like an Ogre, It has Layers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335310" y="1718856"/>
            <a:ext cx="5580089" cy="4907789"/>
          </a:xfrm>
          <a:prstGeom prst="rect">
            <a:avLst/>
          </a:prstGeom>
          <a:noFill/>
          <a:ln w="9525">
            <a:noFill/>
            <a:miter lim="800000"/>
            <a:headEnd/>
            <a:tailEnd/>
          </a:ln>
        </p:spPr>
      </p:pic>
    </p:spTree>
    <p:extLst>
      <p:ext uri="{BB962C8B-B14F-4D97-AF65-F5344CB8AC3E}">
        <p14:creationId xmlns:p14="http://schemas.microsoft.com/office/powerpoint/2010/main" val="130047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What’s Next For Our Giant Stars?</a:t>
            </a:r>
            <a:endParaRPr lang="en-US" dirty="0"/>
          </a:p>
        </p:txBody>
      </p:sp>
      <p:sp>
        <p:nvSpPr>
          <p:cNvPr id="3" name="Content Placeholder 2"/>
          <p:cNvSpPr>
            <a:spLocks noGrp="1"/>
          </p:cNvSpPr>
          <p:nvPr>
            <p:ph idx="1"/>
          </p:nvPr>
        </p:nvSpPr>
        <p:spPr>
          <a:xfrm>
            <a:off x="838200" y="1825624"/>
            <a:ext cx="10515600" cy="4807523"/>
          </a:xfrm>
        </p:spPr>
        <p:txBody>
          <a:bodyPr>
            <a:normAutofit/>
          </a:bodyPr>
          <a:lstStyle/>
          <a:p>
            <a:r>
              <a:rPr lang="en-US" dirty="0" smtClean="0"/>
              <a:t>When the fusion at the core has ceased, the core contracts very rapidly.  This high temperature releases gamma-photons which collide with the iron nuclei and break them into alpha particles.</a:t>
            </a:r>
          </a:p>
          <a:p>
            <a:endParaRPr lang="en-US" dirty="0" smtClean="0"/>
          </a:p>
          <a:p>
            <a:r>
              <a:rPr lang="en-US" dirty="0" smtClean="0"/>
              <a:t>Almost instantly, there is so much density in the core that the electrons begin to combine with protons to make neutrons and neutrinos.</a:t>
            </a:r>
          </a:p>
          <a:p>
            <a:endParaRPr lang="en-US" dirty="0" smtClean="0"/>
          </a:p>
          <a:p>
            <a:r>
              <a:rPr lang="en-US" dirty="0" smtClean="0"/>
              <a:t>This results in a mass release of energy from the core but also a dramatic contraction.  </a:t>
            </a:r>
          </a:p>
        </p:txBody>
      </p:sp>
    </p:spTree>
    <p:extLst>
      <p:ext uri="{BB962C8B-B14F-4D97-AF65-F5344CB8AC3E}">
        <p14:creationId xmlns:p14="http://schemas.microsoft.com/office/powerpoint/2010/main" val="2679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a:bodyPr>
          <a:lstStyle/>
          <a:p>
            <a:r>
              <a:rPr lang="en-US" dirty="0" smtClean="0"/>
              <a:t>Regular Novas are Lame by Comparison</a:t>
            </a:r>
            <a:endParaRPr lang="en-US" dirty="0"/>
          </a:p>
        </p:txBody>
      </p:sp>
      <p:sp>
        <p:nvSpPr>
          <p:cNvPr id="3" name="Content Placeholder 2"/>
          <p:cNvSpPr>
            <a:spLocks noGrp="1"/>
          </p:cNvSpPr>
          <p:nvPr>
            <p:ph idx="1"/>
          </p:nvPr>
        </p:nvSpPr>
        <p:spPr>
          <a:xfrm>
            <a:off x="838200" y="1825625"/>
            <a:ext cx="10515600" cy="4792532"/>
          </a:xfrm>
        </p:spPr>
        <p:txBody>
          <a:bodyPr>
            <a:normAutofit/>
          </a:bodyPr>
          <a:lstStyle/>
          <a:p>
            <a:r>
              <a:rPr lang="en-US" dirty="0" smtClean="0"/>
              <a:t>Here we see a huge pressure wave going outward while the stellar material of the outer layers is trying to collapse inward.  The pressure wave wins and accelerates outward ripping the star to pieces, resulting in a Supernova!</a:t>
            </a:r>
          </a:p>
          <a:p>
            <a:endParaRPr lang="en-US" dirty="0" smtClean="0"/>
          </a:p>
          <a:p>
            <a:r>
              <a:rPr lang="en-US" dirty="0" smtClean="0"/>
              <a:t>The energy release is sufficient enough to allow for the fusion of other elements and thus we see that all elements heavier than iron are in fact generated in supernova explosions.</a:t>
            </a:r>
            <a:endParaRPr lang="en-US" dirty="0"/>
          </a:p>
        </p:txBody>
      </p:sp>
      <p:pic>
        <p:nvPicPr>
          <p:cNvPr id="5122" name="Picture 2" descr="Image result for sup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9740" y="278524"/>
            <a:ext cx="1547101" cy="1547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97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Guidance</a:t>
            </a:r>
          </a:p>
        </p:txBody>
      </p:sp>
      <p:sp>
        <p:nvSpPr>
          <p:cNvPr id="15363" name="Content Placeholder 2"/>
          <p:cNvSpPr>
            <a:spLocks noGrp="1"/>
          </p:cNvSpPr>
          <p:nvPr>
            <p:ph idx="1"/>
          </p:nvPr>
        </p:nvSpPr>
        <p:spPr>
          <a:xfrm>
            <a:off x="838200" y="1825624"/>
            <a:ext cx="10515600" cy="4904959"/>
          </a:xfrm>
        </p:spPr>
        <p:txBody>
          <a:bodyPr>
            <a:normAutofit fontScale="92500" lnSpcReduction="10000"/>
          </a:bodyPr>
          <a:lstStyle/>
          <a:p>
            <a:pPr lvl="0"/>
            <a:r>
              <a:rPr lang="en-US" dirty="0" smtClean="0"/>
              <a:t>Regions </a:t>
            </a:r>
            <a:r>
              <a:rPr lang="en-US" dirty="0"/>
              <a:t>of the HR diagram are restricted to the main sequence, white dwarfs, red giants, super giants and the instability strip (variable stars), as well as lines of constant radius</a:t>
            </a:r>
          </a:p>
          <a:p>
            <a:pPr lvl="0"/>
            <a:r>
              <a:rPr lang="en-US" dirty="0"/>
              <a:t>HR diagrams will be labelled with luminosity on the vertical axis and temperature on the horizontal axis</a:t>
            </a:r>
          </a:p>
          <a:p>
            <a:pPr lvl="0"/>
            <a:r>
              <a:rPr lang="en-US" dirty="0"/>
              <a:t>Only one specific exponent (3.5) will be used in the mass–luminosity relation</a:t>
            </a:r>
          </a:p>
          <a:p>
            <a:pPr lvl="0"/>
            <a:r>
              <a:rPr lang="en-US" dirty="0"/>
              <a:t>References to electron and neutron degeneracy pressures need to be made</a:t>
            </a:r>
          </a:p>
          <a:p>
            <a:pPr marL="0" indent="0">
              <a:buNone/>
            </a:pPr>
            <a:endParaRPr lang="en-US" b="1" dirty="0" smtClean="0"/>
          </a:p>
          <a:p>
            <a:pPr marL="0" indent="0">
              <a:buNone/>
            </a:pPr>
            <a:r>
              <a:rPr lang="en-US" b="1" dirty="0" smtClean="0"/>
              <a:t>Data </a:t>
            </a:r>
            <a:r>
              <a:rPr lang="en-US" b="1" dirty="0"/>
              <a:t>booklet reference:</a:t>
            </a:r>
            <a:endParaRPr lang="en-US" dirty="0"/>
          </a:p>
          <a:p>
            <a:r>
              <a:rPr lang="en-US" i="1" dirty="0" err="1"/>
              <a:t>λ</a:t>
            </a:r>
            <a:r>
              <a:rPr lang="en-US" i="1" baseline="-25000" dirty="0" err="1"/>
              <a:t>max</a:t>
            </a:r>
            <a:r>
              <a:rPr lang="en-US" i="1" dirty="0" err="1"/>
              <a:t>T</a:t>
            </a:r>
            <a:r>
              <a:rPr lang="en-US" i="1" dirty="0"/>
              <a:t> = 2.9×10</a:t>
            </a:r>
            <a:r>
              <a:rPr lang="en-US" i="1" baseline="30000" dirty="0"/>
              <a:t>−3</a:t>
            </a:r>
            <a:r>
              <a:rPr lang="en-US" i="1" dirty="0"/>
              <a:t>m K</a:t>
            </a:r>
            <a:endParaRPr lang="en-US" dirty="0"/>
          </a:p>
          <a:p>
            <a:r>
              <a:rPr lang="en-US" i="1" dirty="0"/>
              <a:t>L ∝ M</a:t>
            </a:r>
            <a:r>
              <a:rPr lang="en-US" i="1" baseline="30000" dirty="0"/>
              <a:t>3.5</a:t>
            </a:r>
            <a:endParaRPr lang="en-US" dirty="0"/>
          </a:p>
        </p:txBody>
      </p:sp>
    </p:spTree>
    <p:extLst>
      <p:ext uri="{BB962C8B-B14F-4D97-AF65-F5344CB8AC3E}">
        <p14:creationId xmlns:p14="http://schemas.microsoft.com/office/powerpoint/2010/main" val="74348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fade">
                                      <p:cBhvr>
                                        <p:cTn id="27" dur="500"/>
                                        <p:tgtEl>
                                          <p:spTgt spid="1536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63">
                                            <p:txEl>
                                              <p:pRg st="6" end="6"/>
                                            </p:txEl>
                                          </p:spTgt>
                                        </p:tgtEl>
                                        <p:attrNameLst>
                                          <p:attrName>style.visibility</p:attrName>
                                        </p:attrNameLst>
                                      </p:cBhvr>
                                      <p:to>
                                        <p:strVal val="visible"/>
                                      </p:to>
                                    </p:set>
                                    <p:animEffect transition="in" filter="fade">
                                      <p:cBhvr>
                                        <p:cTn id="32" dur="500"/>
                                        <p:tgtEl>
                                          <p:spTgt spid="1536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Effect transition="in" filter="fade">
                                      <p:cBhvr>
                                        <p:cTn id="37" dur="5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smtClean="0"/>
              <a:t>What’s Left Over?</a:t>
            </a:r>
            <a:endParaRPr lang="en-US" dirty="0"/>
          </a:p>
        </p:txBody>
      </p:sp>
      <p:sp>
        <p:nvSpPr>
          <p:cNvPr id="3" name="Content Placeholder 2"/>
          <p:cNvSpPr>
            <a:spLocks noGrp="1"/>
          </p:cNvSpPr>
          <p:nvPr>
            <p:ph idx="1"/>
          </p:nvPr>
        </p:nvSpPr>
        <p:spPr>
          <a:xfrm>
            <a:off x="838200" y="1825624"/>
            <a:ext cx="10515600" cy="4807523"/>
          </a:xfrm>
        </p:spPr>
        <p:txBody>
          <a:bodyPr>
            <a:normAutofit lnSpcReduction="10000"/>
          </a:bodyPr>
          <a:lstStyle/>
          <a:p>
            <a:r>
              <a:rPr lang="en-US" dirty="0" smtClean="0"/>
              <a:t>The core of the star is now made up entirely of neutrons and is packed together as tightly as in a nucleus. (a cubic cm of a neutron star would have a mass of roughly 300 - 400 billion kilograms!)</a:t>
            </a:r>
          </a:p>
          <a:p>
            <a:endParaRPr lang="en-US" dirty="0" smtClean="0"/>
          </a:p>
          <a:p>
            <a:r>
              <a:rPr lang="en-US" dirty="0" smtClean="0"/>
              <a:t>The force that keeps the neutron star from collapsing even further is the </a:t>
            </a:r>
            <a:r>
              <a:rPr lang="en-US" b="1" dirty="0" smtClean="0"/>
              <a:t>neutron degeneracy pressure</a:t>
            </a:r>
            <a:r>
              <a:rPr lang="en-US" dirty="0" smtClean="0"/>
              <a:t>. If the mass of the neutron star is less than the Oppenheimer – </a:t>
            </a:r>
            <a:r>
              <a:rPr lang="en-US" dirty="0" err="1" smtClean="0"/>
              <a:t>Volkoff</a:t>
            </a:r>
            <a:r>
              <a:rPr lang="en-US" dirty="0" smtClean="0"/>
              <a:t> limit (currently estimated to be 1.5 – 3 solar masses) then it will remain a neutron star.</a:t>
            </a:r>
          </a:p>
          <a:p>
            <a:endParaRPr lang="en-US" dirty="0" smtClean="0"/>
          </a:p>
          <a:p>
            <a:r>
              <a:rPr lang="en-US" dirty="0" smtClean="0"/>
              <a:t>If the mass exceeds </a:t>
            </a:r>
            <a:r>
              <a:rPr lang="en-US" dirty="0"/>
              <a:t>the Oppenheimer – </a:t>
            </a:r>
            <a:r>
              <a:rPr lang="en-US" dirty="0" err="1"/>
              <a:t>Volkoff</a:t>
            </a:r>
            <a:r>
              <a:rPr lang="en-US" dirty="0"/>
              <a:t> </a:t>
            </a:r>
            <a:r>
              <a:rPr lang="en-US" dirty="0" smtClean="0"/>
              <a:t>limit, the gravitational force will overcome the neutron degeneracy pressure, further collapsing into itself and becoming a black hole.</a:t>
            </a:r>
          </a:p>
        </p:txBody>
      </p:sp>
    </p:spTree>
    <p:extLst>
      <p:ext uri="{BB962C8B-B14F-4D97-AF65-F5344CB8AC3E}">
        <p14:creationId xmlns:p14="http://schemas.microsoft.com/office/powerpoint/2010/main" val="14731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6514"/>
          </a:xfrm>
          <a:solidFill>
            <a:schemeClr val="accent1">
              <a:lumMod val="20000"/>
              <a:lumOff val="80000"/>
            </a:schemeClr>
          </a:solidFill>
        </p:spPr>
        <p:txBody>
          <a:bodyPr/>
          <a:lstStyle/>
          <a:p>
            <a:r>
              <a:rPr lang="en-US" dirty="0" smtClean="0"/>
              <a:t>The Evolution of a Star</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057400" y="1566472"/>
            <a:ext cx="7848600" cy="5120586"/>
          </a:xfrm>
          <a:prstGeom prst="rect">
            <a:avLst/>
          </a:prstGeom>
          <a:noFill/>
          <a:ln w="9525">
            <a:noFill/>
            <a:miter lim="800000"/>
            <a:headEnd/>
            <a:tailEnd/>
          </a:ln>
        </p:spPr>
      </p:pic>
    </p:spTree>
    <p:extLst>
      <p:ext uri="{BB962C8B-B14F-4D97-AF65-F5344CB8AC3E}">
        <p14:creationId xmlns:p14="http://schemas.microsoft.com/office/powerpoint/2010/main" val="958147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Atomic Spectra and You!</a:t>
            </a:r>
          </a:p>
        </p:txBody>
      </p:sp>
      <p:sp>
        <p:nvSpPr>
          <p:cNvPr id="15363" name="Content Placeholder 2"/>
          <p:cNvSpPr>
            <a:spLocks noGrp="1"/>
          </p:cNvSpPr>
          <p:nvPr>
            <p:ph idx="1"/>
          </p:nvPr>
        </p:nvSpPr>
        <p:spPr/>
        <p:txBody>
          <a:bodyPr/>
          <a:lstStyle/>
          <a:p>
            <a:pPr eaLnBrk="1" hangingPunct="1"/>
            <a:r>
              <a:rPr lang="en-US" altLang="en-US" dirty="0" smtClean="0"/>
              <a:t>Passing a sufficiently high potential through a tube of a specific gas will cause it to glow, as we see in the fluorescent lights in the classroom</a:t>
            </a:r>
          </a:p>
          <a:p>
            <a:pPr eaLnBrk="1" hangingPunct="1"/>
            <a:endParaRPr lang="en-US" altLang="en-US" dirty="0" smtClean="0"/>
          </a:p>
          <a:p>
            <a:pPr eaLnBrk="1" hangingPunct="1"/>
            <a:endParaRPr lang="en-US" altLang="en-US" dirty="0"/>
          </a:p>
          <a:p>
            <a:pPr eaLnBrk="1" hangingPunct="1"/>
            <a:r>
              <a:rPr lang="en-US" altLang="en-US" dirty="0" smtClean="0"/>
              <a:t>Different elements produce different discrete spectra, unlike an incandescent light source which produces a continuous range of colors</a:t>
            </a:r>
          </a:p>
        </p:txBody>
      </p:sp>
    </p:spTree>
    <p:extLst>
      <p:ext uri="{BB962C8B-B14F-4D97-AF65-F5344CB8AC3E}">
        <p14:creationId xmlns:p14="http://schemas.microsoft.com/office/powerpoint/2010/main" val="37892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3" end="3"/>
                                            </p:txEl>
                                          </p:spTgt>
                                        </p:tgtEl>
                                        <p:attrNameLst>
                                          <p:attrName>style.visibility</p:attrName>
                                        </p:attrNameLst>
                                      </p:cBhvr>
                                      <p:to>
                                        <p:strVal val="visible"/>
                                      </p:to>
                                    </p:set>
                                    <p:animEffect transition="in" filter="fade">
                                      <p:cBhvr>
                                        <p:cTn id="1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365125"/>
            <a:ext cx="10515600" cy="1088921"/>
          </a:xfrm>
          <a:solidFill>
            <a:schemeClr val="accent1">
              <a:lumMod val="20000"/>
              <a:lumOff val="80000"/>
            </a:schemeClr>
          </a:solidFill>
        </p:spPr>
        <p:txBody>
          <a:bodyPr/>
          <a:lstStyle/>
          <a:p>
            <a:r>
              <a:rPr lang="en-US" altLang="en-US" dirty="0" smtClean="0"/>
              <a:t>Emission/Absorption</a:t>
            </a:r>
          </a:p>
        </p:txBody>
      </p:sp>
      <p:sp>
        <p:nvSpPr>
          <p:cNvPr id="16387" name="Content Placeholder 2"/>
          <p:cNvSpPr>
            <a:spLocks noGrp="1"/>
          </p:cNvSpPr>
          <p:nvPr>
            <p:ph idx="1"/>
          </p:nvPr>
        </p:nvSpPr>
        <p:spPr>
          <a:xfrm>
            <a:off x="1981200" y="5105400"/>
            <a:ext cx="8229600" cy="1524000"/>
          </a:xfrm>
        </p:spPr>
        <p:txBody>
          <a:bodyPr/>
          <a:lstStyle/>
          <a:p>
            <a:r>
              <a:rPr lang="en-US" altLang="en-US" sz="2400" dirty="0"/>
              <a:t>If we shine light from an incandescent source through a tube made of a particular gas, only the wavelengths that would be emitted by that gas are absorbed</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1" y="1524000"/>
            <a:ext cx="5372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84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304800"/>
            <a:ext cx="8229600" cy="866777"/>
          </a:xfrm>
          <a:solidFill>
            <a:schemeClr val="accent1">
              <a:lumMod val="20000"/>
              <a:lumOff val="80000"/>
            </a:schemeClr>
          </a:solidFill>
        </p:spPr>
        <p:txBody>
          <a:bodyPr/>
          <a:lstStyle/>
          <a:p>
            <a:r>
              <a:rPr lang="en-US" altLang="en-US" dirty="0" smtClean="0"/>
              <a:t>Absorption Spectra</a:t>
            </a:r>
          </a:p>
        </p:txBody>
      </p:sp>
      <p:pic>
        <p:nvPicPr>
          <p:cNvPr id="174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295401"/>
            <a:ext cx="6629400" cy="3990975"/>
          </a:xfrm>
          <a:noFill/>
        </p:spPr>
      </p:pic>
      <p:sp>
        <p:nvSpPr>
          <p:cNvPr id="17412" name="TextBox 4"/>
          <p:cNvSpPr txBox="1">
            <a:spLocks noChangeArrowheads="1"/>
          </p:cNvSpPr>
          <p:nvPr/>
        </p:nvSpPr>
        <p:spPr bwMode="auto">
          <a:xfrm>
            <a:off x="1905000" y="5410200"/>
            <a:ext cx="8001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a:t>Thus, we can determine the surface elements of a star based on the absorption spectrum that we see when we look at that star </a:t>
            </a:r>
          </a:p>
        </p:txBody>
      </p:sp>
    </p:spTree>
    <p:extLst>
      <p:ext uri="{BB962C8B-B14F-4D97-AF65-F5344CB8AC3E}">
        <p14:creationId xmlns:p14="http://schemas.microsoft.com/office/powerpoint/2010/main" val="30181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solidFill>
            <a:schemeClr val="accent1">
              <a:lumMod val="20000"/>
              <a:lumOff val="80000"/>
            </a:schemeClr>
          </a:solidFill>
        </p:spPr>
        <p:txBody>
          <a:bodyPr/>
          <a:lstStyle/>
          <a:p>
            <a:pPr eaLnBrk="1" hangingPunct="1"/>
            <a:r>
              <a:rPr lang="en-US" altLang="en-US" dirty="0" smtClean="0"/>
              <a:t>Spectral Classification</a:t>
            </a:r>
          </a:p>
        </p:txBody>
      </p:sp>
      <p:sp>
        <p:nvSpPr>
          <p:cNvPr id="18435" name="Content Placeholder 2"/>
          <p:cNvSpPr>
            <a:spLocks noGrp="1"/>
          </p:cNvSpPr>
          <p:nvPr>
            <p:ph idx="1"/>
          </p:nvPr>
        </p:nvSpPr>
        <p:spPr/>
        <p:txBody>
          <a:bodyPr/>
          <a:lstStyle/>
          <a:p>
            <a:pPr eaLnBrk="1" hangingPunct="1"/>
            <a:r>
              <a:rPr lang="en-US" altLang="en-US" dirty="0" smtClean="0"/>
              <a:t>Stars with similar spectra are grouped together into spectral classes, which relates directly to their surface temperatures.</a:t>
            </a:r>
          </a:p>
          <a:p>
            <a:pPr eaLnBrk="1" hangingPunct="1"/>
            <a:endParaRPr lang="en-US" altLang="en-US" dirty="0" smtClean="0"/>
          </a:p>
          <a:p>
            <a:pPr eaLnBrk="1" hangingPunct="1"/>
            <a:r>
              <a:rPr lang="en-US" altLang="en-US" dirty="0" smtClean="0"/>
              <a:t>Temperature influences a star’s ability to ionize or excite the atoms of its surface elements, thus impacting the spectrum we see</a:t>
            </a:r>
          </a:p>
          <a:p>
            <a:pPr eaLnBrk="1" hangingPunct="1"/>
            <a:endParaRPr lang="en-US" altLang="en-US" dirty="0" smtClean="0"/>
          </a:p>
          <a:p>
            <a:pPr eaLnBrk="1" hangingPunct="1"/>
            <a:r>
              <a:rPr lang="en-US" altLang="en-US" dirty="0" smtClean="0"/>
              <a:t>Regardless of class, all stars are essentially 74% H, 25% He, and 1% other</a:t>
            </a:r>
          </a:p>
        </p:txBody>
      </p:sp>
    </p:spTree>
    <p:extLst>
      <p:ext uri="{BB962C8B-B14F-4D97-AF65-F5344CB8AC3E}">
        <p14:creationId xmlns:p14="http://schemas.microsoft.com/office/powerpoint/2010/main" val="115226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fade">
                                      <p:cBhvr>
                                        <p:cTn id="17"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OBAFGKM!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9070449"/>
              </p:ext>
            </p:extLst>
          </p:nvPr>
        </p:nvGraphicFramePr>
        <p:xfrm>
          <a:off x="1906249" y="1690688"/>
          <a:ext cx="8229599" cy="4877065"/>
        </p:xfrm>
        <a:graphic>
          <a:graphicData uri="http://schemas.openxmlformats.org/drawingml/2006/table">
            <a:tbl>
              <a:tblPr firstRow="1" bandRow="1">
                <a:tableStyleId>{5C22544A-7EE6-4342-B048-85BDC9FD1C3A}</a:tableStyleId>
              </a:tblPr>
              <a:tblGrid>
                <a:gridCol w="1175657">
                  <a:extLst>
                    <a:ext uri="{9D8B030D-6E8A-4147-A177-3AD203B41FA5}">
                      <a16:colId xmlns:a16="http://schemas.microsoft.com/office/drawing/2014/main" val="20000"/>
                    </a:ext>
                  </a:extLst>
                </a:gridCol>
                <a:gridCol w="1175657">
                  <a:extLst>
                    <a:ext uri="{9D8B030D-6E8A-4147-A177-3AD203B41FA5}">
                      <a16:colId xmlns:a16="http://schemas.microsoft.com/office/drawing/2014/main" val="20001"/>
                    </a:ext>
                  </a:extLst>
                </a:gridCol>
                <a:gridCol w="1175657">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823113">
                <a:tc>
                  <a:txBody>
                    <a:bodyPr/>
                    <a:lstStyle/>
                    <a:p>
                      <a:r>
                        <a:rPr lang="en-US" sz="1600" dirty="0" smtClean="0"/>
                        <a:t>Spectral Class</a:t>
                      </a:r>
                      <a:endParaRPr lang="en-US" sz="1600" dirty="0"/>
                    </a:p>
                  </a:txBody>
                  <a:tcPr marT="45728" marB="45728"/>
                </a:tc>
                <a:tc>
                  <a:txBody>
                    <a:bodyPr/>
                    <a:lstStyle/>
                    <a:p>
                      <a:r>
                        <a:rPr lang="en-US" sz="1600" dirty="0" smtClean="0"/>
                        <a:t>Solar</a:t>
                      </a:r>
                      <a:r>
                        <a:rPr lang="en-US" sz="1600" baseline="0" dirty="0" smtClean="0"/>
                        <a:t> Masses</a:t>
                      </a:r>
                      <a:endParaRPr lang="en-US" sz="1600" dirty="0"/>
                    </a:p>
                  </a:txBody>
                  <a:tcPr marT="45728" marB="45728"/>
                </a:tc>
                <a:tc>
                  <a:txBody>
                    <a:bodyPr/>
                    <a:lstStyle/>
                    <a:p>
                      <a:r>
                        <a:rPr lang="en-US" sz="1600" dirty="0" smtClean="0"/>
                        <a:t>Solar Diameters</a:t>
                      </a:r>
                      <a:endParaRPr lang="en-US" sz="1600" dirty="0"/>
                    </a:p>
                  </a:txBody>
                  <a:tcPr marT="45728" marB="45728"/>
                </a:tc>
                <a:tc>
                  <a:txBody>
                    <a:bodyPr/>
                    <a:lstStyle/>
                    <a:p>
                      <a:r>
                        <a:rPr lang="en-US" sz="1600" dirty="0" smtClean="0"/>
                        <a:t>Approx. Temp. Range (K)</a:t>
                      </a:r>
                      <a:endParaRPr lang="en-US" sz="1600" dirty="0"/>
                    </a:p>
                  </a:txBody>
                  <a:tcPr marT="45728" marB="45728"/>
                </a:tc>
                <a:tc>
                  <a:txBody>
                    <a:bodyPr/>
                    <a:lstStyle/>
                    <a:p>
                      <a:r>
                        <a:rPr lang="en-US" sz="1600" dirty="0" smtClean="0"/>
                        <a:t>Color</a:t>
                      </a:r>
                      <a:endParaRPr lang="en-US" sz="1600" dirty="0"/>
                    </a:p>
                  </a:txBody>
                  <a:tcPr marT="45728" marB="45728"/>
                </a:tc>
                <a:tc>
                  <a:txBody>
                    <a:bodyPr/>
                    <a:lstStyle/>
                    <a:p>
                      <a:r>
                        <a:rPr lang="en-US" sz="1600" dirty="0" smtClean="0"/>
                        <a:t>Main Absorption</a:t>
                      </a:r>
                      <a:r>
                        <a:rPr lang="en-US" sz="1600" baseline="0" dirty="0" smtClean="0"/>
                        <a:t> Lines</a:t>
                      </a:r>
                      <a:endParaRPr lang="en-US" sz="1600" dirty="0"/>
                    </a:p>
                  </a:txBody>
                  <a:tcPr marT="45728" marB="45728"/>
                </a:tc>
                <a:tc>
                  <a:txBody>
                    <a:bodyPr/>
                    <a:lstStyle/>
                    <a:p>
                      <a:r>
                        <a:rPr lang="en-US" sz="1600" dirty="0" smtClean="0"/>
                        <a:t>Example</a:t>
                      </a:r>
                      <a:endParaRPr lang="en-US" sz="1600" dirty="0"/>
                    </a:p>
                  </a:txBody>
                  <a:tcPr marT="45728" marB="45728"/>
                </a:tc>
                <a:extLst>
                  <a:ext uri="{0D108BD9-81ED-4DB2-BD59-A6C34878D82A}">
                    <a16:rowId xmlns:a16="http://schemas.microsoft.com/office/drawing/2014/main" val="10000"/>
                  </a:ext>
                </a:extLst>
              </a:tr>
              <a:tr h="370909">
                <a:tc>
                  <a:txBody>
                    <a:bodyPr/>
                    <a:lstStyle/>
                    <a:p>
                      <a:r>
                        <a:rPr lang="en-US" sz="1600" dirty="0" smtClean="0"/>
                        <a:t>O</a:t>
                      </a:r>
                      <a:endParaRPr lang="en-US" sz="1600" dirty="0"/>
                    </a:p>
                  </a:txBody>
                  <a:tcPr marT="45728" marB="45728"/>
                </a:tc>
                <a:tc>
                  <a:txBody>
                    <a:bodyPr/>
                    <a:lstStyle/>
                    <a:p>
                      <a:pPr algn="ctr"/>
                      <a:r>
                        <a:rPr lang="en-US" sz="1600" dirty="0" smtClean="0"/>
                        <a:t>20 - 100</a:t>
                      </a:r>
                    </a:p>
                  </a:txBody>
                  <a:tcPr marT="45728" marB="45728"/>
                </a:tc>
                <a:tc>
                  <a:txBody>
                    <a:bodyPr/>
                    <a:lstStyle/>
                    <a:p>
                      <a:pPr algn="ctr"/>
                      <a:r>
                        <a:rPr lang="en-US" sz="1600" dirty="0" smtClean="0"/>
                        <a:t>12</a:t>
                      </a:r>
                      <a:r>
                        <a:rPr lang="en-US" sz="1600" baseline="0" dirty="0" smtClean="0"/>
                        <a:t> - 25</a:t>
                      </a:r>
                      <a:endParaRPr lang="en-US" sz="1600" dirty="0"/>
                    </a:p>
                  </a:txBody>
                  <a:tcPr marT="45728" marB="45728"/>
                </a:tc>
                <a:tc>
                  <a:txBody>
                    <a:bodyPr/>
                    <a:lstStyle/>
                    <a:p>
                      <a:r>
                        <a:rPr lang="en-US" sz="1600" dirty="0" smtClean="0"/>
                        <a:t>30000 – 50000</a:t>
                      </a:r>
                      <a:endParaRPr lang="en-US" sz="1600" dirty="0"/>
                    </a:p>
                  </a:txBody>
                  <a:tcPr marT="45728" marB="45728"/>
                </a:tc>
                <a:tc>
                  <a:txBody>
                    <a:bodyPr/>
                    <a:lstStyle/>
                    <a:p>
                      <a:r>
                        <a:rPr lang="en-US" sz="1600" dirty="0" smtClean="0"/>
                        <a:t>Bluest</a:t>
                      </a:r>
                      <a:endParaRPr lang="en-US" sz="1600" dirty="0"/>
                    </a:p>
                  </a:txBody>
                  <a:tcPr marT="45728" marB="45728"/>
                </a:tc>
                <a:tc>
                  <a:txBody>
                    <a:bodyPr/>
                    <a:lstStyle/>
                    <a:p>
                      <a:r>
                        <a:rPr lang="en-US" sz="1600" dirty="0" smtClean="0"/>
                        <a:t>Ionized Helium</a:t>
                      </a:r>
                      <a:endParaRPr lang="en-US" sz="1600" dirty="0"/>
                    </a:p>
                  </a:txBody>
                  <a:tcPr marT="45728" marB="45728"/>
                </a:tc>
                <a:tc>
                  <a:txBody>
                    <a:bodyPr/>
                    <a:lstStyle/>
                    <a:p>
                      <a:r>
                        <a:rPr lang="en-US" sz="1600" dirty="0" smtClean="0"/>
                        <a:t>Mintaka</a:t>
                      </a:r>
                      <a:endParaRPr lang="en-US" sz="1600" dirty="0"/>
                    </a:p>
                  </a:txBody>
                  <a:tcPr marT="45728" marB="45728"/>
                </a:tc>
                <a:extLst>
                  <a:ext uri="{0D108BD9-81ED-4DB2-BD59-A6C34878D82A}">
                    <a16:rowId xmlns:a16="http://schemas.microsoft.com/office/drawing/2014/main" val="10001"/>
                  </a:ext>
                </a:extLst>
              </a:tr>
              <a:tr h="370909">
                <a:tc>
                  <a:txBody>
                    <a:bodyPr/>
                    <a:lstStyle/>
                    <a:p>
                      <a:r>
                        <a:rPr lang="en-US" sz="1600" dirty="0" smtClean="0"/>
                        <a:t>B</a:t>
                      </a:r>
                      <a:endParaRPr lang="en-US" sz="1600" dirty="0"/>
                    </a:p>
                  </a:txBody>
                  <a:tcPr marT="45728" marB="45728"/>
                </a:tc>
                <a:tc>
                  <a:txBody>
                    <a:bodyPr/>
                    <a:lstStyle/>
                    <a:p>
                      <a:pPr algn="ctr"/>
                      <a:r>
                        <a:rPr lang="en-US" sz="1600" dirty="0" smtClean="0"/>
                        <a:t>4 - 20</a:t>
                      </a:r>
                      <a:endParaRPr lang="en-US" sz="1600" dirty="0"/>
                    </a:p>
                  </a:txBody>
                  <a:tcPr marT="45728" marB="45728"/>
                </a:tc>
                <a:tc>
                  <a:txBody>
                    <a:bodyPr/>
                    <a:lstStyle/>
                    <a:p>
                      <a:pPr algn="ctr"/>
                      <a:r>
                        <a:rPr lang="en-US" sz="1600" dirty="0" smtClean="0"/>
                        <a:t>4</a:t>
                      </a:r>
                      <a:r>
                        <a:rPr lang="en-US" sz="1600" baseline="0" dirty="0" smtClean="0"/>
                        <a:t> – 12</a:t>
                      </a:r>
                      <a:endParaRPr lang="en-US" sz="1600" dirty="0"/>
                    </a:p>
                  </a:txBody>
                  <a:tcPr marT="45728" marB="45728"/>
                </a:tc>
                <a:tc>
                  <a:txBody>
                    <a:bodyPr/>
                    <a:lstStyle/>
                    <a:p>
                      <a:r>
                        <a:rPr lang="en-US" sz="1600" dirty="0" smtClean="0"/>
                        <a:t>10000 – 30000</a:t>
                      </a:r>
                      <a:endParaRPr lang="en-US" sz="1600" dirty="0"/>
                    </a:p>
                  </a:txBody>
                  <a:tcPr marT="45728" marB="45728"/>
                </a:tc>
                <a:tc>
                  <a:txBody>
                    <a:bodyPr/>
                    <a:lstStyle/>
                    <a:p>
                      <a:r>
                        <a:rPr lang="en-US" sz="1600" dirty="0" smtClean="0"/>
                        <a:t>bluish</a:t>
                      </a:r>
                      <a:endParaRPr lang="en-US" sz="1600" dirty="0"/>
                    </a:p>
                  </a:txBody>
                  <a:tcPr marT="45728" marB="45728"/>
                </a:tc>
                <a:tc>
                  <a:txBody>
                    <a:bodyPr/>
                    <a:lstStyle/>
                    <a:p>
                      <a:r>
                        <a:rPr lang="en-US" sz="1600" dirty="0" smtClean="0"/>
                        <a:t>Neutral Helium</a:t>
                      </a:r>
                      <a:endParaRPr lang="en-US" sz="1600" dirty="0"/>
                    </a:p>
                  </a:txBody>
                  <a:tcPr marT="45728" marB="45728"/>
                </a:tc>
                <a:tc>
                  <a:txBody>
                    <a:bodyPr/>
                    <a:lstStyle/>
                    <a:p>
                      <a:r>
                        <a:rPr lang="en-US" sz="1600" dirty="0" smtClean="0"/>
                        <a:t>Rigel</a:t>
                      </a:r>
                      <a:endParaRPr lang="en-US" sz="1600" dirty="0"/>
                    </a:p>
                  </a:txBody>
                  <a:tcPr marT="45728" marB="45728"/>
                </a:tc>
                <a:extLst>
                  <a:ext uri="{0D108BD9-81ED-4DB2-BD59-A6C34878D82A}">
                    <a16:rowId xmlns:a16="http://schemas.microsoft.com/office/drawing/2014/main" val="10002"/>
                  </a:ext>
                </a:extLst>
              </a:tr>
              <a:tr h="370909">
                <a:tc>
                  <a:txBody>
                    <a:bodyPr/>
                    <a:lstStyle/>
                    <a:p>
                      <a:r>
                        <a:rPr lang="en-US" sz="1600" dirty="0" smtClean="0"/>
                        <a:t>A</a:t>
                      </a:r>
                      <a:endParaRPr lang="en-US" sz="1600" dirty="0"/>
                    </a:p>
                  </a:txBody>
                  <a:tcPr marT="45728" marB="45728"/>
                </a:tc>
                <a:tc>
                  <a:txBody>
                    <a:bodyPr/>
                    <a:lstStyle/>
                    <a:p>
                      <a:pPr algn="ctr"/>
                      <a:r>
                        <a:rPr lang="en-US" sz="1600" dirty="0" smtClean="0"/>
                        <a:t>2</a:t>
                      </a:r>
                      <a:r>
                        <a:rPr lang="en-US" sz="1600" baseline="0" dirty="0" smtClean="0"/>
                        <a:t> - 4</a:t>
                      </a:r>
                      <a:endParaRPr lang="en-US" sz="1600" dirty="0"/>
                    </a:p>
                  </a:txBody>
                  <a:tcPr marT="45728" marB="45728"/>
                </a:tc>
                <a:tc>
                  <a:txBody>
                    <a:bodyPr/>
                    <a:lstStyle/>
                    <a:p>
                      <a:pPr algn="ctr"/>
                      <a:r>
                        <a:rPr lang="en-US" sz="1600" dirty="0" smtClean="0"/>
                        <a:t>1.5 – 4</a:t>
                      </a:r>
                      <a:endParaRPr lang="en-US" sz="1600" dirty="0"/>
                    </a:p>
                  </a:txBody>
                  <a:tcPr marT="45728" marB="45728"/>
                </a:tc>
                <a:tc>
                  <a:txBody>
                    <a:bodyPr/>
                    <a:lstStyle/>
                    <a:p>
                      <a:r>
                        <a:rPr lang="en-US" sz="1600" dirty="0" smtClean="0"/>
                        <a:t>7500 – 10000</a:t>
                      </a:r>
                      <a:endParaRPr lang="en-US" sz="1600" dirty="0"/>
                    </a:p>
                  </a:txBody>
                  <a:tcPr marT="45728" marB="45728"/>
                </a:tc>
                <a:tc>
                  <a:txBody>
                    <a:bodyPr/>
                    <a:lstStyle/>
                    <a:p>
                      <a:r>
                        <a:rPr lang="en-US" sz="1600" dirty="0" smtClean="0"/>
                        <a:t>Blue-white</a:t>
                      </a:r>
                      <a:endParaRPr lang="en-US" sz="1600" dirty="0"/>
                    </a:p>
                  </a:txBody>
                  <a:tcPr marT="45728" marB="45728"/>
                </a:tc>
                <a:tc>
                  <a:txBody>
                    <a:bodyPr/>
                    <a:lstStyle/>
                    <a:p>
                      <a:r>
                        <a:rPr lang="en-US" sz="1600" dirty="0" smtClean="0"/>
                        <a:t>Hydrogen</a:t>
                      </a:r>
                      <a:endParaRPr lang="en-US" sz="1600" dirty="0"/>
                    </a:p>
                  </a:txBody>
                  <a:tcPr marT="45728" marB="45728"/>
                </a:tc>
                <a:tc>
                  <a:txBody>
                    <a:bodyPr/>
                    <a:lstStyle/>
                    <a:p>
                      <a:r>
                        <a:rPr lang="en-US" sz="1600" dirty="0" smtClean="0"/>
                        <a:t>Sirius A</a:t>
                      </a:r>
                      <a:endParaRPr lang="en-US" sz="1600" dirty="0"/>
                    </a:p>
                  </a:txBody>
                  <a:tcPr marT="45728" marB="45728"/>
                </a:tc>
                <a:extLst>
                  <a:ext uri="{0D108BD9-81ED-4DB2-BD59-A6C34878D82A}">
                    <a16:rowId xmlns:a16="http://schemas.microsoft.com/office/drawing/2014/main" val="10003"/>
                  </a:ext>
                </a:extLst>
              </a:tr>
              <a:tr h="370909">
                <a:tc>
                  <a:txBody>
                    <a:bodyPr/>
                    <a:lstStyle/>
                    <a:p>
                      <a:r>
                        <a:rPr lang="en-US" sz="1600" dirty="0" smtClean="0"/>
                        <a:t>F</a:t>
                      </a:r>
                      <a:endParaRPr lang="en-US" sz="1600" dirty="0"/>
                    </a:p>
                  </a:txBody>
                  <a:tcPr marT="45728" marB="45728"/>
                </a:tc>
                <a:tc>
                  <a:txBody>
                    <a:bodyPr/>
                    <a:lstStyle/>
                    <a:p>
                      <a:pPr algn="ctr"/>
                      <a:r>
                        <a:rPr lang="en-US" sz="1600" dirty="0" smtClean="0"/>
                        <a:t>1.05 - 2</a:t>
                      </a:r>
                      <a:endParaRPr lang="en-US" sz="1600" dirty="0"/>
                    </a:p>
                  </a:txBody>
                  <a:tcPr marT="45728" marB="45728"/>
                </a:tc>
                <a:tc>
                  <a:txBody>
                    <a:bodyPr/>
                    <a:lstStyle/>
                    <a:p>
                      <a:pPr algn="ctr"/>
                      <a:r>
                        <a:rPr lang="en-US" sz="1600" dirty="0" smtClean="0"/>
                        <a:t>1.1 – 1.5</a:t>
                      </a:r>
                      <a:endParaRPr lang="en-US" sz="1600" dirty="0"/>
                    </a:p>
                  </a:txBody>
                  <a:tcPr marT="45728" marB="45728"/>
                </a:tc>
                <a:tc>
                  <a:txBody>
                    <a:bodyPr/>
                    <a:lstStyle/>
                    <a:p>
                      <a:r>
                        <a:rPr lang="en-US" sz="1600" dirty="0" smtClean="0"/>
                        <a:t>6000 – 7500</a:t>
                      </a:r>
                      <a:endParaRPr lang="en-US" sz="1600" dirty="0"/>
                    </a:p>
                  </a:txBody>
                  <a:tcPr marT="45728" marB="45728"/>
                </a:tc>
                <a:tc>
                  <a:txBody>
                    <a:bodyPr/>
                    <a:lstStyle/>
                    <a:p>
                      <a:r>
                        <a:rPr lang="en-US" sz="1600" dirty="0" smtClean="0"/>
                        <a:t>White</a:t>
                      </a:r>
                      <a:endParaRPr lang="en-US" sz="1600" dirty="0"/>
                    </a:p>
                  </a:txBody>
                  <a:tcPr marT="45728" marB="45728"/>
                </a:tc>
                <a:tc>
                  <a:txBody>
                    <a:bodyPr/>
                    <a:lstStyle/>
                    <a:p>
                      <a:r>
                        <a:rPr lang="en-US" sz="1600" dirty="0" smtClean="0"/>
                        <a:t>Ionized Metals</a:t>
                      </a:r>
                      <a:endParaRPr lang="en-US" sz="1600" dirty="0"/>
                    </a:p>
                  </a:txBody>
                  <a:tcPr marT="45728" marB="45728"/>
                </a:tc>
                <a:tc>
                  <a:txBody>
                    <a:bodyPr/>
                    <a:lstStyle/>
                    <a:p>
                      <a:r>
                        <a:rPr lang="en-US" sz="1600" dirty="0" smtClean="0"/>
                        <a:t>Canopus</a:t>
                      </a:r>
                      <a:endParaRPr lang="en-US" sz="1600" dirty="0"/>
                    </a:p>
                  </a:txBody>
                  <a:tcPr marT="45728" marB="45728"/>
                </a:tc>
                <a:extLst>
                  <a:ext uri="{0D108BD9-81ED-4DB2-BD59-A6C34878D82A}">
                    <a16:rowId xmlns:a16="http://schemas.microsoft.com/office/drawing/2014/main" val="10004"/>
                  </a:ext>
                </a:extLst>
              </a:tr>
              <a:tr h="370909">
                <a:tc>
                  <a:txBody>
                    <a:bodyPr/>
                    <a:lstStyle/>
                    <a:p>
                      <a:r>
                        <a:rPr lang="en-US" sz="1600" dirty="0" smtClean="0"/>
                        <a:t>G</a:t>
                      </a:r>
                      <a:endParaRPr lang="en-US" sz="1600" dirty="0"/>
                    </a:p>
                  </a:txBody>
                  <a:tcPr marT="45728" marB="45728"/>
                </a:tc>
                <a:tc>
                  <a:txBody>
                    <a:bodyPr/>
                    <a:lstStyle/>
                    <a:p>
                      <a:pPr algn="ctr"/>
                      <a:r>
                        <a:rPr lang="en-US" sz="1600" dirty="0" smtClean="0"/>
                        <a:t>0.8 – 1.05</a:t>
                      </a:r>
                      <a:endParaRPr lang="en-US" sz="1600" dirty="0"/>
                    </a:p>
                  </a:txBody>
                  <a:tcPr marT="45728" marB="45728"/>
                </a:tc>
                <a:tc>
                  <a:txBody>
                    <a:bodyPr/>
                    <a:lstStyle/>
                    <a:p>
                      <a:pPr algn="ctr"/>
                      <a:r>
                        <a:rPr lang="en-US" sz="1600" dirty="0" smtClean="0"/>
                        <a:t>0.85 – 1.1</a:t>
                      </a:r>
                      <a:endParaRPr lang="en-US" sz="1600" dirty="0"/>
                    </a:p>
                  </a:txBody>
                  <a:tcPr marT="45728" marB="45728"/>
                </a:tc>
                <a:tc>
                  <a:txBody>
                    <a:bodyPr/>
                    <a:lstStyle/>
                    <a:p>
                      <a:r>
                        <a:rPr lang="en-US" sz="1600" dirty="0" smtClean="0"/>
                        <a:t>5000 – 6000</a:t>
                      </a:r>
                      <a:endParaRPr lang="en-US" sz="1600" dirty="0"/>
                    </a:p>
                  </a:txBody>
                  <a:tcPr marT="45728" marB="45728"/>
                </a:tc>
                <a:tc>
                  <a:txBody>
                    <a:bodyPr/>
                    <a:lstStyle/>
                    <a:p>
                      <a:r>
                        <a:rPr lang="en-US" sz="1600" dirty="0" smtClean="0"/>
                        <a:t>Yellow-white</a:t>
                      </a:r>
                      <a:endParaRPr lang="en-US" sz="1600" dirty="0"/>
                    </a:p>
                  </a:txBody>
                  <a:tcPr marT="45728" marB="45728"/>
                </a:tc>
                <a:tc>
                  <a:txBody>
                    <a:bodyPr/>
                    <a:lstStyle/>
                    <a:p>
                      <a:r>
                        <a:rPr lang="en-US" sz="1600" dirty="0" smtClean="0"/>
                        <a:t>Ionized Calcium</a:t>
                      </a:r>
                      <a:endParaRPr lang="en-US" sz="1600" dirty="0"/>
                    </a:p>
                  </a:txBody>
                  <a:tcPr marT="45728" marB="45728"/>
                </a:tc>
                <a:tc>
                  <a:txBody>
                    <a:bodyPr/>
                    <a:lstStyle/>
                    <a:p>
                      <a:r>
                        <a:rPr lang="en-US" sz="1600" dirty="0" smtClean="0"/>
                        <a:t>Sun</a:t>
                      </a:r>
                      <a:endParaRPr lang="en-US" sz="1600" dirty="0"/>
                    </a:p>
                  </a:txBody>
                  <a:tcPr marT="45728" marB="45728"/>
                </a:tc>
                <a:extLst>
                  <a:ext uri="{0D108BD9-81ED-4DB2-BD59-A6C34878D82A}">
                    <a16:rowId xmlns:a16="http://schemas.microsoft.com/office/drawing/2014/main" val="10005"/>
                  </a:ext>
                </a:extLst>
              </a:tr>
              <a:tr h="370909">
                <a:tc>
                  <a:txBody>
                    <a:bodyPr/>
                    <a:lstStyle/>
                    <a:p>
                      <a:r>
                        <a:rPr lang="en-US" sz="1600" dirty="0" smtClean="0"/>
                        <a:t>K</a:t>
                      </a:r>
                      <a:endParaRPr lang="en-US" sz="1600" dirty="0"/>
                    </a:p>
                  </a:txBody>
                  <a:tcPr marT="45728" marB="45728"/>
                </a:tc>
                <a:tc>
                  <a:txBody>
                    <a:bodyPr/>
                    <a:lstStyle/>
                    <a:p>
                      <a:pPr algn="ctr"/>
                      <a:r>
                        <a:rPr lang="en-US" sz="1600" dirty="0" smtClean="0"/>
                        <a:t>0.5 – 0.8</a:t>
                      </a:r>
                      <a:endParaRPr lang="en-US" sz="1600" dirty="0"/>
                    </a:p>
                  </a:txBody>
                  <a:tcPr marT="45728" marB="45728"/>
                </a:tc>
                <a:tc>
                  <a:txBody>
                    <a:bodyPr/>
                    <a:lstStyle/>
                    <a:p>
                      <a:pPr algn="ctr"/>
                      <a:r>
                        <a:rPr lang="en-US" sz="1600" dirty="0" smtClean="0"/>
                        <a:t>0.6 – 0.85</a:t>
                      </a:r>
                      <a:endParaRPr lang="en-US" sz="1600" dirty="0"/>
                    </a:p>
                  </a:txBody>
                  <a:tcPr marT="45728" marB="45728"/>
                </a:tc>
                <a:tc>
                  <a:txBody>
                    <a:bodyPr/>
                    <a:lstStyle/>
                    <a:p>
                      <a:r>
                        <a:rPr lang="en-US" sz="1600" dirty="0" smtClean="0"/>
                        <a:t>3500 – 5000</a:t>
                      </a:r>
                      <a:endParaRPr lang="en-US" sz="1600" dirty="0"/>
                    </a:p>
                  </a:txBody>
                  <a:tcPr marT="45728" marB="45728"/>
                </a:tc>
                <a:tc>
                  <a:txBody>
                    <a:bodyPr/>
                    <a:lstStyle/>
                    <a:p>
                      <a:r>
                        <a:rPr lang="en-US" sz="1600" dirty="0" smtClean="0"/>
                        <a:t>Orange</a:t>
                      </a:r>
                      <a:endParaRPr lang="en-US" sz="1600" dirty="0"/>
                    </a:p>
                  </a:txBody>
                  <a:tcPr marT="45728" marB="45728"/>
                </a:tc>
                <a:tc>
                  <a:txBody>
                    <a:bodyPr/>
                    <a:lstStyle/>
                    <a:p>
                      <a:r>
                        <a:rPr lang="en-US" sz="1600" dirty="0" smtClean="0"/>
                        <a:t>Neutral metals</a:t>
                      </a:r>
                      <a:endParaRPr lang="en-US" sz="1600" dirty="0"/>
                    </a:p>
                  </a:txBody>
                  <a:tcPr marT="45728" marB="45728"/>
                </a:tc>
                <a:tc>
                  <a:txBody>
                    <a:bodyPr/>
                    <a:lstStyle/>
                    <a:p>
                      <a:r>
                        <a:rPr lang="en-US" sz="1600" dirty="0" smtClean="0"/>
                        <a:t>Aldebaran</a:t>
                      </a:r>
                      <a:endParaRPr lang="en-US" sz="1600" dirty="0"/>
                    </a:p>
                  </a:txBody>
                  <a:tcPr marT="45728" marB="45728"/>
                </a:tc>
                <a:extLst>
                  <a:ext uri="{0D108BD9-81ED-4DB2-BD59-A6C34878D82A}">
                    <a16:rowId xmlns:a16="http://schemas.microsoft.com/office/drawing/2014/main" val="10006"/>
                  </a:ext>
                </a:extLst>
              </a:tr>
              <a:tr h="370909">
                <a:tc>
                  <a:txBody>
                    <a:bodyPr/>
                    <a:lstStyle/>
                    <a:p>
                      <a:r>
                        <a:rPr lang="en-US" sz="1600" dirty="0" smtClean="0"/>
                        <a:t>M</a:t>
                      </a:r>
                      <a:endParaRPr lang="en-US" sz="1600" dirty="0"/>
                    </a:p>
                  </a:txBody>
                  <a:tcPr marT="45728" marB="45728"/>
                </a:tc>
                <a:tc>
                  <a:txBody>
                    <a:bodyPr/>
                    <a:lstStyle/>
                    <a:p>
                      <a:pPr algn="ctr"/>
                      <a:r>
                        <a:rPr lang="en-US" sz="1600" dirty="0" smtClean="0"/>
                        <a:t>0.08 – 0.5</a:t>
                      </a:r>
                      <a:endParaRPr lang="en-US" sz="1600" dirty="0"/>
                    </a:p>
                  </a:txBody>
                  <a:tcPr marT="45728" marB="45728"/>
                </a:tc>
                <a:tc>
                  <a:txBody>
                    <a:bodyPr/>
                    <a:lstStyle/>
                    <a:p>
                      <a:pPr algn="ctr"/>
                      <a:r>
                        <a:rPr lang="en-US" sz="1600" dirty="0" smtClean="0"/>
                        <a:t>0.1 – 0.6</a:t>
                      </a:r>
                      <a:endParaRPr lang="en-US" sz="1600" dirty="0"/>
                    </a:p>
                  </a:txBody>
                  <a:tcPr marT="45728" marB="45728"/>
                </a:tc>
                <a:tc>
                  <a:txBody>
                    <a:bodyPr/>
                    <a:lstStyle/>
                    <a:p>
                      <a:r>
                        <a:rPr lang="en-US" sz="1600" dirty="0" smtClean="0"/>
                        <a:t>2500 – 3500</a:t>
                      </a:r>
                      <a:endParaRPr lang="en-US" sz="1600" dirty="0"/>
                    </a:p>
                  </a:txBody>
                  <a:tcPr marT="45728" marB="45728"/>
                </a:tc>
                <a:tc>
                  <a:txBody>
                    <a:bodyPr/>
                    <a:lstStyle/>
                    <a:p>
                      <a:r>
                        <a:rPr lang="en-US" sz="1600" dirty="0" smtClean="0"/>
                        <a:t>Red</a:t>
                      </a:r>
                      <a:endParaRPr lang="en-US" sz="1600" dirty="0"/>
                    </a:p>
                  </a:txBody>
                  <a:tcPr marT="45728" marB="45728"/>
                </a:tc>
                <a:tc>
                  <a:txBody>
                    <a:bodyPr/>
                    <a:lstStyle/>
                    <a:p>
                      <a:r>
                        <a:rPr lang="en-US" sz="1600" dirty="0" smtClean="0"/>
                        <a:t>Titanium Oxide</a:t>
                      </a:r>
                      <a:endParaRPr lang="en-US" sz="1600" dirty="0"/>
                    </a:p>
                  </a:txBody>
                  <a:tcPr marT="45728" marB="45728"/>
                </a:tc>
                <a:tc>
                  <a:txBody>
                    <a:bodyPr/>
                    <a:lstStyle/>
                    <a:p>
                      <a:r>
                        <a:rPr lang="en-US" sz="1600" dirty="0" smtClean="0"/>
                        <a:t>Betelgeuse</a:t>
                      </a:r>
                      <a:endParaRPr lang="en-US" sz="1600" dirty="0"/>
                    </a:p>
                  </a:txBody>
                  <a:tcPr marT="45728" marB="45728"/>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13146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tropphyscs 2">
  <a:themeElements>
    <a:clrScheme name="Custom 1">
      <a:dk1>
        <a:srgbClr val="F2F2F2"/>
      </a:dk1>
      <a:lt1>
        <a:sysClr val="window" lastClr="FFFFFF"/>
      </a:lt1>
      <a:dk2>
        <a:srgbClr val="D8D8D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stropphyscs 2" id="{7203D360-E058-41D0-AA36-FF9B76888C38}" vid="{7C974A6A-ED86-4E63-8C9F-5B413B259A6C}"/>
    </a:ext>
  </a:extLst>
</a:theme>
</file>

<file path=docProps/app.xml><?xml version="1.0" encoding="utf-8"?>
<Properties xmlns="http://schemas.openxmlformats.org/officeDocument/2006/extended-properties" xmlns:vt="http://schemas.openxmlformats.org/officeDocument/2006/docPropsVTypes">
  <TotalTime>405</TotalTime>
  <Words>2419</Words>
  <Application>Microsoft Office PowerPoint</Application>
  <PresentationFormat>Widescreen</PresentationFormat>
  <Paragraphs>274</Paragraphs>
  <Slides>41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Malgun Gothic</vt:lpstr>
      <vt:lpstr>Arial</vt:lpstr>
      <vt:lpstr>Calibri</vt:lpstr>
      <vt:lpstr>Calibri Light</vt:lpstr>
      <vt:lpstr>Cambria Math</vt:lpstr>
      <vt:lpstr>Times New Roman</vt:lpstr>
      <vt:lpstr>Office Theme</vt:lpstr>
      <vt:lpstr>Astropphyscs 2</vt:lpstr>
      <vt:lpstr>Stellar Characteristics and Stellar Evolution</vt:lpstr>
      <vt:lpstr>Understandings</vt:lpstr>
      <vt:lpstr>Applications and Skills</vt:lpstr>
      <vt:lpstr>Guidance</vt:lpstr>
      <vt:lpstr>Atomic Spectra and You!</vt:lpstr>
      <vt:lpstr>Emission/Absorption</vt:lpstr>
      <vt:lpstr>Absorption Spectra</vt:lpstr>
      <vt:lpstr>Spectral Classification</vt:lpstr>
      <vt:lpstr>OBAFGKM!</vt:lpstr>
      <vt:lpstr>Wien’s Displacement Law</vt:lpstr>
      <vt:lpstr>Wien’s Law</vt:lpstr>
      <vt:lpstr>Types of Stars</vt:lpstr>
      <vt:lpstr>The Fate of Stars</vt:lpstr>
      <vt:lpstr>PowerPoint Presentation</vt:lpstr>
      <vt:lpstr>Types of Stars</vt:lpstr>
      <vt:lpstr>The Cepheid Variable</vt:lpstr>
      <vt:lpstr>Period and Absolute Magnitude</vt:lpstr>
      <vt:lpstr>The Standard Candle</vt:lpstr>
      <vt:lpstr>A Cepheid Variable Distance Example</vt:lpstr>
      <vt:lpstr>The Hertzsprung-Russell (HR) Diagram</vt:lpstr>
      <vt:lpstr>PowerPoint Presentation</vt:lpstr>
      <vt:lpstr>Estimating Luminosity</vt:lpstr>
      <vt:lpstr>The Mass-Luminosity Relation</vt:lpstr>
      <vt:lpstr>Start Me Up</vt:lpstr>
      <vt:lpstr>Start Me Up</vt:lpstr>
      <vt:lpstr>Fusion</vt:lpstr>
      <vt:lpstr>Gestation Period</vt:lpstr>
      <vt:lpstr>It’s Better to Burn Out than to Fade Away</vt:lpstr>
      <vt:lpstr>Our Sun Can’t Live Forever</vt:lpstr>
      <vt:lpstr>Core Values</vt:lpstr>
      <vt:lpstr>It’s Not Over Yet</vt:lpstr>
      <vt:lpstr>Just Die Already...</vt:lpstr>
      <vt:lpstr>Just Die Already...</vt:lpstr>
      <vt:lpstr>Limits</vt:lpstr>
      <vt:lpstr>Other Limits</vt:lpstr>
      <vt:lpstr>Giant vs. Supergiant</vt:lpstr>
      <vt:lpstr>Like an Ogre, It has Layers</vt:lpstr>
      <vt:lpstr>What’s Next For Our Giant Stars?</vt:lpstr>
      <vt:lpstr>Regular Novas are Lame by Comparison</vt:lpstr>
      <vt:lpstr>What’s Left Over?</vt:lpstr>
      <vt:lpstr>The Evolution of a Star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Wien’s Law</dc:title>
  <dc:creator>Nico</dc:creator>
  <cp:lastModifiedBy>Nico G</cp:lastModifiedBy>
  <cp:revision>31</cp:revision>
  <dcterms:created xsi:type="dcterms:W3CDTF">2016-01-07T05:24:18Z</dcterms:created>
  <dcterms:modified xsi:type="dcterms:W3CDTF">2018-02-20T08:48:07Z</dcterms:modified>
</cp:coreProperties>
</file>