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8" r:id="rId2"/>
    <p:sldId id="339" r:id="rId3"/>
    <p:sldId id="340" r:id="rId4"/>
    <p:sldId id="341" r:id="rId5"/>
    <p:sldId id="258" r:id="rId6"/>
    <p:sldId id="259" r:id="rId7"/>
    <p:sldId id="260" r:id="rId8"/>
    <p:sldId id="261" r:id="rId9"/>
    <p:sldId id="335" r:id="rId10"/>
    <p:sldId id="336" r:id="rId11"/>
    <p:sldId id="263" r:id="rId12"/>
    <p:sldId id="265" r:id="rId13"/>
    <p:sldId id="266" r:id="rId14"/>
    <p:sldId id="267" r:id="rId15"/>
    <p:sldId id="268" r:id="rId16"/>
    <p:sldId id="271" r:id="rId17"/>
    <p:sldId id="273" r:id="rId18"/>
    <p:sldId id="274" r:id="rId19"/>
    <p:sldId id="275" r:id="rId20"/>
    <p:sldId id="280" r:id="rId21"/>
    <p:sldId id="281" r:id="rId22"/>
    <p:sldId id="282" r:id="rId23"/>
    <p:sldId id="283" r:id="rId24"/>
    <p:sldId id="278" r:id="rId25"/>
    <p:sldId id="279" r:id="rId26"/>
    <p:sldId id="329" r:id="rId27"/>
    <p:sldId id="330" r:id="rId28"/>
    <p:sldId id="331" r:id="rId29"/>
    <p:sldId id="332" r:id="rId30"/>
    <p:sldId id="333" r:id="rId31"/>
    <p:sldId id="334" r:id="rId32"/>
    <p:sldId id="289" r:id="rId33"/>
    <p:sldId id="291" r:id="rId34"/>
    <p:sldId id="293" r:id="rId35"/>
    <p:sldId id="294" r:id="rId36"/>
    <p:sldId id="33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72" d="100"/>
          <a:sy n="72" d="100"/>
        </p:scale>
        <p:origin x="55"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9325B1-14EE-466C-A355-5EDDF6788028}"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278220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325B1-14EE-466C-A355-5EDDF6788028}"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43185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325B1-14EE-466C-A355-5EDDF6788028}"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9088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325B1-14EE-466C-A355-5EDDF6788028}"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44198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325B1-14EE-466C-A355-5EDDF6788028}"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78853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9325B1-14EE-466C-A355-5EDDF6788028}"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33583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9325B1-14EE-466C-A355-5EDDF6788028}"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045C6-0F80-4781-85DD-04E1FFFB573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746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9325B1-14EE-466C-A355-5EDDF6788028}"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045C6-0F80-4781-85DD-04E1FFFB5739}"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90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325B1-14EE-466C-A355-5EDDF6788028}"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233259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9325B1-14EE-466C-A355-5EDDF6788028}"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4150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9325B1-14EE-466C-A355-5EDDF6788028}"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8881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D9325B1-14EE-466C-A355-5EDDF6788028}"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1704973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9049" y="4392118"/>
            <a:ext cx="9144000" cy="989350"/>
          </a:xfrm>
        </p:spPr>
        <p:txBody>
          <a:bodyPr/>
          <a:lstStyle/>
          <a:p>
            <a:pPr eaLnBrk="1" hangingPunct="1"/>
            <a:r>
              <a:rPr lang="en-US" altLang="en-US" dirty="0">
                <a:solidFill>
                  <a:schemeClr val="bg1"/>
                </a:solidFill>
              </a:rPr>
              <a:t>Stellar Quantities</a:t>
            </a:r>
          </a:p>
        </p:txBody>
      </p:sp>
      <p:sp>
        <p:nvSpPr>
          <p:cNvPr id="2051" name="Rectangle 3"/>
          <p:cNvSpPr>
            <a:spLocks noGrp="1" noChangeArrowheads="1"/>
          </p:cNvSpPr>
          <p:nvPr>
            <p:ph type="subTitle" idx="1"/>
          </p:nvPr>
        </p:nvSpPr>
        <p:spPr>
          <a:xfrm>
            <a:off x="1449049" y="5381468"/>
            <a:ext cx="9144000" cy="528403"/>
          </a:xfrm>
        </p:spPr>
        <p:txBody>
          <a:bodyPr/>
          <a:lstStyle/>
          <a:p>
            <a:pPr eaLnBrk="1" hangingPunct="1"/>
            <a:r>
              <a:rPr lang="en-US" altLang="en-US" dirty="0">
                <a:solidFill>
                  <a:schemeClr val="bg1"/>
                </a:solidFill>
              </a:rPr>
              <a:t>D.1</a:t>
            </a:r>
          </a:p>
        </p:txBody>
      </p:sp>
    </p:spTree>
    <p:extLst>
      <p:ext uri="{BB962C8B-B14F-4D97-AF65-F5344CB8AC3E}">
        <p14:creationId xmlns:p14="http://schemas.microsoft.com/office/powerpoint/2010/main" val="196296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chemeClr val="accent1">
              <a:lumMod val="20000"/>
              <a:lumOff val="80000"/>
            </a:schemeClr>
          </a:solidFill>
        </p:spPr>
        <p:txBody>
          <a:bodyPr/>
          <a:lstStyle/>
          <a:p>
            <a:pPr eaLnBrk="1" hangingPunct="1"/>
            <a:r>
              <a:rPr lang="en-US" altLang="en-US" dirty="0"/>
              <a:t>Balance is Key</a:t>
            </a:r>
          </a:p>
        </p:txBody>
      </p:sp>
      <p:sp>
        <p:nvSpPr>
          <p:cNvPr id="6147" name="Content Placeholder 2"/>
          <p:cNvSpPr>
            <a:spLocks noGrp="1"/>
          </p:cNvSpPr>
          <p:nvPr>
            <p:ph idx="1"/>
          </p:nvPr>
        </p:nvSpPr>
        <p:spPr/>
        <p:txBody>
          <a:bodyPr/>
          <a:lstStyle/>
          <a:p>
            <a:pPr eaLnBrk="1" hangingPunct="1"/>
            <a:r>
              <a:rPr lang="en-US" altLang="en-US" dirty="0"/>
              <a:t>The fusion will produce radiation, gamma photons and neutrinos, that will in turn collide with surrounding protons and electrons, thus transferring energy.</a:t>
            </a:r>
          </a:p>
          <a:p>
            <a:pPr eaLnBrk="1" hangingPunct="1"/>
            <a:r>
              <a:rPr lang="en-US" altLang="en-US" dirty="0"/>
              <a:t>This radiation pressure acts to stabilize the Sun against gravitational collapse, creating a kind of equilibrium.</a:t>
            </a:r>
          </a:p>
        </p:txBody>
      </p:sp>
      <p:pic>
        <p:nvPicPr>
          <p:cNvPr id="6148" name="Picture 6" descr="gravity-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90" y="4146888"/>
            <a:ext cx="2724874" cy="27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6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45127" y="365760"/>
            <a:ext cx="10515600" cy="1200712"/>
          </a:xfrm>
          <a:solidFill>
            <a:schemeClr val="accent1">
              <a:lumMod val="20000"/>
              <a:lumOff val="80000"/>
            </a:schemeClr>
          </a:solidFill>
        </p:spPr>
        <p:txBody>
          <a:bodyPr/>
          <a:lstStyle/>
          <a:p>
            <a:pPr eaLnBrk="1" hangingPunct="1"/>
            <a:r>
              <a:rPr lang="en-US" altLang="en-US" dirty="0"/>
              <a:t>Asteroid Belt</a:t>
            </a:r>
          </a:p>
        </p:txBody>
      </p:sp>
      <p:sp>
        <p:nvSpPr>
          <p:cNvPr id="8195" name="Content Placeholder 2"/>
          <p:cNvSpPr>
            <a:spLocks noGrp="1"/>
          </p:cNvSpPr>
          <p:nvPr>
            <p:ph idx="1"/>
          </p:nvPr>
        </p:nvSpPr>
        <p:spPr>
          <a:xfrm>
            <a:off x="845127" y="1676400"/>
            <a:ext cx="4648200" cy="5121639"/>
          </a:xfrm>
        </p:spPr>
        <p:txBody>
          <a:bodyPr>
            <a:normAutofit lnSpcReduction="10000"/>
          </a:bodyPr>
          <a:lstStyle/>
          <a:p>
            <a:pPr eaLnBrk="1" hangingPunct="1"/>
            <a:r>
              <a:rPr lang="en-US" altLang="en-US" dirty="0"/>
              <a:t>Millions of small rocky objects between Mars and Jupiter</a:t>
            </a:r>
          </a:p>
          <a:p>
            <a:pPr eaLnBrk="1" hangingPunct="1"/>
            <a:endParaRPr lang="en-US" altLang="en-US" dirty="0"/>
          </a:p>
          <a:p>
            <a:pPr eaLnBrk="1" hangingPunct="1"/>
            <a:r>
              <a:rPr lang="en-US" altLang="en-US" dirty="0"/>
              <a:t>Jupiter’s gravity is thought to have interfered with these objects coalescing into a planet in this space.</a:t>
            </a:r>
          </a:p>
          <a:p>
            <a:pPr eaLnBrk="1" hangingPunct="1"/>
            <a:endParaRPr lang="en-US" altLang="en-US" dirty="0"/>
          </a:p>
          <a:p>
            <a:pPr eaLnBrk="1" hangingPunct="1"/>
            <a:r>
              <a:rPr lang="en-US" altLang="en-US" dirty="0"/>
              <a:t>The largest among the asteroids is a Dwarf Planet called Ceres</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141" y="1676400"/>
            <a:ext cx="5016708" cy="50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46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chemeClr val="accent1">
              <a:lumMod val="20000"/>
              <a:lumOff val="80000"/>
            </a:schemeClr>
          </a:solidFill>
        </p:spPr>
        <p:txBody>
          <a:bodyPr/>
          <a:lstStyle/>
          <a:p>
            <a:pPr eaLnBrk="1" hangingPunct="1"/>
            <a:r>
              <a:rPr lang="en-US" altLang="en-US" dirty="0"/>
              <a:t>The Kuiper Belt</a:t>
            </a:r>
          </a:p>
        </p:txBody>
      </p:sp>
      <p:sp>
        <p:nvSpPr>
          <p:cNvPr id="10243" name="Content Placeholder 2"/>
          <p:cNvSpPr>
            <a:spLocks noGrp="1"/>
          </p:cNvSpPr>
          <p:nvPr>
            <p:ph idx="1"/>
          </p:nvPr>
        </p:nvSpPr>
        <p:spPr/>
        <p:txBody>
          <a:bodyPr/>
          <a:lstStyle/>
          <a:p>
            <a:pPr eaLnBrk="1" hangingPunct="1"/>
            <a:r>
              <a:rPr lang="en-US" altLang="en-US" dirty="0"/>
              <a:t>A ring of debris beyond Neptune that is similar to the asteroid belt except that most objects are primarily ice.</a:t>
            </a:r>
          </a:p>
          <a:p>
            <a:pPr lvl="1" eaLnBrk="1" hangingPunct="1"/>
            <a:r>
              <a:rPr lang="en-US" altLang="en-US" dirty="0"/>
              <a:t>Please note that the ice in these distant bodies is not, in most cases, solid water but rather solidified forms of things like Methane</a:t>
            </a:r>
          </a:p>
          <a:p>
            <a:pPr eaLnBrk="1" hangingPunct="1"/>
            <a:endParaRPr lang="en-US" altLang="en-US" dirty="0"/>
          </a:p>
          <a:p>
            <a:pPr eaLnBrk="1" hangingPunct="1"/>
            <a:r>
              <a:rPr lang="en-US" altLang="en-US" dirty="0"/>
              <a:t>The Kuiper Belt is part of the so-called Trans-Neptunian region (though the name is misleading)</a:t>
            </a:r>
          </a:p>
        </p:txBody>
      </p:sp>
    </p:spTree>
    <p:extLst>
      <p:ext uri="{BB962C8B-B14F-4D97-AF65-F5344CB8AC3E}">
        <p14:creationId xmlns:p14="http://schemas.microsoft.com/office/powerpoint/2010/main" val="8502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accent1">
              <a:lumMod val="20000"/>
              <a:lumOff val="80000"/>
            </a:schemeClr>
          </a:solidFill>
        </p:spPr>
        <p:txBody>
          <a:bodyPr/>
          <a:lstStyle/>
          <a:p>
            <a:pPr eaLnBrk="1" hangingPunct="1"/>
            <a:r>
              <a:rPr lang="en-US" altLang="en-US" dirty="0"/>
              <a:t>Pluto and Friends</a:t>
            </a:r>
          </a:p>
        </p:txBody>
      </p:sp>
      <p:sp>
        <p:nvSpPr>
          <p:cNvPr id="11267" name="Content Placeholder 2"/>
          <p:cNvSpPr>
            <a:spLocks noGrp="1"/>
          </p:cNvSpPr>
          <p:nvPr>
            <p:ph idx="1"/>
          </p:nvPr>
        </p:nvSpPr>
        <p:spPr/>
        <p:txBody>
          <a:bodyPr/>
          <a:lstStyle/>
          <a:p>
            <a:pPr eaLnBrk="1" hangingPunct="1"/>
            <a:r>
              <a:rPr lang="en-US" altLang="en-US" dirty="0"/>
              <a:t>As you may be aware, Pluto is no longer considered to be a “planet” but rather a Dwarf Planet</a:t>
            </a:r>
          </a:p>
          <a:p>
            <a:pPr eaLnBrk="1" hangingPunct="1"/>
            <a:r>
              <a:rPr lang="en-US" altLang="en-US" dirty="0"/>
              <a:t>It is said to have three moons though the largest of these, Charon, actually forms more of a binary system with Pluto</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027" y="4004468"/>
            <a:ext cx="2971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33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chemeClr val="accent1">
              <a:lumMod val="20000"/>
              <a:lumOff val="80000"/>
            </a:schemeClr>
          </a:solidFill>
        </p:spPr>
        <p:txBody>
          <a:bodyPr/>
          <a:lstStyle/>
          <a:p>
            <a:pPr eaLnBrk="1" hangingPunct="1"/>
            <a:r>
              <a:rPr lang="en-US" altLang="en-US" dirty="0"/>
              <a:t>So what is a Planet?</a:t>
            </a:r>
          </a:p>
        </p:txBody>
      </p:sp>
      <p:sp>
        <p:nvSpPr>
          <p:cNvPr id="12291" name="Content Placeholder 2"/>
          <p:cNvSpPr>
            <a:spLocks noGrp="1"/>
          </p:cNvSpPr>
          <p:nvPr>
            <p:ph idx="1"/>
          </p:nvPr>
        </p:nvSpPr>
        <p:spPr/>
        <p:txBody>
          <a:bodyPr/>
          <a:lstStyle/>
          <a:p>
            <a:pPr eaLnBrk="1" hangingPunct="1"/>
            <a:r>
              <a:rPr lang="en-US" altLang="en-US" dirty="0"/>
              <a:t>The term is actually rather antiquated given that it derives from a Greek word describing those objects that wander in the sky relative to the “stationary” stars.</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489" y="3689454"/>
            <a:ext cx="54768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25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accent1">
              <a:lumMod val="20000"/>
              <a:lumOff val="80000"/>
            </a:schemeClr>
          </a:solidFill>
        </p:spPr>
        <p:txBody>
          <a:bodyPr/>
          <a:lstStyle/>
          <a:p>
            <a:pPr eaLnBrk="1" hangingPunct="1"/>
            <a:r>
              <a:rPr lang="en-US" altLang="en-US" dirty="0"/>
              <a:t>Planets and Dwarves</a:t>
            </a:r>
          </a:p>
        </p:txBody>
      </p:sp>
      <p:sp>
        <p:nvSpPr>
          <p:cNvPr id="13315" name="Content Placeholder 2"/>
          <p:cNvSpPr>
            <a:spLocks noGrp="1"/>
          </p:cNvSpPr>
          <p:nvPr>
            <p:ph idx="1"/>
          </p:nvPr>
        </p:nvSpPr>
        <p:spPr>
          <a:xfrm>
            <a:off x="845127" y="1828800"/>
            <a:ext cx="10515600" cy="4924269"/>
          </a:xfrm>
        </p:spPr>
        <p:txBody>
          <a:bodyPr>
            <a:normAutofit/>
          </a:bodyPr>
          <a:lstStyle/>
          <a:p>
            <a:pPr eaLnBrk="1" hangingPunct="1"/>
            <a:r>
              <a:rPr lang="en-US" altLang="en-US" dirty="0"/>
              <a:t>The IAU have declared that a planet must:</a:t>
            </a:r>
          </a:p>
          <a:p>
            <a:pPr lvl="1" eaLnBrk="1" hangingPunct="1"/>
            <a:r>
              <a:rPr lang="en-US" altLang="en-US" sz="2800" dirty="0"/>
              <a:t>Orbit the Sun, not some other object</a:t>
            </a:r>
          </a:p>
          <a:p>
            <a:pPr lvl="1" eaLnBrk="1" hangingPunct="1"/>
            <a:r>
              <a:rPr lang="en-US" altLang="en-US" sz="2800" dirty="0"/>
              <a:t>Have sufficient mass to form itself into a spherical shape</a:t>
            </a:r>
          </a:p>
          <a:p>
            <a:pPr lvl="1" eaLnBrk="1" hangingPunct="1"/>
            <a:r>
              <a:rPr lang="en-US" altLang="en-US" sz="2800" dirty="0"/>
              <a:t>Have a small enough mass to not cause thermonuclear fusion</a:t>
            </a:r>
          </a:p>
          <a:p>
            <a:pPr lvl="1" eaLnBrk="1" hangingPunct="1"/>
            <a:r>
              <a:rPr lang="en-US" altLang="en-US" sz="2800" dirty="0"/>
              <a:t>Clean out the region in which it orbits</a:t>
            </a:r>
          </a:p>
          <a:p>
            <a:pPr eaLnBrk="1" hangingPunct="1"/>
            <a:endParaRPr lang="en-US" altLang="en-US" dirty="0"/>
          </a:p>
          <a:p>
            <a:pPr eaLnBrk="1" hangingPunct="1"/>
            <a:r>
              <a:rPr lang="en-US" altLang="en-US" dirty="0"/>
              <a:t>A Dwarf Planet meets the first three criteria but not the fourth</a:t>
            </a:r>
          </a:p>
          <a:p>
            <a:pPr lvl="1" eaLnBrk="1" hangingPunct="1"/>
            <a:r>
              <a:rPr lang="en-US" altLang="en-US" sz="2800" dirty="0"/>
              <a:t>This meant that while Pluto was changed “down” to a dwarf planet other objects were moved “up”</a:t>
            </a:r>
          </a:p>
        </p:txBody>
      </p:sp>
    </p:spTree>
    <p:extLst>
      <p:ext uri="{BB962C8B-B14F-4D97-AF65-F5344CB8AC3E}">
        <p14:creationId xmlns:p14="http://schemas.microsoft.com/office/powerpoint/2010/main" val="42551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45127" y="365760"/>
            <a:ext cx="10515600" cy="1234441"/>
          </a:xfrm>
          <a:solidFill>
            <a:schemeClr val="accent1">
              <a:lumMod val="20000"/>
              <a:lumOff val="80000"/>
            </a:schemeClr>
          </a:solidFill>
        </p:spPr>
        <p:txBody>
          <a:bodyPr/>
          <a:lstStyle/>
          <a:p>
            <a:pPr eaLnBrk="1" hangingPunct="1"/>
            <a:r>
              <a:rPr lang="en-US" altLang="en-US" dirty="0"/>
              <a:t>Comets</a:t>
            </a:r>
          </a:p>
        </p:txBody>
      </p:sp>
      <p:sp>
        <p:nvSpPr>
          <p:cNvPr id="16387" name="Content Placeholder 2"/>
          <p:cNvSpPr>
            <a:spLocks noGrp="1"/>
          </p:cNvSpPr>
          <p:nvPr>
            <p:ph idx="1"/>
          </p:nvPr>
        </p:nvSpPr>
        <p:spPr>
          <a:xfrm>
            <a:off x="845127" y="1600201"/>
            <a:ext cx="6380132" cy="5257799"/>
          </a:xfrm>
        </p:spPr>
        <p:txBody>
          <a:bodyPr>
            <a:noAutofit/>
          </a:bodyPr>
          <a:lstStyle/>
          <a:p>
            <a:pPr eaLnBrk="1" hangingPunct="1"/>
            <a:r>
              <a:rPr lang="en-US" altLang="en-US" dirty="0"/>
              <a:t>Comets are small Solar System bodies, typically only a few kilometers across, composed largely of volatile ices. They have highly eccentric orbits, generally a perihelion within the orbits of the inner planets and an aphelion far beyond Pluto. When a comet enters the inner Solar System, its proximity to the Sun causes its icy surface to sublimate and ionize, creating a coma: a long tail of gas and dust often visible to the naked eye.</a:t>
            </a:r>
          </a:p>
          <a:p>
            <a:pPr eaLnBrk="1" hangingPunct="1"/>
            <a:r>
              <a:rPr lang="en-US" altLang="en-US" dirty="0"/>
              <a:t>Comet orbit periods can vary from decades to </a:t>
            </a:r>
            <a:r>
              <a:rPr lang="en-US" altLang="en-US" dirty="0" err="1"/>
              <a:t>millenia</a:t>
            </a:r>
            <a:endParaRPr lang="en-US" altLang="en-US"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963" y="1816100"/>
            <a:ext cx="33909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9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31692" y="629586"/>
            <a:ext cx="8229600" cy="906906"/>
          </a:xfrm>
          <a:solidFill>
            <a:schemeClr val="accent1">
              <a:lumMod val="20000"/>
              <a:lumOff val="80000"/>
            </a:schemeClr>
          </a:solidFill>
        </p:spPr>
        <p:txBody>
          <a:bodyPr>
            <a:normAutofit/>
          </a:bodyPr>
          <a:lstStyle/>
          <a:p>
            <a:pPr eaLnBrk="1" hangingPunct="1"/>
            <a:r>
              <a:rPr lang="en-US" altLang="en-US" dirty="0"/>
              <a:t>Planetary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8697894"/>
              </p:ext>
            </p:extLst>
          </p:nvPr>
        </p:nvGraphicFramePr>
        <p:xfrm>
          <a:off x="1524000" y="1881263"/>
          <a:ext cx="9144000" cy="450154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890416">
                <a:tc>
                  <a:txBody>
                    <a:bodyPr/>
                    <a:lstStyle/>
                    <a:p>
                      <a:r>
                        <a:rPr lang="en-US" sz="1200" dirty="0"/>
                        <a:t>Round</a:t>
                      </a:r>
                      <a:r>
                        <a:rPr lang="en-US" sz="1200" baseline="0" dirty="0"/>
                        <a:t> </a:t>
                      </a:r>
                      <a:r>
                        <a:rPr lang="en-US" sz="1200" dirty="0"/>
                        <a:t>Object</a:t>
                      </a:r>
                    </a:p>
                  </a:txBody>
                  <a:tcPr/>
                </a:tc>
                <a:tc>
                  <a:txBody>
                    <a:bodyPr/>
                    <a:lstStyle/>
                    <a:p>
                      <a:r>
                        <a:rPr lang="en-US" sz="1200" dirty="0"/>
                        <a:t>Mass Relative to Earth</a:t>
                      </a:r>
                    </a:p>
                  </a:txBody>
                  <a:tcPr/>
                </a:tc>
                <a:tc>
                  <a:txBody>
                    <a:bodyPr/>
                    <a:lstStyle/>
                    <a:p>
                      <a:r>
                        <a:rPr lang="en-US" sz="1200" dirty="0"/>
                        <a:t>Mass        (x 10</a:t>
                      </a:r>
                      <a:r>
                        <a:rPr lang="en-US" sz="1200" baseline="30000" dirty="0"/>
                        <a:t>23</a:t>
                      </a:r>
                      <a:r>
                        <a:rPr lang="en-US" sz="1200" dirty="0"/>
                        <a:t> kg)</a:t>
                      </a:r>
                    </a:p>
                  </a:txBody>
                  <a:tcPr/>
                </a:tc>
                <a:tc>
                  <a:txBody>
                    <a:bodyPr/>
                    <a:lstStyle/>
                    <a:p>
                      <a:r>
                        <a:rPr lang="en-US" sz="1200" dirty="0"/>
                        <a:t>Mean distance</a:t>
                      </a:r>
                      <a:r>
                        <a:rPr lang="en-US" sz="1200" baseline="0" dirty="0"/>
                        <a:t> from the Sun (AU)</a:t>
                      </a:r>
                      <a:endParaRPr lang="en-US" sz="1200" dirty="0"/>
                    </a:p>
                  </a:txBody>
                  <a:tcPr/>
                </a:tc>
                <a:tc>
                  <a:txBody>
                    <a:bodyPr/>
                    <a:lstStyle/>
                    <a:p>
                      <a:r>
                        <a:rPr lang="en-US" sz="1200" dirty="0"/>
                        <a:t>Mean Distance from the Sun      (x10</a:t>
                      </a:r>
                      <a:r>
                        <a:rPr lang="en-US" sz="1200" baseline="30000" dirty="0"/>
                        <a:t>6</a:t>
                      </a:r>
                      <a:r>
                        <a:rPr lang="en-US" sz="1200" dirty="0"/>
                        <a:t> km)</a:t>
                      </a:r>
                    </a:p>
                  </a:txBody>
                  <a:tcPr/>
                </a:tc>
                <a:tc>
                  <a:txBody>
                    <a:bodyPr/>
                    <a:lstStyle/>
                    <a:p>
                      <a:r>
                        <a:rPr lang="en-US" sz="1200" dirty="0"/>
                        <a:t>Equatorial Diameter  (x 10</a:t>
                      </a:r>
                      <a:r>
                        <a:rPr lang="en-US" sz="1200" baseline="30000" dirty="0"/>
                        <a:t>3</a:t>
                      </a:r>
                      <a:r>
                        <a:rPr lang="en-US" sz="1200" dirty="0"/>
                        <a:t> km)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Radius Relative to Earth</a:t>
                      </a:r>
                    </a:p>
                    <a:p>
                      <a:endParaRPr lang="en-US" sz="1200" dirty="0"/>
                    </a:p>
                  </a:txBody>
                  <a:tcPr/>
                </a:tc>
                <a:tc>
                  <a:txBody>
                    <a:bodyPr/>
                    <a:lstStyle/>
                    <a:p>
                      <a:r>
                        <a:rPr lang="en-US" sz="1200" dirty="0"/>
                        <a:t>Number of Moons</a:t>
                      </a:r>
                    </a:p>
                  </a:txBody>
                  <a:tcPr/>
                </a:tc>
                <a:tc>
                  <a:txBody>
                    <a:bodyPr/>
                    <a:lstStyle/>
                    <a:p>
                      <a:r>
                        <a:rPr lang="en-US" sz="1200" dirty="0"/>
                        <a:t>Length of a Year (in Earth Days)</a:t>
                      </a:r>
                    </a:p>
                  </a:txBody>
                  <a:tcPr/>
                </a:tc>
                <a:extLst>
                  <a:ext uri="{0D108BD9-81ED-4DB2-BD59-A6C34878D82A}">
                    <a16:rowId xmlns:a16="http://schemas.microsoft.com/office/drawing/2014/main" val="10000"/>
                  </a:ext>
                </a:extLst>
              </a:tr>
              <a:tr h="401237">
                <a:tc>
                  <a:txBody>
                    <a:bodyPr/>
                    <a:lstStyle/>
                    <a:p>
                      <a:r>
                        <a:rPr lang="en-US" sz="1200" dirty="0"/>
                        <a:t>Mercury</a:t>
                      </a:r>
                    </a:p>
                  </a:txBody>
                  <a:tcPr/>
                </a:tc>
                <a:tc>
                  <a:txBody>
                    <a:bodyPr/>
                    <a:lstStyle/>
                    <a:p>
                      <a:r>
                        <a:rPr lang="en-US" sz="1200" dirty="0"/>
                        <a:t>0.06</a:t>
                      </a:r>
                    </a:p>
                  </a:txBody>
                  <a:tcPr/>
                </a:tc>
                <a:tc>
                  <a:txBody>
                    <a:bodyPr/>
                    <a:lstStyle/>
                    <a:p>
                      <a:r>
                        <a:rPr lang="en-US" sz="1200" dirty="0"/>
                        <a:t>3.3</a:t>
                      </a:r>
                    </a:p>
                  </a:txBody>
                  <a:tcPr/>
                </a:tc>
                <a:tc>
                  <a:txBody>
                    <a:bodyPr/>
                    <a:lstStyle/>
                    <a:p>
                      <a:r>
                        <a:rPr lang="en-US" sz="1200" dirty="0"/>
                        <a:t>0.39</a:t>
                      </a:r>
                    </a:p>
                  </a:txBody>
                  <a:tcPr/>
                </a:tc>
                <a:tc>
                  <a:txBody>
                    <a:bodyPr/>
                    <a:lstStyle/>
                    <a:p>
                      <a:r>
                        <a:rPr lang="en-US" sz="1200" dirty="0"/>
                        <a:t>57.9</a:t>
                      </a:r>
                    </a:p>
                  </a:txBody>
                  <a:tcPr/>
                </a:tc>
                <a:tc>
                  <a:txBody>
                    <a:bodyPr/>
                    <a:lstStyle/>
                    <a:p>
                      <a:r>
                        <a:rPr lang="en-US" sz="1200" dirty="0"/>
                        <a:t>4.9</a:t>
                      </a:r>
                    </a:p>
                  </a:txBody>
                  <a:tcPr/>
                </a:tc>
                <a:tc>
                  <a:txBody>
                    <a:bodyPr/>
                    <a:lstStyle/>
                    <a:p>
                      <a:r>
                        <a:rPr lang="en-US" sz="1200" dirty="0"/>
                        <a:t>0.38</a:t>
                      </a:r>
                    </a:p>
                  </a:txBody>
                  <a:tcPr/>
                </a:tc>
                <a:tc>
                  <a:txBody>
                    <a:bodyPr/>
                    <a:lstStyle/>
                    <a:p>
                      <a:r>
                        <a:rPr lang="en-US" sz="1200" dirty="0"/>
                        <a:t>0</a:t>
                      </a:r>
                    </a:p>
                  </a:txBody>
                  <a:tcPr/>
                </a:tc>
                <a:tc>
                  <a:txBody>
                    <a:bodyPr/>
                    <a:lstStyle/>
                    <a:p>
                      <a:r>
                        <a:rPr lang="en-US" sz="1200" dirty="0"/>
                        <a:t>~88</a:t>
                      </a:r>
                    </a:p>
                  </a:txBody>
                  <a:tcPr/>
                </a:tc>
                <a:extLst>
                  <a:ext uri="{0D108BD9-81ED-4DB2-BD59-A6C34878D82A}">
                    <a16:rowId xmlns:a16="http://schemas.microsoft.com/office/drawing/2014/main" val="10001"/>
                  </a:ext>
                </a:extLst>
              </a:tr>
              <a:tr h="401237">
                <a:tc>
                  <a:txBody>
                    <a:bodyPr/>
                    <a:lstStyle/>
                    <a:p>
                      <a:r>
                        <a:rPr lang="en-US" sz="1200" dirty="0"/>
                        <a:t>Venus</a:t>
                      </a:r>
                    </a:p>
                  </a:txBody>
                  <a:tcPr/>
                </a:tc>
                <a:tc>
                  <a:txBody>
                    <a:bodyPr/>
                    <a:lstStyle/>
                    <a:p>
                      <a:r>
                        <a:rPr lang="en-US" sz="1200" dirty="0"/>
                        <a:t>0.81</a:t>
                      </a:r>
                    </a:p>
                  </a:txBody>
                  <a:tcPr/>
                </a:tc>
                <a:tc>
                  <a:txBody>
                    <a:bodyPr/>
                    <a:lstStyle/>
                    <a:p>
                      <a:r>
                        <a:rPr lang="en-US" sz="1200" dirty="0"/>
                        <a:t>49</a:t>
                      </a:r>
                    </a:p>
                  </a:txBody>
                  <a:tcPr/>
                </a:tc>
                <a:tc>
                  <a:txBody>
                    <a:bodyPr/>
                    <a:lstStyle/>
                    <a:p>
                      <a:r>
                        <a:rPr lang="en-US" sz="1200" dirty="0"/>
                        <a:t>0.72</a:t>
                      </a:r>
                    </a:p>
                  </a:txBody>
                  <a:tcPr/>
                </a:tc>
                <a:tc>
                  <a:txBody>
                    <a:bodyPr/>
                    <a:lstStyle/>
                    <a:p>
                      <a:r>
                        <a:rPr lang="en-US" sz="1200" dirty="0"/>
                        <a:t>108</a:t>
                      </a:r>
                    </a:p>
                  </a:txBody>
                  <a:tcPr/>
                </a:tc>
                <a:tc>
                  <a:txBody>
                    <a:bodyPr/>
                    <a:lstStyle/>
                    <a:p>
                      <a:r>
                        <a:rPr lang="en-US" sz="1200" dirty="0"/>
                        <a:t>12.0</a:t>
                      </a:r>
                    </a:p>
                  </a:txBody>
                  <a:tcPr/>
                </a:tc>
                <a:tc>
                  <a:txBody>
                    <a:bodyPr/>
                    <a:lstStyle/>
                    <a:p>
                      <a:r>
                        <a:rPr lang="en-US" sz="1200" dirty="0"/>
                        <a:t>0.97</a:t>
                      </a:r>
                    </a:p>
                  </a:txBody>
                  <a:tcPr/>
                </a:tc>
                <a:tc>
                  <a:txBody>
                    <a:bodyPr/>
                    <a:lstStyle/>
                    <a:p>
                      <a:r>
                        <a:rPr lang="en-US" sz="1200" dirty="0"/>
                        <a:t>0</a:t>
                      </a:r>
                    </a:p>
                  </a:txBody>
                  <a:tcPr/>
                </a:tc>
                <a:tc>
                  <a:txBody>
                    <a:bodyPr/>
                    <a:lstStyle/>
                    <a:p>
                      <a:r>
                        <a:rPr lang="en-US" sz="1200" dirty="0"/>
                        <a:t>~225</a:t>
                      </a:r>
                    </a:p>
                  </a:txBody>
                  <a:tcPr/>
                </a:tc>
                <a:extLst>
                  <a:ext uri="{0D108BD9-81ED-4DB2-BD59-A6C34878D82A}">
                    <a16:rowId xmlns:a16="http://schemas.microsoft.com/office/drawing/2014/main" val="10002"/>
                  </a:ext>
                </a:extLst>
              </a:tr>
              <a:tr h="401237">
                <a:tc>
                  <a:txBody>
                    <a:bodyPr/>
                    <a:lstStyle/>
                    <a:p>
                      <a:r>
                        <a:rPr lang="en-US" sz="1200" dirty="0"/>
                        <a:t>Earth</a:t>
                      </a:r>
                    </a:p>
                  </a:txBody>
                  <a:tcPr/>
                </a:tc>
                <a:tc>
                  <a:txBody>
                    <a:bodyPr/>
                    <a:lstStyle/>
                    <a:p>
                      <a:r>
                        <a:rPr lang="en-US" sz="1200" dirty="0"/>
                        <a:t>1.00</a:t>
                      </a:r>
                    </a:p>
                  </a:txBody>
                  <a:tcPr/>
                </a:tc>
                <a:tc>
                  <a:txBody>
                    <a:bodyPr/>
                    <a:lstStyle/>
                    <a:p>
                      <a:r>
                        <a:rPr lang="en-US" sz="1200" dirty="0"/>
                        <a:t>60</a:t>
                      </a:r>
                    </a:p>
                  </a:txBody>
                  <a:tcPr/>
                </a:tc>
                <a:tc>
                  <a:txBody>
                    <a:bodyPr/>
                    <a:lstStyle/>
                    <a:p>
                      <a:r>
                        <a:rPr lang="en-US" sz="1200" dirty="0"/>
                        <a:t>1.00</a:t>
                      </a:r>
                    </a:p>
                  </a:txBody>
                  <a:tcPr/>
                </a:tc>
                <a:tc>
                  <a:txBody>
                    <a:bodyPr/>
                    <a:lstStyle/>
                    <a:p>
                      <a:r>
                        <a:rPr lang="en-US" sz="1200" dirty="0"/>
                        <a:t>150</a:t>
                      </a:r>
                    </a:p>
                  </a:txBody>
                  <a:tcPr/>
                </a:tc>
                <a:tc>
                  <a:txBody>
                    <a:bodyPr/>
                    <a:lstStyle/>
                    <a:p>
                      <a:r>
                        <a:rPr lang="en-US" sz="1200" dirty="0"/>
                        <a:t>12.8</a:t>
                      </a:r>
                    </a:p>
                  </a:txBody>
                  <a:tcPr/>
                </a:tc>
                <a:tc>
                  <a:txBody>
                    <a:bodyPr/>
                    <a:lstStyle/>
                    <a:p>
                      <a:r>
                        <a:rPr lang="en-US" sz="1200" dirty="0"/>
                        <a:t>1.00</a:t>
                      </a:r>
                    </a:p>
                  </a:txBody>
                  <a:tcPr/>
                </a:tc>
                <a:tc>
                  <a:txBody>
                    <a:bodyPr/>
                    <a:lstStyle/>
                    <a:p>
                      <a:r>
                        <a:rPr lang="en-US" sz="1200" dirty="0"/>
                        <a:t>1</a:t>
                      </a:r>
                    </a:p>
                  </a:txBody>
                  <a:tcPr/>
                </a:tc>
                <a:tc>
                  <a:txBody>
                    <a:bodyPr/>
                    <a:lstStyle/>
                    <a:p>
                      <a:r>
                        <a:rPr lang="en-US" sz="1200" dirty="0"/>
                        <a:t>~365</a:t>
                      </a:r>
                    </a:p>
                  </a:txBody>
                  <a:tcPr/>
                </a:tc>
                <a:extLst>
                  <a:ext uri="{0D108BD9-81ED-4DB2-BD59-A6C34878D82A}">
                    <a16:rowId xmlns:a16="http://schemas.microsoft.com/office/drawing/2014/main" val="10003"/>
                  </a:ext>
                </a:extLst>
              </a:tr>
              <a:tr h="401237">
                <a:tc>
                  <a:txBody>
                    <a:bodyPr/>
                    <a:lstStyle/>
                    <a:p>
                      <a:r>
                        <a:rPr lang="en-US" sz="1200" dirty="0"/>
                        <a:t>Mars</a:t>
                      </a:r>
                    </a:p>
                  </a:txBody>
                  <a:tcPr/>
                </a:tc>
                <a:tc>
                  <a:txBody>
                    <a:bodyPr/>
                    <a:lstStyle/>
                    <a:p>
                      <a:r>
                        <a:rPr lang="en-US" sz="1200" dirty="0"/>
                        <a:t>0.11</a:t>
                      </a:r>
                    </a:p>
                  </a:txBody>
                  <a:tcPr/>
                </a:tc>
                <a:tc>
                  <a:txBody>
                    <a:bodyPr/>
                    <a:lstStyle/>
                    <a:p>
                      <a:r>
                        <a:rPr lang="en-US" sz="1200" dirty="0"/>
                        <a:t>6.4</a:t>
                      </a:r>
                    </a:p>
                  </a:txBody>
                  <a:tcPr/>
                </a:tc>
                <a:tc>
                  <a:txBody>
                    <a:bodyPr/>
                    <a:lstStyle/>
                    <a:p>
                      <a:r>
                        <a:rPr lang="en-US" sz="1200" dirty="0"/>
                        <a:t>1.52</a:t>
                      </a:r>
                    </a:p>
                  </a:txBody>
                  <a:tcPr/>
                </a:tc>
                <a:tc>
                  <a:txBody>
                    <a:bodyPr/>
                    <a:lstStyle/>
                    <a:p>
                      <a:r>
                        <a:rPr lang="en-US" sz="1200" dirty="0"/>
                        <a:t>228</a:t>
                      </a:r>
                    </a:p>
                  </a:txBody>
                  <a:tcPr/>
                </a:tc>
                <a:tc>
                  <a:txBody>
                    <a:bodyPr/>
                    <a:lstStyle/>
                    <a:p>
                      <a:r>
                        <a:rPr lang="en-US" sz="1200" dirty="0"/>
                        <a:t>6.8</a:t>
                      </a:r>
                    </a:p>
                  </a:txBody>
                  <a:tcPr/>
                </a:tc>
                <a:tc>
                  <a:txBody>
                    <a:bodyPr/>
                    <a:lstStyle/>
                    <a:p>
                      <a:r>
                        <a:rPr lang="en-US" sz="1200" dirty="0"/>
                        <a:t>0.53</a:t>
                      </a:r>
                    </a:p>
                  </a:txBody>
                  <a:tcPr/>
                </a:tc>
                <a:tc>
                  <a:txBody>
                    <a:bodyPr/>
                    <a:lstStyle/>
                    <a:p>
                      <a:r>
                        <a:rPr lang="en-US" sz="1200" dirty="0"/>
                        <a:t>2</a:t>
                      </a:r>
                    </a:p>
                  </a:txBody>
                  <a:tcPr/>
                </a:tc>
                <a:tc>
                  <a:txBody>
                    <a:bodyPr/>
                    <a:lstStyle/>
                    <a:p>
                      <a:r>
                        <a:rPr lang="en-US" sz="1200" dirty="0"/>
                        <a:t>~ 687</a:t>
                      </a:r>
                    </a:p>
                  </a:txBody>
                  <a:tcPr/>
                </a:tc>
                <a:extLst>
                  <a:ext uri="{0D108BD9-81ED-4DB2-BD59-A6C34878D82A}">
                    <a16:rowId xmlns:a16="http://schemas.microsoft.com/office/drawing/2014/main" val="10004"/>
                  </a:ext>
                </a:extLst>
              </a:tr>
              <a:tr h="401237">
                <a:tc>
                  <a:txBody>
                    <a:bodyPr/>
                    <a:lstStyle/>
                    <a:p>
                      <a:r>
                        <a:rPr lang="en-US" sz="1200" dirty="0"/>
                        <a:t>Jupiter</a:t>
                      </a:r>
                    </a:p>
                  </a:txBody>
                  <a:tcPr/>
                </a:tc>
                <a:tc>
                  <a:txBody>
                    <a:bodyPr/>
                    <a:lstStyle/>
                    <a:p>
                      <a:r>
                        <a:rPr lang="en-US" sz="1200" dirty="0"/>
                        <a:t>318</a:t>
                      </a:r>
                    </a:p>
                  </a:txBody>
                  <a:tcPr/>
                </a:tc>
                <a:tc>
                  <a:txBody>
                    <a:bodyPr/>
                    <a:lstStyle/>
                    <a:p>
                      <a:r>
                        <a:rPr lang="en-US" sz="1200" dirty="0"/>
                        <a:t>19000</a:t>
                      </a:r>
                    </a:p>
                  </a:txBody>
                  <a:tcPr/>
                </a:tc>
                <a:tc>
                  <a:txBody>
                    <a:bodyPr/>
                    <a:lstStyle/>
                    <a:p>
                      <a:r>
                        <a:rPr lang="en-US" sz="1200" dirty="0"/>
                        <a:t>5.20</a:t>
                      </a:r>
                    </a:p>
                  </a:txBody>
                  <a:tcPr/>
                </a:tc>
                <a:tc>
                  <a:txBody>
                    <a:bodyPr/>
                    <a:lstStyle/>
                    <a:p>
                      <a:r>
                        <a:rPr lang="en-US" sz="1200" dirty="0"/>
                        <a:t>778</a:t>
                      </a:r>
                    </a:p>
                  </a:txBody>
                  <a:tcPr/>
                </a:tc>
                <a:tc>
                  <a:txBody>
                    <a:bodyPr/>
                    <a:lstStyle/>
                    <a:p>
                      <a:r>
                        <a:rPr lang="en-US" sz="1200" dirty="0"/>
                        <a:t>143.0</a:t>
                      </a:r>
                    </a:p>
                  </a:txBody>
                  <a:tcPr/>
                </a:tc>
                <a:tc>
                  <a:txBody>
                    <a:bodyPr/>
                    <a:lstStyle/>
                    <a:p>
                      <a:r>
                        <a:rPr lang="en-US" sz="1200" dirty="0"/>
                        <a:t>11.2</a:t>
                      </a:r>
                    </a:p>
                  </a:txBody>
                  <a:tcPr/>
                </a:tc>
                <a:tc>
                  <a:txBody>
                    <a:bodyPr/>
                    <a:lstStyle/>
                    <a:p>
                      <a:r>
                        <a:rPr lang="en-US" sz="1200" dirty="0"/>
                        <a:t>At least 63</a:t>
                      </a:r>
                    </a:p>
                  </a:txBody>
                  <a:tcPr/>
                </a:tc>
                <a:tc>
                  <a:txBody>
                    <a:bodyPr/>
                    <a:lstStyle/>
                    <a:p>
                      <a:r>
                        <a:rPr lang="en-US" sz="1200" dirty="0"/>
                        <a:t>~4332</a:t>
                      </a:r>
                    </a:p>
                  </a:txBody>
                  <a:tcPr/>
                </a:tc>
                <a:extLst>
                  <a:ext uri="{0D108BD9-81ED-4DB2-BD59-A6C34878D82A}">
                    <a16:rowId xmlns:a16="http://schemas.microsoft.com/office/drawing/2014/main" val="10005"/>
                  </a:ext>
                </a:extLst>
              </a:tr>
              <a:tr h="401237">
                <a:tc>
                  <a:txBody>
                    <a:bodyPr/>
                    <a:lstStyle/>
                    <a:p>
                      <a:r>
                        <a:rPr lang="en-US" sz="1200" dirty="0"/>
                        <a:t>Saturn</a:t>
                      </a:r>
                    </a:p>
                  </a:txBody>
                  <a:tcPr/>
                </a:tc>
                <a:tc>
                  <a:txBody>
                    <a:bodyPr/>
                    <a:lstStyle/>
                    <a:p>
                      <a:r>
                        <a:rPr lang="en-US" sz="1200" dirty="0"/>
                        <a:t>92.0</a:t>
                      </a:r>
                    </a:p>
                  </a:txBody>
                  <a:tcPr/>
                </a:tc>
                <a:tc>
                  <a:txBody>
                    <a:bodyPr/>
                    <a:lstStyle/>
                    <a:p>
                      <a:r>
                        <a:rPr lang="en-US" sz="1200" dirty="0"/>
                        <a:t>5700</a:t>
                      </a:r>
                    </a:p>
                  </a:txBody>
                  <a:tcPr/>
                </a:tc>
                <a:tc>
                  <a:txBody>
                    <a:bodyPr/>
                    <a:lstStyle/>
                    <a:p>
                      <a:r>
                        <a:rPr lang="en-US" sz="1200" dirty="0"/>
                        <a:t>9.54</a:t>
                      </a:r>
                    </a:p>
                  </a:txBody>
                  <a:tcPr/>
                </a:tc>
                <a:tc>
                  <a:txBody>
                    <a:bodyPr/>
                    <a:lstStyle/>
                    <a:p>
                      <a:r>
                        <a:rPr lang="en-US" sz="1200" dirty="0"/>
                        <a:t>1430</a:t>
                      </a:r>
                    </a:p>
                  </a:txBody>
                  <a:tcPr/>
                </a:tc>
                <a:tc>
                  <a:txBody>
                    <a:bodyPr/>
                    <a:lstStyle/>
                    <a:p>
                      <a:r>
                        <a:rPr lang="en-US" sz="1200" dirty="0"/>
                        <a:t>120.5</a:t>
                      </a:r>
                    </a:p>
                  </a:txBody>
                  <a:tcPr/>
                </a:tc>
                <a:tc>
                  <a:txBody>
                    <a:bodyPr/>
                    <a:lstStyle/>
                    <a:p>
                      <a:r>
                        <a:rPr lang="en-US" sz="1200" dirty="0"/>
                        <a:t>9.50</a:t>
                      </a:r>
                    </a:p>
                  </a:txBody>
                  <a:tcPr/>
                </a:tc>
                <a:tc>
                  <a:txBody>
                    <a:bodyPr/>
                    <a:lstStyle/>
                    <a:p>
                      <a:r>
                        <a:rPr lang="en-US" sz="1200" dirty="0"/>
                        <a:t>At least 62</a:t>
                      </a:r>
                    </a:p>
                  </a:txBody>
                  <a:tcPr/>
                </a:tc>
                <a:tc>
                  <a:txBody>
                    <a:bodyPr/>
                    <a:lstStyle/>
                    <a:p>
                      <a:r>
                        <a:rPr lang="en-US" sz="1200" dirty="0"/>
                        <a:t>~10759</a:t>
                      </a:r>
                    </a:p>
                  </a:txBody>
                  <a:tcPr/>
                </a:tc>
                <a:extLst>
                  <a:ext uri="{0D108BD9-81ED-4DB2-BD59-A6C34878D82A}">
                    <a16:rowId xmlns:a16="http://schemas.microsoft.com/office/drawing/2014/main" val="10006"/>
                  </a:ext>
                </a:extLst>
              </a:tr>
              <a:tr h="401237">
                <a:tc>
                  <a:txBody>
                    <a:bodyPr/>
                    <a:lstStyle/>
                    <a:p>
                      <a:r>
                        <a:rPr lang="en-US" sz="1200" dirty="0"/>
                        <a:t>Uranus</a:t>
                      </a:r>
                    </a:p>
                  </a:txBody>
                  <a:tcPr/>
                </a:tc>
                <a:tc>
                  <a:txBody>
                    <a:bodyPr/>
                    <a:lstStyle/>
                    <a:p>
                      <a:r>
                        <a:rPr lang="en-US" sz="1200" dirty="0"/>
                        <a:t>14.5</a:t>
                      </a:r>
                    </a:p>
                  </a:txBody>
                  <a:tcPr/>
                </a:tc>
                <a:tc>
                  <a:txBody>
                    <a:bodyPr/>
                    <a:lstStyle/>
                    <a:p>
                      <a:r>
                        <a:rPr lang="en-US" sz="1200" dirty="0"/>
                        <a:t>866</a:t>
                      </a:r>
                    </a:p>
                  </a:txBody>
                  <a:tcPr/>
                </a:tc>
                <a:tc>
                  <a:txBody>
                    <a:bodyPr/>
                    <a:lstStyle/>
                    <a:p>
                      <a:r>
                        <a:rPr lang="en-US" sz="1200" dirty="0"/>
                        <a:t>19.2</a:t>
                      </a:r>
                    </a:p>
                  </a:txBody>
                  <a:tcPr/>
                </a:tc>
                <a:tc>
                  <a:txBody>
                    <a:bodyPr/>
                    <a:lstStyle/>
                    <a:p>
                      <a:r>
                        <a:rPr lang="en-US" sz="1200" dirty="0"/>
                        <a:t>2900</a:t>
                      </a:r>
                    </a:p>
                  </a:txBody>
                  <a:tcPr/>
                </a:tc>
                <a:tc>
                  <a:txBody>
                    <a:bodyPr/>
                    <a:lstStyle/>
                    <a:p>
                      <a:r>
                        <a:rPr lang="en-US" sz="1200" dirty="0"/>
                        <a:t>51.2</a:t>
                      </a:r>
                    </a:p>
                  </a:txBody>
                  <a:tcPr/>
                </a:tc>
                <a:tc>
                  <a:txBody>
                    <a:bodyPr/>
                    <a:lstStyle/>
                    <a:p>
                      <a:r>
                        <a:rPr lang="en-US" sz="1200" dirty="0"/>
                        <a:t>3.70</a:t>
                      </a:r>
                    </a:p>
                  </a:txBody>
                  <a:tcPr/>
                </a:tc>
                <a:tc>
                  <a:txBody>
                    <a:bodyPr/>
                    <a:lstStyle/>
                    <a:p>
                      <a:r>
                        <a:rPr lang="en-US" sz="1200" dirty="0"/>
                        <a:t>At least 27</a:t>
                      </a:r>
                    </a:p>
                  </a:txBody>
                  <a:tcPr/>
                </a:tc>
                <a:tc>
                  <a:txBody>
                    <a:bodyPr/>
                    <a:lstStyle/>
                    <a:p>
                      <a:r>
                        <a:rPr lang="en-US" sz="1200" dirty="0"/>
                        <a:t>~30799</a:t>
                      </a:r>
                    </a:p>
                  </a:txBody>
                  <a:tcPr/>
                </a:tc>
                <a:extLst>
                  <a:ext uri="{0D108BD9-81ED-4DB2-BD59-A6C34878D82A}">
                    <a16:rowId xmlns:a16="http://schemas.microsoft.com/office/drawing/2014/main" val="10007"/>
                  </a:ext>
                </a:extLst>
              </a:tr>
              <a:tr h="401237">
                <a:tc>
                  <a:txBody>
                    <a:bodyPr/>
                    <a:lstStyle/>
                    <a:p>
                      <a:r>
                        <a:rPr lang="en-US" sz="1200" dirty="0"/>
                        <a:t>Neptune</a:t>
                      </a:r>
                    </a:p>
                  </a:txBody>
                  <a:tcPr/>
                </a:tc>
                <a:tc>
                  <a:txBody>
                    <a:bodyPr/>
                    <a:lstStyle/>
                    <a:p>
                      <a:r>
                        <a:rPr lang="en-US" sz="1200" dirty="0"/>
                        <a:t>17.1</a:t>
                      </a:r>
                    </a:p>
                  </a:txBody>
                  <a:tcPr/>
                </a:tc>
                <a:tc>
                  <a:txBody>
                    <a:bodyPr/>
                    <a:lstStyle/>
                    <a:p>
                      <a:r>
                        <a:rPr lang="en-US" sz="1200" dirty="0"/>
                        <a:t>103</a:t>
                      </a:r>
                    </a:p>
                  </a:txBody>
                  <a:tcPr/>
                </a:tc>
                <a:tc>
                  <a:txBody>
                    <a:bodyPr/>
                    <a:lstStyle/>
                    <a:p>
                      <a:r>
                        <a:rPr lang="en-US" sz="1200" dirty="0"/>
                        <a:t>30.0</a:t>
                      </a:r>
                    </a:p>
                  </a:txBody>
                  <a:tcPr/>
                </a:tc>
                <a:tc>
                  <a:txBody>
                    <a:bodyPr/>
                    <a:lstStyle/>
                    <a:p>
                      <a:r>
                        <a:rPr lang="en-US" sz="1200" dirty="0"/>
                        <a:t>4500</a:t>
                      </a:r>
                    </a:p>
                  </a:txBody>
                  <a:tcPr/>
                </a:tc>
                <a:tc>
                  <a:txBody>
                    <a:bodyPr/>
                    <a:lstStyle/>
                    <a:p>
                      <a:r>
                        <a:rPr lang="en-US" sz="1200" dirty="0"/>
                        <a:t>49.5</a:t>
                      </a:r>
                    </a:p>
                  </a:txBody>
                  <a:tcPr/>
                </a:tc>
                <a:tc>
                  <a:txBody>
                    <a:bodyPr/>
                    <a:lstStyle/>
                    <a:p>
                      <a:r>
                        <a:rPr lang="en-US" sz="1200" dirty="0"/>
                        <a:t>3.50</a:t>
                      </a:r>
                    </a:p>
                  </a:txBody>
                  <a:tcPr/>
                </a:tc>
                <a:tc>
                  <a:txBody>
                    <a:bodyPr/>
                    <a:lstStyle/>
                    <a:p>
                      <a:r>
                        <a:rPr lang="en-US" sz="1200" dirty="0"/>
                        <a:t>At least 13</a:t>
                      </a:r>
                    </a:p>
                  </a:txBody>
                  <a:tcPr/>
                </a:tc>
                <a:tc>
                  <a:txBody>
                    <a:bodyPr/>
                    <a:lstStyle/>
                    <a:p>
                      <a:r>
                        <a:rPr lang="en-US" sz="1200" dirty="0"/>
                        <a:t>~60190</a:t>
                      </a:r>
                    </a:p>
                  </a:txBody>
                  <a:tcPr/>
                </a:tc>
                <a:extLst>
                  <a:ext uri="{0D108BD9-81ED-4DB2-BD59-A6C34878D82A}">
                    <a16:rowId xmlns:a16="http://schemas.microsoft.com/office/drawing/2014/main" val="10008"/>
                  </a:ext>
                </a:extLst>
              </a:tr>
              <a:tr h="401237">
                <a:tc>
                  <a:txBody>
                    <a:bodyPr/>
                    <a:lstStyle/>
                    <a:p>
                      <a:r>
                        <a:rPr lang="en-US" sz="1200" dirty="0"/>
                        <a:t>Pluto</a:t>
                      </a:r>
                    </a:p>
                  </a:txBody>
                  <a:tcPr/>
                </a:tc>
                <a:tc>
                  <a:txBody>
                    <a:bodyPr/>
                    <a:lstStyle/>
                    <a:p>
                      <a:r>
                        <a:rPr lang="en-US" sz="1200" dirty="0"/>
                        <a:t>.002</a:t>
                      </a:r>
                    </a:p>
                  </a:txBody>
                  <a:tcPr/>
                </a:tc>
                <a:tc>
                  <a:txBody>
                    <a:bodyPr/>
                    <a:lstStyle/>
                    <a:p>
                      <a:r>
                        <a:rPr lang="en-US" sz="1200" dirty="0"/>
                        <a:t>0.13</a:t>
                      </a:r>
                    </a:p>
                  </a:txBody>
                  <a:tcPr/>
                </a:tc>
                <a:tc>
                  <a:txBody>
                    <a:bodyPr/>
                    <a:lstStyle/>
                    <a:p>
                      <a:r>
                        <a:rPr lang="en-US" sz="1200" dirty="0"/>
                        <a:t>39.47</a:t>
                      </a:r>
                    </a:p>
                  </a:txBody>
                  <a:tcPr/>
                </a:tc>
                <a:tc>
                  <a:txBody>
                    <a:bodyPr/>
                    <a:lstStyle/>
                    <a:p>
                      <a:r>
                        <a:rPr lang="en-US" sz="1200" dirty="0"/>
                        <a:t>5920</a:t>
                      </a:r>
                    </a:p>
                  </a:txBody>
                  <a:tcPr/>
                </a:tc>
                <a:tc>
                  <a:txBody>
                    <a:bodyPr/>
                    <a:lstStyle/>
                    <a:p>
                      <a:r>
                        <a:rPr lang="en-US" sz="1200" dirty="0"/>
                        <a:t>2.3</a:t>
                      </a:r>
                    </a:p>
                  </a:txBody>
                  <a:tcPr/>
                </a:tc>
                <a:tc>
                  <a:txBody>
                    <a:bodyPr/>
                    <a:lstStyle/>
                    <a:p>
                      <a:r>
                        <a:rPr lang="en-US" sz="1200" dirty="0"/>
                        <a:t>.18</a:t>
                      </a:r>
                    </a:p>
                  </a:txBody>
                  <a:tcPr/>
                </a:tc>
                <a:tc>
                  <a:txBody>
                    <a:bodyPr/>
                    <a:lstStyle/>
                    <a:p>
                      <a:r>
                        <a:rPr lang="en-US" sz="1200" dirty="0"/>
                        <a:t>3</a:t>
                      </a:r>
                    </a:p>
                  </a:txBody>
                  <a:tcPr/>
                </a:tc>
                <a:tc>
                  <a:txBody>
                    <a:bodyPr/>
                    <a:lstStyle/>
                    <a:p>
                      <a:r>
                        <a:rPr lang="en-US" sz="1200" dirty="0"/>
                        <a:t>~90613</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7352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40196" y="224852"/>
            <a:ext cx="10515600" cy="816964"/>
          </a:xfrm>
          <a:solidFill>
            <a:schemeClr val="accent1">
              <a:lumMod val="20000"/>
              <a:lumOff val="80000"/>
            </a:schemeClr>
          </a:solidFill>
        </p:spPr>
        <p:txBody>
          <a:bodyPr/>
          <a:lstStyle/>
          <a:p>
            <a:pPr eaLnBrk="1" hangingPunct="1"/>
            <a:r>
              <a:rPr lang="en-US" altLang="en-US" dirty="0"/>
              <a:t>Moons</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90" y="1192998"/>
            <a:ext cx="8611849" cy="566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44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solidFill>
            <a:schemeClr val="accent1">
              <a:lumMod val="20000"/>
              <a:lumOff val="80000"/>
            </a:schemeClr>
          </a:solidFill>
        </p:spPr>
        <p:txBody>
          <a:bodyPr/>
          <a:lstStyle/>
          <a:p>
            <a:r>
              <a:rPr lang="en-US" altLang="en-US" dirty="0"/>
              <a:t>Beyond Our Solar System</a:t>
            </a:r>
          </a:p>
        </p:txBody>
      </p:sp>
      <p:sp>
        <p:nvSpPr>
          <p:cNvPr id="20483" name="Content Placeholder 2"/>
          <p:cNvSpPr>
            <a:spLocks noGrp="1"/>
          </p:cNvSpPr>
          <p:nvPr>
            <p:ph idx="1"/>
          </p:nvPr>
        </p:nvSpPr>
        <p:spPr/>
        <p:txBody>
          <a:bodyPr/>
          <a:lstStyle/>
          <a:p>
            <a:r>
              <a:rPr lang="en-US" altLang="en-US" dirty="0"/>
              <a:t>Stellar Cluster (aka globular cluster)</a:t>
            </a:r>
          </a:p>
          <a:p>
            <a:pPr lvl="1"/>
            <a:r>
              <a:rPr lang="en-US" altLang="en-US" dirty="0"/>
              <a:t>A group of stars that are physically close to each other in space</a:t>
            </a:r>
          </a:p>
          <a:p>
            <a:pPr lvl="1"/>
            <a:r>
              <a:rPr lang="en-US" altLang="en-US" dirty="0"/>
              <a:t>These are created by the collapse of the same gas cloud</a:t>
            </a:r>
          </a:p>
          <a:p>
            <a:pPr lvl="1"/>
            <a:r>
              <a:rPr lang="en-US" altLang="en-US" dirty="0"/>
              <a:t>The stars are held close by gravitational attraction</a:t>
            </a:r>
          </a:p>
          <a:p>
            <a:pPr lvl="1"/>
            <a:r>
              <a:rPr lang="en-US" altLang="en-US" dirty="0"/>
              <a:t>Can contain thousands or possibly millions of stars</a:t>
            </a:r>
          </a:p>
          <a:p>
            <a:pPr lvl="1"/>
            <a:endParaRPr lang="en-US" altLang="en-US" dirty="0"/>
          </a:p>
        </p:txBody>
      </p:sp>
    </p:spTree>
    <p:extLst>
      <p:ext uri="{BB962C8B-B14F-4D97-AF65-F5344CB8AC3E}">
        <p14:creationId xmlns:p14="http://schemas.microsoft.com/office/powerpoint/2010/main" val="9438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Stellar Quantities</a:t>
            </a:r>
            <a:endParaRPr lang="en-US" dirty="0"/>
          </a:p>
        </p:txBody>
      </p:sp>
      <p:sp>
        <p:nvSpPr>
          <p:cNvPr id="3" name="Content Placeholder 2"/>
          <p:cNvSpPr>
            <a:spLocks noGrp="1"/>
          </p:cNvSpPr>
          <p:nvPr>
            <p:ph idx="1"/>
          </p:nvPr>
        </p:nvSpPr>
        <p:spPr/>
        <p:txBody>
          <a:bodyPr/>
          <a:lstStyle/>
          <a:p>
            <a:pPr marL="0" indent="0">
              <a:buNone/>
            </a:pPr>
            <a:r>
              <a:rPr lang="en-US" b="1" dirty="0"/>
              <a:t>Understandings:</a:t>
            </a:r>
            <a:endParaRPr lang="en-US" dirty="0"/>
          </a:p>
          <a:p>
            <a:pPr lvl="0"/>
            <a:r>
              <a:rPr lang="en-US" dirty="0"/>
              <a:t>Objects in the universe</a:t>
            </a:r>
          </a:p>
          <a:p>
            <a:pPr lvl="0"/>
            <a:r>
              <a:rPr lang="en-US" dirty="0"/>
              <a:t>The nature of stars</a:t>
            </a:r>
          </a:p>
          <a:p>
            <a:pPr lvl="0"/>
            <a:r>
              <a:rPr lang="en-US" dirty="0"/>
              <a:t>Astronomical distances</a:t>
            </a:r>
          </a:p>
          <a:p>
            <a:pPr lvl="0"/>
            <a:r>
              <a:rPr lang="en-US" dirty="0"/>
              <a:t>Stellar parallax and its limitations</a:t>
            </a:r>
          </a:p>
          <a:p>
            <a:pPr lvl="0"/>
            <a:r>
              <a:rPr lang="en-US" dirty="0"/>
              <a:t>Luminosity and apparent brightness</a:t>
            </a:r>
          </a:p>
          <a:p>
            <a:endParaRPr lang="en-US" dirty="0"/>
          </a:p>
        </p:txBody>
      </p:sp>
    </p:spTree>
    <p:extLst>
      <p:ext uri="{BB962C8B-B14F-4D97-AF65-F5344CB8AC3E}">
        <p14:creationId xmlns:p14="http://schemas.microsoft.com/office/powerpoint/2010/main" val="283771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solidFill>
            <a:schemeClr val="accent1">
              <a:lumMod val="20000"/>
              <a:lumOff val="80000"/>
            </a:schemeClr>
          </a:solidFill>
        </p:spPr>
        <p:txBody>
          <a:bodyPr/>
          <a:lstStyle/>
          <a:p>
            <a:r>
              <a:rPr lang="en-US" altLang="en-US" dirty="0"/>
              <a:t>Other Stuff in the Universe</a:t>
            </a:r>
          </a:p>
        </p:txBody>
      </p:sp>
      <p:sp>
        <p:nvSpPr>
          <p:cNvPr id="25603" name="Content Placeholder 2"/>
          <p:cNvSpPr>
            <a:spLocks noGrp="1"/>
          </p:cNvSpPr>
          <p:nvPr>
            <p:ph idx="1"/>
          </p:nvPr>
        </p:nvSpPr>
        <p:spPr/>
        <p:txBody>
          <a:bodyPr/>
          <a:lstStyle/>
          <a:p>
            <a:r>
              <a:rPr lang="en-US" altLang="en-US" dirty="0"/>
              <a:t>Galaxies – vast collections of billions of stars</a:t>
            </a:r>
          </a:p>
          <a:p>
            <a:pPr lvl="1"/>
            <a:r>
              <a:rPr lang="en-US" altLang="en-US" dirty="0"/>
              <a:t>The core of most galaxies is thought to be a supermassive black hole</a:t>
            </a:r>
          </a:p>
          <a:p>
            <a:pPr lvl="1"/>
            <a:r>
              <a:rPr lang="en-US" altLang="en-US" dirty="0"/>
              <a:t>A cluster of galaxies can contain thousands of galaxies, though ours contains very few</a:t>
            </a:r>
          </a:p>
          <a:p>
            <a:endParaRPr lang="en-US" altLang="en-US" dirty="0"/>
          </a:p>
          <a:p>
            <a:endParaRPr lang="en-US" altLang="en-US" dirty="0"/>
          </a:p>
          <a:p>
            <a:r>
              <a:rPr lang="en-US" altLang="en-US" dirty="0"/>
              <a:t>Nebulae – large amounts of gas and dust that are thought to be the birthplaces and/or remnants of stars</a:t>
            </a:r>
          </a:p>
        </p:txBody>
      </p:sp>
    </p:spTree>
    <p:extLst>
      <p:ext uri="{BB962C8B-B14F-4D97-AF65-F5344CB8AC3E}">
        <p14:creationId xmlns:p14="http://schemas.microsoft.com/office/powerpoint/2010/main" val="95347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solidFill>
            <a:schemeClr val="accent1">
              <a:lumMod val="20000"/>
              <a:lumOff val="80000"/>
            </a:schemeClr>
          </a:solidFill>
        </p:spPr>
        <p:txBody>
          <a:bodyPr/>
          <a:lstStyle/>
          <a:p>
            <a:r>
              <a:rPr lang="en-US" altLang="en-US" dirty="0"/>
              <a:t>Did you know…</a:t>
            </a:r>
          </a:p>
        </p:txBody>
      </p:sp>
      <p:sp>
        <p:nvSpPr>
          <p:cNvPr id="26627" name="Content Placeholder 2"/>
          <p:cNvSpPr>
            <a:spLocks noGrp="1"/>
          </p:cNvSpPr>
          <p:nvPr>
            <p:ph idx="1"/>
          </p:nvPr>
        </p:nvSpPr>
        <p:spPr/>
        <p:txBody>
          <a:bodyPr/>
          <a:lstStyle/>
          <a:p>
            <a:r>
              <a:rPr lang="en-US" altLang="en-US" dirty="0"/>
              <a:t>The only object that naturally orbits the Earth is our single moon… despite the way things look in the sky?</a:t>
            </a:r>
          </a:p>
          <a:p>
            <a:endParaRPr lang="en-US" altLang="en-US" dirty="0"/>
          </a:p>
          <a:p>
            <a:r>
              <a:rPr lang="en-US" altLang="en-US" dirty="0"/>
              <a:t>Indeed, the Sun appears to orbit us because the Earth rotates</a:t>
            </a:r>
          </a:p>
          <a:p>
            <a:endParaRPr lang="en-US" altLang="en-US" dirty="0"/>
          </a:p>
          <a:p>
            <a:r>
              <a:rPr lang="en-US" altLang="en-US" dirty="0"/>
              <a:t>This is also why the stars in the night sky seem to move</a:t>
            </a:r>
          </a:p>
        </p:txBody>
      </p:sp>
    </p:spTree>
    <p:extLst>
      <p:ext uri="{BB962C8B-B14F-4D97-AF65-F5344CB8AC3E}">
        <p14:creationId xmlns:p14="http://schemas.microsoft.com/office/powerpoint/2010/main" val="33037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45127" y="365760"/>
            <a:ext cx="10515600" cy="1058306"/>
          </a:xfrm>
          <a:solidFill>
            <a:schemeClr val="accent1">
              <a:lumMod val="20000"/>
              <a:lumOff val="80000"/>
            </a:schemeClr>
          </a:solidFill>
        </p:spPr>
        <p:txBody>
          <a:bodyPr/>
          <a:lstStyle/>
          <a:p>
            <a:r>
              <a:rPr lang="en-US" altLang="en-US" dirty="0"/>
              <a:t>Time Lapse!</a:t>
            </a:r>
          </a:p>
        </p:txBody>
      </p:sp>
      <p:sp>
        <p:nvSpPr>
          <p:cNvPr id="27651" name="Content Placeholder 2"/>
          <p:cNvSpPr>
            <a:spLocks noGrp="1"/>
          </p:cNvSpPr>
          <p:nvPr>
            <p:ph idx="1"/>
          </p:nvPr>
        </p:nvSpPr>
        <p:spPr/>
        <p:txBody>
          <a:bodyPr/>
          <a:lstStyle/>
          <a:p>
            <a:endParaRPr lang="en-US" altLang="en-US"/>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1"/>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24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solidFill>
            <a:schemeClr val="accent1">
              <a:lumMod val="20000"/>
              <a:lumOff val="80000"/>
            </a:schemeClr>
          </a:solidFill>
        </p:spPr>
        <p:txBody>
          <a:bodyPr/>
          <a:lstStyle/>
          <a:p>
            <a:r>
              <a:rPr lang="en-US" altLang="en-US" dirty="0"/>
              <a:t>Stuff We See</a:t>
            </a:r>
          </a:p>
        </p:txBody>
      </p:sp>
      <p:sp>
        <p:nvSpPr>
          <p:cNvPr id="28675" name="Content Placeholder 2"/>
          <p:cNvSpPr>
            <a:spLocks noGrp="1"/>
          </p:cNvSpPr>
          <p:nvPr>
            <p:ph idx="1"/>
          </p:nvPr>
        </p:nvSpPr>
        <p:spPr/>
        <p:txBody>
          <a:bodyPr/>
          <a:lstStyle/>
          <a:p>
            <a:r>
              <a:rPr lang="en-US" altLang="en-US" dirty="0"/>
              <a:t>The length of the “day” changes based on our axial tilt and position relative to the Sun</a:t>
            </a:r>
          </a:p>
          <a:p>
            <a:endParaRPr lang="en-US" altLang="en-US" dirty="0"/>
          </a:p>
          <a:p>
            <a:r>
              <a:rPr lang="en-US" altLang="en-US" dirty="0"/>
              <a:t>Certain “planets” seem to move relative to the fixed stars behind them.  Some even experience “retrograde motion” because they orbit the sun as we do but at a different rate.</a:t>
            </a:r>
          </a:p>
          <a:p>
            <a:endParaRPr lang="en-US" altLang="en-US" dirty="0"/>
          </a:p>
          <a:p>
            <a:r>
              <a:rPr lang="en-US" altLang="en-US" dirty="0"/>
              <a:t>The moon, Venus, and Mercury all experience phases because of their position relative to the Sun and to Earth</a:t>
            </a:r>
          </a:p>
        </p:txBody>
      </p:sp>
    </p:spTree>
    <p:extLst>
      <p:ext uri="{BB962C8B-B14F-4D97-AF65-F5344CB8AC3E}">
        <p14:creationId xmlns:p14="http://schemas.microsoft.com/office/powerpoint/2010/main" val="83091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solidFill>
            <a:schemeClr val="accent1">
              <a:lumMod val="20000"/>
              <a:lumOff val="80000"/>
            </a:schemeClr>
          </a:solidFill>
        </p:spPr>
        <p:txBody>
          <a:bodyPr/>
          <a:lstStyle/>
          <a:p>
            <a:r>
              <a:rPr lang="en-US" altLang="en-US" dirty="0"/>
              <a:t>The Light Year (</a:t>
            </a:r>
            <a:r>
              <a:rPr lang="en-US" altLang="en-US" dirty="0" err="1"/>
              <a:t>ly</a:t>
            </a:r>
            <a:r>
              <a:rPr lang="en-US" altLang="en-US" dirty="0"/>
              <a:t>)</a:t>
            </a:r>
          </a:p>
        </p:txBody>
      </p:sp>
      <p:sp>
        <p:nvSpPr>
          <p:cNvPr id="23555" name="Content Placeholder 2"/>
          <p:cNvSpPr>
            <a:spLocks noGrp="1"/>
          </p:cNvSpPr>
          <p:nvPr>
            <p:ph idx="1"/>
          </p:nvPr>
        </p:nvSpPr>
        <p:spPr/>
        <p:txBody>
          <a:bodyPr/>
          <a:lstStyle/>
          <a:p>
            <a:r>
              <a:rPr lang="en-US" altLang="en-US" dirty="0"/>
              <a:t>A measure of distance, not of time</a:t>
            </a:r>
          </a:p>
          <a:p>
            <a:endParaRPr lang="en-US" altLang="en-US" dirty="0"/>
          </a:p>
          <a:p>
            <a:r>
              <a:rPr lang="en-US" altLang="en-US" dirty="0"/>
              <a:t>Defined as the distance that light travels in one year (~3.2 x 10</a:t>
            </a:r>
            <a:r>
              <a:rPr lang="en-US" altLang="en-US" baseline="30000" dirty="0"/>
              <a:t>7</a:t>
            </a:r>
            <a:r>
              <a:rPr lang="en-US" altLang="en-US" dirty="0"/>
              <a:t> seconds) at a speed of ~3.0 x 10</a:t>
            </a:r>
            <a:r>
              <a:rPr lang="en-US" altLang="en-US" baseline="30000" dirty="0"/>
              <a:t>8</a:t>
            </a:r>
            <a:r>
              <a:rPr lang="en-US" altLang="en-US" dirty="0"/>
              <a:t> m/s</a:t>
            </a:r>
          </a:p>
          <a:p>
            <a:endParaRPr lang="en-US" altLang="en-US" dirty="0"/>
          </a:p>
          <a:p>
            <a:r>
              <a:rPr lang="en-US" altLang="en-US" dirty="0"/>
              <a:t>This translates to about 9.46 x 10</a:t>
            </a:r>
            <a:r>
              <a:rPr lang="en-US" altLang="en-US" baseline="30000" dirty="0"/>
              <a:t>15</a:t>
            </a:r>
            <a:r>
              <a:rPr lang="en-US" altLang="en-US" dirty="0"/>
              <a:t>m</a:t>
            </a:r>
          </a:p>
          <a:p>
            <a:endParaRPr lang="en-US" altLang="en-US" dirty="0"/>
          </a:p>
          <a:p>
            <a:r>
              <a:rPr lang="en-US" altLang="en-US" dirty="0"/>
              <a:t>This is the unit that is most often used when dealing with interstellar distances</a:t>
            </a:r>
          </a:p>
        </p:txBody>
      </p:sp>
    </p:spTree>
    <p:extLst>
      <p:ext uri="{BB962C8B-B14F-4D97-AF65-F5344CB8AC3E}">
        <p14:creationId xmlns:p14="http://schemas.microsoft.com/office/powerpoint/2010/main" val="390133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solidFill>
            <a:schemeClr val="accent1">
              <a:lumMod val="20000"/>
              <a:lumOff val="80000"/>
            </a:schemeClr>
          </a:solidFill>
        </p:spPr>
        <p:txBody>
          <a:bodyPr/>
          <a:lstStyle/>
          <a:p>
            <a:r>
              <a:rPr lang="en-US" altLang="en-US" dirty="0"/>
              <a:t>Wow, that’s far…</a:t>
            </a:r>
          </a:p>
        </p:txBody>
      </p:sp>
      <p:sp>
        <p:nvSpPr>
          <p:cNvPr id="24579" name="Content Placeholder 2"/>
          <p:cNvSpPr>
            <a:spLocks noGrp="1"/>
          </p:cNvSpPr>
          <p:nvPr>
            <p:ph idx="1"/>
          </p:nvPr>
        </p:nvSpPr>
        <p:spPr>
          <a:xfrm>
            <a:off x="845127" y="1828800"/>
            <a:ext cx="10515600" cy="4946754"/>
          </a:xfrm>
        </p:spPr>
        <p:txBody>
          <a:bodyPr>
            <a:noAutofit/>
          </a:bodyPr>
          <a:lstStyle/>
          <a:p>
            <a:r>
              <a:rPr lang="en-US" altLang="en-US" sz="2400" dirty="0"/>
              <a:t>Light takes only 328 minutes (.0006 </a:t>
            </a:r>
            <a:r>
              <a:rPr lang="en-US" altLang="en-US" sz="2400" dirty="0" err="1"/>
              <a:t>ly</a:t>
            </a:r>
            <a:r>
              <a:rPr lang="en-US" altLang="en-US" sz="2400" dirty="0"/>
              <a:t>) to reach the Kuiper Belt area from the Sun</a:t>
            </a:r>
          </a:p>
          <a:p>
            <a:endParaRPr lang="en-US" altLang="en-US" sz="2000" dirty="0"/>
          </a:p>
          <a:p>
            <a:r>
              <a:rPr lang="en-US" altLang="en-US" sz="2400" dirty="0"/>
              <a:t>Light takes 4.2 </a:t>
            </a:r>
            <a:r>
              <a:rPr lang="en-US" altLang="en-US" sz="2400" dirty="0" err="1"/>
              <a:t>ly</a:t>
            </a:r>
            <a:r>
              <a:rPr lang="en-US" altLang="en-US" sz="2400" dirty="0"/>
              <a:t> to reach the closest star to our Sun</a:t>
            </a:r>
          </a:p>
          <a:p>
            <a:endParaRPr lang="en-US" altLang="en-US" sz="2000" dirty="0"/>
          </a:p>
          <a:p>
            <a:r>
              <a:rPr lang="en-US" altLang="en-US" sz="2400" dirty="0"/>
              <a:t>Generally, the separation between stars in our galaxy is on the order of 10</a:t>
            </a:r>
            <a:r>
              <a:rPr lang="en-US" altLang="en-US" sz="2400" baseline="30000" dirty="0"/>
              <a:t>17</a:t>
            </a:r>
            <a:r>
              <a:rPr lang="en-US" altLang="en-US" sz="2400" dirty="0"/>
              <a:t>m</a:t>
            </a:r>
          </a:p>
          <a:p>
            <a:endParaRPr lang="en-US" altLang="en-US" sz="2000" dirty="0"/>
          </a:p>
          <a:p>
            <a:r>
              <a:rPr lang="en-US" altLang="en-US" sz="2400" dirty="0"/>
              <a:t>The separation between galaxies in a cluster is on the order of 10</a:t>
            </a:r>
            <a:r>
              <a:rPr lang="en-US" altLang="en-US" sz="2400" baseline="30000" dirty="0"/>
              <a:t>23</a:t>
            </a:r>
            <a:r>
              <a:rPr lang="en-US" altLang="en-US" sz="2400" dirty="0"/>
              <a:t>m</a:t>
            </a:r>
          </a:p>
          <a:p>
            <a:endParaRPr lang="en-US" altLang="en-US" sz="2000" dirty="0"/>
          </a:p>
          <a:p>
            <a:r>
              <a:rPr lang="en-US" altLang="en-US" sz="2400" dirty="0"/>
              <a:t>The separation between clusters is on the order of 10</a:t>
            </a:r>
            <a:r>
              <a:rPr lang="en-US" altLang="en-US" sz="2400" baseline="30000" dirty="0"/>
              <a:t>24</a:t>
            </a:r>
            <a:r>
              <a:rPr lang="en-US" altLang="en-US" sz="2400" dirty="0"/>
              <a:t>m</a:t>
            </a:r>
          </a:p>
          <a:p>
            <a:endParaRPr lang="en-US" altLang="en-US" sz="2000" dirty="0"/>
          </a:p>
          <a:p>
            <a:r>
              <a:rPr lang="en-US" altLang="en-US" sz="2400" dirty="0"/>
              <a:t>Despite only changing the exponent by a small number it is important to note that this translates to a huge increase in distance!</a:t>
            </a:r>
          </a:p>
        </p:txBody>
      </p:sp>
    </p:spTree>
    <p:extLst>
      <p:ext uri="{BB962C8B-B14F-4D97-AF65-F5344CB8AC3E}">
        <p14:creationId xmlns:p14="http://schemas.microsoft.com/office/powerpoint/2010/main" val="1781253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96452"/>
            <a:ext cx="9144000" cy="52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p:txBody>
          <a:bodyPr/>
          <a:lstStyle/>
          <a:p>
            <a:pPr eaLnBrk="1" hangingPunct="1"/>
            <a:r>
              <a:rPr lang="en-US" altLang="en-US" sz="3600"/>
              <a:t>It’s the ship that made the Kessel Run in less than 12 parsecs</a:t>
            </a:r>
          </a:p>
        </p:txBody>
      </p:sp>
    </p:spTree>
    <p:extLst>
      <p:ext uri="{BB962C8B-B14F-4D97-AF65-F5344CB8AC3E}">
        <p14:creationId xmlns:p14="http://schemas.microsoft.com/office/powerpoint/2010/main" val="10553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41751" y="428482"/>
            <a:ext cx="8229600" cy="1143000"/>
          </a:xfrm>
          <a:solidFill>
            <a:schemeClr val="accent1">
              <a:lumMod val="20000"/>
              <a:lumOff val="80000"/>
            </a:schemeClr>
          </a:solidFill>
        </p:spPr>
        <p:txBody>
          <a:bodyPr/>
          <a:lstStyle/>
          <a:p>
            <a:pPr eaLnBrk="1" hangingPunct="1"/>
            <a:r>
              <a:rPr lang="en-US" altLang="en-US" dirty="0"/>
              <a:t>What is a Parsec? (pc)</a:t>
            </a:r>
          </a:p>
        </p:txBody>
      </p:sp>
      <p:sp>
        <p:nvSpPr>
          <p:cNvPr id="8195" name="Content Placeholder 2"/>
          <p:cNvSpPr>
            <a:spLocks noGrp="1"/>
          </p:cNvSpPr>
          <p:nvPr>
            <p:ph idx="1"/>
          </p:nvPr>
        </p:nvSpPr>
        <p:spPr>
          <a:xfrm>
            <a:off x="4590738" y="1571482"/>
            <a:ext cx="6324600" cy="4983163"/>
          </a:xfrm>
        </p:spPr>
        <p:txBody>
          <a:bodyPr/>
          <a:lstStyle/>
          <a:p>
            <a:pPr eaLnBrk="1" hangingPunct="1"/>
            <a:r>
              <a:rPr lang="en-US" altLang="en-US" sz="2400" dirty="0"/>
              <a:t>A unit of distance that we use for determining the distance of stars</a:t>
            </a:r>
          </a:p>
          <a:p>
            <a:pPr eaLnBrk="1" hangingPunct="1"/>
            <a:r>
              <a:rPr lang="en-US" altLang="en-US" sz="2400" dirty="0"/>
              <a:t>It is calculated using the diagram here</a:t>
            </a:r>
          </a:p>
          <a:p>
            <a:pPr eaLnBrk="1" hangingPunct="1"/>
            <a:r>
              <a:rPr lang="en-US" altLang="en-US" sz="2400" dirty="0"/>
              <a:t>It is defined as the length of the adjacent side of an imaginary right triangle in space. </a:t>
            </a:r>
          </a:p>
          <a:p>
            <a:pPr eaLnBrk="1" hangingPunct="1"/>
            <a:r>
              <a:rPr lang="en-US" altLang="en-US" sz="2400" dirty="0"/>
              <a:t>The two dimensions that specify this triangle are the parallax angle (defined as 1 </a:t>
            </a:r>
            <a:r>
              <a:rPr lang="en-US" altLang="en-US" sz="2400" dirty="0" err="1"/>
              <a:t>arcsecond</a:t>
            </a:r>
            <a:r>
              <a:rPr lang="en-US" altLang="en-US" sz="2400" dirty="0"/>
              <a:t>) and the opposite side (which is defined as 1 astronomical unit (AU), the distance from the Earth to the Sun). </a:t>
            </a:r>
          </a:p>
          <a:p>
            <a:pPr eaLnBrk="1" hangingPunct="1"/>
            <a:r>
              <a:rPr lang="en-US" altLang="en-US" sz="2400" dirty="0"/>
              <a:t>Given these two measurements, along with the rules of trigonometry, the length of the adjacent side (the parsec) can be found.</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44" y="2418414"/>
            <a:ext cx="2819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05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accent1">
              <a:lumMod val="20000"/>
              <a:lumOff val="80000"/>
            </a:schemeClr>
          </a:solidFill>
        </p:spPr>
        <p:txBody>
          <a:bodyPr/>
          <a:lstStyle/>
          <a:p>
            <a:r>
              <a:rPr lang="en-US" altLang="en-US" dirty="0"/>
              <a:t>Parsec and Friends</a:t>
            </a:r>
          </a:p>
        </p:txBody>
      </p:sp>
      <p:graphicFrame>
        <p:nvGraphicFramePr>
          <p:cNvPr id="9247" name="Group 31"/>
          <p:cNvGraphicFramePr>
            <a:graphicFrameLocks noGrp="1"/>
          </p:cNvGraphicFramePr>
          <p:nvPr>
            <p:ph idx="1"/>
            <p:extLst>
              <p:ext uri="{D42A27DB-BD31-4B8C-83A1-F6EECF244321}">
                <p14:modId xmlns:p14="http://schemas.microsoft.com/office/powerpoint/2010/main" val="3753222350"/>
              </p:ext>
            </p:extLst>
          </p:nvPr>
        </p:nvGraphicFramePr>
        <p:xfrm>
          <a:off x="954372" y="1855034"/>
          <a:ext cx="4816840" cy="4058586"/>
        </p:xfrm>
        <a:graphic>
          <a:graphicData uri="http://schemas.openxmlformats.org/drawingml/2006/table">
            <a:tbl>
              <a:tblPr/>
              <a:tblGrid>
                <a:gridCol w="2408420">
                  <a:extLst>
                    <a:ext uri="{9D8B030D-6E8A-4147-A177-3AD203B41FA5}">
                      <a16:colId xmlns:a16="http://schemas.microsoft.com/office/drawing/2014/main" val="20000"/>
                    </a:ext>
                  </a:extLst>
                </a:gridCol>
                <a:gridCol w="2408420">
                  <a:extLst>
                    <a:ext uri="{9D8B030D-6E8A-4147-A177-3AD203B41FA5}">
                      <a16:colId xmlns:a16="http://schemas.microsoft.com/office/drawing/2014/main" val="20001"/>
                    </a:ext>
                  </a:extLst>
                </a:gridCol>
              </a:tblGrid>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panose="020B0604020202020204" pitchFamily="34" charset="0"/>
                        </a:rPr>
                        <a:t>Equals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1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1.46 x 10</a:t>
                      </a:r>
                      <a:r>
                        <a:rPr kumimoji="0" lang="en-US" altLang="en-US" sz="1800" b="0" i="0" u="none" strike="noStrike" cap="none" normalizeH="0" baseline="30000">
                          <a:ln>
                            <a:noFill/>
                          </a:ln>
                          <a:solidFill>
                            <a:srgbClr val="336699"/>
                          </a:solidFill>
                          <a:effectLst/>
                          <a:latin typeface="Arial" panose="020B0604020202020204" pitchFamily="34" charset="0"/>
                        </a:rPr>
                        <a:t>11</a:t>
                      </a:r>
                      <a:r>
                        <a:rPr kumimoji="0" lang="en-US" altLang="en-US" sz="1800" b="0" i="0" u="none" strike="noStrike" cap="none" normalizeH="0" baseline="0">
                          <a:ln>
                            <a:noFill/>
                          </a:ln>
                          <a:solidFill>
                            <a:srgbClr val="336699"/>
                          </a:solidFill>
                          <a:effectLst/>
                          <a:latin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extLst>
                  <a:ext uri="{0D108BD9-81ED-4DB2-BD59-A6C34878D82A}">
                    <a16:rowId xmlns:a16="http://schemas.microsoft.com/office/drawing/2014/main" val="10001"/>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1 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6699"/>
                          </a:solidFill>
                          <a:effectLst/>
                          <a:latin typeface="Arial" panose="020B0604020202020204" pitchFamily="34" charset="0"/>
                        </a:rPr>
                        <a:t>9.46 x 10</a:t>
                      </a:r>
                      <a:r>
                        <a:rPr kumimoji="0" lang="en-US" altLang="en-US" sz="1800" b="0" i="0" u="none" strike="noStrike" cap="none" normalizeH="0" baseline="30000" dirty="0">
                          <a:ln>
                            <a:noFill/>
                          </a:ln>
                          <a:solidFill>
                            <a:srgbClr val="336699"/>
                          </a:solidFill>
                          <a:effectLst/>
                          <a:latin typeface="Arial" panose="020B0604020202020204" pitchFamily="34" charset="0"/>
                        </a:rPr>
                        <a:t>15</a:t>
                      </a:r>
                      <a:r>
                        <a:rPr kumimoji="0" lang="en-US" altLang="en-US" sz="1800" b="0" i="0" u="none" strike="noStrike" cap="none" normalizeH="0" baseline="0" dirty="0">
                          <a:ln>
                            <a:noFill/>
                          </a:ln>
                          <a:solidFill>
                            <a:srgbClr val="336699"/>
                          </a:solidFill>
                          <a:effectLst/>
                          <a:latin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1 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63240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extLst>
                  <a:ext uri="{0D108BD9-81ED-4DB2-BD59-A6C34878D82A}">
                    <a16:rowId xmlns:a16="http://schemas.microsoft.com/office/drawing/2014/main" val="10003"/>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1 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3.086 x 10</a:t>
                      </a:r>
                      <a:r>
                        <a:rPr kumimoji="0" lang="en-US" altLang="en-US" sz="1800" b="0" i="0" u="none" strike="noStrike" cap="none" normalizeH="0" baseline="30000">
                          <a:ln>
                            <a:noFill/>
                          </a:ln>
                          <a:solidFill>
                            <a:srgbClr val="336699"/>
                          </a:solidFill>
                          <a:effectLst/>
                          <a:latin typeface="Arial" panose="020B0604020202020204" pitchFamily="34" charset="0"/>
                        </a:rPr>
                        <a:t>16</a:t>
                      </a:r>
                      <a:r>
                        <a:rPr kumimoji="0" lang="en-US" altLang="en-US" sz="1800" b="0" i="0" u="none" strike="noStrike" cap="none" normalizeH="0" baseline="0">
                          <a:ln>
                            <a:noFill/>
                          </a:ln>
                          <a:solidFill>
                            <a:srgbClr val="336699"/>
                          </a:solidFill>
                          <a:effectLst/>
                          <a:latin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1pc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3.26 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extLst>
                  <a:ext uri="{0D108BD9-81ED-4DB2-BD59-A6C34878D82A}">
                    <a16:rowId xmlns:a16="http://schemas.microsoft.com/office/drawing/2014/main" val="10005"/>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6699"/>
                          </a:solidFill>
                          <a:effectLst/>
                          <a:latin typeface="Arial" panose="020B0604020202020204" pitchFamily="34" charset="0"/>
                        </a:rPr>
                        <a:t>1 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6699"/>
                          </a:solidFill>
                          <a:effectLst/>
                          <a:latin typeface="Arial" panose="020B0604020202020204" pitchFamily="34" charset="0"/>
                        </a:rPr>
                        <a:t>206265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6"/>
                  </a:ext>
                </a:extLst>
              </a:tr>
            </a:tbl>
          </a:graphicData>
        </a:graphic>
      </p:graphicFrame>
      <p:pic>
        <p:nvPicPr>
          <p:cNvPr id="9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570" y="1746354"/>
            <a:ext cx="4445430" cy="511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521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79226" y="134912"/>
            <a:ext cx="8229600" cy="908155"/>
          </a:xfrm>
          <a:solidFill>
            <a:schemeClr val="accent1">
              <a:lumMod val="20000"/>
              <a:lumOff val="80000"/>
            </a:schemeClr>
          </a:solidFill>
        </p:spPr>
        <p:txBody>
          <a:bodyPr/>
          <a:lstStyle/>
          <a:p>
            <a:pPr eaLnBrk="1" hangingPunct="1"/>
            <a:r>
              <a:rPr lang="en-US" altLang="en-US" dirty="0"/>
              <a:t>Stellar Parallax</a:t>
            </a:r>
          </a:p>
        </p:txBody>
      </p:sp>
      <p:sp>
        <p:nvSpPr>
          <p:cNvPr id="10243" name="Content Placeholder 2"/>
          <p:cNvSpPr>
            <a:spLocks noGrp="1"/>
          </p:cNvSpPr>
          <p:nvPr>
            <p:ph idx="1"/>
          </p:nvPr>
        </p:nvSpPr>
        <p:spPr>
          <a:xfrm>
            <a:off x="1905000" y="990601"/>
            <a:ext cx="8229600" cy="4525963"/>
          </a:xfrm>
        </p:spPr>
        <p:txBody>
          <a:bodyPr/>
          <a:lstStyle/>
          <a:p>
            <a:pPr eaLnBrk="1" hangingPunct="1"/>
            <a:r>
              <a:rPr lang="en-US" altLang="en-US" dirty="0"/>
              <a:t>The apparent shifting of a distant object against a stationary background when viewed from two different perspectives</a:t>
            </a:r>
          </a:p>
          <a:p>
            <a:pPr eaLnBrk="1" hangingPunct="1"/>
            <a:r>
              <a:rPr lang="en-US" altLang="en-US" dirty="0"/>
              <a:t>Think about looking out of a window with a plant on the sill.  As you walk past the window the object will appear to move relative to the background outside.  </a:t>
            </a:r>
          </a:p>
        </p:txBody>
      </p:sp>
      <p:pic>
        <p:nvPicPr>
          <p:cNvPr id="2" name="Picture 2" descr="http://hyperphysics.phy-astr.gsu.edu/hbase/astro/imgast/stelp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162" y="3425252"/>
            <a:ext cx="4597196" cy="34857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62734" y="6507165"/>
            <a:ext cx="4105611" cy="261610"/>
          </a:xfrm>
          <a:prstGeom prst="rect">
            <a:avLst/>
          </a:prstGeom>
          <a:noFill/>
        </p:spPr>
        <p:txBody>
          <a:bodyPr wrap="none" rtlCol="0">
            <a:spAutoFit/>
          </a:bodyPr>
          <a:lstStyle/>
          <a:p>
            <a:r>
              <a:rPr lang="en-US" sz="1100" dirty="0"/>
              <a:t>http://hyperphysics.phy-astr.gsu.edu/hbase/astro/imgast/stelpar.gif</a:t>
            </a:r>
          </a:p>
        </p:txBody>
      </p:sp>
    </p:spTree>
    <p:extLst>
      <p:ext uri="{BB962C8B-B14F-4D97-AF65-F5344CB8AC3E}">
        <p14:creationId xmlns:p14="http://schemas.microsoft.com/office/powerpoint/2010/main" val="417382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Stellar Quantities</a:t>
            </a:r>
            <a:endParaRPr lang="en-US" dirty="0"/>
          </a:p>
        </p:txBody>
      </p:sp>
      <p:sp>
        <p:nvSpPr>
          <p:cNvPr id="3" name="Content Placeholder 2"/>
          <p:cNvSpPr>
            <a:spLocks noGrp="1"/>
          </p:cNvSpPr>
          <p:nvPr>
            <p:ph idx="1"/>
          </p:nvPr>
        </p:nvSpPr>
        <p:spPr/>
        <p:txBody>
          <a:bodyPr/>
          <a:lstStyle/>
          <a:p>
            <a:pPr marL="0" indent="0">
              <a:buNone/>
            </a:pPr>
            <a:r>
              <a:rPr lang="en-US" b="1" dirty="0"/>
              <a:t>Applications and skills:</a:t>
            </a:r>
            <a:endParaRPr lang="en-US" dirty="0"/>
          </a:p>
          <a:p>
            <a:pPr lvl="0"/>
            <a:r>
              <a:rPr lang="en-US" dirty="0"/>
              <a:t>Identifying objects in the universe</a:t>
            </a:r>
          </a:p>
          <a:p>
            <a:pPr lvl="0"/>
            <a:r>
              <a:rPr lang="en-US" dirty="0"/>
              <a:t>Qualitatively describing the equilibrium between pressure and gravitation in stars</a:t>
            </a:r>
          </a:p>
          <a:p>
            <a:pPr lvl="0"/>
            <a:r>
              <a:rPr lang="en-US" dirty="0"/>
              <a:t>Using the astronomical unit (AU), light year (</a:t>
            </a:r>
            <a:r>
              <a:rPr lang="en-US" dirty="0" err="1"/>
              <a:t>ly</a:t>
            </a:r>
            <a:r>
              <a:rPr lang="en-US" dirty="0"/>
              <a:t>) and parsec (pc)</a:t>
            </a:r>
          </a:p>
          <a:p>
            <a:pPr lvl="0"/>
            <a:r>
              <a:rPr lang="en-US" dirty="0"/>
              <a:t>Describing the method to determine distance to stars through stellar parallax</a:t>
            </a:r>
          </a:p>
          <a:p>
            <a:pPr lvl="0"/>
            <a:r>
              <a:rPr lang="en-US" dirty="0"/>
              <a:t>Solving problems involving luminosity, apparent brightness and distance</a:t>
            </a:r>
          </a:p>
          <a:p>
            <a:endParaRPr lang="en-US" dirty="0"/>
          </a:p>
        </p:txBody>
      </p:sp>
    </p:spTree>
    <p:extLst>
      <p:ext uri="{BB962C8B-B14F-4D97-AF65-F5344CB8AC3E}">
        <p14:creationId xmlns:p14="http://schemas.microsoft.com/office/powerpoint/2010/main" val="2289103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accent1">
              <a:lumMod val="20000"/>
              <a:lumOff val="80000"/>
            </a:schemeClr>
          </a:solidFill>
        </p:spPr>
        <p:txBody>
          <a:bodyPr/>
          <a:lstStyle/>
          <a:p>
            <a:r>
              <a:rPr lang="en-US" altLang="en-US" dirty="0"/>
              <a:t>Parallax</a:t>
            </a:r>
          </a:p>
        </p:txBody>
      </p:sp>
      <mc:AlternateContent xmlns:mc="http://schemas.openxmlformats.org/markup-compatibility/2006" xmlns:a14="http://schemas.microsoft.com/office/drawing/2010/main">
        <mc:Choice Requires="a14">
          <p:sp>
            <p:nvSpPr>
              <p:cNvPr id="11267" name="Content Placeholder 2"/>
              <p:cNvSpPr>
                <a:spLocks noGrp="1"/>
              </p:cNvSpPr>
              <p:nvPr>
                <p:ph idx="1"/>
              </p:nvPr>
            </p:nvSpPr>
            <p:spPr/>
            <p:txBody>
              <a:bodyPr/>
              <a:lstStyle/>
              <a:p>
                <a:r>
                  <a:rPr lang="en-US" altLang="en-US" sz="2400" dirty="0" smtClean="0"/>
                  <a:t>The shift is very slight relative to the “fixed” stars behind the observed star but sufficient for distant stars… but not too distant (100pc or less)</a:t>
                </a:r>
              </a:p>
              <a:p>
                <a:endParaRPr lang="en-US" altLang="en-US" sz="2400" dirty="0"/>
              </a:p>
              <a:p>
                <a:r>
                  <a:rPr lang="en-US" altLang="en-US" sz="2400" dirty="0"/>
                  <a:t>Formula: d = </a:t>
                </a:r>
                <a14:m>
                  <m:oMath xmlns:m="http://schemas.openxmlformats.org/officeDocument/2006/math">
                    <m:f>
                      <m:fPr>
                        <m:ctrlPr>
                          <a:rPr lang="en-US" altLang="en-US" sz="2400" i="1" dirty="0" smtClean="0">
                            <a:latin typeface="Cambria Math" panose="02040503050406030204" pitchFamily="18" charset="0"/>
                          </a:rPr>
                        </m:ctrlPr>
                      </m:fPr>
                      <m:num>
                        <m:r>
                          <a:rPr lang="en-US" altLang="en-US" sz="2400" i="1" dirty="0" smtClean="0">
                            <a:latin typeface="Cambria Math" panose="02040503050406030204" pitchFamily="18" charset="0"/>
                          </a:rPr>
                          <m:t>1</m:t>
                        </m:r>
                      </m:num>
                      <m:den>
                        <m:r>
                          <a:rPr lang="en-US" altLang="en-US" sz="2400" i="1" dirty="0" smtClean="0">
                            <a:latin typeface="Cambria Math" panose="02040503050406030204" pitchFamily="18" charset="0"/>
                          </a:rPr>
                          <m:t>𝑝</m:t>
                        </m:r>
                      </m:den>
                    </m:f>
                  </m:oMath>
                </a14:m>
                <a:r>
                  <a:rPr lang="en-US" altLang="en-US" sz="2400" dirty="0"/>
                  <a:t>, where d is the distance to the star and </a:t>
                </a:r>
                <a14:m>
                  <m:oMath xmlns:m="http://schemas.openxmlformats.org/officeDocument/2006/math">
                    <m:r>
                      <a:rPr lang="en-US" altLang="en-US" sz="2400" i="1" dirty="0" smtClean="0">
                        <a:latin typeface="Cambria Math" panose="02040503050406030204" pitchFamily="18" charset="0"/>
                      </a:rPr>
                      <m:t>𝑝</m:t>
                    </m:r>
                  </m:oMath>
                </a14:m>
                <a:r>
                  <a:rPr lang="en-US" altLang="en-US" sz="2400" dirty="0"/>
                  <a:t> is the parallax angle</a:t>
                </a:r>
              </a:p>
            </p:txBody>
          </p:sp>
        </mc:Choice>
        <mc:Fallback xmlns="">
          <p:sp>
            <p:nvSpPr>
              <p:cNvPr id="11267" name="Content Placeholder 2"/>
              <p:cNvSpPr>
                <a:spLocks noGrp="1" noRot="1" noChangeAspect="1" noMove="1" noResize="1" noEditPoints="1" noAdjustHandles="1" noChangeArrowheads="1" noChangeShapeType="1" noTextEdit="1"/>
              </p:cNvSpPr>
              <p:nvPr>
                <p:ph idx="1"/>
              </p:nvPr>
            </p:nvSpPr>
            <p:spPr>
              <a:blipFill>
                <a:blip r:embed="rId2"/>
                <a:stretch>
                  <a:fillRect l="-696" t="-1961"/>
                </a:stretch>
              </a:blipFill>
            </p:spPr>
            <p:txBody>
              <a:bodyPr/>
              <a:lstStyle/>
              <a:p>
                <a:r>
                  <a:rPr lang="en-US">
                    <a:noFill/>
                  </a:rPr>
                  <a:t> </a:t>
                </a:r>
              </a:p>
            </p:txBody>
          </p:sp>
        </mc:Fallback>
      </mc:AlternateContent>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95726"/>
            <a:ext cx="3810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3543300"/>
            <a:ext cx="3314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65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chemeClr val="accent1">
              <a:lumMod val="20000"/>
              <a:lumOff val="80000"/>
            </a:schemeClr>
          </a:solidFill>
        </p:spPr>
        <p:txBody>
          <a:bodyPr/>
          <a:lstStyle/>
          <a:p>
            <a:pPr eaLnBrk="1" hangingPunct="1"/>
            <a:r>
              <a:rPr lang="en-US" altLang="en-US" dirty="0"/>
              <a:t>Limitations of the Parallax method</a:t>
            </a:r>
          </a:p>
        </p:txBody>
      </p:sp>
      <p:sp>
        <p:nvSpPr>
          <p:cNvPr id="12291" name="Content Placeholder 2"/>
          <p:cNvSpPr>
            <a:spLocks noGrp="1"/>
          </p:cNvSpPr>
          <p:nvPr>
            <p:ph idx="1"/>
          </p:nvPr>
        </p:nvSpPr>
        <p:spPr/>
        <p:txBody>
          <a:bodyPr/>
          <a:lstStyle/>
          <a:p>
            <a:pPr eaLnBrk="1" hangingPunct="1"/>
            <a:r>
              <a:rPr lang="en-US" altLang="en-US" dirty="0"/>
              <a:t>Stars that are too far away will not show enough parallax to calculate their distance</a:t>
            </a:r>
          </a:p>
          <a:p>
            <a:pPr eaLnBrk="1" hangingPunct="1"/>
            <a:endParaRPr lang="en-US" altLang="en-US" dirty="0"/>
          </a:p>
          <a:p>
            <a:pPr eaLnBrk="1" hangingPunct="1"/>
            <a:r>
              <a:rPr lang="en-US" altLang="en-US" dirty="0"/>
              <a:t>Viewing stars from a space-based position helps to eliminate some of the error and increase the range, but at some point the error in the system equals or exceeds the angle being measured</a:t>
            </a:r>
          </a:p>
          <a:p>
            <a:pPr eaLnBrk="1" hangingPunct="1"/>
            <a:endParaRPr lang="en-US" altLang="en-US" dirty="0"/>
          </a:p>
          <a:p>
            <a:pPr eaLnBrk="1" hangingPunct="1"/>
            <a:r>
              <a:rPr lang="en-US" altLang="en-US" dirty="0"/>
              <a:t>Beyond that, other methods can be used</a:t>
            </a:r>
          </a:p>
          <a:p>
            <a:pPr eaLnBrk="1" hangingPunct="1"/>
            <a:endParaRPr lang="en-US" altLang="en-US" dirty="0"/>
          </a:p>
        </p:txBody>
      </p:sp>
    </p:spTree>
    <p:extLst>
      <p:ext uri="{BB962C8B-B14F-4D97-AF65-F5344CB8AC3E}">
        <p14:creationId xmlns:p14="http://schemas.microsoft.com/office/powerpoint/2010/main" val="189392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45127" y="365760"/>
            <a:ext cx="10515600" cy="1058306"/>
          </a:xfrm>
          <a:solidFill>
            <a:schemeClr val="accent1">
              <a:lumMod val="20000"/>
              <a:lumOff val="80000"/>
            </a:schemeClr>
          </a:solidFill>
        </p:spPr>
        <p:txBody>
          <a:bodyPr/>
          <a:lstStyle/>
          <a:p>
            <a:pPr eaLnBrk="1" hangingPunct="1"/>
            <a:r>
              <a:rPr lang="en-US" altLang="en-US" dirty="0"/>
              <a:t>Luminosity</a:t>
            </a:r>
          </a:p>
        </p:txBody>
      </p:sp>
      <p:sp>
        <p:nvSpPr>
          <p:cNvPr id="7171" name="Content Placeholder 2"/>
          <p:cNvSpPr>
            <a:spLocks noGrp="1"/>
          </p:cNvSpPr>
          <p:nvPr>
            <p:ph idx="1"/>
          </p:nvPr>
        </p:nvSpPr>
        <p:spPr>
          <a:xfrm>
            <a:off x="845127" y="1424066"/>
            <a:ext cx="10515600" cy="5209081"/>
          </a:xfrm>
        </p:spPr>
        <p:txBody>
          <a:bodyPr/>
          <a:lstStyle/>
          <a:p>
            <a:pPr eaLnBrk="1" hangingPunct="1"/>
            <a:r>
              <a:rPr lang="en-US" altLang="en-US" dirty="0"/>
              <a:t>The energy radiated by a star is emitted uniformly in all directions, just as we would see with a light bulb</a:t>
            </a:r>
          </a:p>
          <a:p>
            <a:pPr eaLnBrk="1" hangingPunct="1"/>
            <a:r>
              <a:rPr lang="en-US" altLang="en-US" dirty="0"/>
              <a:t>The total energy emitted by the star per unit time (i.e. the power) is called the luminosity of the star, L</a:t>
            </a:r>
          </a:p>
          <a:p>
            <a:pPr eaLnBrk="1" hangingPunct="1"/>
            <a:r>
              <a:rPr lang="en-US" altLang="en-US" dirty="0"/>
              <a:t>Our Sun has a luminosity of 3.90 x 10</a:t>
            </a:r>
            <a:r>
              <a:rPr lang="en-US" altLang="en-US" baseline="30000" dirty="0"/>
              <a:t>26</a:t>
            </a:r>
            <a:r>
              <a:rPr lang="en-US" altLang="en-US" dirty="0"/>
              <a:t>W</a:t>
            </a:r>
          </a:p>
          <a:p>
            <a:pPr eaLnBrk="1" hangingPunct="1"/>
            <a:endParaRPr lang="en-US" altLang="en-US" dirty="0"/>
          </a:p>
          <a:p>
            <a:r>
              <a:rPr lang="en-US" altLang="en-US" dirty="0"/>
              <a:t>We can measure brightness and determine distance to </a:t>
            </a:r>
            <a:r>
              <a:rPr lang="en-US" altLang="en-US"/>
              <a:t>learn </a:t>
            </a:r>
            <a:r>
              <a:rPr lang="en-US" altLang="en-US" smtClean="0"/>
              <a:t>the </a:t>
            </a:r>
            <a:r>
              <a:rPr lang="en-US" altLang="en-US" dirty="0"/>
              <a:t>luminosity of a star. (as you will see)</a:t>
            </a:r>
          </a:p>
          <a:p>
            <a:r>
              <a:rPr lang="en-US" altLang="en-US" dirty="0"/>
              <a:t>L is based on radius of a star and temperature of the star.</a:t>
            </a:r>
          </a:p>
          <a:p>
            <a:pPr lvl="1"/>
            <a:r>
              <a:rPr lang="en-US" altLang="en-US" dirty="0"/>
              <a:t>If r is equal, then higher temp = higher L</a:t>
            </a:r>
          </a:p>
          <a:p>
            <a:pPr lvl="1"/>
            <a:r>
              <a:rPr lang="en-US" altLang="en-US" dirty="0"/>
              <a:t>If temp is equal, then higher r = higher L</a:t>
            </a:r>
          </a:p>
          <a:p>
            <a:pPr eaLnBrk="1" hangingPunct="1"/>
            <a:endParaRPr lang="en-US" altLang="en-US" dirty="0"/>
          </a:p>
        </p:txBody>
      </p:sp>
    </p:spTree>
    <p:extLst>
      <p:ext uri="{BB962C8B-B14F-4D97-AF65-F5344CB8AC3E}">
        <p14:creationId xmlns:p14="http://schemas.microsoft.com/office/powerpoint/2010/main" val="19609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accent1">
              <a:lumMod val="20000"/>
              <a:lumOff val="80000"/>
            </a:schemeClr>
          </a:solidFill>
        </p:spPr>
        <p:txBody>
          <a:bodyPr/>
          <a:lstStyle/>
          <a:p>
            <a:pPr eaLnBrk="1" hangingPunct="1"/>
            <a:r>
              <a:rPr lang="en-US" altLang="en-US" dirty="0"/>
              <a:t>Apparent Brightness</a:t>
            </a:r>
          </a:p>
        </p:txBody>
      </p:sp>
      <p:sp>
        <p:nvSpPr>
          <p:cNvPr id="9219" name="Content Placeholder 2"/>
          <p:cNvSpPr>
            <a:spLocks noGrp="1"/>
          </p:cNvSpPr>
          <p:nvPr>
            <p:ph idx="1"/>
          </p:nvPr>
        </p:nvSpPr>
        <p:spPr/>
        <p:txBody>
          <a:bodyPr/>
          <a:lstStyle/>
          <a:p>
            <a:pPr eaLnBrk="1" hangingPunct="1"/>
            <a:r>
              <a:rPr lang="en-US" altLang="en-US" dirty="0"/>
              <a:t>By the time the energy released by a star arrives at Earth it will be spread out over a sphere of radius d.  The energy received per unit time per unit area at the Earth is called the apparent brightness, b</a:t>
            </a:r>
          </a:p>
        </p:txBody>
      </p:sp>
      <p:pic>
        <p:nvPicPr>
          <p:cNvPr id="5" name="Picture 4" descr="square%20inverse%20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75" y="3163730"/>
            <a:ext cx="4873052" cy="369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2"/>
              <p:cNvSpPr/>
              <p:nvPr/>
            </p:nvSpPr>
            <p:spPr>
              <a:xfrm>
                <a:off x="6487675" y="3843061"/>
                <a:ext cx="2445030" cy="12448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𝑏</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𝐿</m:t>
                          </m:r>
                        </m:num>
                        <m:den>
                          <m:r>
                            <a:rPr lang="en-US" sz="4000" i="0">
                              <a:latin typeface="Cambria Math" panose="02040503050406030204" pitchFamily="18" charset="0"/>
                            </a:rPr>
                            <m:t>4</m:t>
                          </m:r>
                          <m:r>
                            <a:rPr lang="en-US" sz="4000" i="1">
                              <a:latin typeface="Cambria Math" panose="02040503050406030204" pitchFamily="18" charset="0"/>
                            </a:rPr>
                            <m:t>𝜋</m:t>
                          </m:r>
                          <m:sSup>
                            <m:sSupPr>
                              <m:ctrlPr>
                                <a:rPr lang="en-US" sz="4000" i="1">
                                  <a:latin typeface="Cambria Math" panose="02040503050406030204" pitchFamily="18" charset="0"/>
                                </a:rPr>
                              </m:ctrlPr>
                            </m:sSupPr>
                            <m:e>
                              <m:r>
                                <a:rPr lang="en-US" sz="4000" i="1">
                                  <a:latin typeface="Cambria Math" panose="02040503050406030204" pitchFamily="18" charset="0"/>
                                </a:rPr>
                                <m:t>𝑑</m:t>
                              </m:r>
                            </m:e>
                            <m:sup>
                              <m:r>
                                <a:rPr lang="en-US" sz="4000" i="0">
                                  <a:latin typeface="Cambria Math" panose="02040503050406030204" pitchFamily="18" charset="0"/>
                                </a:rPr>
                                <m:t>2</m:t>
                              </m:r>
                            </m:sup>
                          </m:sSup>
                        </m:den>
                      </m:f>
                    </m:oMath>
                  </m:oMathPara>
                </a14:m>
                <a:endParaRPr lang="en-US" sz="4000" dirty="0"/>
              </a:p>
            </p:txBody>
          </p:sp>
        </mc:Choice>
        <mc:Fallback xmlns="">
          <p:sp>
            <p:nvSpPr>
              <p:cNvPr id="3" name="Rectangle 2"/>
              <p:cNvSpPr>
                <a:spLocks noRot="1" noChangeAspect="1" noMove="1" noResize="1" noEditPoints="1" noAdjustHandles="1" noChangeArrowheads="1" noChangeShapeType="1" noTextEdit="1"/>
              </p:cNvSpPr>
              <p:nvPr/>
            </p:nvSpPr>
            <p:spPr>
              <a:xfrm>
                <a:off x="6487675" y="3843061"/>
                <a:ext cx="2445030" cy="1244828"/>
              </a:xfrm>
              <a:prstGeom prst="rect">
                <a:avLst/>
              </a:prstGeom>
              <a:blipFill rotWithShape="0">
                <a:blip r:embed="rId3"/>
                <a:stretch>
                  <a:fillRect/>
                </a:stretch>
              </a:blipFill>
            </p:spPr>
            <p:txBody>
              <a:bodyPr/>
              <a:lstStyle/>
              <a:p>
                <a:r>
                  <a:rPr lang="en-US">
                    <a:noFill/>
                  </a:rPr>
                  <a:t> </a:t>
                </a:r>
              </a:p>
            </p:txBody>
          </p:sp>
        </mc:Fallback>
      </mc:AlternateContent>
      <p:sp>
        <p:nvSpPr>
          <p:cNvPr id="4" name="TextBox 3"/>
          <p:cNvSpPr txBox="1"/>
          <p:nvPr/>
        </p:nvSpPr>
        <p:spPr>
          <a:xfrm>
            <a:off x="9317453" y="4142309"/>
            <a:ext cx="2330895" cy="646331"/>
          </a:xfrm>
          <a:prstGeom prst="rect">
            <a:avLst/>
          </a:prstGeom>
          <a:noFill/>
        </p:spPr>
        <p:txBody>
          <a:bodyPr wrap="none" rtlCol="0">
            <a:spAutoFit/>
          </a:bodyPr>
          <a:lstStyle/>
          <a:p>
            <a:r>
              <a:rPr lang="en-US" dirty="0"/>
              <a:t>L = luminosity</a:t>
            </a:r>
          </a:p>
          <a:p>
            <a:r>
              <a:rPr lang="en-US" dirty="0"/>
              <a:t>d = distance to the star</a:t>
            </a:r>
          </a:p>
        </p:txBody>
      </p:sp>
    </p:spTree>
    <p:extLst>
      <p:ext uri="{BB962C8B-B14F-4D97-AF65-F5344CB8AC3E}">
        <p14:creationId xmlns:p14="http://schemas.microsoft.com/office/powerpoint/2010/main" val="415755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chemeClr val="accent1">
              <a:lumMod val="20000"/>
              <a:lumOff val="80000"/>
            </a:schemeClr>
          </a:solidFill>
        </p:spPr>
        <p:txBody>
          <a:bodyPr/>
          <a:lstStyle/>
          <a:p>
            <a:r>
              <a:rPr lang="en-US" altLang="en-US" dirty="0"/>
              <a:t>Apparent Brightness Formula</a:t>
            </a:r>
          </a:p>
        </p:txBody>
      </p:sp>
      <p:sp>
        <p:nvSpPr>
          <p:cNvPr id="11267" name="Rectangle 3"/>
          <p:cNvSpPr>
            <a:spLocks noGrp="1" noChangeArrowheads="1"/>
          </p:cNvSpPr>
          <p:nvPr>
            <p:ph idx="1"/>
          </p:nvPr>
        </p:nvSpPr>
        <p:spPr/>
        <p:txBody>
          <a:bodyPr/>
          <a:lstStyle/>
          <a:p>
            <a:r>
              <a:rPr lang="en-US" altLang="en-US" dirty="0"/>
              <a:t>Assuming two stars of equal L, the closer star has a greater brightness</a:t>
            </a:r>
          </a:p>
          <a:p>
            <a:endParaRPr lang="en-US" altLang="en-US" dirty="0"/>
          </a:p>
          <a:p>
            <a:r>
              <a:rPr lang="en-US" altLang="en-US" dirty="0"/>
              <a:t>We would have to know the L of a star and its brightness to determine distance, but since all stars are not equally bright or luminous, we cannot use the formula in that way.</a:t>
            </a:r>
          </a:p>
        </p:txBody>
      </p:sp>
    </p:spTree>
    <p:extLst>
      <p:ext uri="{BB962C8B-B14F-4D97-AF65-F5344CB8AC3E}">
        <p14:creationId xmlns:p14="http://schemas.microsoft.com/office/powerpoint/2010/main" val="254447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chemeClr val="accent1">
              <a:lumMod val="20000"/>
              <a:lumOff val="80000"/>
            </a:schemeClr>
          </a:solidFill>
        </p:spPr>
        <p:txBody>
          <a:bodyPr/>
          <a:lstStyle/>
          <a:p>
            <a:pPr eaLnBrk="1" hangingPunct="1"/>
            <a:r>
              <a:rPr lang="en-US" altLang="en-US" dirty="0"/>
              <a:t>The Stefan-Boltzmann Law</a:t>
            </a:r>
          </a:p>
        </p:txBody>
      </p:sp>
      <mc:AlternateContent xmlns:mc="http://schemas.openxmlformats.org/markup-compatibility/2006" xmlns:a14="http://schemas.microsoft.com/office/drawing/2010/main">
        <mc:Choice Requires="a14">
          <p:sp>
            <p:nvSpPr>
              <p:cNvPr id="12291" name="Content Placeholder 2"/>
              <p:cNvSpPr>
                <a:spLocks noGrp="1"/>
              </p:cNvSpPr>
              <p:nvPr>
                <p:ph idx="1"/>
              </p:nvPr>
            </p:nvSpPr>
            <p:spPr>
              <a:xfrm>
                <a:off x="845127" y="3161348"/>
                <a:ext cx="8229600" cy="3665094"/>
              </a:xfrm>
            </p:spPr>
            <p:txBody>
              <a:bodyPr>
                <a:normAutofit/>
              </a:bodyPr>
              <a:lstStyle/>
              <a:p>
                <a:pPr eaLnBrk="1" hangingPunct="1"/>
                <a:r>
                  <a:rPr lang="en-US" altLang="en-US" dirty="0"/>
                  <a:t>Allows for a comparison of the Luminosities of different stars</a:t>
                </a:r>
              </a:p>
              <a:p>
                <a:pPr lvl="1"/>
                <a:r>
                  <a:rPr lang="en-US" altLang="en-US" dirty="0"/>
                  <a:t>A is the surface area of the star (SA of a sphere is </a:t>
                </a:r>
                <a14:m>
                  <m:oMath xmlns:m="http://schemas.openxmlformats.org/officeDocument/2006/math">
                    <m:r>
                      <a:rPr lang="en-US">
                        <a:latin typeface="Cambria Math" panose="02040503050406030204" pitchFamily="18" charset="0"/>
                      </a:rPr>
                      <m:t>4</m:t>
                    </m:r>
                    <m:r>
                      <a:rPr lang="en-US" i="1">
                        <a:latin typeface="Cambria Math" panose="02040503050406030204" pitchFamily="18" charset="0"/>
                      </a:rPr>
                      <m:t>𝜋</m:t>
                    </m:r>
                    <m:sSup>
                      <m:sSupPr>
                        <m:ctrlPr>
                          <a:rPr lang="en-US" i="1">
                            <a:latin typeface="Cambria Math" panose="02040503050406030204" pitchFamily="18" charset="0"/>
                          </a:rPr>
                        </m:ctrlPr>
                      </m:sSupPr>
                      <m:e>
                        <m:r>
                          <a:rPr lang="en-US" b="0" i="1" smtClean="0">
                            <a:latin typeface="Cambria Math" panose="02040503050406030204" pitchFamily="18" charset="0"/>
                          </a:rPr>
                          <m:t>𝑟</m:t>
                        </m:r>
                      </m:e>
                      <m:sup>
                        <m:r>
                          <a:rPr lang="en-US">
                            <a:latin typeface="Cambria Math" panose="02040503050406030204" pitchFamily="18" charset="0"/>
                          </a:rPr>
                          <m:t>2</m:t>
                        </m:r>
                      </m:sup>
                    </m:sSup>
                  </m:oMath>
                </a14:m>
                <a:r>
                  <a:rPr lang="en-US" altLang="en-US" dirty="0"/>
                  <a:t>)</a:t>
                </a:r>
              </a:p>
              <a:p>
                <a:pPr lvl="1" eaLnBrk="1" hangingPunct="1"/>
                <a:r>
                  <a:rPr lang="en-US" altLang="en-US" dirty="0"/>
                  <a:t>T is the surface temperature of the star</a:t>
                </a:r>
              </a:p>
              <a:p>
                <a:pPr lvl="1" eaLnBrk="1" hangingPunct="1"/>
                <a:r>
                  <a:rPr lang="el-GR" altLang="en-US" dirty="0"/>
                  <a:t>σ</a:t>
                </a:r>
                <a:r>
                  <a:rPr lang="en-US" altLang="en-US" dirty="0"/>
                  <a:t> is the Stefan-Boltzmann Constant = 5.67 x 10</a:t>
                </a:r>
                <a:r>
                  <a:rPr lang="en-US" altLang="en-US" baseline="30000" dirty="0"/>
                  <a:t>-8</a:t>
                </a:r>
                <a:r>
                  <a:rPr lang="en-US" altLang="en-US" dirty="0"/>
                  <a:t>Wm</a:t>
                </a:r>
                <a:r>
                  <a:rPr lang="en-US" altLang="en-US" baseline="30000" dirty="0"/>
                  <a:t>-2</a:t>
                </a:r>
                <a:r>
                  <a:rPr lang="en-US" altLang="en-US" dirty="0"/>
                  <a:t>K</a:t>
                </a:r>
                <a:r>
                  <a:rPr lang="en-US" altLang="en-US" baseline="30000" dirty="0"/>
                  <a:t>-4</a:t>
                </a:r>
              </a:p>
              <a:p>
                <a:pPr lvl="1"/>
                <a:r>
                  <a:rPr lang="en-US" altLang="en-US" dirty="0"/>
                  <a:t>R is the radius of the Star</a:t>
                </a:r>
              </a:p>
              <a:p>
                <a:pPr marL="457200" lvl="1" indent="0">
                  <a:buNone/>
                </a:pPr>
                <a:endParaRPr lang="en-US" altLang="en-US" dirty="0"/>
              </a:p>
              <a:p>
                <a:pPr marL="457200" lvl="1" indent="0">
                  <a:buNone/>
                </a:pPr>
                <a:r>
                  <a:rPr lang="en-US" altLang="en-US" dirty="0"/>
                  <a:t>From this we can see that the luminosity of a start depends on it’s temperature and size!</a:t>
                </a:r>
              </a:p>
              <a:p>
                <a:pPr lvl="1" eaLnBrk="1" hangingPunct="1"/>
                <a:endParaRPr lang="en-US" altLang="en-US" dirty="0"/>
              </a:p>
              <a:p>
                <a:pPr eaLnBrk="1" hangingPunct="1"/>
                <a:endParaRPr lang="en-US" altLang="en-US" dirty="0"/>
              </a:p>
            </p:txBody>
          </p:sp>
        </mc:Choice>
        <mc:Fallback xmlns="">
          <p:sp>
            <p:nvSpPr>
              <p:cNvPr id="12291" name="Content Placeholder 2"/>
              <p:cNvSpPr>
                <a:spLocks noGrp="1" noRot="1" noChangeAspect="1" noMove="1" noResize="1" noEditPoints="1" noAdjustHandles="1" noChangeArrowheads="1" noChangeShapeType="1" noTextEdit="1"/>
              </p:cNvSpPr>
              <p:nvPr>
                <p:ph idx="1"/>
              </p:nvPr>
            </p:nvSpPr>
            <p:spPr>
              <a:xfrm>
                <a:off x="845127" y="3161348"/>
                <a:ext cx="8229600" cy="3665094"/>
              </a:xfrm>
              <a:blipFill rotWithShape="0">
                <a:blip r:embed="rId2"/>
                <a:stretch>
                  <a:fillRect l="-1185" t="-2829" b="-4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585992" y="2373869"/>
                <a:ext cx="300114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𝐿</m:t>
                      </m:r>
                      <m:r>
                        <a:rPr lang="en-US" sz="3600" i="0">
                          <a:latin typeface="Cambria Math" panose="02040503050406030204" pitchFamily="18" charset="0"/>
                        </a:rPr>
                        <m:t>=4</m:t>
                      </m:r>
                      <m:r>
                        <a:rPr lang="en-US" sz="3600" i="1">
                          <a:latin typeface="Cambria Math" panose="02040503050406030204" pitchFamily="18" charset="0"/>
                        </a:rPr>
                        <m:t>𝜋</m:t>
                      </m:r>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0">
                              <a:latin typeface="Cambria Math" panose="02040503050406030204" pitchFamily="18" charset="0"/>
                            </a:rPr>
                            <m:t>2</m:t>
                          </m:r>
                        </m:sup>
                      </m:sSup>
                      <m:r>
                        <a:rPr lang="en-US" sz="3600" i="1">
                          <a:latin typeface="Cambria Math" panose="02040503050406030204" pitchFamily="18" charset="0"/>
                        </a:rPr>
                        <m:t>𝜎</m:t>
                      </m:r>
                      <m:sSup>
                        <m:sSupPr>
                          <m:ctrlPr>
                            <a:rPr lang="en-US" sz="3600" i="1">
                              <a:latin typeface="Cambria Math" panose="02040503050406030204" pitchFamily="18" charset="0"/>
                            </a:rPr>
                          </m:ctrlPr>
                        </m:sSupPr>
                        <m:e>
                          <m:r>
                            <a:rPr lang="en-US" sz="3600" i="1">
                              <a:latin typeface="Cambria Math" panose="02040503050406030204" pitchFamily="18" charset="0"/>
                            </a:rPr>
                            <m:t>𝑇</m:t>
                          </m:r>
                        </m:e>
                        <m:sup>
                          <m:r>
                            <a:rPr lang="en-US" sz="3600" i="0">
                              <a:latin typeface="Cambria Math" panose="02040503050406030204" pitchFamily="18" charset="0"/>
                            </a:rPr>
                            <m:t>4</m:t>
                          </m:r>
                        </m:sup>
                      </m:sSup>
                    </m:oMath>
                  </m:oMathPara>
                </a14:m>
                <a:endParaRPr lang="en-US" sz="3600" dirty="0"/>
              </a:p>
            </p:txBody>
          </p:sp>
        </mc:Choice>
        <mc:Fallback xmlns="">
          <p:sp>
            <p:nvSpPr>
              <p:cNvPr id="2" name="Rectangle 1"/>
              <p:cNvSpPr>
                <a:spLocks noRot="1" noChangeAspect="1" noMove="1" noResize="1" noEditPoints="1" noAdjustHandles="1" noChangeArrowheads="1" noChangeShapeType="1" noTextEdit="1"/>
              </p:cNvSpPr>
              <p:nvPr/>
            </p:nvSpPr>
            <p:spPr>
              <a:xfrm>
                <a:off x="4585992" y="2373869"/>
                <a:ext cx="3001143" cy="64633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585992" y="1691322"/>
                <a:ext cx="222394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𝐿</m:t>
                      </m:r>
                      <m:r>
                        <a:rPr lang="en-US" sz="3600" i="0">
                          <a:latin typeface="Cambria Math" panose="02040503050406030204" pitchFamily="18" charset="0"/>
                        </a:rPr>
                        <m:t>=</m:t>
                      </m:r>
                      <m:r>
                        <a:rPr lang="en-US" sz="3600" i="1">
                          <a:latin typeface="Cambria Math" panose="02040503050406030204" pitchFamily="18" charset="0"/>
                        </a:rPr>
                        <m:t>𝜎</m:t>
                      </m:r>
                      <m:r>
                        <a:rPr lang="en-US" sz="3600" i="1">
                          <a:latin typeface="Cambria Math" panose="02040503050406030204" pitchFamily="18" charset="0"/>
                        </a:rPr>
                        <m:t>𝐴</m:t>
                      </m:r>
                      <m:sSup>
                        <m:sSupPr>
                          <m:ctrlPr>
                            <a:rPr lang="en-US" sz="3600" i="1">
                              <a:latin typeface="Cambria Math" panose="02040503050406030204" pitchFamily="18" charset="0"/>
                            </a:rPr>
                          </m:ctrlPr>
                        </m:sSupPr>
                        <m:e>
                          <m:r>
                            <a:rPr lang="en-US" sz="3600" i="1">
                              <a:latin typeface="Cambria Math" panose="02040503050406030204" pitchFamily="18" charset="0"/>
                            </a:rPr>
                            <m:t>𝑇</m:t>
                          </m:r>
                        </m:e>
                        <m:sup>
                          <m:r>
                            <a:rPr lang="en-US" sz="3600" i="0">
                              <a:latin typeface="Cambria Math" panose="02040503050406030204" pitchFamily="18" charset="0"/>
                            </a:rPr>
                            <m:t>4</m:t>
                          </m:r>
                        </m:sup>
                      </m:sSup>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585992" y="1691322"/>
                <a:ext cx="2223942" cy="64633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06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solidFill>
            <a:schemeClr val="accent1">
              <a:lumMod val="20000"/>
              <a:lumOff val="80000"/>
            </a:schemeClr>
          </a:solidFill>
        </p:spPr>
        <p:txBody>
          <a:bodyPr/>
          <a:lstStyle/>
          <a:p>
            <a:pPr eaLnBrk="1" hangingPunct="1"/>
            <a:r>
              <a:rPr lang="en-US" altLang="en-US" dirty="0"/>
              <a:t>Determining Stellar Distances</a:t>
            </a:r>
          </a:p>
        </p:txBody>
      </p:sp>
      <p:sp>
        <p:nvSpPr>
          <p:cNvPr id="3076" name="Content Placeholder 2"/>
          <p:cNvSpPr>
            <a:spLocks noGrp="1"/>
          </p:cNvSpPr>
          <p:nvPr>
            <p:ph idx="1"/>
          </p:nvPr>
        </p:nvSpPr>
        <p:spPr/>
        <p:txBody>
          <a:bodyPr/>
          <a:lstStyle/>
          <a:p>
            <a:pPr eaLnBrk="1" hangingPunct="1"/>
            <a:r>
              <a:rPr lang="en-US" altLang="en-US" dirty="0"/>
              <a:t>Now that we have the luminosity and brightness we can use an earlier formula to determine the distance to these far off stars</a:t>
            </a:r>
          </a:p>
        </p:txBody>
      </p:sp>
      <mc:AlternateContent xmlns:mc="http://schemas.openxmlformats.org/markup-compatibility/2006" xmlns:a14="http://schemas.microsoft.com/office/drawing/2010/main">
        <mc:Choice Requires="a14">
          <p:sp>
            <p:nvSpPr>
              <p:cNvPr id="5" name="Rectangle 4"/>
              <p:cNvSpPr/>
              <p:nvPr/>
            </p:nvSpPr>
            <p:spPr>
              <a:xfrm>
                <a:off x="4880412" y="3483297"/>
                <a:ext cx="2445030" cy="12448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𝑏</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𝐿</m:t>
                          </m:r>
                        </m:num>
                        <m:den>
                          <m:r>
                            <a:rPr lang="en-US" sz="4000" i="0">
                              <a:latin typeface="Cambria Math" panose="02040503050406030204" pitchFamily="18" charset="0"/>
                            </a:rPr>
                            <m:t>4</m:t>
                          </m:r>
                          <m:r>
                            <a:rPr lang="en-US" sz="4000" i="1">
                              <a:latin typeface="Cambria Math" panose="02040503050406030204" pitchFamily="18" charset="0"/>
                            </a:rPr>
                            <m:t>𝜋</m:t>
                          </m:r>
                          <m:sSup>
                            <m:sSupPr>
                              <m:ctrlPr>
                                <a:rPr lang="en-US" sz="4000" i="1">
                                  <a:latin typeface="Cambria Math" panose="02040503050406030204" pitchFamily="18" charset="0"/>
                                </a:rPr>
                              </m:ctrlPr>
                            </m:sSupPr>
                            <m:e>
                              <m:r>
                                <a:rPr lang="en-US" sz="4000" i="1">
                                  <a:latin typeface="Cambria Math" panose="02040503050406030204" pitchFamily="18" charset="0"/>
                                </a:rPr>
                                <m:t>𝑑</m:t>
                              </m:r>
                            </m:e>
                            <m:sup>
                              <m:r>
                                <a:rPr lang="en-US" sz="4000" i="0">
                                  <a:latin typeface="Cambria Math" panose="02040503050406030204" pitchFamily="18" charset="0"/>
                                </a:rPr>
                                <m:t>2</m:t>
                              </m:r>
                            </m:sup>
                          </m:sSup>
                        </m:den>
                      </m:f>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880412" y="3483297"/>
                <a:ext cx="2445030" cy="124482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192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Stellar Quantities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5127" y="1828800"/>
                <a:ext cx="10515600" cy="4946754"/>
              </a:xfrm>
            </p:spPr>
            <p:txBody>
              <a:bodyPr>
                <a:normAutofit fontScale="85000" lnSpcReduction="10000"/>
              </a:bodyPr>
              <a:lstStyle/>
              <a:p>
                <a:r>
                  <a:rPr lang="en-US" b="1" dirty="0"/>
                  <a:t>Guidance:</a:t>
                </a:r>
                <a:endParaRPr lang="en-US" dirty="0"/>
              </a:p>
              <a:p>
                <a:pPr lvl="0"/>
                <a:r>
                  <a:rPr lang="en-US" dirty="0"/>
                  <a:t>For this course, objects in the universe include planets, comets, stars (single and binary), planetary systems, constellations, stellar clusters (open and globular), nebulae, galaxies, clusters of galaxies and super clusters of galaxies</a:t>
                </a:r>
              </a:p>
              <a:p>
                <a:pPr lvl="0"/>
                <a:r>
                  <a:rPr lang="en-US" dirty="0"/>
                  <a:t>Students are expected to have an awareness of the vast changes in distance scale from planetary systems through to super clusters of galaxies and the universe as a whole</a:t>
                </a:r>
              </a:p>
              <a:p>
                <a:pPr marL="0" indent="0">
                  <a:buNone/>
                </a:pPr>
                <a:endParaRPr lang="en-US" b="1" dirty="0" smtClean="0"/>
              </a:p>
              <a:p>
                <a:pPr marL="0" indent="0">
                  <a:buNone/>
                </a:pPr>
                <a:r>
                  <a:rPr lang="en-US" b="1" dirty="0" smtClean="0"/>
                  <a:t>Data </a:t>
                </a:r>
                <a:r>
                  <a:rPr lang="en-US" b="1" dirty="0"/>
                  <a:t>booklet reference:</a:t>
                </a:r>
                <a:endParaRPr lang="en-US" dirty="0"/>
              </a:p>
              <a:p>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𝑝𝑎𝑟𝑠𝑒𝑐</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𝑎𝑟𝑐</m:t>
                        </m:r>
                        <m:r>
                          <a:rPr lang="en-US" i="1">
                            <a:latin typeface="Cambria Math" panose="02040503050406030204" pitchFamily="18" charset="0"/>
                          </a:rPr>
                          <m:t>−</m:t>
                        </m:r>
                        <m:r>
                          <a:rPr lang="en-US" i="1">
                            <a:latin typeface="Cambria Math" panose="02040503050406030204" pitchFamily="18" charset="0"/>
                          </a:rPr>
                          <m:t>𝑠𝑒𝑐𝑜𝑛𝑑</m:t>
                        </m:r>
                        <m:r>
                          <a:rPr lang="en-US" i="1">
                            <a:latin typeface="Cambria Math" panose="02040503050406030204" pitchFamily="18" charset="0"/>
                          </a:rPr>
                          <m:t>)</m:t>
                        </m:r>
                      </m:den>
                    </m:f>
                  </m:oMath>
                </a14:m>
                <a:endParaRPr lang="en-US" dirty="0"/>
              </a:p>
              <a:p>
                <a:r>
                  <a:rPr lang="en-US" i="1" dirty="0"/>
                  <a:t>L = σAT</a:t>
                </a:r>
                <a:r>
                  <a:rPr lang="en-US" i="1" baseline="30000" dirty="0"/>
                  <a:t>4</a:t>
                </a:r>
                <a:endParaRPr lang="en-US" dirty="0"/>
              </a:p>
              <a:p>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𝐿</m:t>
                        </m:r>
                      </m:num>
                      <m:den>
                        <m:r>
                          <a:rPr lang="en-US" i="1">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𝜋</m:t>
                            </m:r>
                            <m:r>
                              <a:rPr lang="en-US" i="1">
                                <a:latin typeface="Cambria Math" panose="02040503050406030204" pitchFamily="18" charset="0"/>
                              </a:rPr>
                              <m:t>𝑑</m:t>
                            </m:r>
                          </m:e>
                          <m:sup>
                            <m:r>
                              <a:rPr lang="en-US" i="1">
                                <a:latin typeface="Cambria Math" panose="02040503050406030204" pitchFamily="18" charset="0"/>
                              </a:rPr>
                              <m:t>2</m:t>
                            </m:r>
                          </m:sup>
                        </m:sSup>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5127" y="1828800"/>
                <a:ext cx="10515600" cy="4946754"/>
              </a:xfrm>
              <a:blipFill rotWithShape="0">
                <a:blip r:embed="rId2"/>
                <a:stretch>
                  <a:fillRect l="-928" t="-2343" r="-1449"/>
                </a:stretch>
              </a:blipFill>
            </p:spPr>
            <p:txBody>
              <a:bodyPr/>
              <a:lstStyle/>
              <a:p>
                <a:r>
                  <a:rPr lang="en-US">
                    <a:noFill/>
                  </a:rPr>
                  <a:t> </a:t>
                </a:r>
              </a:p>
            </p:txBody>
          </p:sp>
        </mc:Fallback>
      </mc:AlternateContent>
    </p:spTree>
    <p:extLst>
      <p:ext uri="{BB962C8B-B14F-4D97-AF65-F5344CB8AC3E}">
        <p14:creationId xmlns:p14="http://schemas.microsoft.com/office/powerpoint/2010/main" val="210142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1">
              <a:lumMod val="20000"/>
              <a:lumOff val="80000"/>
            </a:schemeClr>
          </a:solidFill>
        </p:spPr>
        <p:txBody>
          <a:bodyPr/>
          <a:lstStyle/>
          <a:p>
            <a:pPr eaLnBrk="1" hangingPunct="1"/>
            <a:r>
              <a:rPr lang="en-US" altLang="en-US" dirty="0"/>
              <a:t>Our Solar System</a:t>
            </a:r>
          </a:p>
        </p:txBody>
      </p:sp>
      <p:sp>
        <p:nvSpPr>
          <p:cNvPr id="3075" name="Content Placeholder 2"/>
          <p:cNvSpPr>
            <a:spLocks noGrp="1"/>
          </p:cNvSpPr>
          <p:nvPr>
            <p:ph idx="1"/>
          </p:nvPr>
        </p:nvSpPr>
        <p:spPr/>
        <p:txBody>
          <a:bodyPr/>
          <a:lstStyle/>
          <a:p>
            <a:pPr eaLnBrk="1" hangingPunct="1"/>
            <a:r>
              <a:rPr lang="en-US" altLang="en-US" dirty="0"/>
              <a:t>The Solar system consists of numerous objects in orbit of the Sun.</a:t>
            </a:r>
          </a:p>
          <a:p>
            <a:pPr eaLnBrk="1" hangingPunct="1"/>
            <a:r>
              <a:rPr lang="en-US" altLang="en-US" dirty="0"/>
              <a:t>Types of objects include, but are not limited to:</a:t>
            </a:r>
          </a:p>
          <a:p>
            <a:pPr lvl="1" eaLnBrk="1" hangingPunct="1"/>
            <a:r>
              <a:rPr lang="en-US" altLang="en-US" dirty="0"/>
              <a:t>Planets</a:t>
            </a:r>
          </a:p>
          <a:p>
            <a:pPr lvl="1" eaLnBrk="1" hangingPunct="1"/>
            <a:r>
              <a:rPr lang="en-US" altLang="en-US" dirty="0"/>
              <a:t>Dwarf Planets</a:t>
            </a:r>
          </a:p>
          <a:p>
            <a:pPr lvl="1" eaLnBrk="1" hangingPunct="1"/>
            <a:r>
              <a:rPr lang="en-US" altLang="en-US" dirty="0"/>
              <a:t>Moons</a:t>
            </a:r>
          </a:p>
          <a:p>
            <a:pPr lvl="1" eaLnBrk="1" hangingPunct="1"/>
            <a:r>
              <a:rPr lang="en-US" altLang="en-US" dirty="0"/>
              <a:t>Asteroids</a:t>
            </a:r>
          </a:p>
          <a:p>
            <a:pPr lvl="1" eaLnBrk="1" hangingPunct="1"/>
            <a:r>
              <a:rPr lang="en-US" altLang="en-US" dirty="0"/>
              <a:t>Comets</a:t>
            </a:r>
          </a:p>
          <a:p>
            <a:pPr lvl="1" eaLnBrk="1" hangingPunct="1"/>
            <a:r>
              <a:rPr lang="en-US" altLang="en-US" dirty="0"/>
              <a:t>Other dust and icy bodies</a:t>
            </a:r>
          </a:p>
        </p:txBody>
      </p:sp>
    </p:spTree>
    <p:extLst>
      <p:ext uri="{BB962C8B-B14F-4D97-AF65-F5344CB8AC3E}">
        <p14:creationId xmlns:p14="http://schemas.microsoft.com/office/powerpoint/2010/main" val="421631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45127" y="365760"/>
            <a:ext cx="10515600" cy="885919"/>
          </a:xfrm>
          <a:solidFill>
            <a:schemeClr val="accent1">
              <a:lumMod val="20000"/>
              <a:lumOff val="80000"/>
            </a:schemeClr>
          </a:solidFill>
        </p:spPr>
        <p:txBody>
          <a:bodyPr/>
          <a:lstStyle/>
          <a:p>
            <a:pPr eaLnBrk="1" hangingPunct="1"/>
            <a:r>
              <a:rPr lang="en-US" altLang="en-US" dirty="0"/>
              <a:t>Our Solar System</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23" y="1341619"/>
            <a:ext cx="5516381" cy="55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91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45127" y="365760"/>
            <a:ext cx="10515600" cy="938384"/>
          </a:xfrm>
          <a:solidFill>
            <a:schemeClr val="accent1">
              <a:lumMod val="20000"/>
              <a:lumOff val="80000"/>
            </a:schemeClr>
          </a:solidFill>
        </p:spPr>
        <p:txBody>
          <a:bodyPr/>
          <a:lstStyle/>
          <a:p>
            <a:pPr eaLnBrk="1" hangingPunct="1"/>
            <a:r>
              <a:rPr lang="en-US" altLang="en-US" dirty="0"/>
              <a:t>Inside </a:t>
            </a:r>
            <a:r>
              <a:rPr lang="en-US" altLang="en-US" dirty="0">
                <a:sym typeface="Wingdings" panose="05000000000000000000" pitchFamily="2" charset="2"/>
              </a:rPr>
              <a:t> Outside</a:t>
            </a:r>
            <a:endParaRPr lang="en-US" altLang="en-US" dirty="0"/>
          </a:p>
        </p:txBody>
      </p:sp>
      <p:pic>
        <p:nvPicPr>
          <p:cNvPr id="51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45127" y="1386591"/>
            <a:ext cx="10427476" cy="5374370"/>
          </a:xfrm>
          <a:noFill/>
        </p:spPr>
      </p:pic>
    </p:spTree>
    <p:extLst>
      <p:ext uri="{BB962C8B-B14F-4D97-AF65-F5344CB8AC3E}">
        <p14:creationId xmlns:p14="http://schemas.microsoft.com/office/powerpoint/2010/main" val="32679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chemeClr val="accent1">
              <a:lumMod val="20000"/>
              <a:lumOff val="80000"/>
            </a:schemeClr>
          </a:solidFill>
        </p:spPr>
        <p:txBody>
          <a:bodyPr/>
          <a:lstStyle/>
          <a:p>
            <a:pPr eaLnBrk="1" hangingPunct="1"/>
            <a:r>
              <a:rPr lang="en-US" altLang="en-US" dirty="0"/>
              <a:t>The Sun</a:t>
            </a:r>
          </a:p>
        </p:txBody>
      </p:sp>
      <p:sp>
        <p:nvSpPr>
          <p:cNvPr id="6147" name="Content Placeholder 2"/>
          <p:cNvSpPr>
            <a:spLocks noGrp="1"/>
          </p:cNvSpPr>
          <p:nvPr>
            <p:ph idx="1"/>
          </p:nvPr>
        </p:nvSpPr>
        <p:spPr/>
        <p:txBody>
          <a:bodyPr/>
          <a:lstStyle/>
          <a:p>
            <a:pPr eaLnBrk="1" hangingPunct="1"/>
            <a:r>
              <a:rPr lang="en-US" altLang="en-US" dirty="0"/>
              <a:t>The Sun, a small and relatively insignificant star, classified as a G2V</a:t>
            </a:r>
          </a:p>
          <a:p>
            <a:pPr eaLnBrk="1" hangingPunct="1"/>
            <a:endParaRPr lang="en-US" altLang="en-US" dirty="0"/>
          </a:p>
          <a:p>
            <a:pPr eaLnBrk="1" hangingPunct="1"/>
            <a:r>
              <a:rPr lang="en-US" altLang="en-US" dirty="0"/>
              <a:t>The Sun sits at one of the foci of the elliptical orbits of the objects moving around it.</a:t>
            </a:r>
          </a:p>
          <a:p>
            <a:pPr eaLnBrk="1" hangingPunct="1"/>
            <a:endParaRPr lang="en-US" altLang="en-US" dirty="0"/>
          </a:p>
          <a:p>
            <a:pPr eaLnBrk="1" hangingPunct="1"/>
            <a:r>
              <a:rPr lang="en-US" altLang="en-US" dirty="0"/>
              <a:t>332900 x the mass of Earth</a:t>
            </a:r>
          </a:p>
          <a:p>
            <a:pPr eaLnBrk="1" hangingPunct="1"/>
            <a:endParaRPr lang="en-US" altLang="en-US" dirty="0"/>
          </a:p>
          <a:p>
            <a:pPr eaLnBrk="1" hangingPunct="1"/>
            <a:r>
              <a:rPr lang="en-US" altLang="en-US" dirty="0"/>
              <a:t>108 x the diameter of Earth</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233" y="3475454"/>
            <a:ext cx="32766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8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1">
              <a:lumMod val="20000"/>
              <a:lumOff val="80000"/>
            </a:schemeClr>
          </a:solidFill>
        </p:spPr>
        <p:txBody>
          <a:bodyPr/>
          <a:lstStyle/>
          <a:p>
            <a:pPr eaLnBrk="1" hangingPunct="1"/>
            <a:r>
              <a:rPr lang="en-US" altLang="en-US" dirty="0"/>
              <a:t>Nuclear Fusion in Stars</a:t>
            </a:r>
          </a:p>
        </p:txBody>
      </p:sp>
      <p:sp>
        <p:nvSpPr>
          <p:cNvPr id="4099" name="Rectangle 3"/>
          <p:cNvSpPr>
            <a:spLocks noGrp="1" noChangeArrowheads="1"/>
          </p:cNvSpPr>
          <p:nvPr>
            <p:ph idx="1"/>
          </p:nvPr>
        </p:nvSpPr>
        <p:spPr/>
        <p:txBody>
          <a:bodyPr/>
          <a:lstStyle/>
          <a:p>
            <a:pPr eaLnBrk="1" hangingPunct="1"/>
            <a:r>
              <a:rPr lang="en-US" altLang="en-US" dirty="0"/>
              <a:t>As we have seen in topic 7, the combination of two lighter elements to form a heavier element causes a liberation of energy (Nuclear Fusion)</a:t>
            </a:r>
          </a:p>
          <a:p>
            <a:pPr eaLnBrk="1" hangingPunct="1"/>
            <a:endParaRPr lang="en-US" altLang="en-US" dirty="0"/>
          </a:p>
          <a:p>
            <a:pPr eaLnBrk="1" hangingPunct="1"/>
            <a:r>
              <a:rPr lang="en-US" altLang="en-US" dirty="0"/>
              <a:t>In stars, we see the conversion of hydrogen into helium. Later in the development of the star, helium and other atoms are fused into heavier elements.</a:t>
            </a:r>
          </a:p>
          <a:p>
            <a:pPr eaLnBrk="1" hangingPunct="1"/>
            <a:endParaRPr lang="en-US" altLang="en-US" dirty="0"/>
          </a:p>
          <a:p>
            <a:pPr eaLnBrk="1" hangingPunct="1"/>
            <a:r>
              <a:rPr lang="en-US" altLang="en-US" dirty="0"/>
              <a:t>Fusion requires extremely high temperatures on the order of 10</a:t>
            </a:r>
            <a:r>
              <a:rPr lang="en-US" altLang="en-US" baseline="30000" dirty="0"/>
              <a:t>7</a:t>
            </a:r>
            <a:r>
              <a:rPr lang="en-US" altLang="en-US" dirty="0"/>
              <a:t>K</a:t>
            </a:r>
          </a:p>
        </p:txBody>
      </p:sp>
    </p:spTree>
    <p:extLst>
      <p:ext uri="{BB962C8B-B14F-4D97-AF65-F5344CB8AC3E}">
        <p14:creationId xmlns:p14="http://schemas.microsoft.com/office/powerpoint/2010/main" val="363773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Atrophysics 1</Template>
  <TotalTime>2270</TotalTime>
  <Words>1895</Words>
  <Application>Microsoft Office PowerPoint</Application>
  <PresentationFormat>Widescreen</PresentationFormat>
  <Paragraphs>286</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Cambria Math</vt:lpstr>
      <vt:lpstr>Wingdings</vt:lpstr>
      <vt:lpstr>Wingdings 2</vt:lpstr>
      <vt:lpstr>HDOfficeLightV0</vt:lpstr>
      <vt:lpstr>Stellar Quantities</vt:lpstr>
      <vt:lpstr>Stellar Quantities</vt:lpstr>
      <vt:lpstr>Stellar Quantities</vt:lpstr>
      <vt:lpstr>Stellar Quantities</vt:lpstr>
      <vt:lpstr>Our Solar System</vt:lpstr>
      <vt:lpstr>Our Solar System</vt:lpstr>
      <vt:lpstr>Inside  Outside</vt:lpstr>
      <vt:lpstr>The Sun</vt:lpstr>
      <vt:lpstr>Nuclear Fusion in Stars</vt:lpstr>
      <vt:lpstr>Balance is Key</vt:lpstr>
      <vt:lpstr>Asteroid Belt</vt:lpstr>
      <vt:lpstr>The Kuiper Belt</vt:lpstr>
      <vt:lpstr>Pluto and Friends</vt:lpstr>
      <vt:lpstr>So what is a Planet?</vt:lpstr>
      <vt:lpstr>Planets and Dwarves</vt:lpstr>
      <vt:lpstr>Comets</vt:lpstr>
      <vt:lpstr>Planetary Information</vt:lpstr>
      <vt:lpstr>Moons</vt:lpstr>
      <vt:lpstr>Beyond Our Solar System</vt:lpstr>
      <vt:lpstr>Other Stuff in the Universe</vt:lpstr>
      <vt:lpstr>Did you know…</vt:lpstr>
      <vt:lpstr>Time Lapse!</vt:lpstr>
      <vt:lpstr>Stuff We See</vt:lpstr>
      <vt:lpstr>The Light Year (ly)</vt:lpstr>
      <vt:lpstr>Wow, that’s far…</vt:lpstr>
      <vt:lpstr>It’s the ship that made the Kessel Run in less than 12 parsecs</vt:lpstr>
      <vt:lpstr>What is a Parsec? (pc)</vt:lpstr>
      <vt:lpstr>Parsec and Friends</vt:lpstr>
      <vt:lpstr>Stellar Parallax</vt:lpstr>
      <vt:lpstr>Parallax</vt:lpstr>
      <vt:lpstr>Limitations of the Parallax method</vt:lpstr>
      <vt:lpstr>Luminosity</vt:lpstr>
      <vt:lpstr>Apparent Brightness</vt:lpstr>
      <vt:lpstr>Apparent Brightness Formula</vt:lpstr>
      <vt:lpstr>The Stefan-Boltzmann Law</vt:lpstr>
      <vt:lpstr>Determining Stellar Distances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Universe</dc:title>
  <dc:creator>Nico</dc:creator>
  <cp:lastModifiedBy>Nico G</cp:lastModifiedBy>
  <cp:revision>27</cp:revision>
  <dcterms:created xsi:type="dcterms:W3CDTF">2016-01-07T05:04:27Z</dcterms:created>
  <dcterms:modified xsi:type="dcterms:W3CDTF">2018-02-21T02:58:04Z</dcterms:modified>
</cp:coreProperties>
</file>